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6" r:id="rId17"/>
    <p:sldId id="272" r:id="rId18"/>
    <p:sldId id="277" r:id="rId19"/>
    <p:sldId id="289" r:id="rId20"/>
    <p:sldId id="274" r:id="rId21"/>
    <p:sldId id="275" r:id="rId22"/>
    <p:sldId id="278" r:id="rId23"/>
    <p:sldId id="279" r:id="rId24"/>
    <p:sldId id="280" r:id="rId25"/>
    <p:sldId id="281" r:id="rId26"/>
    <p:sldId id="288" r:id="rId27"/>
    <p:sldId id="297" r:id="rId28"/>
    <p:sldId id="300" r:id="rId29"/>
    <p:sldId id="282" r:id="rId30"/>
    <p:sldId id="283" r:id="rId31"/>
    <p:sldId id="284" r:id="rId32"/>
    <p:sldId id="285" r:id="rId33"/>
    <p:sldId id="286" r:id="rId34"/>
    <p:sldId id="287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8" r:id="rId43"/>
    <p:sldId id="299" r:id="rId44"/>
  </p:sldIdLst>
  <p:sldSz cx="12192000" cy="6858000"/>
  <p:notesSz cx="6858000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86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5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0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1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7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06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40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3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0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0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2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9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utherford_mode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627797" y="532263"/>
            <a:ext cx="45719" cy="203351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534" y="257942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8879" y="2854659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3729" y="3048003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9779" y="3295937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/>
          <p:cNvSpPr/>
          <p:nvPr/>
        </p:nvSpPr>
        <p:spPr>
          <a:xfrm>
            <a:off x="617563" y="3341655"/>
            <a:ext cx="45719" cy="29772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>
            <a:off x="630069" y="507240"/>
            <a:ext cx="396922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4576555" y="496634"/>
            <a:ext cx="4786716" cy="5233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rocess 12"/>
          <p:cNvSpPr/>
          <p:nvPr/>
        </p:nvSpPr>
        <p:spPr>
          <a:xfrm flipH="1" flipV="1">
            <a:off x="4242176" y="552959"/>
            <a:ext cx="45719" cy="172396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 flipV="1">
            <a:off x="4214069" y="2795397"/>
            <a:ext cx="73251" cy="14794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/>
        </p:nvSpPr>
        <p:spPr>
          <a:xfrm flipH="1" flipV="1">
            <a:off x="4214069" y="4828122"/>
            <a:ext cx="45719" cy="148965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630068" y="6303758"/>
            <a:ext cx="875606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 flipH="1" flipV="1">
            <a:off x="9317552" y="562021"/>
            <a:ext cx="45719" cy="15797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 flipV="1">
            <a:off x="7784536" y="2089030"/>
            <a:ext cx="3034514" cy="6560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Process 20"/>
          <p:cNvSpPr/>
          <p:nvPr/>
        </p:nvSpPr>
        <p:spPr>
          <a:xfrm flipH="1" flipV="1">
            <a:off x="7771629" y="2080143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Process 21"/>
          <p:cNvSpPr/>
          <p:nvPr/>
        </p:nvSpPr>
        <p:spPr>
          <a:xfrm flipH="1" flipV="1">
            <a:off x="10773331" y="2110970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Process 24"/>
          <p:cNvSpPr/>
          <p:nvPr/>
        </p:nvSpPr>
        <p:spPr>
          <a:xfrm flipH="1" flipV="1">
            <a:off x="7784536" y="3776902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Process 25"/>
          <p:cNvSpPr/>
          <p:nvPr/>
        </p:nvSpPr>
        <p:spPr>
          <a:xfrm flipH="1" flipV="1">
            <a:off x="10773331" y="3705709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ocess 27"/>
          <p:cNvSpPr/>
          <p:nvPr/>
        </p:nvSpPr>
        <p:spPr>
          <a:xfrm flipV="1">
            <a:off x="7784536" y="5215027"/>
            <a:ext cx="3034514" cy="4764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 flipH="1" flipV="1">
            <a:off x="9340411" y="5237887"/>
            <a:ext cx="45719" cy="107875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1087" y="171626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7290" y="3355894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527045" y="6375941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Parallel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Bent Arrow 34"/>
          <p:cNvSpPr/>
          <p:nvPr/>
        </p:nvSpPr>
        <p:spPr>
          <a:xfrm rot="5400000">
            <a:off x="3250515" y="668839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08038" y="906042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Current=X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Bent Arrow 36"/>
          <p:cNvSpPr/>
          <p:nvPr/>
        </p:nvSpPr>
        <p:spPr>
          <a:xfrm rot="5400000">
            <a:off x="8415293" y="616235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068173" y="826414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112997" y="3080045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Current=X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732267" y="5506912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Current=X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Down Arrow 40"/>
          <p:cNvSpPr/>
          <p:nvPr/>
        </p:nvSpPr>
        <p:spPr>
          <a:xfrm>
            <a:off x="3686391" y="3123906"/>
            <a:ext cx="484632" cy="80123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Bent Arrow 41"/>
          <p:cNvSpPr/>
          <p:nvPr/>
        </p:nvSpPr>
        <p:spPr>
          <a:xfrm rot="10800000">
            <a:off x="3277947" y="5393223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223083" y="6357607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Series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47436" y="1982395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365592" y="5473661"/>
            <a:ext cx="167707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Bent Arrow 48"/>
          <p:cNvSpPr/>
          <p:nvPr/>
        </p:nvSpPr>
        <p:spPr>
          <a:xfrm rot="10800000">
            <a:off x="8415293" y="5418305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314204" y="3926741"/>
            <a:ext cx="193086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Current=Y/2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012571" y="-5715"/>
            <a:ext cx="721653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Series / Parallel Circuit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Down Arrow 52"/>
          <p:cNvSpPr/>
          <p:nvPr/>
        </p:nvSpPr>
        <p:spPr>
          <a:xfrm>
            <a:off x="7902679" y="4168674"/>
            <a:ext cx="484632" cy="97840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>
            <a:off x="10242113" y="4153744"/>
            <a:ext cx="484632" cy="97840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Bent Arrow 54"/>
          <p:cNvSpPr/>
          <p:nvPr/>
        </p:nvSpPr>
        <p:spPr>
          <a:xfrm rot="5400000">
            <a:off x="9861439" y="2199227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Bent Arrow 55"/>
          <p:cNvSpPr/>
          <p:nvPr/>
        </p:nvSpPr>
        <p:spPr>
          <a:xfrm rot="16200000" flipH="1">
            <a:off x="7962525" y="2174702"/>
            <a:ext cx="748988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009784" y="1903465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034855" y="4024903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669228" y="3201517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396545" y="3081494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Isosceles Triangle 58"/>
          <p:cNvSpPr/>
          <p:nvPr/>
        </p:nvSpPr>
        <p:spPr>
          <a:xfrm rot="10800000">
            <a:off x="3990621" y="216507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Process 59"/>
          <p:cNvSpPr/>
          <p:nvPr/>
        </p:nvSpPr>
        <p:spPr>
          <a:xfrm rot="10800000">
            <a:off x="3815316" y="2761982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Isosceles Triangle 64"/>
          <p:cNvSpPr/>
          <p:nvPr/>
        </p:nvSpPr>
        <p:spPr>
          <a:xfrm rot="10800000">
            <a:off x="3976909" y="4262950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Process 65"/>
          <p:cNvSpPr/>
          <p:nvPr/>
        </p:nvSpPr>
        <p:spPr>
          <a:xfrm rot="10800000">
            <a:off x="3814483" y="4859857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 rot="10800000">
            <a:off x="7517289" y="3309148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Process 67"/>
          <p:cNvSpPr/>
          <p:nvPr/>
        </p:nvSpPr>
        <p:spPr>
          <a:xfrm rot="10800000">
            <a:off x="7341984" y="3906055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Isosceles Triangle 68"/>
          <p:cNvSpPr/>
          <p:nvPr/>
        </p:nvSpPr>
        <p:spPr>
          <a:xfrm rot="10800000">
            <a:off x="10528800" y="3216847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Process 69"/>
          <p:cNvSpPr/>
          <p:nvPr/>
        </p:nvSpPr>
        <p:spPr>
          <a:xfrm rot="10800000">
            <a:off x="10353495" y="3813754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767906" y="2275708"/>
            <a:ext cx="297940" cy="3545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525329" y="2385179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4767901" y="4349206"/>
            <a:ext cx="297940" cy="3545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4525324" y="4458677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238424" y="3404637"/>
            <a:ext cx="343349" cy="3461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8041256" y="3505640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10152743" y="3480488"/>
            <a:ext cx="331686" cy="3711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10027773" y="3377076"/>
            <a:ext cx="319390" cy="3610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960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7216" y="0"/>
            <a:ext cx="911812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 smtClean="0"/>
              <a:t>Capacitors in Parallel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2529644" y="5670355"/>
            <a:ext cx="1078173" cy="68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3024660" y="5681614"/>
            <a:ext cx="693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3078288" y="5681613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581800" y="5690712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33269" y="47563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82256" y="481491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3771" y="4400290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993352" y="5738249"/>
            <a:ext cx="2041259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3942444" y="5738250"/>
            <a:ext cx="6295550" cy="8426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61372" y="1468192"/>
            <a:ext cx="45719" cy="429275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4283266" y="1468192"/>
            <a:ext cx="5931118" cy="6305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6088208" y="1513911"/>
            <a:ext cx="45719" cy="153880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540316" y="3192293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Flowchart: Process 21"/>
          <p:cNvSpPr/>
          <p:nvPr/>
        </p:nvSpPr>
        <p:spPr>
          <a:xfrm>
            <a:off x="6088208" y="3447076"/>
            <a:ext cx="45719" cy="230806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840254" y="2853779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Flowchart: Process 26"/>
          <p:cNvSpPr/>
          <p:nvPr/>
        </p:nvSpPr>
        <p:spPr>
          <a:xfrm>
            <a:off x="10168665" y="1537521"/>
            <a:ext cx="45719" cy="153880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Process 27"/>
          <p:cNvSpPr/>
          <p:nvPr/>
        </p:nvSpPr>
        <p:spPr>
          <a:xfrm>
            <a:off x="10168665" y="3439261"/>
            <a:ext cx="69329" cy="2326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959344" y="2877389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Flowchart: Process 32"/>
          <p:cNvSpPr/>
          <p:nvPr/>
        </p:nvSpPr>
        <p:spPr>
          <a:xfrm>
            <a:off x="5678625" y="3058987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lock Arc 1"/>
          <p:cNvSpPr/>
          <p:nvPr/>
        </p:nvSpPr>
        <p:spPr>
          <a:xfrm>
            <a:off x="5666745" y="3367992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lowchart: Process 33"/>
          <p:cNvSpPr/>
          <p:nvPr/>
        </p:nvSpPr>
        <p:spPr>
          <a:xfrm>
            <a:off x="9759084" y="3043960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Block Arc 34"/>
          <p:cNvSpPr/>
          <p:nvPr/>
        </p:nvSpPr>
        <p:spPr>
          <a:xfrm>
            <a:off x="9747204" y="3352965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Isosceles Triangle 2"/>
          <p:cNvSpPr/>
          <p:nvPr/>
        </p:nvSpPr>
        <p:spPr>
          <a:xfrm>
            <a:off x="719389" y="3040836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Process 35"/>
          <p:cNvSpPr/>
          <p:nvPr/>
        </p:nvSpPr>
        <p:spPr>
          <a:xfrm>
            <a:off x="537804" y="3018202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 rot="16200000">
            <a:off x="2529645" y="5670355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rot="16200000">
            <a:off x="3024661" y="5681614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Process 31"/>
          <p:cNvSpPr/>
          <p:nvPr/>
        </p:nvSpPr>
        <p:spPr>
          <a:xfrm>
            <a:off x="993353" y="573824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rot="10800000">
            <a:off x="381300" y="3067075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6200000" flipV="1">
            <a:off x="268873" y="3254452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Process 38"/>
          <p:cNvSpPr/>
          <p:nvPr/>
        </p:nvSpPr>
        <p:spPr>
          <a:xfrm rot="19870170" flipV="1">
            <a:off x="3575693" y="1277265"/>
            <a:ext cx="896440" cy="5755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394402" y="1580521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Flowchart: Process 40"/>
          <p:cNvSpPr/>
          <p:nvPr/>
        </p:nvSpPr>
        <p:spPr>
          <a:xfrm>
            <a:off x="993352" y="1465961"/>
            <a:ext cx="2646882" cy="6529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Bent Arrow 41"/>
          <p:cNvSpPr/>
          <p:nvPr/>
        </p:nvSpPr>
        <p:spPr>
          <a:xfrm>
            <a:off x="1123532" y="1664436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Bent Arrow 42"/>
          <p:cNvSpPr/>
          <p:nvPr/>
        </p:nvSpPr>
        <p:spPr>
          <a:xfrm rot="5400000">
            <a:off x="9070366" y="1813669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Bent Arrow 43"/>
          <p:cNvSpPr/>
          <p:nvPr/>
        </p:nvSpPr>
        <p:spPr>
          <a:xfrm rot="5400000">
            <a:off x="4989909" y="1791082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Bent Arrow 44"/>
          <p:cNvSpPr/>
          <p:nvPr/>
        </p:nvSpPr>
        <p:spPr>
          <a:xfrm rot="10800000">
            <a:off x="8957189" y="4810973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Bent Arrow 45"/>
          <p:cNvSpPr/>
          <p:nvPr/>
        </p:nvSpPr>
        <p:spPr>
          <a:xfrm rot="10800000">
            <a:off x="4903870" y="481301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Bent Arrow 46"/>
          <p:cNvSpPr/>
          <p:nvPr/>
        </p:nvSpPr>
        <p:spPr>
          <a:xfrm rot="16200000">
            <a:off x="977369" y="4665502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023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ncrypted-tbn2.gstatic.com/images?q=tbn:ANd9GcRMiNhE9SOHzMptcCIFfSyECi0PKpdQUYmyirkWVEJp6T-c_--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65" y="1132612"/>
            <a:ext cx="9287751" cy="544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953512" y="209282"/>
            <a:ext cx="72888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dirty="0">
                <a:hlinkClick r:id="rId3"/>
              </a:rPr>
              <a:t>Rutherford </a:t>
            </a:r>
            <a:r>
              <a:rPr lang="en-US" sz="5400" dirty="0" smtClean="0">
                <a:hlinkClick r:id="rId3"/>
              </a:rPr>
              <a:t>atomic model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073497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eatstone bridge circ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27" y="1214963"/>
            <a:ext cx="7797381" cy="554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428702" y="18075"/>
            <a:ext cx="55921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/>
              <a:t>Wheatstone Bridge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790595" y="2061202"/>
            <a:ext cx="7954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019131" y="1331373"/>
            <a:ext cx="228889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 Balance: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773641" y="3061464"/>
            <a:ext cx="7697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050521" y="2084812"/>
            <a:ext cx="7697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107701" y="2960576"/>
            <a:ext cx="7841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552565" y="2561333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Flowchart: Process 18"/>
          <p:cNvSpPr/>
          <p:nvPr/>
        </p:nvSpPr>
        <p:spPr>
          <a:xfrm>
            <a:off x="8698727" y="3000781"/>
            <a:ext cx="91601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10087496" y="2998634"/>
            <a:ext cx="91601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607383" y="5203582"/>
            <a:ext cx="7697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1074839" y="4066012"/>
            <a:ext cx="7697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839673" y="4095586"/>
            <a:ext cx="14881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</a:t>
            </a:r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106408" y="4543927"/>
            <a:ext cx="150833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=&gt;R</a:t>
            </a:r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563296" y="4568291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Flowchart: Process 27"/>
          <p:cNvSpPr/>
          <p:nvPr/>
        </p:nvSpPr>
        <p:spPr>
          <a:xfrm>
            <a:off x="10098227" y="5069987"/>
            <a:ext cx="181770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14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global.tdk.com/techmag/inductive/vol1/images/indx2Fig02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91" y="298147"/>
            <a:ext cx="9864144" cy="648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40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lectromagnetic induction, a basic test set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84" y="347730"/>
            <a:ext cx="10174631" cy="637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657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s://encrypted-tbn0.gstatic.com/images?q=tbn:ANd9GcSO6PtVQCsEElNi1hbhjtX-7Tx_Rt2WqDzemIiOzYLVDi0JHpt7k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342" y="359534"/>
            <a:ext cx="9130092" cy="6131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721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64417" y="1738648"/>
            <a:ext cx="5190186" cy="4713667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578439" y="2801154"/>
            <a:ext cx="2949262" cy="2717442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4840" y="108225"/>
            <a:ext cx="106893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Bohr Atomic Model of Nitrogen Atom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5563672" y="3683356"/>
            <a:ext cx="978796" cy="95303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88414" y="3633816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Oval 1"/>
          <p:cNvSpPr/>
          <p:nvPr/>
        </p:nvSpPr>
        <p:spPr>
          <a:xfrm>
            <a:off x="3859306" y="2339788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824470" y="2542538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773267" y="5235385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185211" y="1900520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366250" y="4697507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408894" y="4199959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378384" y="6149788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16185" y="5826622"/>
            <a:ext cx="167866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Nucleus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66706" y="2680738"/>
            <a:ext cx="173374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173585" y="2682029"/>
            <a:ext cx="145514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Proton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499839" y="5901748"/>
            <a:ext cx="174656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Neutron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331478" y="1252470"/>
            <a:ext cx="115288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Orbit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594850" y="1575635"/>
            <a:ext cx="1196091" cy="3231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886313" y="2649890"/>
            <a:ext cx="834590" cy="30802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589111" y="4430642"/>
            <a:ext cx="1972665" cy="154999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6230467" y="3009632"/>
            <a:ext cx="2864377" cy="10858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6230467" y="4352762"/>
            <a:ext cx="2131535" cy="19065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297963" y="2154823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215849" y="2245366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656134" y="1612156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750837" y="3788687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175064" y="4844751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955345" y="4303838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853091" y="5823549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0197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 descr="data:image/jpeg;base64,/9j/4AAQSkZJRgABAQAAAQABAAD/2wCEAAkGBxQSEhQUEBQWFhQVFB4YGRgVFxwYFRcVFhcXGBYUFxQYHSggHRwlHRgVIzIhJSktLi4uGCAzRDYsNygtLisBCgoKDg0OGhAQGywmHyQsLCw0LiwrLCw0LCwsLCwsLCwsLCwsLCwsLCwsLCwsLCwsLCwsLCwsLCwsLCwsLCwsLP/AABEIAKsBJgMBEQACEQEDEQH/xAAbAAEAAgMBAQAAAAAAAAAAAAAABAYBAwUCB//EAEgQAAIBAwEFAwcICAQFBQEAAAECAwAEERIFBhMhMRYiURRBUlRhkZIHFyMyU3HS4RUzQoGTobHRcoKj8DRVc7TBJENiouKD/8QAGgEBAQADAQEAAAAAAAAAAAAAAAECAwQFBv/EADURAAIBAQUGBQQBBAIDAAAAAAABAgMREhRRkQQTIVJTkhUxcaHRMkFhsfAzgaLhBcEiI0L/2gAMAwEAAhEDEQA/APuNAczbthJMgWGUxMDnUOYI8CARWupTvqy1r0dhprUVVVjbXo7Dg9mbz14/C34604Vc0tTmwC6k+4dmb314/AfxUwq55ajALqT7h2ZvfXz8B/FTCrnlqMAupPuHZm99fPwn8VMKuaWowC6k+4dmb318/AfxUwq5pajALqT7jHZm99fPwH8VMKuaWowEeefcOzN76+fhP4qYVc0tRgI88+5kvZOwrqOVXlvGkQdU041cvOSTWynRUHam36s3UdlVKV5Sk/V2lnrcdIoBQFV303rNjJboBbjjiTv3MxhjXhBDjUEbJOs+bzUAbfe3jVPKGGswpMxgV5oVilcosnGCAaMjqQPHFASJN87RXkRnbMQky3DbQxgAaZEfGGZQeYHgeuDgCM2/9mFDEzBdAkJMEndjd+HG7jTlQzA4JHMc+lAdO03jt5HSNGJd3lQLoYENbELNq5cgCVGTyOoeNAVXb3yiNbXVxBotyIHjXS9wUuJeKkbfRQ8Mg4145sOnmoCy3G9VvHOYJOIrhWbJjbQ3DQSOFfGGIU55cuozkYoCLHv1aMjMGk5CMhTE4eQXBIhMaEZbUQR+4+bnQHmx3vVrK5vJIyqW8ky6eeplgZlBIYDSzY+qemcUB5sd4rhZCt5FAi8FpSIJjLLHpAOh4dIdiVPIoDzBHhkDcm+9qVBBl1GYwcPhOZOMqcTRoA9HnnpQGYd9rR2iVGdzMqsNMbnSsjtGuvlle+jg+jpOcCgJO2d4UtpNMxAjFtJOzd4uFhaJThQuCPpPHPTAPPAGyx2/FOk7RatUBIdXRo2B0B1yGAOCpBB9tAUm2+VMvDaP5MBLcTaHj4nKKP6EiXVp5ki4hOMD63soDu7W+UC3hScqkrSQ6ToMTqWVpOEHGV+rqzz+7xBoCed8rUSNGWcMuoEmNguuOPivEGIwXCc9PsI6gigIlpvxDK44YcxG3eYExSiZgjxJmOHh95TxBzznPmIyQB4uN/IFMLj9Q4nMjsGDxG1HfXh6SSc5H9M0BYNi7WS6QvEHADaSHUqcjB8/UYI5jIoCfQCgFAKAGgKGu2ibuQS3rxSpdcNLMIrCSEJlTo08Q6wS3FB0rjH7JyBos9+p5QgWOAtKYMHU2mI3JkBhmHXix6OYGM8xhetARbjfqeTyZQYoS8tqGGSXl41y0coiB5aAI2B6nvdRjmBLj+UF3VQiwhikWssx0QvLO8TcUDmAujpyOSBkdaA1tvbOZv1kTRnyUqsJOWEzPrZC4yyNpx08OdAbbLfmeTQFjhLSNCAQWKRG4aVTDL5+KmgEjlnPQdaA27c3jmbZdvcK4hklniR2RlUBWm4cml5QyqMAnLA4oDk2u/ssMMQZ0mZrl1LOyktCs8cQKzR6Y3YcQc1B8NPImgJz7+zrqLRxaWWUoctiMQXyWbSTH0O/xDjGAp+8AWLcXaUlxbyPK6uwuZkDJ9TSkrKun2YHL/zQFioBQHF29u8LmSGUTzQSQhwrQ8PmJdAYMJY3H7A6Y6mgIN7uVHMsomnndprdbd3JjDlI5HkVhiMKGy5HTGAOVAaW+T+313DBnAnEuQEiyjXAxI6SmMvnm2AWIGo8iOQA5m9m5c0zhbUhUe3ihkYy6SVhk1KXjER14GcaWTJODkdAOxsHd5o767u5VVeIFSJVYv3QAHlOVGlnCxZUdNHU5oDztTcaOeS5c3NyiXenjRIYuG4WNY8d6IuMqozhvOelAa2+T+A3Dz8WXLa+79HyEkXBZQ5QuVAwQC3Ij76A2T7iwtgrLMrrHAiOCmpfJGcxuAUwWOtgcjBB6CgJ+z92Io7aa2ZnljneRpDKV1MZyWk+oqgcyfNQHJf5Po31Ga5uZG4DwIzGMSJHIACeIkYZ2wqjLk9PacgQ3+T4xNB5LM6abszyPiNWUm2aEcJFj0ejkEedudASpfk4t2FuvElCwYx+r1MwlMxfiaNSFnLatBAIP3UB2Nv7sRXZYytINVtJbHQVH0c7Rs7DKnvAxrjzczyNASLXYaRvdOGcm6YF8kYUiMR9zl4DPPPOgK/F8mtquMPNyjhQHUucWzKVb6n1m0IGI6gDGKA8Q/JrAomAmmzNHo1fRagONxlbUI8swYAZYnIoCWm4cImllMjsZQ5bKQ54ksYjeQScPWDjJAzgFjyxyoD1tLcWGZUUyzLw7UWylSn1BJFJlgUwTmJQR0IJGOdAa7b5P4ERUWWYaTOQRwxg3QxJhVjCgDqBjAzjmOVAdPdbdqOxSRImZuJJxGyFVQdKrhI41CqMKOQHXNAdugFAKAUAoDVJpB1NpB8TgH31G0vMjaXmaxJH4p1z1HXx++pejmS/HMa4uXNOXTpypejmL8Mxqi58059enP76Xo5i/DMzrj8U5e0ebpS/HMX4ZgPH5inXPUdfH76X45i/DMF48YymPDIx7qXo5i/DMxqi6ZTA6dKX45i/DM9KUPIaT7BjoeZqqSfkyqUX5M2ogHIAD7qpT1QCgFAKAUAoBQCgFAKAUAoBQCgFAKAUAoBQCgFAKAUAoBQCgFAc7bWyEukCSFgAcgo2kg/fWFSnCorJK01VaFOsrKiTX5OL2Ct/Tn/iGtWEociNHh2y9NaDsFb+nP8AxDTCUORE8O2XprQx2Bt/Tn/iGmEo8iHh2y9NaDsBb+nP/ENMJR5FoPDtl6a0HYC39Of+KaYSjyLQeHbL01oOwFv6c/8AFNMJR5FoXw7ZemtDHYC39Of+IaYShyLQeH7L046I32m5NvG2oNKeRGDI2MMCp6YPQmsoUKcHbGNhtpbLRpO9Tgk/wrCnb0bP2faX9halZcXLNrzeXPdXBWM/ruWZMe41uN5e9kbp21tJxIFkD4Iy9xPIMHr3ZJGX9+KA7lAKAUAoBQCgFAKAUBVflB2hPDHb+TNIrSXKRngrE0rKwbKoJxozyHXFAcm53mmtNPF48jeS69E/BRjI9wIk4hgQquNQ5qSMeYmgJtlvo5mWCWBFfyxrVikupAUtjcF1JQZH7ODjH7sUBz4/lGdoxKLUcNbFbyU8XmqOZVEaDT3jqjHM45E/cQLFutt6W6SXiQGJ4yAM6xG+pA4KtIityzg8uooDXuXe3Enli3jozxXhjHDXCKnAgkCLnmQC7czzPs5AAWWgFAKAxmgM5oDGaAzmgFAM0AoBQCgNdzMERnboqljjrgDJxQFc2VvxbzAtIsluOGsoNwEAaOQhVIKOwySQMHB59KA6Y3itS0aC4i1ShTGusZcOCUK+OQDjxxQGvZu81vcTSQwOHMUayM6kGPDvImnUD9YGMk8sYI50BG2dvbHMc8KeOEo0i3EiAW7xp1cOGJUY5jWFyOmaAkneizCoxuYgshIUlwNRVgjAfcxAPhmgOwKAwaA+Z77bvWF1tS2aa4VZ1IDxmYrJo0MYBEoBweIQ3Mjz/dQH00UAoBQCgFAKAUAoBQCgNFzZpJoMiKxRg66hnS46MPA8zzoCFtvYUdykgYBXeIxcTQrMEJDFMOCCpI5gjBoDmbH3ItoY2SRVm1TcbvIqqrhBGuhEACgINPLrzznNAdeDYdugISGNQYuEQEABiBJEePRBZuXtNAetl7IhtlK28axqTqIUYy2AMnx5AD7gKAkW9qiFyihTI2tyBjU+AupvE4VRn2CgN1AKAwaA+aWM00cbOkd420lhlMuoSm1Mn+FyI2XOCgj59Acc6A33O19olGERkwouCkrW3flWGKJotUZUBS0jSpjALBcjxoCLtXau0DKWRZtcazskSwNwuVpqgYyYw5Zz9Uk8xjkQcgTrjeK8cuVE0cImIV1tGaTC2sLhRCy5KtMZhqx+yBkZzQEU3d/G8zIss0qSXZRXjZU5RRGBRjClTzxzPMEA5zQG2Xa+0SrCJpdI4xSZrXEkgjhR0DRFQFzIXUd0agOQzzoC/wBjIWjRnGGZASMYwxAJGD050Bxd4d6ks5EWZGKOBhoyrvqJI0+Tg8RhjnlQfPQHY2fepNGskRyjdCQVPI4IKsAQQQQQRkYoD3dwcRHQnGtSufDUCM/zoClWPydCJcJclDw44/ooliDrE4f6UIRxCcEZJHJm8aAl2e4iRoicViEW2X6o5rZsxXPP9rVzoCVu1ukLQnMrSr5NHbKGQLiGEyFASv1m+kbJ/pQHNHyfc1/9S44Vu9vC6IqzpG6lVDTDm2gHlgD30BFl3Ak1pGs30LQ3SyvpGs+WSRM6KpJwCFfDcyOXXrQH0CJNIAHQAD3UBk0BSr+yli2i02uMJcFNKm6eJjwIyZfoVjKyYUMcZ6DzUB2Nn70xTMixpLlzyygGFMayCQ97kpV09vPGM0B3qAUB44o8R76lqJahxV8R76Wi1DiDxHvpahahxB4j31bRahxB4j30FqM8QeI99BahxB4j30tFqHEHiPfUtQtR6qlFAKAUAoBQCgFAKArPyjcTyCXg6w/Eh/Vlw+nyiLXgxd/GjVnTzxmgKbHtu8traXycTti4cxl45pVMaRRHhqZwZcFi/UcyGwwAFAdS42/tFTKyJqBF2EXgNhPJ3jEDZHNiyu5x+1o5UB3Nxp5HF0ZXd/8A1J0NIjRlk4ceCsbAaVznoMZzQFooBQFA3xtbiS902rusnkqYMUkcZjJll+km4i6mj5AAISc6uQyDQFt3egljt0Wc6pBqyTgsQWJUuVABbBGSAATmgOjmgGaAZoDj228cck7wJHMxjk4buI/olcIr4L59Fl94oDsZoBmgGaAZoCsbzf8AH7K/68//AGc1AdLYm70FrngoAWYsScZyVVcA48EUfuoDrUB4dcgjxGPfUatI1bwKk+4ikki6nAz0+j5e9K5sFRy92cPhmzcvuzz2DHrdx7o/wVMFRy92PDNm5fdjsGPW7j/T/BTBUcvdk8M2bl92OwY9buP9P8FMFRy92XwzZuX3Y7BD1u4/0/wUwVHL9jwzZuX3fyY7BD1u4/0/wUwVHL9jwzZuX3fyOwI9cuf9P8FMFR5f2PDNm5fd/IO4I9cuf9P8FVbFRX292PDdm5fd/JbLG34UaRgltChctzY4GMk+NdS4HclYrDfQooDDHHWgbsNHlsfpr8QrG/HNGve0+ZaoeWx+mvxCpvIZob6nzLVGfLY/TX4hTeQzWo3tPmWo8sj9NfiFN5DNaje0+ZajyyP01+IU3kM1qN9T5lqPLI/TX4hTeQzWpN9T5lqPLI/TX3im8hmtRvqfMtR5ZH6a+8U3kM0XfU+ZanF3l2JJKUubNxHdwqQjNnhyocFoJlHVGIHMc1IBHgczYS9lbbSTRHLphuWQO1uzoZUHtCnmORwaA6woD5v8osZ8siJtYpVMBVXeMMTITKQjSF14aBhGc4562593BAu+1LJ5RFw5TEUkDHTzDqOqH2VGrTZCd1NWJ2r7/b8r8kKDYs63bzeVOYWB+hPRSR5jnGB91YqFjbtNk696nGF2Ks+6XF+pHsN3rhEuEe9kfij6Nsd6I+IJPP8AlRQsVlrMp7SpVIzuRVn2S4P1Ncm7l0bQQ+XOJg5bjAEEqc9wjVkjn4+ao4f+NlrLDalGq6m7jx+1nBeiIdxuy9tPc30bwOSzz6ZLf6UEQqnDW54vdXuZ+p+0fGthyHQ2bZ3MzWty9xpXgKZIVXuO7Atkc+X1gP8ALUs42mxVP/W4WLztt+/p6Hqw2BcI1xrvJHSVSEBHeiJzhg2eoyPdWKhZbxZtntN9xdyKu5Lz9czVFu5dC1eFr1zKX1LLjmoH7PXJH76lz/xstZktqW93lyPpZw0J9lsqZBb67lnMQIkJHKXPTIzyI5c6zSNEqltvBcXb6fhfgg7y/wDH7K/68/8A2c1U1looCjb870W9td2CTT8MrcGSRe9+qNvOqk4HMaygx44oBvddDj4uJrqGDybVC1qZFZ59R1A8Md5wujSjZByeRoCPtDem7jklCJq0BwI3iYSBEtxIl2zjkQ0nd0ADm2OoNAR9o7y3qpJG7KneYcZYHxhrQTJGqq/Ji5Kh8/s460B7td7bpBFFwy8ncAVlbW8fkHG1l+mTMCuf3daAj3m37t0hcXGVMc2vRbSRBpPJkdItRbIYMXAI6EY6qaA3y713iLJoQMY4XxEY3L6Us+Ml0Zc98NKAmkD9vrlTQHVtNqXL2+0RMfpIY/o3jQxk8S0SYaRqPNWcrkH9mgKrsTblzCkpWSV8xW4BYy3SJK7OJCzzaSpICgqMgcupbFAdnZu9V7IYHKqFJgDx8JtTNcROz4cnu6WUcsHrg0BK3C2tcXFxM1w5INrA2gIyJFKxmMsOliQWXuqW8+ByoDpSbzxjaS2vHh0G3JK611+UcVEWPr1IJ7vWgLOKA8SxhlKt0IwfuNGreDI0mrGVk7iW3pTfxWrRhaPItDlwGy9OOiHYO29Kb+K1MNR5FoMBsvTjojHYK29Kb+K1MNR5VoMBsvTjoh2CtvSm/itTDUeVaIYDZenHRDsFa+lN/FamGo8i0QwGy9OOiHYG19Kb+K1MNR5FohgNm6ce1DsDa+lN/FamFo8i0RcDs3Tj2odgrXxm/itTDUeVaIq2PZ07VTj2r4LPDEFUKOigAZ8ByredJQ/lEtI47rZl0ERZPLljebSA2ho3Coz4yRnkAaAvwoD5rvhNE9xNP3Q0FvIrLJbRzaltGV20M790nygY+4581AfSU6D7qA9UAoBQGCM9aAAY6UBmgFAKAq+83/H7K/68/wD2c1AWigPlHyhxbPvbzZ0vltoOBORNm4izwl+kAbL+kmn/APpQF/td6bGRgkV5bO7dFSeNmJ8AobJoRuw3/pqD7Va0YqjzrU5cds3Ujqh+moPtVqYqjzrUY/ZupHVD9NQfarTFUedakx+zdSOqM/pqD7VaYqjzrUuP2bqR1Q/TUH2q++mKo861GP2bqR1Q/TUH2q++mKo861GP2bqR1Q/TUH2q++mKo861GP2bqR1Rj9NQfarRbVR5lqMfs3UWqJiTqQCGBBGQcjmD0Nb07TrPmtzuap3jS7wOFwOMfDjpiIezPNW+8E1QfThQGq6kKozKMkKSB4kDkKj8jKCTkkyg9u7z1A+81z72eS1PXwGy9SXb/sdu7z1Bveau9nktS4DZepLt/wBjt3eeoN7zTezyWpMBsvUl2/7MdvLz1Bveab2eS1GB2TqS7f8AY7eXnqDe803s8lqTA7Lzy7V8mO3t5/y9veabyeS1/wBEwWy88+1fI7e3v/L295pvJ5LX/RcFsvPPtXyO3t7/AMvb303k8lqR7Fstn1z7V8na25vqLOS3W4t5hFOFBnUAxRSSHAjc+b766DyWrOBD+VImSO1tOQS8u1hkJALCPSzsFz0J0jvdRQhcbG1WKNI0zpRQo1Ek4UYGWPMn20BSN6YtlR3LC6tOJK8ZmkkCAqqaXwXJYElhC+AAfqc8cqAvq+ygM0AoBQCgFAKAUAoCr7y/8fsr/rz/APaTUBaKA+d7Ukb9JvAuFiRIGwkdpgmVpQ+szjWRhB9TJ6+ygLwuzoQciKMEecIoI/figsONLutYfWZFAY8jxWAJ9ne/pWvd08kYqhF8Lq0MNulYBgpjGo9AZWyfuGqm7p+Vi0JuI2W3VZ6Bd0rAkgRgkdQJGyPvGqm7p5Iu5ilbdWiK/vXs+ztlgMEEchmnMWWll0LiKSQk8IO2e5jAHnoqdN/ZaEdGK84rRHX2burZvBHLLCillBbTJLoGfAyaWx94BpuoZLQKjB8FFaIkNujs8EAxqCegMjZP3DVzpu6eS0LuI8q0A3Q2fq08NdXo8RtXu1U3dPJaDcxstuqz0MLujs85xGp09cSMcff3uVN3TyQ3Ebfp9iXcboWMuky2kEhCBQXjVzoUYUaiCcYrYZGrsLs31G1/gp/agO/DEEUKgAVQAAOQAHIACgPF4Dw309dJxnpnFSXkxY39PmfP7iS64aFFQyHOoasKPDnjnXG1PhY/Xgd9WntbVO5NKz6uHn6Zfc2ztccRAioYzjWSeY9LAxzq2SvW28PQzcNpxCkpLd5WcdRE1xxWDKgiAOk55k8tPLHLz1FGXG1+38tJShtSnO/NNP6eHl65muCS6KSF0QOPqAN18cnHKl2d2y1W+hrhT2zcSjKav28HZws9Dy8l3wQQicXJyuru483exRxnYrH68C1Ke2OlBQmlJebs8/TI93L3IMYRUIIGsk4wc97Axz5Zq3Xett4en/ZsnDaXWjKMlc+6s4v+57D3HGxpTg8+9nvewaceNRRkm7X7CENpVaTlJXH5KzivV/c1273X0utYxgfR4bOo5PXlyHSijOx2vj6GFKntapyU5py+zs8vVEr5UbCabZBCIXkQxSFEGSeGyl9I8/LJ/dXajhl5slw7Ki2lPbbQS6eS3j78MQwIhIoZC5OM5ByMeIoQt4oD55vzcIbyHQtrLJGByu+EIY8O2SJs8VZOQ7oVh0OKA+hKaAzQCgFAKAUAoBQCgPkvylbsyz7Y2c0byCOY6X0uwCmIFnIweRaLK8vR9tAfWqAiXOzYpDqeKNn8zMiswx05kZ5UBxN0rG4QTC6DjOlRrfUWKgh5BhmChiQcDH3UCdjtNV7upZyW8du0jBImLKRL3xqzkavDnWtwg+DOyG1bTTlKUZNOXnw8/Y3X27trLNDM0jB4QoXEuAQnTUPP1NW7G9e+5hGvXjSdJN3X5o9wbv2qXT3SyHiOCCvE7neGCdNFGKdq8xOvXnCNOTdi8lkRrbdKyRNGtyBOZ1InZGSQpwzpeNg2NJIxnzmkVGKsRK9atXkpVW20rP7GldjLJLdQyTyeStbxRxgylsEs7SkSMSWbITmcnBAquxqxmFN1KclOPBokbQ3XtJuBqlYG3ACFZcEgEEBvHpUcYtp5GyFevCEoRbsl5rM3nYNt5YLwSES46CTuHlpyV+6l2NtpJVq8qSpNu6vsabDdi0hM5SRsXAKuplyAGJJ08+XU1FGCMqm0bRUcZSbbj5cPIsNhbiKNI0JKooUEnJwBgZPnrYcvmSKAUBrn+q3+E/0qPyMofUip4rmPcFAKAUAoBQDFAYoCF8sU7LslgrFeI8UZIOCUdwGX94rpXkeHL6mXawso4Y1jhRUjQYVVGFA9gqmJIoD5Xv8ATrDeOGlmIkgViscVtiNSZiSJZsYY8OQ55kafPyFAXLfOwea3URytEwcHUvnGMEHBFa6qtR27DUcKjsSfD7q0pPZy59ek/n+Kue7+Xqetv5csOxDs7c+vS/z/ABUu/l6sb+XLDsQ7OXPr0v8AP8VLv5erG/lyw7EOzlz69L/P8VW6s3qxv5csOxGOzlz6/L/P8VS6s3qyb+XLDsQ7OXXr8v8AP8VW6s3qxvpcsO1Gezd16/L/AD/FS6s3qxv58sO1HQ2BsGdZl4l5M6MCrKCVJDKRyYHIPnyOYrOCSf31Oba5udJpqPDjwikWE7j25IJlvCV6Hy25yMjBweJy5V0HjE3Zm7cUD60kuWOCMS3U0qc//hI5GfbigKBv7YbLsrmwjazgJurnEhK8xERpLE59ORD7dJoC62m42z4XEkNpEjrzVlXBBwRkH95qMqbT4FPbcyDP1pB9zD+1ce7hkfS4vaOdnnsXB6cvxD+1N3DIYvaOox2Kg9OX4vypu4ZExe0dRjsXB6cvxflTdwyGK2jqMdioPTl+L8qbuGQxW0dRjsVB6cvxflTdwyGK2jqMx2Jg9OX4vypu4ZDFbR1HqOxMHpy/H+VW5DIYraOoy4HcqxmSJri2SV1iRNcg1MVVRgE11x8j56s26km82Uva2zNlRbXtbHyODTLC5bun9YxBh558Ecf5qprPq9vEqKqoMKoAAHQADAFAYuodaMhJAZSMjqMjHKj4ljK600UX5tz65N7vzrRh45vU9LxavlHtiPm3Prkvu/OmHjm9R4tXyj2xHzbn1yX3fnTDxzeo8Wr5R7UPm3Prk3u/OmHjm9R4tXyj2ofNufXJvd+dMPH86l8Xr5R7UPm3Prkv+/30w8fzqPF6+Ue1D5uD65N/v99MPH86jxevlHtQ+bg+uTe786YeP51I/wDlq+Ue1HvbW70FztO0iueLJwrVplHExCXgliQFodPNjxDz1DpjBreea3a7S90IZoD5hv7dJFdrHLJOyyLxQpkjC6xrMcUEbwsXbVH0zkGRPSoC+7a/VfvFYVPpOrZP6n9j5ZtK9uI55YwZSsbPd5AZ8xcLuwdRn6Yk6MjuqByrWkrDrk5KTWXH/WpFG37ohZMFmRJxhVYIwVoeHI0YPMhWYjxwcVbqMN7Pz9SS+37vSCOGQsZckRsRIBOIwBkjSSpOcZ5rkcql1GW8nZ/MzZNt+4CTMMallC6OC+YE45j4jMTh8oA3mxnPSl1B1ZJN/f0/J727eTPYwOWKu00esxNJECpLZOpRrVSME8qJcSzk3BNnMtNv3MUcKqXfM7gmRHcNF5QqALMxDHCMTqK5OMmsmkzWqklYkTf0/dhSSFwy5H0TfQqLrgs7DPf7nfxy6VLqM1Vn/PWwsXyeTyOitKzO3lEo1MCMqJX0EA8wNOMDwp/9IjbdBt/zifQhW48wzQFA+UTcyK8ubGR45X+n4chRnwkAjlfJ0/U+kCd7l1AoC9omFAHQDHPryHjUYPl2+F5Lb8OaEO+VeHhrkgySLmFyvTIdANXmDGtEeJ69ZuNjRxbzatynGt1ZysUBAkKsJeJGYBniaiW1B3OTzOPZWViNbqS4x/HwSW3hu8y4VARMECmNi0am5EQY45MCh1ZyPHmKXUXez/nr8G2z29cmREkwuHZc8Fjxys7RYXB+j7oDef62elLqKqkrbP8Arz4k7djas8/F44UaQCAFZWjYs4MbZ5HAVeYOfZgio0lYZU5uSdv88yp7u7WuI0DF5nJtAW1GWcLMZIl1OJcBCAz8lOMaifq1k0jRTnJK237HXtN4rtwjEKAFhLjhtljLdSQPg57uFVX6fyqXUbFVn5+n7Je720p5ro8ZjgQNmMIyLG4mI0Ek4ZgoHe9vtqNJIypTlKXE+r2f6tP8A/oK3LyPMq/XL1Z8+2/upbSbctJXVi7xSTE62/WW5gERHPkB4DkapgfRhQGaAUAoBQCgFAKA5G39qm2MDELwnnEcjHOUDhgjD/PoBz5iaAr0O/66I9ceJJoXlj0lSunhyywh11axqjj1ZKgZOKAgjeyDysXT68wWLxyKigrrcQXLAHXqGAoAyuCT1yOYHeTfRGYxrbztMHZTENGsLGqO0mdekjEicgc5bGKAk7N3shnnkhRX+jLjXgFCYnEci8iSpDHHeAzgkZAoCp7XW+a8lBW+8nMjAmFYyOGBFwlhZmBjyeLqcd7+RAFs3u2pHbwK0pIDOAOXnwTzrVWkkuJ3/wDH0ZVatkcvu7CndsLX0z/L+9c28R7ODqfjVGe2Nr6Z/l/em9RcFU/HcjHbG19M/wAv703qGCqfjVDtja+n/T+9N7EYKr+O5Dtla+n/AE/vTexGCqfjVDtla+n/AE/vTeIYKpmtUY7aWn2n9P71d4jHCTzj3I6O7289vNcRxxvlieQ8eX31nTlekcu2UXTottrLg0y/iuo8IzQCgPEjYBPXl++oyrzPlzb3KCQbecHp9WuW2XKz6K7Q60ff4MdsF+wn+GpbLlYu0OtH3+B2wX7Cf4KtsuVi7Q60ff4MdsV+wn+CpbPlft8i7Q60ff4HbFfV5/gpbPlft8i7Q60ff4HbFfV7j4KWz5X7fIu0OtH3+B2xX1e4+Cls+V+wu0OtH3+B2wX7C4+ClsuVi7Q60Pf4LLvFvYbOCxl0ExytpdSvf0+TyOvUgL3lXLHkBkmuuPkeBV+uVmbN0dzdnaKxmWHgmAzaRCTIF1KhiE3EweZzq0+bGPPVNZps9oynaLRmSYpqYaDo4fIEjH0IYD/P5qAzsfbN1NfTxkgW8Vw0QAgyCFiVwTccXkct00eHjyAuFAKAUAoBQCgIm1dmxXMTwzrrjcYZckZwQRzUgjmB0oD51vZdQwXrqLWNhFFCSS0y5E3Ft8ZjBiQiPUNb45Hry5ATLi92YJLiI27lgEhZUfKyiVktVwqy4DZ0JqbDYA81AR9r7WsnjLpZu8jSB5QxK8MtMLNxKVk5gmJ10rqU8Pny50BfLXYsMcjyRppZ86sM2nLEFiEzpBJAJIAzigOhQGm5tkkGmRVZfBgCPcaAi/oO3+wi+Bf7ULax+g7f7CL4F/tQWsfoO3+wi+Bf7UFrH6DtvsIvgX+1Bax+g7f7CL4F/tQWsfoO2+wi+Bf7UFpj9BW32EXwL/ahDZBsqBGDRxRqw6FVAPvFATaAUAoBQGNI8KAaR4UA0jwoBpHhQDSPCgGkeFANI8KAaR4UBHu7GOXTxEV9OdOoA41KUbGfFWZT7CaAQ2MasGVFDKnDBAGRGCCEB9HIHL2UBJoDgbY2BFpmmt4Y1uyrMsojXicQrgNnHM+agN26fG8nzcBg5kcgOxZhHrPDBYqpPdx1Gfv60B2aAUAoBQCgFAcTae6lrcSmaZHLsqq2JpUR1jJKK8aOEcAs3JgepoDXHubZq5dYSGLh/wBZJpDLMLgEJr0j6UBsAY6+YkUBi43Ms306oj3WLcpZVBLTGc69LjWOKSwDZAJOMCgLAKAUAoBQCgFAKAUAoBQCgFAKAUAoBQCgFAKAUAoBQCgFAKAUAoBQCgFAKAUAoBQCgFAKAUAoDhb3bfayiWVYWmy+khOq5BweQJ6jH766NnowqyalK7wyb/RjJtLgio/Oo3qM3ub8FdmAo9b/ABl8GF+WQ+dRvUZv/t+CmBodX/GXwL8sh86jeoze5vwUwNDq/wCMvgX5Ze4+dVvUZvc34KYGh1f8ZfAvyy9x86reoTe5vw0wNDq/4y+Bfll7mPnVb1Cf+f4aYGh1v8ZfAvyy9zPzqt6hN/P8NMDQ63+Mvgt+WXujpbufKCbqdYWtJY9fRmBwD7cgVor7LThC9CpeeV1r9lUm/NF5riMxQCgPEjYBPXAzjx9lFxdgPnh+VRQcGzn935V6nh9LrLSXwat48h86q+pz+78qmApdZaS+BfeQ+dVfU5/d+VMBS6y0l8C+8jHzrL6nP7vypgKfWWkvgX3kZ+dZfU5/d+VMBS6y0l8C+8jHzrL6nP7vypgKXWXbL4G8eQ+ddfU7j3flTAUusu2XwN48h86y+p3Hu/KpgKXWXbL4F95F+2ddiaKOUAgSIGAYYYBhnBHjXnNWOw2kmoBQGm7m0Iz4LaVJwOpwM4FZRVrSB8/+dVfU5/d+Vel4fT6y0l8GrePIx86q+pz+78qmApdZaS+BvHkZ+dVfU5/d+VMBT6y0l8DePIx86y+pz+78qYCl1lpL4G8eQ+dZfU5/d+VMBS6y0l8DePIfOsvqc/u/KmApdZdsvgbx5D51l9TuPd+VMBS6y7ZfA3jyA+VZfU7j3VHsNKzhVXbL4LfeR9Ct5daqwBAZQcHrzGcGvNNhtoBQCgOZvD+p/wAwrp2T+p/Yxl5FQv7tYY3lk+pGpZsDJwBk4Hnr0pSuq1mogneGILqdZUGC3fjKnClQTg/4x/Osd4vuWwk2+1oXxh1BLsihiFZmjYqwUHrzHmrJTTJYZt9qRPKYo3DOq6jpIIHe04JHQ5HSpfTdgsIdjvJBKQBrXKs4aRCiMsZAchzywM1jGrFsrRMO1IMK3Gjw/wBU61w3PTyOefPl99Z345ksMDasRmEAcGXDEqpzp0achsdD3hyNL8bbosOxsn9cn3/+DWG0f02WPmdfaG3VimMRUkJbmZyvNlUvojAQDJLESfAa8ZG407J3miuJY1iB0ywtIjHkSY5OHMhXHIqTHzzz1eznQd6gMNRAo2K900HJ7QRZkAWXERIZhGdAZcZAfoTzFa94uJbD3Dt2Biw1adIcsW7qgRyGJsseX1gaKpFixnu721BGE1SL9IVCAEEtrYKGUA81yw5+2q5pCw07R3ghgdkkD5RVZysZZUVywVmYdPqt7qxlUUXYxYTP0hDlhxY8pjUNYyuemoZ5ebrWd+OZLDRd7bt44xI0qFT9XSwJbBwdIB72PZUdSKVtpbGdGsiFiutpcCGA6dTSPFEoBxzkKrknwUZY/wCGvGq/W/Vm5HItt+4nheThurR5ZkbIBhScwySxuVw4XGSB4gZ89YFLctAa7r6jf4T/AErKH1L1I/IpQFe2zSciHeGJ9WlZcK5QtwyE1iThkBuh71alVTLYe7fb0D6u/pCqGJfuqAXeMd48vrI3KslUixYbrna0KNGhdS0hAVVILHVnDY9Hl1o5xViFhHvN4IYpGjcSZUoGYRkxqZcaAzjpnIrF1EnYEiZ+kYe99LH3Dhu+vdJ5ANz5H76zvLMhoutt28aozSoRJjRpYMXDMFDKAeYyw5io6kV9y2M6OKzIWPaG11g8nUjPFJBOcBI44mkklPsAUD/MK8SX1M3ojW+9Uchg0pIEnk4YaRGjIYxGWMhWHeVlVufmNYg74oDNAczeH9T/AJhXTsn9Qxn5FL2zY+UQSw6tPFjZNWM41DGcZGffXozjei0a0zl7Q3VRwqxMsSrG6YCZBLtGS/1h9n09vs54Sop+Rbxo7IfSK/FBxIzsrI2CGn46gaZBgg8snI6HFTccfP8AnmLxK2Du8baTWZQ4EQiUCPSwQOzgu+o6m72M4HjVhSuu38WEbtObablugIW4RTw3QNHCVc8Qg5kbinVj2aT7RWCoNeT9i3jZDuXhCpmBJWVc8M8jNKJcjLk8sY65PjRbPwst/lpbxN2Zu4YZxLxQyrxdK8PD/TsrnVJq72CDjkORrONKyVvr9syN8C1bJ/XJ9/8A4pX/AKbEfM6O2N20uJi7nuPAIpFHJiY5RLCyv5tLGTIxz1fuPjo2nnZO7CW8yPGToiidEDEswaeXiTMWPUHTHgew1QWCgPLUBSK900Ffk3WQpcAFRJO7HiaO8qsVOjGrnjSPOK07lcfyZXiLcbnatX0xBLMwwhGGa5NwM4cEgZ04BHjkVi6Fv3/ltovGDucQVKyqBmIuOETkwStKNBaQlAS7AglvMabjy45e39xeNu3d1TczPKJEXXGid6Eu68NnYPG/EGlu94HoKs6N522+wUrDTLuczSvI9xq1jGGjJOnjRS4J14/9sryUfWzz88dC1tt/zgLwutziwfTMo1l9WYtXdebigL3xpIPLPn8BijoW+T9heLXXQYlhvdmGeC30sFaJ4pVJGR9GVJU/4l1DPtrxav1y9Wbkc2bceERyJEzgyrwyZGL6IXm4syRjzajn+XmGKwKWoCgNd19Rv8J/pWUPqXqR+RShXtmkr0e6qLG6hhrefitJo5kcfjaCNX+XOfbjzVp3PD+//dpleIx3OPmm5jTjuEDKSyyc9MgJBEuORHTOfNWLofn+W2i8e4d0tDxlZVCI8bleESS0MZjwjlyUUg9OfPPPnVVCxrjl7C8etqbqma4eYSIodozzhLSrwsfUl4gxnHomkqN522hSNUe554jyPPr1PG3ejPSKZpQDlyP2tPIADAOKiocW7f5baLxg7mkY0zDBKlsxZzw52mUIdfd+sVPXPI8ulNy8/b8i8WuugxLDtPZAnNs2R9ETqDDIeKSJo5I/ZnUpz/8AH214kvNm9EWLdVEa30SSFIZeLiV2kbKQtDEqlj3VUMT7axBYxQCgOFvfsue5hVLWbguHySRkMMEYPL25/dXRs1eNGV5xUvVtfoxnG1WWlP7E7T9ej+H8q7vE6fRWsvkw3T5v0OxO0/Xk+H8qeJ0+itZfI3TzHYnafr0fw/lTxOn0VrL5G7ef6HYnafryfB+VPE6fRWsvkm6eY7E7U9ej+D8qeJw6UdZfI3TzHYnanr0fwflTxOHSjrL5G6eY7E7U9eT4Pyp4nDpR1l8l3TzOlu7utfQzpJPdpJGvVQvM8vHFado25VIXVBL0b/7ZlGFnG0vVeeZmaAUB4lUkEA4OOvh7aLg7QfNX3N2pk4vI8Z5ZHPHwV6/iVLpLukad28zHY7avrcf+/wDJTxKl0V3SG7eY7HbV9bi9x/BTxKl0V3Mbt5jsbtX1uL3H8NPE6XSXdIbp5/odjdq+txe4/hp4nS6S7pDdPP8AQ7HbV9bi9x/DTxOn0l3Mbp5/ox2N2r63F7j+GnidPoruY3TzHY3avrcXuP4aeJU+ktWN08z6LsyF0hjWUhnVFDEcgWAAJArypSvSbzNxKrECgNN5EWR1U6SykA+BIxmsou7JNhnzfsbtT1yP3f8A4r1fEqXRXdI07t5jsdtX1uL/AH/kp4lS6K7pDdvMdjdq+txe7/8AFPEqXRXdIbt5jsbtX1uL3H8FPE6XSXdIbp5/odjdq+txe4/hp4lT6S7mN08/0Oxu1fXIvcfw08TpdJd0hunn+jHY3avrcXuP4aeJ0+ku5jdPP9DsbtX1uL3H8NR/8nTs/pLuZd08/wBH0m1RgihyCwUAkdCQOZFeU3a7TabqgFAKAUAoCl747fltbmPhMCDbO2hvqF+PbxhjjnyDt76A5c+/c8UkKSiAg3EkMhQEuxSdYgY4TJno3PBcg45c6A8Xm/MkoEcbIsgkQSaCdSEbShtihB6ao2bOefOgNXbyeaYpG8UcaXcK6imDwpJpY2jdeIdJzGBk6T3sYFASl36nZX0LAza4l094cB5bngcCfmcyAd7lp6Hl56A+hW4YKvEIL4GoqCFLY5kKSSBnzZNAbKAUAoBQCgPmV1vJNDtCYcVp+/IEhicZUJBrEctqyBlUFeUqls6x44oDC7/3Jt+IotiQsr6wdSFYIUlK6Y5W0tzKnLHzHH7NAbbjfO4Vn1KhaEzDSmoRsFgtZVZlOSdPHOSD0QnHPAAk3u+0saRlXtpAQ5DqHCXLpKsYtoMt+sOT52HTGRnAGm536uF4jaIdOLjSMNmPyWdIjJKdXeUB8kADGk8+fICGvygyQRzPJJDKubto5MkRtJAYeFDHz6EO5xknu0BL2xvhcGO64csETxMO4VZpYkWWFTLIc6dDI7EdMDHXngD3e79TJxyFhYxrKdHeDIISoSaU6iOHLnK8hyZevOgL5s/icNOMVMmO8UBVM+wEkj30BIoBQFE3k2uEu5UuLyW1Cxxm3WNQ3GLE8QiPQTM2rC8MdBjl3s0BGuN+Z1M4CREoJO5hg0JjuY4IxOc/+6rl1wB9U41DnQELeLfe5jhmQvDE6C5XigMNbQMiokILELJpYsck/V6YyQBNn+UCRWkjVI3kiW6LICdYFsYhCzAcwGV2Y+IHKgNM++Vwsiuk1vPH5HO44SsI5JIpol1qSSe6rMSASMK/XzAdLZW9VxPNDDGYCGebMwDcOWK3MOXhUOevEKc2IBUnn0IELeLblwHmMcjJwr9Ygi470UNn5S4wR+2Sw/yigOVY783SRPISr8e5d4zOVVI4mghnt7XUXUKWWUYPePInS3SgJFzv5cW6PxHieXy2ZNJTAWGFo/o9XEXDaXBBwxI54PM0B3N39rzNdIrSF0eW8TScEAQSpw2B9gLL+8eFAXagFAKAUAoDzQAGgFABQGRQGaAUAoBQCgFAeCoyTjnjr5/uoDNAM/799AKAZoDGaA9UBigMigM0AoDz5/8AftoDANAZoBQAGgFARorZVkkdRhpAuo+lpDBc/cPP93hQEjP+/wB9AZzQEfyZDNxSo4gjKBvOEZgSo+8qvuFASqAU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828" y="618387"/>
            <a:ext cx="9261028" cy="538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699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01732" y="37844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 smtClean="0"/>
              <a:t>Working of Diode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2349338" y="510368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2844354" y="5114946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2897982" y="5114945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401494" y="5124044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52963" y="4189655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58736" y="422551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53465" y="3833622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993352" y="5112983"/>
            <a:ext cx="186095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3731496" y="5096512"/>
            <a:ext cx="1696303" cy="5233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5427799" y="991094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48491" y="1017143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342853" y="2962565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978325" y="982511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1661377" y="980363"/>
            <a:ext cx="3253592" cy="778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>
            <a:off x="2841466" y="991094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Isosceles Triangle 21"/>
          <p:cNvSpPr/>
          <p:nvPr/>
        </p:nvSpPr>
        <p:spPr>
          <a:xfrm>
            <a:off x="719389" y="286053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Process 22"/>
          <p:cNvSpPr/>
          <p:nvPr/>
        </p:nvSpPr>
        <p:spPr>
          <a:xfrm>
            <a:off x="537804" y="283790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Isosceles Triangle 27"/>
          <p:cNvSpPr/>
          <p:nvPr/>
        </p:nvSpPr>
        <p:spPr>
          <a:xfrm>
            <a:off x="719390" y="286053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>
            <a:off x="537805" y="283790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Isosceles Triangle 33"/>
          <p:cNvSpPr/>
          <p:nvPr/>
        </p:nvSpPr>
        <p:spPr>
          <a:xfrm>
            <a:off x="732270" y="286053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Process 34"/>
          <p:cNvSpPr/>
          <p:nvPr/>
        </p:nvSpPr>
        <p:spPr>
          <a:xfrm>
            <a:off x="537806" y="2837901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Bent Arrow 37"/>
          <p:cNvSpPr/>
          <p:nvPr/>
        </p:nvSpPr>
        <p:spPr>
          <a:xfrm>
            <a:off x="1140195" y="1163006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Bent Arrow 39"/>
          <p:cNvSpPr/>
          <p:nvPr/>
        </p:nvSpPr>
        <p:spPr>
          <a:xfrm rot="5400000">
            <a:off x="4277871" y="136355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Bent Arrow 40"/>
          <p:cNvSpPr/>
          <p:nvPr/>
        </p:nvSpPr>
        <p:spPr>
          <a:xfrm rot="16200000">
            <a:off x="994287" y="405040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Isosceles Triangle 41"/>
          <p:cNvSpPr/>
          <p:nvPr/>
        </p:nvSpPr>
        <p:spPr>
          <a:xfrm rot="10800000">
            <a:off x="5174793" y="281892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Process 42"/>
          <p:cNvSpPr/>
          <p:nvPr/>
        </p:nvSpPr>
        <p:spPr>
          <a:xfrm>
            <a:off x="4991754" y="3479703"/>
            <a:ext cx="896440" cy="4717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992007" y="2908901"/>
            <a:ext cx="1043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Diode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 rot="16200000">
            <a:off x="7962389" y="512729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16200000">
            <a:off x="8457405" y="5138556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 rot="16200000" flipV="1">
            <a:off x="8511033" y="5138555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 rot="16200000">
            <a:off x="9014545" y="5147654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566014" y="4213265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371787" y="42491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166516" y="3857232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Flowchart: Process 51"/>
          <p:cNvSpPr/>
          <p:nvPr/>
        </p:nvSpPr>
        <p:spPr>
          <a:xfrm flipV="1">
            <a:off x="6606403" y="5136593"/>
            <a:ext cx="186095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lowchart: Process 52"/>
          <p:cNvSpPr/>
          <p:nvPr/>
        </p:nvSpPr>
        <p:spPr>
          <a:xfrm>
            <a:off x="9344547" y="5120122"/>
            <a:ext cx="1696303" cy="5233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owchart: Process 53"/>
          <p:cNvSpPr/>
          <p:nvPr/>
        </p:nvSpPr>
        <p:spPr>
          <a:xfrm>
            <a:off x="11040850" y="1014704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Flowchart: Process 54"/>
          <p:cNvSpPr/>
          <p:nvPr/>
        </p:nvSpPr>
        <p:spPr>
          <a:xfrm flipH="1">
            <a:off x="6561542" y="1040753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15865" y="3480850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Flowchart: Process 56"/>
          <p:cNvSpPr/>
          <p:nvPr/>
        </p:nvSpPr>
        <p:spPr>
          <a:xfrm>
            <a:off x="6591376" y="1006121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lowchart: Process 57"/>
          <p:cNvSpPr/>
          <p:nvPr/>
        </p:nvSpPr>
        <p:spPr>
          <a:xfrm>
            <a:off x="7274428" y="1003973"/>
            <a:ext cx="3253592" cy="778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Flowchart: Process 58"/>
          <p:cNvSpPr/>
          <p:nvPr/>
        </p:nvSpPr>
        <p:spPr>
          <a:xfrm>
            <a:off x="8454517" y="1014704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Isosceles Triangle 59"/>
          <p:cNvSpPr/>
          <p:nvPr/>
        </p:nvSpPr>
        <p:spPr>
          <a:xfrm>
            <a:off x="6332440" y="288414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Process 60"/>
          <p:cNvSpPr/>
          <p:nvPr/>
        </p:nvSpPr>
        <p:spPr>
          <a:xfrm>
            <a:off x="6150855" y="286151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Isosceles Triangle 61"/>
          <p:cNvSpPr/>
          <p:nvPr/>
        </p:nvSpPr>
        <p:spPr>
          <a:xfrm>
            <a:off x="6332441" y="288414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Process 62"/>
          <p:cNvSpPr/>
          <p:nvPr/>
        </p:nvSpPr>
        <p:spPr>
          <a:xfrm>
            <a:off x="6150856" y="286151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Isosceles Triangle 63"/>
          <p:cNvSpPr/>
          <p:nvPr/>
        </p:nvSpPr>
        <p:spPr>
          <a:xfrm>
            <a:off x="6345321" y="288414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Process 64"/>
          <p:cNvSpPr/>
          <p:nvPr/>
        </p:nvSpPr>
        <p:spPr>
          <a:xfrm>
            <a:off x="6150857" y="2861511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Isosceles Triangle 68"/>
          <p:cNvSpPr/>
          <p:nvPr/>
        </p:nvSpPr>
        <p:spPr>
          <a:xfrm>
            <a:off x="10798868" y="2866479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Process 69"/>
          <p:cNvSpPr/>
          <p:nvPr/>
        </p:nvSpPr>
        <p:spPr>
          <a:xfrm>
            <a:off x="10592630" y="2839916"/>
            <a:ext cx="896440" cy="4717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9605058" y="2932511"/>
            <a:ext cx="1043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Diode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074142" y="5764373"/>
            <a:ext cx="2432909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Forward Biased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flows</a:t>
            </a:r>
            <a:endParaRPr 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373213" y="5646316"/>
            <a:ext cx="3369962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Reverse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Biased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does not flow</a:t>
            </a:r>
            <a:endParaRPr 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10800000">
            <a:off x="329784" y="2848132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16200000" flipV="1">
            <a:off x="217357" y="3035509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6942923" y="2908091"/>
            <a:ext cx="417247" cy="3472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7095323" y="3117954"/>
            <a:ext cx="339798" cy="2898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2388271" y="1588956"/>
            <a:ext cx="17789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</a:t>
            </a:r>
            <a:endParaRPr lang="en-US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095507" y="1400543"/>
            <a:ext cx="15889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Current</a:t>
            </a: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5154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01732" y="37844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 smtClean="0"/>
              <a:t>Diode as a Switch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2349338" y="510368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2844354" y="5114946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2897982" y="5114945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401494" y="5124044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52963" y="4189655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58736" y="422551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53465" y="3833622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993352" y="5112983"/>
            <a:ext cx="186095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3731496" y="5096512"/>
            <a:ext cx="1696303" cy="5233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5427799" y="991094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48491" y="1017143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342853" y="2962565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978325" y="982511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1661377" y="980363"/>
            <a:ext cx="3253592" cy="778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>
            <a:off x="2841466" y="991094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Isosceles Triangle 21"/>
          <p:cNvSpPr/>
          <p:nvPr/>
        </p:nvSpPr>
        <p:spPr>
          <a:xfrm>
            <a:off x="719389" y="286053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Process 22"/>
          <p:cNvSpPr/>
          <p:nvPr/>
        </p:nvSpPr>
        <p:spPr>
          <a:xfrm>
            <a:off x="537804" y="283790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Isosceles Triangle 27"/>
          <p:cNvSpPr/>
          <p:nvPr/>
        </p:nvSpPr>
        <p:spPr>
          <a:xfrm>
            <a:off x="719390" y="286053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>
            <a:off x="537805" y="283790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Isosceles Triangle 33"/>
          <p:cNvSpPr/>
          <p:nvPr/>
        </p:nvSpPr>
        <p:spPr>
          <a:xfrm>
            <a:off x="732270" y="286053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Process 34"/>
          <p:cNvSpPr/>
          <p:nvPr/>
        </p:nvSpPr>
        <p:spPr>
          <a:xfrm>
            <a:off x="537806" y="2837901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Bent Arrow 37"/>
          <p:cNvSpPr/>
          <p:nvPr/>
        </p:nvSpPr>
        <p:spPr>
          <a:xfrm>
            <a:off x="1140195" y="1163006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Bent Arrow 39"/>
          <p:cNvSpPr/>
          <p:nvPr/>
        </p:nvSpPr>
        <p:spPr>
          <a:xfrm rot="5400000">
            <a:off x="4277871" y="136355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Bent Arrow 40"/>
          <p:cNvSpPr/>
          <p:nvPr/>
        </p:nvSpPr>
        <p:spPr>
          <a:xfrm rot="16200000">
            <a:off x="994287" y="405040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Isosceles Triangle 41"/>
          <p:cNvSpPr/>
          <p:nvPr/>
        </p:nvSpPr>
        <p:spPr>
          <a:xfrm rot="10800000">
            <a:off x="5174793" y="281892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Process 42"/>
          <p:cNvSpPr/>
          <p:nvPr/>
        </p:nvSpPr>
        <p:spPr>
          <a:xfrm>
            <a:off x="4991754" y="3479703"/>
            <a:ext cx="896440" cy="4717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992007" y="2908901"/>
            <a:ext cx="1043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Diode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 rot="16200000">
            <a:off x="7962389" y="512729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16200000">
            <a:off x="8457405" y="5138556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 rot="16200000" flipV="1">
            <a:off x="8511033" y="5138555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 rot="16200000">
            <a:off x="9014545" y="5147654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566014" y="4213265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371787" y="42491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166516" y="3857232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Flowchart: Process 51"/>
          <p:cNvSpPr/>
          <p:nvPr/>
        </p:nvSpPr>
        <p:spPr>
          <a:xfrm flipV="1">
            <a:off x="6606403" y="5136593"/>
            <a:ext cx="186095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lowchart: Process 52"/>
          <p:cNvSpPr/>
          <p:nvPr/>
        </p:nvSpPr>
        <p:spPr>
          <a:xfrm>
            <a:off x="9344547" y="5120122"/>
            <a:ext cx="1696303" cy="5233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owchart: Process 53"/>
          <p:cNvSpPr/>
          <p:nvPr/>
        </p:nvSpPr>
        <p:spPr>
          <a:xfrm>
            <a:off x="11040850" y="1014704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Flowchart: Process 54"/>
          <p:cNvSpPr/>
          <p:nvPr/>
        </p:nvSpPr>
        <p:spPr>
          <a:xfrm flipH="1">
            <a:off x="6561542" y="1040753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15865" y="3480850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Flowchart: Process 56"/>
          <p:cNvSpPr/>
          <p:nvPr/>
        </p:nvSpPr>
        <p:spPr>
          <a:xfrm>
            <a:off x="6591376" y="1006121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lowchart: Process 57"/>
          <p:cNvSpPr/>
          <p:nvPr/>
        </p:nvSpPr>
        <p:spPr>
          <a:xfrm>
            <a:off x="7274428" y="1003973"/>
            <a:ext cx="3253592" cy="778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Flowchart: Process 58"/>
          <p:cNvSpPr/>
          <p:nvPr/>
        </p:nvSpPr>
        <p:spPr>
          <a:xfrm>
            <a:off x="8454517" y="1014704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Isosceles Triangle 59"/>
          <p:cNvSpPr/>
          <p:nvPr/>
        </p:nvSpPr>
        <p:spPr>
          <a:xfrm>
            <a:off x="6332440" y="288414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Process 60"/>
          <p:cNvSpPr/>
          <p:nvPr/>
        </p:nvSpPr>
        <p:spPr>
          <a:xfrm>
            <a:off x="6150855" y="286151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Isosceles Triangle 61"/>
          <p:cNvSpPr/>
          <p:nvPr/>
        </p:nvSpPr>
        <p:spPr>
          <a:xfrm>
            <a:off x="6332441" y="288414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Process 62"/>
          <p:cNvSpPr/>
          <p:nvPr/>
        </p:nvSpPr>
        <p:spPr>
          <a:xfrm>
            <a:off x="6150856" y="286151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Isosceles Triangle 63"/>
          <p:cNvSpPr/>
          <p:nvPr/>
        </p:nvSpPr>
        <p:spPr>
          <a:xfrm>
            <a:off x="6345321" y="288414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Process 64"/>
          <p:cNvSpPr/>
          <p:nvPr/>
        </p:nvSpPr>
        <p:spPr>
          <a:xfrm>
            <a:off x="6150857" y="2861511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Isosceles Triangle 68"/>
          <p:cNvSpPr/>
          <p:nvPr/>
        </p:nvSpPr>
        <p:spPr>
          <a:xfrm>
            <a:off x="10798868" y="2866479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Process 69"/>
          <p:cNvSpPr/>
          <p:nvPr/>
        </p:nvSpPr>
        <p:spPr>
          <a:xfrm>
            <a:off x="10592630" y="2839916"/>
            <a:ext cx="896440" cy="4717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9605058" y="2932511"/>
            <a:ext cx="1043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Diode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074142" y="5764373"/>
            <a:ext cx="2432909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Forward Biased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flows</a:t>
            </a:r>
            <a:endParaRPr 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373213" y="5646316"/>
            <a:ext cx="3369962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Reverse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Biased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does not flow</a:t>
            </a:r>
            <a:endParaRPr 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10800000">
            <a:off x="329784" y="2848132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16200000" flipV="1">
            <a:off x="217357" y="3035509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6942923" y="2908091"/>
            <a:ext cx="417247" cy="3472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7095323" y="3117954"/>
            <a:ext cx="339798" cy="2898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2388271" y="1588956"/>
            <a:ext cx="17789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</a:t>
            </a:r>
            <a:endParaRPr lang="en-US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095507" y="1400543"/>
            <a:ext cx="15889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Current</a:t>
            </a: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0639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203" y="19411"/>
            <a:ext cx="116996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Conducting or Non-Conducting Material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5992" y="3646232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26892" y="4087510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7399" y="2494396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2647" y="3371000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9615" y="3850722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4394" y="4148927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1303464" y="1318867"/>
            <a:ext cx="45719" cy="203351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1274910" y="4148927"/>
            <a:ext cx="45719" cy="203351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1326323" y="1326738"/>
            <a:ext cx="396922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>
            <a:off x="1297769" y="6152422"/>
            <a:ext cx="916231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5941312" y="1326738"/>
            <a:ext cx="444473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10421184" y="4544703"/>
            <a:ext cx="45719" cy="162204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10398324" y="1326738"/>
            <a:ext cx="61756" cy="161949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Connector 20"/>
          <p:cNvSpPr/>
          <p:nvPr/>
        </p:nvSpPr>
        <p:spPr>
          <a:xfrm>
            <a:off x="10189170" y="2727871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10218738" y="4176811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858087" y="2500756"/>
            <a:ext cx="13713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94549" y="2719376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Bent Arrow 21"/>
          <p:cNvSpPr/>
          <p:nvPr/>
        </p:nvSpPr>
        <p:spPr>
          <a:xfrm>
            <a:off x="1664913" y="1507084"/>
            <a:ext cx="2637157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ent Arrow 25"/>
          <p:cNvSpPr/>
          <p:nvPr/>
        </p:nvSpPr>
        <p:spPr>
          <a:xfrm rot="5400000">
            <a:off x="8427147" y="581838"/>
            <a:ext cx="813816" cy="2857406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 rot="10800000">
            <a:off x="9421510" y="5190634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Bent Arrow 27"/>
          <p:cNvSpPr/>
          <p:nvPr/>
        </p:nvSpPr>
        <p:spPr>
          <a:xfrm rot="16200000">
            <a:off x="1450880" y="5153961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Down Arrow 28"/>
          <p:cNvSpPr/>
          <p:nvPr/>
        </p:nvSpPr>
        <p:spPr>
          <a:xfrm rot="5400000">
            <a:off x="5720866" y="4108537"/>
            <a:ext cx="484632" cy="332222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Isosceles Triangle 29"/>
          <p:cNvSpPr/>
          <p:nvPr/>
        </p:nvSpPr>
        <p:spPr>
          <a:xfrm rot="5400000">
            <a:off x="5327092" y="1017254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ocess 30"/>
          <p:cNvSpPr/>
          <p:nvPr/>
        </p:nvSpPr>
        <p:spPr>
          <a:xfrm rot="5400000">
            <a:off x="5467481" y="1316594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592150" y="1631765"/>
            <a:ext cx="297940" cy="3545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349573" y="1741236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178085" y="3361173"/>
            <a:ext cx="207902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Connectors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8002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encrypted-tbn3.gstatic.com/images?q=tbn:ANd9GcRSNAQ9ofzgTdRNxHATrE-rbH28X9LKMHpxJYz6uw492sOuQO6X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177" y="424656"/>
            <a:ext cx="5803055" cy="577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614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99634" y="0"/>
            <a:ext cx="46987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Electronic Piano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9362941" y="1725769"/>
            <a:ext cx="1815921" cy="2086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75009" y="4919730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6512" y="4919726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85643" y="4919727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48765" y="4919728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11887" y="4919729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80693" y="2538650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71593" y="2979928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209126" y="1306508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87348" y="2263418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24316" y="2743140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226183" y="317687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29944" y="15868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447246" y="410612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Speaker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0832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92975" y="172620"/>
            <a:ext cx="73847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dirty="0"/>
              <a:t>Light </a:t>
            </a:r>
            <a:r>
              <a:rPr lang="en-US" sz="5400" b="1" dirty="0" smtClean="0"/>
              <a:t>Dependent </a:t>
            </a:r>
            <a:r>
              <a:rPr lang="en-US" sz="5400" b="1" dirty="0"/>
              <a:t>Resistor</a:t>
            </a:r>
          </a:p>
        </p:txBody>
      </p:sp>
      <p:sp>
        <p:nvSpPr>
          <p:cNvPr id="6" name="Rectangle 5"/>
          <p:cNvSpPr/>
          <p:nvPr/>
        </p:nvSpPr>
        <p:spPr>
          <a:xfrm rot="16200000">
            <a:off x="4706170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5201186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 flipV="1">
            <a:off x="5254814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6200000">
            <a:off x="5758326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09795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53203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10297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Flowchart: Process 12"/>
          <p:cNvSpPr/>
          <p:nvPr/>
        </p:nvSpPr>
        <p:spPr>
          <a:xfrm flipV="1">
            <a:off x="1740326" y="5692531"/>
            <a:ext cx="3470812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 flipV="1">
            <a:off x="6091483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9858134" y="1570641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 flipH="1">
            <a:off x="1695465" y="1596690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089827" y="3542112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1725298" y="1576728"/>
            <a:ext cx="355407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5937161" y="1566721"/>
            <a:ext cx="3920974" cy="7385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245256" y="2074656"/>
            <a:ext cx="75213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LDR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Isosceles Triangle 22"/>
          <p:cNvSpPr/>
          <p:nvPr/>
        </p:nvSpPr>
        <p:spPr>
          <a:xfrm>
            <a:off x="1466363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Process 23"/>
          <p:cNvSpPr/>
          <p:nvPr/>
        </p:nvSpPr>
        <p:spPr>
          <a:xfrm>
            <a:off x="1284778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Isosceles Triangle 28"/>
          <p:cNvSpPr/>
          <p:nvPr/>
        </p:nvSpPr>
        <p:spPr>
          <a:xfrm>
            <a:off x="1466364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Process 29"/>
          <p:cNvSpPr/>
          <p:nvPr/>
        </p:nvSpPr>
        <p:spPr>
          <a:xfrm>
            <a:off x="1284779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Isosceles Triangle 34"/>
          <p:cNvSpPr/>
          <p:nvPr/>
        </p:nvSpPr>
        <p:spPr>
          <a:xfrm>
            <a:off x="1479244" y="344008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Process 35"/>
          <p:cNvSpPr/>
          <p:nvPr/>
        </p:nvSpPr>
        <p:spPr>
          <a:xfrm>
            <a:off x="1284780" y="341744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Bent Arrow 38"/>
          <p:cNvSpPr/>
          <p:nvPr/>
        </p:nvSpPr>
        <p:spPr>
          <a:xfrm>
            <a:off x="1887169" y="1742553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Bent Arrow 39"/>
          <p:cNvSpPr/>
          <p:nvPr/>
        </p:nvSpPr>
        <p:spPr>
          <a:xfrm rot="5400000">
            <a:off x="8697004" y="196237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Bent Arrow 40"/>
          <p:cNvSpPr/>
          <p:nvPr/>
        </p:nvSpPr>
        <p:spPr>
          <a:xfrm rot="10800000">
            <a:off x="8572310" y="474392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Bent Arrow 41"/>
          <p:cNvSpPr/>
          <p:nvPr/>
        </p:nvSpPr>
        <p:spPr>
          <a:xfrm rot="16200000">
            <a:off x="1741261" y="462995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5306725" y="1277720"/>
            <a:ext cx="603086" cy="63793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rot="10800000">
            <a:off x="1115395" y="3466318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6200000" flipV="1">
            <a:off x="1002968" y="3653695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048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5937" y="0"/>
            <a:ext cx="75852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Electromagnetic Induction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5880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55114" y="254832"/>
            <a:ext cx="569623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Steady</a:t>
            </a:r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Hand</a:t>
            </a:r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Tester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29278" y="2067925"/>
            <a:ext cx="3136051" cy="584775"/>
          </a:xfrm>
          <a:prstGeom prst="rect">
            <a:avLst/>
          </a:prstGeom>
          <a:solidFill>
            <a:schemeClr val="bg2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Wire Loop</a:t>
            </a:r>
            <a:endParaRPr lang="en-US" sz="3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1334125" y="2158584"/>
            <a:ext cx="3072983" cy="299803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 rot="10800000">
            <a:off x="7077856" y="2221043"/>
            <a:ext cx="3072983" cy="299803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569626" y="2008682"/>
            <a:ext cx="374754" cy="404734"/>
          </a:xfrm>
          <a:prstGeom prst="flowChartConnector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10690485" y="2161082"/>
            <a:ext cx="374754" cy="404734"/>
          </a:xfrm>
          <a:prstGeom prst="flowChartConnector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8649325" y="4991724"/>
            <a:ext cx="1394085" cy="1079291"/>
          </a:xfrm>
          <a:prstGeom prst="flowChartConnector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BUZZER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rot="10800000" flipH="1">
            <a:off x="721276" y="2415915"/>
            <a:ext cx="45719" cy="31604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0800000" flipH="1">
            <a:off x="749508" y="5563098"/>
            <a:ext cx="245838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16200000">
            <a:off x="2694108" y="5568377"/>
            <a:ext cx="1078173" cy="6823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16200000">
            <a:off x="3189124" y="5579636"/>
            <a:ext cx="69376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rot="16200000" flipV="1">
            <a:off x="3242752" y="5579635"/>
            <a:ext cx="107817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16200000">
            <a:off x="3746264" y="5588734"/>
            <a:ext cx="67556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297733" y="4654345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03506" y="469020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549527" y="4178391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BUZZER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 rot="10800000" flipH="1">
            <a:off x="4124793" y="5546361"/>
            <a:ext cx="4539522" cy="649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rot="10800000" flipH="1" flipV="1">
            <a:off x="10045908" y="5566345"/>
            <a:ext cx="896912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10692984" y="5341495"/>
            <a:ext cx="374754" cy="404734"/>
          </a:xfrm>
          <a:prstGeom prst="flowChartConnector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050635" y="4450712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64763" y="0"/>
            <a:ext cx="8153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Relay and Electromagnetism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5992" y="3646232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26892" y="4087510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7399" y="2494396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2647" y="3371000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9615" y="3850722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4394" y="4148927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94549" y="2719376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1307901" y="1287887"/>
            <a:ext cx="61696" cy="211622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1357339" y="1282469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1287853" y="4110369"/>
            <a:ext cx="61696" cy="211622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V="1">
            <a:off x="1300298" y="6207333"/>
            <a:ext cx="482081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 rot="19870170" flipV="1">
            <a:off x="3266597" y="1084082"/>
            <a:ext cx="896440" cy="5755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085306" y="1413096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4121357" y="1282469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>
            <a:off x="6072295" y="1284166"/>
            <a:ext cx="61696" cy="121023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6072295" y="4795646"/>
            <a:ext cx="61696" cy="145933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791" y="2494396"/>
            <a:ext cx="973227" cy="2301250"/>
          </a:xfrm>
          <a:prstGeom prst="rect">
            <a:avLst/>
          </a:prstGeom>
        </p:spPr>
      </p:pic>
      <p:sp>
        <p:nvSpPr>
          <p:cNvPr id="23" name="Flowchart: Process 22"/>
          <p:cNvSpPr/>
          <p:nvPr/>
        </p:nvSpPr>
        <p:spPr>
          <a:xfrm>
            <a:off x="7095784" y="1282469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Process 23"/>
          <p:cNvSpPr/>
          <p:nvPr/>
        </p:nvSpPr>
        <p:spPr>
          <a:xfrm>
            <a:off x="7091491" y="1284710"/>
            <a:ext cx="60304" cy="143466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7091491" y="4506835"/>
            <a:ext cx="60304" cy="172347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>
            <a:off x="7091491" y="6226591"/>
            <a:ext cx="205773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lowchart: Process 26"/>
          <p:cNvSpPr/>
          <p:nvPr/>
        </p:nvSpPr>
        <p:spPr>
          <a:xfrm flipH="1">
            <a:off x="11732653" y="1282469"/>
            <a:ext cx="45719" cy="492312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9980383" y="1400503"/>
            <a:ext cx="13713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Isosceles Triangle 28"/>
          <p:cNvSpPr/>
          <p:nvPr/>
        </p:nvSpPr>
        <p:spPr>
          <a:xfrm rot="5400000">
            <a:off x="9177881" y="965738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Process 29"/>
          <p:cNvSpPr/>
          <p:nvPr/>
        </p:nvSpPr>
        <p:spPr>
          <a:xfrm rot="5400000">
            <a:off x="9318270" y="126507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9442939" y="1580249"/>
            <a:ext cx="297940" cy="3545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9200362" y="1689720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Process 32"/>
          <p:cNvSpPr/>
          <p:nvPr/>
        </p:nvSpPr>
        <p:spPr>
          <a:xfrm>
            <a:off x="9774324" y="1279303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 rot="16200000">
            <a:off x="8621356" y="3648373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rot="16200000">
            <a:off x="9116372" y="3659632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rot="16200000" flipV="1">
            <a:off x="9170000" y="3659631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16200000">
            <a:off x="9673512" y="3668730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224981" y="276009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968344" y="2651287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786061" y="2577328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Flowchart: Process 40"/>
          <p:cNvSpPr/>
          <p:nvPr/>
        </p:nvSpPr>
        <p:spPr>
          <a:xfrm>
            <a:off x="7685520" y="3633190"/>
            <a:ext cx="1463708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lowchart: Process 41"/>
          <p:cNvSpPr/>
          <p:nvPr/>
        </p:nvSpPr>
        <p:spPr>
          <a:xfrm>
            <a:off x="9992584" y="3623066"/>
            <a:ext cx="1740069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Connector 42"/>
          <p:cNvSpPr/>
          <p:nvPr/>
        </p:nvSpPr>
        <p:spPr>
          <a:xfrm>
            <a:off x="7012028" y="2704238"/>
            <a:ext cx="212442" cy="24044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/>
          <p:cNvSpPr/>
          <p:nvPr/>
        </p:nvSpPr>
        <p:spPr>
          <a:xfrm>
            <a:off x="7603561" y="3526012"/>
            <a:ext cx="212442" cy="24044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/>
          <p:cNvSpPr/>
          <p:nvPr/>
        </p:nvSpPr>
        <p:spPr>
          <a:xfrm>
            <a:off x="7012563" y="4266395"/>
            <a:ext cx="212442" cy="24044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Process 45"/>
          <p:cNvSpPr/>
          <p:nvPr/>
        </p:nvSpPr>
        <p:spPr>
          <a:xfrm rot="18978850">
            <a:off x="6738988" y="4010584"/>
            <a:ext cx="1126525" cy="5401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8052161" y="5507598"/>
            <a:ext cx="13713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Isosceles Triangle 47"/>
          <p:cNvSpPr/>
          <p:nvPr/>
        </p:nvSpPr>
        <p:spPr>
          <a:xfrm rot="5400000">
            <a:off x="9201491" y="5896207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Process 48"/>
          <p:cNvSpPr/>
          <p:nvPr/>
        </p:nvSpPr>
        <p:spPr>
          <a:xfrm rot="5400000">
            <a:off x="9341880" y="6195547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9274199" y="5415594"/>
            <a:ext cx="402561" cy="34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9400439" y="5549812"/>
            <a:ext cx="443325" cy="3767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Process 55"/>
          <p:cNvSpPr/>
          <p:nvPr/>
        </p:nvSpPr>
        <p:spPr>
          <a:xfrm>
            <a:off x="9814989" y="6186270"/>
            <a:ext cx="1963383" cy="6153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Bent Arrow 56"/>
          <p:cNvSpPr/>
          <p:nvPr/>
        </p:nvSpPr>
        <p:spPr>
          <a:xfrm>
            <a:off x="1578305" y="150442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Bent Arrow 57"/>
          <p:cNvSpPr/>
          <p:nvPr/>
        </p:nvSpPr>
        <p:spPr>
          <a:xfrm rot="5400000">
            <a:off x="4875650" y="158610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Bent Arrow 58"/>
          <p:cNvSpPr/>
          <p:nvPr/>
        </p:nvSpPr>
        <p:spPr>
          <a:xfrm rot="10800000">
            <a:off x="4848905" y="517149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Bent Arrow 59"/>
          <p:cNvSpPr/>
          <p:nvPr/>
        </p:nvSpPr>
        <p:spPr>
          <a:xfrm rot="16200000">
            <a:off x="1365077" y="511057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Bent Arrow 60"/>
          <p:cNvSpPr/>
          <p:nvPr/>
        </p:nvSpPr>
        <p:spPr>
          <a:xfrm>
            <a:off x="7342102" y="144999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Bent Arrow 61"/>
          <p:cNvSpPr/>
          <p:nvPr/>
        </p:nvSpPr>
        <p:spPr>
          <a:xfrm rot="10800000">
            <a:off x="10517339" y="265128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Bent Arrow 62"/>
          <p:cNvSpPr/>
          <p:nvPr/>
        </p:nvSpPr>
        <p:spPr>
          <a:xfrm rot="5400000">
            <a:off x="10645358" y="3948982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Bent Arrow 63"/>
          <p:cNvSpPr/>
          <p:nvPr/>
        </p:nvSpPr>
        <p:spPr>
          <a:xfrm rot="16200000">
            <a:off x="7164858" y="513307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771016" y="3564290"/>
            <a:ext cx="198381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Trigger Loop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551718" y="2186058"/>
            <a:ext cx="196400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 Open Loop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411993" y="4789844"/>
            <a:ext cx="246644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 Connected Loop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6446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8979" y="0"/>
            <a:ext cx="89649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 of Relay as a switch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5992" y="3646232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26892" y="4087510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7399" y="2494396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2647" y="3371000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9615" y="3850722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4394" y="4148927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94549" y="2719376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1307901" y="1287887"/>
            <a:ext cx="61696" cy="211622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1357339" y="1282469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1287853" y="4110369"/>
            <a:ext cx="61696" cy="211622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V="1">
            <a:off x="1300298" y="6207333"/>
            <a:ext cx="482081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 rot="19870170" flipV="1">
            <a:off x="3266597" y="1084082"/>
            <a:ext cx="896440" cy="5755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085306" y="1413096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4121357" y="1282469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>
            <a:off x="6072295" y="1284166"/>
            <a:ext cx="61696" cy="121023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6072295" y="4795646"/>
            <a:ext cx="61696" cy="145933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791" y="2494396"/>
            <a:ext cx="973227" cy="2301250"/>
          </a:xfrm>
          <a:prstGeom prst="rect">
            <a:avLst/>
          </a:prstGeom>
        </p:spPr>
      </p:pic>
      <p:sp>
        <p:nvSpPr>
          <p:cNvPr id="23" name="Flowchart: Process 22"/>
          <p:cNvSpPr/>
          <p:nvPr/>
        </p:nvSpPr>
        <p:spPr>
          <a:xfrm>
            <a:off x="7095784" y="1282469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Process 23"/>
          <p:cNvSpPr/>
          <p:nvPr/>
        </p:nvSpPr>
        <p:spPr>
          <a:xfrm>
            <a:off x="7091491" y="1284710"/>
            <a:ext cx="60304" cy="143466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7091491" y="4506835"/>
            <a:ext cx="60304" cy="172347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>
            <a:off x="7091491" y="6226591"/>
            <a:ext cx="205773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lowchart: Process 26"/>
          <p:cNvSpPr/>
          <p:nvPr/>
        </p:nvSpPr>
        <p:spPr>
          <a:xfrm flipH="1">
            <a:off x="11732653" y="1282469"/>
            <a:ext cx="45719" cy="492312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9980383" y="1400503"/>
            <a:ext cx="13713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Isosceles Triangle 28"/>
          <p:cNvSpPr/>
          <p:nvPr/>
        </p:nvSpPr>
        <p:spPr>
          <a:xfrm rot="5400000">
            <a:off x="9177881" y="965738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Process 29"/>
          <p:cNvSpPr/>
          <p:nvPr/>
        </p:nvSpPr>
        <p:spPr>
          <a:xfrm rot="5400000">
            <a:off x="9318270" y="126507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9442939" y="1580249"/>
            <a:ext cx="297940" cy="3545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9200362" y="1689720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Process 32"/>
          <p:cNvSpPr/>
          <p:nvPr/>
        </p:nvSpPr>
        <p:spPr>
          <a:xfrm>
            <a:off x="9774324" y="1279303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 rot="16200000">
            <a:off x="8621356" y="3648373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rot="16200000">
            <a:off x="9116372" y="3659632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rot="16200000" flipV="1">
            <a:off x="9170000" y="3659631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16200000">
            <a:off x="9673512" y="3668730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224981" y="276009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968344" y="2651287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786061" y="2577328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Flowchart: Process 40"/>
          <p:cNvSpPr/>
          <p:nvPr/>
        </p:nvSpPr>
        <p:spPr>
          <a:xfrm>
            <a:off x="7685520" y="3633190"/>
            <a:ext cx="1463708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lowchart: Process 41"/>
          <p:cNvSpPr/>
          <p:nvPr/>
        </p:nvSpPr>
        <p:spPr>
          <a:xfrm>
            <a:off x="9992584" y="3623066"/>
            <a:ext cx="1740069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Connector 42"/>
          <p:cNvSpPr/>
          <p:nvPr/>
        </p:nvSpPr>
        <p:spPr>
          <a:xfrm>
            <a:off x="7012028" y="2704238"/>
            <a:ext cx="212442" cy="24044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/>
          <p:cNvSpPr/>
          <p:nvPr/>
        </p:nvSpPr>
        <p:spPr>
          <a:xfrm>
            <a:off x="7603561" y="3526012"/>
            <a:ext cx="212442" cy="24044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/>
          <p:cNvSpPr/>
          <p:nvPr/>
        </p:nvSpPr>
        <p:spPr>
          <a:xfrm>
            <a:off x="7012563" y="4266395"/>
            <a:ext cx="212442" cy="24044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Process 45"/>
          <p:cNvSpPr/>
          <p:nvPr/>
        </p:nvSpPr>
        <p:spPr>
          <a:xfrm rot="18978850">
            <a:off x="6738988" y="4010584"/>
            <a:ext cx="1126525" cy="5401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8052161" y="5507598"/>
            <a:ext cx="13713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Isosceles Triangle 47"/>
          <p:cNvSpPr/>
          <p:nvPr/>
        </p:nvSpPr>
        <p:spPr>
          <a:xfrm rot="5400000">
            <a:off x="9201491" y="5896207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Process 48"/>
          <p:cNvSpPr/>
          <p:nvPr/>
        </p:nvSpPr>
        <p:spPr>
          <a:xfrm rot="5400000">
            <a:off x="9341880" y="6195547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9274199" y="5415594"/>
            <a:ext cx="402561" cy="34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9400439" y="5549812"/>
            <a:ext cx="443325" cy="3767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Process 55"/>
          <p:cNvSpPr/>
          <p:nvPr/>
        </p:nvSpPr>
        <p:spPr>
          <a:xfrm>
            <a:off x="9814989" y="6186270"/>
            <a:ext cx="1963383" cy="6153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Bent Arrow 56"/>
          <p:cNvSpPr/>
          <p:nvPr/>
        </p:nvSpPr>
        <p:spPr>
          <a:xfrm>
            <a:off x="1578305" y="150442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Bent Arrow 57"/>
          <p:cNvSpPr/>
          <p:nvPr/>
        </p:nvSpPr>
        <p:spPr>
          <a:xfrm rot="5400000">
            <a:off x="4875650" y="158610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Bent Arrow 58"/>
          <p:cNvSpPr/>
          <p:nvPr/>
        </p:nvSpPr>
        <p:spPr>
          <a:xfrm rot="10800000">
            <a:off x="4848905" y="517149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Bent Arrow 59"/>
          <p:cNvSpPr/>
          <p:nvPr/>
        </p:nvSpPr>
        <p:spPr>
          <a:xfrm rot="16200000">
            <a:off x="1365077" y="511057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Bent Arrow 60"/>
          <p:cNvSpPr/>
          <p:nvPr/>
        </p:nvSpPr>
        <p:spPr>
          <a:xfrm>
            <a:off x="7342102" y="144999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Bent Arrow 61"/>
          <p:cNvSpPr/>
          <p:nvPr/>
        </p:nvSpPr>
        <p:spPr>
          <a:xfrm rot="10800000">
            <a:off x="10517339" y="265128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Bent Arrow 62"/>
          <p:cNvSpPr/>
          <p:nvPr/>
        </p:nvSpPr>
        <p:spPr>
          <a:xfrm rot="5400000">
            <a:off x="10645358" y="3948982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Bent Arrow 63"/>
          <p:cNvSpPr/>
          <p:nvPr/>
        </p:nvSpPr>
        <p:spPr>
          <a:xfrm rot="16200000">
            <a:off x="7164858" y="513307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771016" y="3564290"/>
            <a:ext cx="198381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Trigger Loop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551718" y="2186058"/>
            <a:ext cx="196400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 Open Loop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411993" y="4789844"/>
            <a:ext cx="246644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 Connected Loop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9828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/>
        </p:nvSpPr>
        <p:spPr>
          <a:xfrm rot="2657463" flipV="1">
            <a:off x="8273773" y="585583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 rot="2657463" flipV="1">
            <a:off x="8065562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Process 9"/>
          <p:cNvSpPr/>
          <p:nvPr/>
        </p:nvSpPr>
        <p:spPr>
          <a:xfrm rot="2657463" flipV="1">
            <a:off x="7828204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Process 10"/>
          <p:cNvSpPr/>
          <p:nvPr/>
        </p:nvSpPr>
        <p:spPr>
          <a:xfrm rot="2657463" flipV="1">
            <a:off x="7550411" y="5866566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Process 11"/>
          <p:cNvSpPr/>
          <p:nvPr/>
        </p:nvSpPr>
        <p:spPr>
          <a:xfrm rot="2657463" flipV="1">
            <a:off x="7267072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rot="2657463" flipV="1">
            <a:off x="6983739" y="5866566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 rot="2657463" flipV="1">
            <a:off x="6687528" y="5866566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rot="2657463" flipV="1">
            <a:off x="6417068" y="5866566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 rot="2657463" flipV="1">
            <a:off x="6146611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lowchart: Process 16"/>
          <p:cNvSpPr/>
          <p:nvPr/>
        </p:nvSpPr>
        <p:spPr>
          <a:xfrm rot="2657463" flipV="1">
            <a:off x="5837520" y="5866566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 rot="2657463" flipV="1">
            <a:off x="5618577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 rot="2657463" flipV="1">
            <a:off x="5360997" y="5866566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 rot="2657463" flipV="1">
            <a:off x="5142057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Process 20"/>
          <p:cNvSpPr/>
          <p:nvPr/>
        </p:nvSpPr>
        <p:spPr>
          <a:xfrm rot="2657463" flipV="1">
            <a:off x="4884480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Process 21"/>
          <p:cNvSpPr/>
          <p:nvPr/>
        </p:nvSpPr>
        <p:spPr>
          <a:xfrm rot="2657463" flipV="1">
            <a:off x="4588264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lowchart: Process 22"/>
          <p:cNvSpPr/>
          <p:nvPr/>
        </p:nvSpPr>
        <p:spPr>
          <a:xfrm rot="2657463" flipV="1">
            <a:off x="4317807" y="5892324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Process 23"/>
          <p:cNvSpPr/>
          <p:nvPr/>
        </p:nvSpPr>
        <p:spPr>
          <a:xfrm rot="2657463" flipV="1">
            <a:off x="4008715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 rot="2657463" flipV="1">
            <a:off x="3751135" y="5892324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 rot="2657463" flipV="1">
            <a:off x="3519317" y="5892324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 flipV="1">
            <a:off x="3554101" y="5666419"/>
            <a:ext cx="482081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6079391" y="1690688"/>
            <a:ext cx="16609" cy="401581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498460" y="2080955"/>
            <a:ext cx="2560366" cy="35671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6110342" y="2176530"/>
            <a:ext cx="2763202" cy="34790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" name="Isosceles Triangle 2050"/>
          <p:cNvSpPr/>
          <p:nvPr/>
        </p:nvSpPr>
        <p:spPr>
          <a:xfrm rot="8435423">
            <a:off x="3806511" y="2771266"/>
            <a:ext cx="637205" cy="40517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 rot="2328234">
            <a:off x="7916435" y="2771463"/>
            <a:ext cx="637205" cy="40517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Block Arc 2052"/>
          <p:cNvSpPr/>
          <p:nvPr/>
        </p:nvSpPr>
        <p:spPr>
          <a:xfrm rot="20454195">
            <a:off x="5047279" y="3907285"/>
            <a:ext cx="1102396" cy="476518"/>
          </a:xfrm>
          <a:prstGeom prst="blockArc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Block Arc 40"/>
          <p:cNvSpPr/>
          <p:nvPr/>
        </p:nvSpPr>
        <p:spPr>
          <a:xfrm rot="1318607">
            <a:off x="6060828" y="3934660"/>
            <a:ext cx="1102396" cy="476518"/>
          </a:xfrm>
          <a:prstGeom prst="blockArc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54" name="Rectangle 2053"/>
          <p:cNvSpPr/>
          <p:nvPr/>
        </p:nvSpPr>
        <p:spPr>
          <a:xfrm>
            <a:off x="5086018" y="3083266"/>
            <a:ext cx="3433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564435" y="3083266"/>
            <a:ext cx="4267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637430" y="5703022"/>
            <a:ext cx="20153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irror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05084" y="3628247"/>
            <a:ext cx="34919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Incident ray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051408" y="3551470"/>
            <a:ext cx="38477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Reflected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ray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57" name="Rectangle 2056"/>
          <p:cNvSpPr/>
          <p:nvPr/>
        </p:nvSpPr>
        <p:spPr>
          <a:xfrm>
            <a:off x="3441550" y="-17225"/>
            <a:ext cx="50219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/>
              <a:t>Law of Reflection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293217" y="1043190"/>
            <a:ext cx="1464067" cy="5803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965323" y="4878952"/>
            <a:ext cx="1464067" cy="5803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en-US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&lt;r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88684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83362" y="0"/>
            <a:ext cx="50783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Law of Refraction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648496" y="3567448"/>
            <a:ext cx="8873543" cy="6439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731099" y="1262130"/>
            <a:ext cx="25757" cy="524170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129566" y="1262130"/>
            <a:ext cx="1651568" cy="146740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770924" y="3631842"/>
            <a:ext cx="1146220" cy="269168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770924" y="3603706"/>
            <a:ext cx="2068800" cy="174647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70475" y="2627290"/>
            <a:ext cx="1128585" cy="999897"/>
          </a:xfrm>
          <a:prstGeom prst="line">
            <a:avLst/>
          </a:prstGeom>
          <a:ln w="381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/>
          <p:cNvSpPr/>
          <p:nvPr/>
        </p:nvSpPr>
        <p:spPr>
          <a:xfrm rot="20427414">
            <a:off x="4930627" y="2560319"/>
            <a:ext cx="805029" cy="393896"/>
          </a:xfrm>
          <a:prstGeom prst="arc">
            <a:avLst>
              <a:gd name="adj1" fmla="val 1061601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/>
          <p:cNvSpPr/>
          <p:nvPr/>
        </p:nvSpPr>
        <p:spPr>
          <a:xfrm rot="9460275">
            <a:off x="5721615" y="4904474"/>
            <a:ext cx="642896" cy="393896"/>
          </a:xfrm>
          <a:prstGeom prst="arc">
            <a:avLst>
              <a:gd name="adj1" fmla="val 1061601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958278" y="1703960"/>
            <a:ext cx="3433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27790" y="5402963"/>
            <a:ext cx="4267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750654" y="2545678"/>
            <a:ext cx="9861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16258" y="3742005"/>
            <a:ext cx="194604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Water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757450" y="1113528"/>
            <a:ext cx="1464067" cy="5803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721969" y="2293034"/>
            <a:ext cx="199761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edium 1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723390" y="4135738"/>
            <a:ext cx="196571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edium 2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559168" y="1446629"/>
            <a:ext cx="1997613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Incident ray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706820" y="5402963"/>
            <a:ext cx="1997613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Refracted ray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5115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90589" y="0"/>
            <a:ext cx="36123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Transformer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848" y="923330"/>
            <a:ext cx="7644819" cy="573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650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4317" y="246861"/>
            <a:ext cx="458651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Nuclear Fission </a:t>
            </a:r>
          </a:p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Chain Reaction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327117" y="3468826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3068472" y="4450306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3068472" y="207039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6222524" y="2780281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6222524" y="1084417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6222524" y="5502000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6247795" y="3926026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758" y="3191855"/>
            <a:ext cx="636541" cy="96257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646" y="1824459"/>
            <a:ext cx="636541" cy="9625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847" y="4303063"/>
            <a:ext cx="636541" cy="96257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510" y="415251"/>
            <a:ext cx="636541" cy="96257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509" y="5856976"/>
            <a:ext cx="636541" cy="96257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510" y="3994499"/>
            <a:ext cx="636541" cy="96257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380" y="2440066"/>
            <a:ext cx="636541" cy="962574"/>
          </a:xfrm>
          <a:prstGeom prst="rect">
            <a:avLst/>
          </a:prstGeom>
        </p:spPr>
      </p:pic>
      <p:sp>
        <p:nvSpPr>
          <p:cNvPr id="19" name="Flowchart: Connector 18"/>
          <p:cNvSpPr/>
          <p:nvPr/>
        </p:nvSpPr>
        <p:spPr>
          <a:xfrm>
            <a:off x="9637237" y="490750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9637237" y="3148335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9637237" y="396824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9637237" y="206050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9637237" y="1149225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>
            <a:off x="9609601" y="71650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9637237" y="6340840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9637237" y="5609219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8734566" y="300250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8741303" y="988939"/>
            <a:ext cx="795123" cy="30770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8670962" y="2929779"/>
            <a:ext cx="795123" cy="30770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8721225" y="4628561"/>
            <a:ext cx="795123" cy="30770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8721225" y="6465808"/>
            <a:ext cx="767549" cy="69903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8734565" y="2352334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8748384" y="4013964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8748383" y="5826659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6980885" y="896538"/>
            <a:ext cx="734147" cy="27393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6978737" y="2882716"/>
            <a:ext cx="736295" cy="12729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937952" y="4166964"/>
            <a:ext cx="777080" cy="148978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6897167" y="5903460"/>
            <a:ext cx="872773" cy="28895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420399" y="1510873"/>
            <a:ext cx="645550" cy="49458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396187" y="2466237"/>
            <a:ext cx="736169" cy="41647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5385321" y="4241049"/>
            <a:ext cx="680628" cy="276926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393277" y="5044459"/>
            <a:ext cx="628055" cy="45754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809740" y="2283310"/>
            <a:ext cx="698664" cy="579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691681" y="4715271"/>
            <a:ext cx="698664" cy="579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2370280" y="2535214"/>
            <a:ext cx="553224" cy="62224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2453079" y="3956885"/>
            <a:ext cx="566713" cy="43634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943167" y="3667348"/>
            <a:ext cx="698664" cy="579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1492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39861" y="185495"/>
            <a:ext cx="67122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Kirchhoff’s Voltage Law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45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10614" y="0"/>
            <a:ext cx="67465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Kirchhoff’s </a:t>
            </a: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Law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4534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35223" y="0"/>
            <a:ext cx="34276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OHM’S Law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23867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8027" y="0"/>
            <a:ext cx="94720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Potentiometer as Voltage Divider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09072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Charging and Discharging of Capacitor with Resistors with various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6722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Zener</a:t>
            </a:r>
            <a:r>
              <a:rPr lang="en-US" dirty="0" smtClean="0"/>
              <a:t> Diode as Voltage Regulator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128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Transistor as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631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NPN Transistor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2788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PNP Transistor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554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Transistor Types NPN and PNP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03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52404" y="0"/>
            <a:ext cx="59746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/>
              <a:t>Newton's </a:t>
            </a:r>
            <a:r>
              <a:rPr lang="en-US" sz="5400" b="1" dirty="0" smtClean="0"/>
              <a:t>Color </a:t>
            </a:r>
            <a:r>
              <a:rPr lang="en-US" sz="5400" b="1" dirty="0"/>
              <a:t>Disk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Newton's Colour Whe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838" y="1542914"/>
            <a:ext cx="4697779" cy="451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1924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Identifying the type of Bipolar Junction Transistor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2328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312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Nuclear Reactor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904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23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353541" cy="65230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Potentiometer – a variable </a:t>
            </a:r>
            <a:r>
              <a:rPr lang="en-US" b="1" dirty="0" smtClean="0"/>
              <a:t>resistor</a:t>
            </a:r>
            <a:endParaRPr lang="en-US" b="1" dirty="0"/>
          </a:p>
        </p:txBody>
      </p:sp>
      <p:sp>
        <p:nvSpPr>
          <p:cNvPr id="4" name="Flowchart: Process 3"/>
          <p:cNvSpPr/>
          <p:nvPr/>
        </p:nvSpPr>
        <p:spPr>
          <a:xfrm>
            <a:off x="1239184" y="3798409"/>
            <a:ext cx="45720" cy="2808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3959196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4454212" y="5694493"/>
            <a:ext cx="693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4507840" y="5694492"/>
            <a:ext cx="10781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5011352" y="5703591"/>
            <a:ext cx="67556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62821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06229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3323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3249048" y="5692532"/>
            <a:ext cx="121511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3206838" y="2324617"/>
            <a:ext cx="244698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5611614" y="1917461"/>
            <a:ext cx="45719" cy="42711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 flipV="1">
            <a:off x="5344509" y="5692532"/>
            <a:ext cx="3812370" cy="496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 flipH="1">
            <a:off x="9156878" y="3882070"/>
            <a:ext cx="45719" cy="184438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Process 20"/>
          <p:cNvSpPr/>
          <p:nvPr/>
        </p:nvSpPr>
        <p:spPr>
          <a:xfrm flipH="1">
            <a:off x="9159775" y="2317769"/>
            <a:ext cx="45719" cy="184438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Process 21"/>
          <p:cNvSpPr/>
          <p:nvPr/>
        </p:nvSpPr>
        <p:spPr>
          <a:xfrm flipV="1">
            <a:off x="5789980" y="2275998"/>
            <a:ext cx="341261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lowchart: Process 22"/>
          <p:cNvSpPr/>
          <p:nvPr/>
        </p:nvSpPr>
        <p:spPr>
          <a:xfrm>
            <a:off x="5777851" y="1917460"/>
            <a:ext cx="45719" cy="42711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Process 23"/>
          <p:cNvSpPr/>
          <p:nvPr/>
        </p:nvSpPr>
        <p:spPr>
          <a:xfrm flipH="1">
            <a:off x="1248133" y="1958441"/>
            <a:ext cx="48615" cy="18856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3173570" y="2344577"/>
            <a:ext cx="75478" cy="337277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>
            <a:off x="1251031" y="1912722"/>
            <a:ext cx="421521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ocess 26"/>
          <p:cNvSpPr/>
          <p:nvPr/>
        </p:nvSpPr>
        <p:spPr>
          <a:xfrm>
            <a:off x="1239183" y="6561490"/>
            <a:ext cx="5167547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ocess 27"/>
          <p:cNvSpPr/>
          <p:nvPr/>
        </p:nvSpPr>
        <p:spPr>
          <a:xfrm flipH="1">
            <a:off x="6360379" y="5738250"/>
            <a:ext cx="46350" cy="8764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781412" y="3029474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959777" y="3582649"/>
            <a:ext cx="80222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502638" y="1283644"/>
            <a:ext cx="230614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Potentiometer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Isosceles Triangle 33"/>
          <p:cNvSpPr/>
          <p:nvPr/>
        </p:nvSpPr>
        <p:spPr>
          <a:xfrm rot="10800000">
            <a:off x="8910368" y="374917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Process 34"/>
          <p:cNvSpPr/>
          <p:nvPr/>
        </p:nvSpPr>
        <p:spPr>
          <a:xfrm rot="10800000">
            <a:off x="8696692" y="4371119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lowchart: Process 35"/>
          <p:cNvSpPr/>
          <p:nvPr/>
        </p:nvSpPr>
        <p:spPr>
          <a:xfrm>
            <a:off x="1239185" y="3798409"/>
            <a:ext cx="45720" cy="2808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 rot="16200000">
            <a:off x="5011353" y="5703591"/>
            <a:ext cx="67556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Process 37"/>
          <p:cNvSpPr/>
          <p:nvPr/>
        </p:nvSpPr>
        <p:spPr>
          <a:xfrm flipV="1">
            <a:off x="5344510" y="5692532"/>
            <a:ext cx="3812370" cy="496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lowchart: Process 38"/>
          <p:cNvSpPr/>
          <p:nvPr/>
        </p:nvSpPr>
        <p:spPr>
          <a:xfrm flipH="1">
            <a:off x="1248134" y="1958441"/>
            <a:ext cx="48615" cy="18856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lowchart: Process 39"/>
          <p:cNvSpPr/>
          <p:nvPr/>
        </p:nvSpPr>
        <p:spPr>
          <a:xfrm>
            <a:off x="1239184" y="6561490"/>
            <a:ext cx="5167547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Process 40"/>
          <p:cNvSpPr/>
          <p:nvPr/>
        </p:nvSpPr>
        <p:spPr>
          <a:xfrm flipH="1">
            <a:off x="6360380" y="5738250"/>
            <a:ext cx="46350" cy="8764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 rot="16200000">
            <a:off x="4454213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 rot="16200000" flipV="1">
            <a:off x="4507841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Process 43"/>
          <p:cNvSpPr/>
          <p:nvPr/>
        </p:nvSpPr>
        <p:spPr>
          <a:xfrm>
            <a:off x="1239186" y="3798409"/>
            <a:ext cx="45720" cy="280880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 rot="16200000">
            <a:off x="5011354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Process 45"/>
          <p:cNvSpPr/>
          <p:nvPr/>
        </p:nvSpPr>
        <p:spPr>
          <a:xfrm flipV="1">
            <a:off x="5344511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Process 46"/>
          <p:cNvSpPr/>
          <p:nvPr/>
        </p:nvSpPr>
        <p:spPr>
          <a:xfrm flipH="1">
            <a:off x="1248135" y="1958441"/>
            <a:ext cx="48615" cy="188568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lowchart: Process 47"/>
          <p:cNvSpPr/>
          <p:nvPr/>
        </p:nvSpPr>
        <p:spPr>
          <a:xfrm>
            <a:off x="1239185" y="6561490"/>
            <a:ext cx="516754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Process 48"/>
          <p:cNvSpPr/>
          <p:nvPr/>
        </p:nvSpPr>
        <p:spPr>
          <a:xfrm flipH="1">
            <a:off x="6360381" y="5738250"/>
            <a:ext cx="46350" cy="87647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Isosceles Triangle 31"/>
          <p:cNvSpPr/>
          <p:nvPr/>
        </p:nvSpPr>
        <p:spPr>
          <a:xfrm rot="10957899">
            <a:off x="1002724" y="3710536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819028" y="4317489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rot="157899">
            <a:off x="1677423" y="3843812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557899" flipV="1">
            <a:off x="1564996" y="4031189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9655785" y="3914546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 flipV="1">
            <a:off x="9543358" y="4101923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390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7216" y="0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/>
              <a:t>Switches in </a:t>
            </a:r>
            <a:r>
              <a:rPr lang="en-US" sz="4800" b="1" dirty="0" smtClean="0"/>
              <a:t>Series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3959196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4454212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4507840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5011352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62821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06229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3323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993352" y="5692531"/>
            <a:ext cx="3470812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5344509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9111158" y="1468192"/>
            <a:ext cx="45719" cy="425825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 flipH="1">
            <a:off x="961372" y="1468192"/>
            <a:ext cx="45719" cy="429275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984231" y="1468192"/>
            <a:ext cx="257859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481185" y="3036233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11213" y="1960223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55977" y="1947832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Bent Arrow 23"/>
          <p:cNvSpPr/>
          <p:nvPr/>
        </p:nvSpPr>
        <p:spPr>
          <a:xfrm rot="5400000">
            <a:off x="7955846" y="1885812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Bent Arrow 24"/>
          <p:cNvSpPr/>
          <p:nvPr/>
        </p:nvSpPr>
        <p:spPr>
          <a:xfrm rot="10800000">
            <a:off x="7713913" y="472300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ent Arrow 25"/>
          <p:cNvSpPr/>
          <p:nvPr/>
        </p:nvSpPr>
        <p:spPr>
          <a:xfrm rot="16200000">
            <a:off x="1049248" y="4536033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>
            <a:off x="1152244" y="168855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Isosceles Triangle 27"/>
          <p:cNvSpPr/>
          <p:nvPr/>
        </p:nvSpPr>
        <p:spPr>
          <a:xfrm>
            <a:off x="719386" y="296356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>
            <a:off x="550680" y="294092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lowchart: Process 29"/>
          <p:cNvSpPr/>
          <p:nvPr/>
        </p:nvSpPr>
        <p:spPr>
          <a:xfrm>
            <a:off x="4185066" y="1477247"/>
            <a:ext cx="222166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ocess 30"/>
          <p:cNvSpPr/>
          <p:nvPr/>
        </p:nvSpPr>
        <p:spPr>
          <a:xfrm>
            <a:off x="7173531" y="1473108"/>
            <a:ext cx="196048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Process 31"/>
          <p:cNvSpPr/>
          <p:nvPr/>
        </p:nvSpPr>
        <p:spPr>
          <a:xfrm rot="19539187" flipV="1">
            <a:off x="3503692" y="1285771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Process 33"/>
          <p:cNvSpPr/>
          <p:nvPr/>
        </p:nvSpPr>
        <p:spPr>
          <a:xfrm rot="19539187" flipV="1">
            <a:off x="6281952" y="1285771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rot="10800000">
            <a:off x="381300" y="2976922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V="1">
            <a:off x="268873" y="3164299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112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7216" y="0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/>
              <a:t>Switches </a:t>
            </a:r>
            <a:r>
              <a:rPr lang="en-US" sz="4800" b="1" dirty="0" smtClean="0"/>
              <a:t>in Parallel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2529644" y="5670355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3024660" y="5681614"/>
            <a:ext cx="693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3078288" y="5681613"/>
            <a:ext cx="10781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581800" y="5690712"/>
            <a:ext cx="67556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33269" y="47563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82256" y="481491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3771" y="4400290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993352" y="5738249"/>
            <a:ext cx="2041259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3942444" y="5706088"/>
            <a:ext cx="5724628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61372" y="1468192"/>
            <a:ext cx="45719" cy="42927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984230" y="1468192"/>
            <a:ext cx="8660931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6551848" y="1513911"/>
            <a:ext cx="56042" cy="168862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339516" y="3023354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46777" y="3219076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1287" y="3202537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Bent Arrow 23"/>
          <p:cNvSpPr/>
          <p:nvPr/>
        </p:nvSpPr>
        <p:spPr>
          <a:xfrm>
            <a:off x="1191711" y="1691036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Bent Arrow 24"/>
          <p:cNvSpPr/>
          <p:nvPr/>
        </p:nvSpPr>
        <p:spPr>
          <a:xfrm rot="10800000">
            <a:off x="5177618" y="467675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ent Arrow 25"/>
          <p:cNvSpPr/>
          <p:nvPr/>
        </p:nvSpPr>
        <p:spPr>
          <a:xfrm rot="10800000">
            <a:off x="8354273" y="467675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 rot="16200000">
            <a:off x="1038993" y="459463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Bent Arrow 27"/>
          <p:cNvSpPr/>
          <p:nvPr/>
        </p:nvSpPr>
        <p:spPr>
          <a:xfrm rot="5400000">
            <a:off x="8441695" y="1774185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Bent Arrow 28"/>
          <p:cNvSpPr/>
          <p:nvPr/>
        </p:nvSpPr>
        <p:spPr>
          <a:xfrm rot="5400000">
            <a:off x="5440107" y="1774186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Flowchart: Process 31"/>
          <p:cNvSpPr/>
          <p:nvPr/>
        </p:nvSpPr>
        <p:spPr>
          <a:xfrm rot="2781673" flipV="1">
            <a:off x="6475459" y="3456142"/>
            <a:ext cx="732320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6571467" y="3766111"/>
            <a:ext cx="58334" cy="19329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lowchart: Process 33"/>
          <p:cNvSpPr/>
          <p:nvPr/>
        </p:nvSpPr>
        <p:spPr>
          <a:xfrm>
            <a:off x="9589119" y="1511763"/>
            <a:ext cx="56042" cy="168862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lowchart: Process 34"/>
          <p:cNvSpPr/>
          <p:nvPr/>
        </p:nvSpPr>
        <p:spPr>
          <a:xfrm rot="2781673" flipV="1">
            <a:off x="9512730" y="3453994"/>
            <a:ext cx="732320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Process 35"/>
          <p:cNvSpPr/>
          <p:nvPr/>
        </p:nvSpPr>
        <p:spPr>
          <a:xfrm>
            <a:off x="9608738" y="3802600"/>
            <a:ext cx="58334" cy="19329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 rot="16200000">
            <a:off x="3024661" y="5681614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16200000" flipV="1">
            <a:off x="3078289" y="5681613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 rot="16200000">
            <a:off x="3581801" y="5690712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Process 39"/>
          <p:cNvSpPr/>
          <p:nvPr/>
        </p:nvSpPr>
        <p:spPr>
          <a:xfrm>
            <a:off x="993353" y="573824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lowchart: Process 40"/>
          <p:cNvSpPr/>
          <p:nvPr/>
        </p:nvSpPr>
        <p:spPr>
          <a:xfrm flipV="1">
            <a:off x="3942445" y="5706088"/>
            <a:ext cx="5724628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lowchart: Process 41"/>
          <p:cNvSpPr/>
          <p:nvPr/>
        </p:nvSpPr>
        <p:spPr>
          <a:xfrm flipH="1">
            <a:off x="961373" y="1468192"/>
            <a:ext cx="45719" cy="429275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Process 42"/>
          <p:cNvSpPr/>
          <p:nvPr/>
        </p:nvSpPr>
        <p:spPr>
          <a:xfrm>
            <a:off x="984231" y="1468192"/>
            <a:ext cx="866093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Process 43"/>
          <p:cNvSpPr/>
          <p:nvPr/>
        </p:nvSpPr>
        <p:spPr>
          <a:xfrm>
            <a:off x="6551849" y="1513911"/>
            <a:ext cx="56042" cy="168862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Process 44"/>
          <p:cNvSpPr/>
          <p:nvPr/>
        </p:nvSpPr>
        <p:spPr>
          <a:xfrm rot="2781673" flipV="1">
            <a:off x="6475460" y="3456142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Process 45"/>
          <p:cNvSpPr/>
          <p:nvPr/>
        </p:nvSpPr>
        <p:spPr>
          <a:xfrm>
            <a:off x="6571468" y="3766111"/>
            <a:ext cx="58334" cy="193295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Process 46"/>
          <p:cNvSpPr/>
          <p:nvPr/>
        </p:nvSpPr>
        <p:spPr>
          <a:xfrm>
            <a:off x="9589120" y="1511763"/>
            <a:ext cx="56042" cy="168862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lowchart: Process 47"/>
          <p:cNvSpPr/>
          <p:nvPr/>
        </p:nvSpPr>
        <p:spPr>
          <a:xfrm rot="2781673" flipV="1">
            <a:off x="9512731" y="3453994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Process 48"/>
          <p:cNvSpPr/>
          <p:nvPr/>
        </p:nvSpPr>
        <p:spPr>
          <a:xfrm>
            <a:off x="9608739" y="3802600"/>
            <a:ext cx="58334" cy="193295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Isosceles Triangle 29"/>
          <p:cNvSpPr/>
          <p:nvPr/>
        </p:nvSpPr>
        <p:spPr>
          <a:xfrm>
            <a:off x="719386" y="296356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ocess 30"/>
          <p:cNvSpPr/>
          <p:nvPr/>
        </p:nvSpPr>
        <p:spPr>
          <a:xfrm>
            <a:off x="550680" y="294092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Bent Arrow 49"/>
          <p:cNvSpPr/>
          <p:nvPr/>
        </p:nvSpPr>
        <p:spPr>
          <a:xfrm>
            <a:off x="1191711" y="169103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Bent Arrow 50"/>
          <p:cNvSpPr/>
          <p:nvPr/>
        </p:nvSpPr>
        <p:spPr>
          <a:xfrm rot="5400000">
            <a:off x="8441695" y="1774186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Bent Arrow 51"/>
          <p:cNvSpPr/>
          <p:nvPr/>
        </p:nvSpPr>
        <p:spPr>
          <a:xfrm rot="5400000">
            <a:off x="5440107" y="177418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rot="10800000">
            <a:off x="368421" y="2938285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16200000" flipV="1">
            <a:off x="255994" y="3125662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873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83883" y="0"/>
            <a:ext cx="62706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Working of Capacitor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2529644" y="5670355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3024660" y="5681614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3078288" y="5681613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581800" y="5690712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33269" y="47563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82256" y="481491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3771" y="4400290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993352" y="573824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3942444" y="5692531"/>
            <a:ext cx="6953081" cy="7963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10849806" y="1468192"/>
            <a:ext cx="45719" cy="425825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968453" y="1468192"/>
            <a:ext cx="45719" cy="174319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984230" y="1468192"/>
            <a:ext cx="725117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6551848" y="3709115"/>
            <a:ext cx="45719" cy="206305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529118" y="3894018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16776" y="3253028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35404" y="1876009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32318" y="3047989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544426" y="6293472"/>
            <a:ext cx="226363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Charging Loop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619846" y="6304203"/>
            <a:ext cx="266919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ischarging Loop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Bent Arrow 27"/>
          <p:cNvSpPr/>
          <p:nvPr/>
        </p:nvSpPr>
        <p:spPr>
          <a:xfrm>
            <a:off x="1191711" y="1665278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Bent Arrow 28"/>
          <p:cNvSpPr/>
          <p:nvPr/>
        </p:nvSpPr>
        <p:spPr>
          <a:xfrm rot="5400000">
            <a:off x="5495012" y="1816710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Bent Arrow 29"/>
          <p:cNvSpPr/>
          <p:nvPr/>
        </p:nvSpPr>
        <p:spPr>
          <a:xfrm rot="10800000">
            <a:off x="5264016" y="474617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Bent Arrow 30"/>
          <p:cNvSpPr/>
          <p:nvPr/>
        </p:nvSpPr>
        <p:spPr>
          <a:xfrm rot="16200000">
            <a:off x="1021939" y="456069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Bent Arrow 32"/>
          <p:cNvSpPr/>
          <p:nvPr/>
        </p:nvSpPr>
        <p:spPr>
          <a:xfrm rot="10800000">
            <a:off x="9529118" y="471768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Bent Arrow 33"/>
          <p:cNvSpPr/>
          <p:nvPr/>
        </p:nvSpPr>
        <p:spPr>
          <a:xfrm rot="16200000">
            <a:off x="6550240" y="456547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Bent Arrow 34"/>
          <p:cNvSpPr/>
          <p:nvPr/>
        </p:nvSpPr>
        <p:spPr>
          <a:xfrm rot="5400000">
            <a:off x="9802097" y="187547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Bent Arrow 35"/>
          <p:cNvSpPr/>
          <p:nvPr/>
        </p:nvSpPr>
        <p:spPr>
          <a:xfrm>
            <a:off x="6776342" y="172987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lowchart: Process 36"/>
          <p:cNvSpPr/>
          <p:nvPr/>
        </p:nvSpPr>
        <p:spPr>
          <a:xfrm>
            <a:off x="6536982" y="1502378"/>
            <a:ext cx="45719" cy="178565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Isosceles Triangle 39"/>
          <p:cNvSpPr/>
          <p:nvPr/>
        </p:nvSpPr>
        <p:spPr>
          <a:xfrm rot="10800000">
            <a:off x="10597500" y="3234021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Process 40"/>
          <p:cNvSpPr/>
          <p:nvPr/>
        </p:nvSpPr>
        <p:spPr>
          <a:xfrm>
            <a:off x="10415915" y="3881090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lowchart: Process 41"/>
          <p:cNvSpPr/>
          <p:nvPr/>
        </p:nvSpPr>
        <p:spPr>
          <a:xfrm>
            <a:off x="6129388" y="330368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Block Arc 42"/>
          <p:cNvSpPr/>
          <p:nvPr/>
        </p:nvSpPr>
        <p:spPr>
          <a:xfrm>
            <a:off x="6117508" y="3612693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lowchart: Process 43"/>
          <p:cNvSpPr/>
          <p:nvPr/>
        </p:nvSpPr>
        <p:spPr>
          <a:xfrm>
            <a:off x="992063" y="4028940"/>
            <a:ext cx="45719" cy="174319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Process 44"/>
          <p:cNvSpPr/>
          <p:nvPr/>
        </p:nvSpPr>
        <p:spPr>
          <a:xfrm rot="2817594" flipV="1">
            <a:off x="851173" y="3511374"/>
            <a:ext cx="896440" cy="697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lowchart: Process 45"/>
          <p:cNvSpPr/>
          <p:nvPr/>
        </p:nvSpPr>
        <p:spPr>
          <a:xfrm>
            <a:off x="8847331" y="147318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Process 46"/>
          <p:cNvSpPr/>
          <p:nvPr/>
        </p:nvSpPr>
        <p:spPr>
          <a:xfrm rot="19594077">
            <a:off x="8149224" y="1240922"/>
            <a:ext cx="896440" cy="4717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Bent Arrow 38"/>
          <p:cNvSpPr/>
          <p:nvPr/>
        </p:nvSpPr>
        <p:spPr>
          <a:xfrm>
            <a:off x="1191711" y="1665279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Bent Arrow 47"/>
          <p:cNvSpPr/>
          <p:nvPr/>
        </p:nvSpPr>
        <p:spPr>
          <a:xfrm rot="5400000">
            <a:off x="5495012" y="181671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1089018" y="3550801"/>
            <a:ext cx="423518" cy="3519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1180228" y="3403438"/>
            <a:ext cx="386639" cy="3334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839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07463" y="-91741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 smtClean="0"/>
              <a:t>Capacitors </a:t>
            </a:r>
            <a:r>
              <a:rPr lang="en-US" sz="4800" b="1" dirty="0"/>
              <a:t>in </a:t>
            </a:r>
            <a:r>
              <a:rPr lang="en-US" sz="4800" b="1" dirty="0" smtClean="0"/>
              <a:t>Series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3959196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4454212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4507840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5011352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62821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06229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3323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993352" y="5692531"/>
            <a:ext cx="3470812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5344509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9111160" y="1570641"/>
            <a:ext cx="45719" cy="167483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48491" y="1596690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342853" y="3542112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Flowchart: Process 20"/>
          <p:cNvSpPr/>
          <p:nvPr/>
        </p:nvSpPr>
        <p:spPr>
          <a:xfrm>
            <a:off x="978325" y="1562058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3873923" y="1559910"/>
            <a:ext cx="2338275" cy="6253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owchart: Process 28"/>
          <p:cNvSpPr/>
          <p:nvPr/>
        </p:nvSpPr>
        <p:spPr>
          <a:xfrm>
            <a:off x="6524827" y="1570641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678851" y="2905360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903111" y="2954197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Isosceles Triangle 31"/>
          <p:cNvSpPr/>
          <p:nvPr/>
        </p:nvSpPr>
        <p:spPr>
          <a:xfrm>
            <a:off x="719389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537804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lowchart: Process 33"/>
          <p:cNvSpPr/>
          <p:nvPr/>
        </p:nvSpPr>
        <p:spPr>
          <a:xfrm rot="16200000">
            <a:off x="3081647" y="1607979"/>
            <a:ext cx="896440" cy="659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Block Arc 34"/>
          <p:cNvSpPr/>
          <p:nvPr/>
        </p:nvSpPr>
        <p:spPr>
          <a:xfrm rot="16200000">
            <a:off x="3529371" y="1429493"/>
            <a:ext cx="908320" cy="415889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Flowchart: Process 35"/>
          <p:cNvSpPr/>
          <p:nvPr/>
        </p:nvSpPr>
        <p:spPr>
          <a:xfrm rot="16200000">
            <a:off x="5771185" y="1580073"/>
            <a:ext cx="896440" cy="659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Block Arc 36"/>
          <p:cNvSpPr/>
          <p:nvPr/>
        </p:nvSpPr>
        <p:spPr>
          <a:xfrm rot="16200000">
            <a:off x="6218909" y="1401587"/>
            <a:ext cx="908320" cy="415889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Isosceles Triangle 25"/>
          <p:cNvSpPr/>
          <p:nvPr/>
        </p:nvSpPr>
        <p:spPr>
          <a:xfrm>
            <a:off x="719390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ocess 26"/>
          <p:cNvSpPr/>
          <p:nvPr/>
        </p:nvSpPr>
        <p:spPr>
          <a:xfrm>
            <a:off x="537805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Process 27"/>
          <p:cNvSpPr/>
          <p:nvPr/>
        </p:nvSpPr>
        <p:spPr>
          <a:xfrm rot="16200000">
            <a:off x="3081648" y="1607979"/>
            <a:ext cx="896440" cy="659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Block Arc 37"/>
          <p:cNvSpPr/>
          <p:nvPr/>
        </p:nvSpPr>
        <p:spPr>
          <a:xfrm rot="16200000">
            <a:off x="3529372" y="1429493"/>
            <a:ext cx="908320" cy="415889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Flowchart: Process 38"/>
          <p:cNvSpPr/>
          <p:nvPr/>
        </p:nvSpPr>
        <p:spPr>
          <a:xfrm rot="16200000">
            <a:off x="5771186" y="1580073"/>
            <a:ext cx="896440" cy="659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Block Arc 39"/>
          <p:cNvSpPr/>
          <p:nvPr/>
        </p:nvSpPr>
        <p:spPr>
          <a:xfrm rot="16200000">
            <a:off x="6218910" y="1401587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Isosceles Triangle 40"/>
          <p:cNvSpPr/>
          <p:nvPr/>
        </p:nvSpPr>
        <p:spPr>
          <a:xfrm>
            <a:off x="732270" y="344008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Process 41"/>
          <p:cNvSpPr/>
          <p:nvPr/>
        </p:nvSpPr>
        <p:spPr>
          <a:xfrm>
            <a:off x="537806" y="341744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Process 42"/>
          <p:cNvSpPr/>
          <p:nvPr/>
        </p:nvSpPr>
        <p:spPr>
          <a:xfrm rot="16200000">
            <a:off x="3081649" y="1607979"/>
            <a:ext cx="896440" cy="659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Block Arc 43"/>
          <p:cNvSpPr/>
          <p:nvPr/>
        </p:nvSpPr>
        <p:spPr>
          <a:xfrm rot="16200000">
            <a:off x="3529373" y="1429493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Bent Arrow 44"/>
          <p:cNvSpPr/>
          <p:nvPr/>
        </p:nvSpPr>
        <p:spPr>
          <a:xfrm>
            <a:off x="1140195" y="1742553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Bent Arrow 45"/>
          <p:cNvSpPr/>
          <p:nvPr/>
        </p:nvSpPr>
        <p:spPr>
          <a:xfrm rot="5400000">
            <a:off x="7950030" y="196237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Bent Arrow 46"/>
          <p:cNvSpPr/>
          <p:nvPr/>
        </p:nvSpPr>
        <p:spPr>
          <a:xfrm rot="10800000">
            <a:off x="7825336" y="474392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Bent Arrow 47"/>
          <p:cNvSpPr/>
          <p:nvPr/>
        </p:nvSpPr>
        <p:spPr>
          <a:xfrm rot="16200000">
            <a:off x="994287" y="462995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10800000">
            <a:off x="368421" y="3440560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6200000" flipV="1">
            <a:off x="255994" y="3627937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Process 50"/>
          <p:cNvSpPr/>
          <p:nvPr/>
        </p:nvSpPr>
        <p:spPr>
          <a:xfrm>
            <a:off x="9120598" y="4051615"/>
            <a:ext cx="45719" cy="167483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lowchart: Process 52"/>
          <p:cNvSpPr/>
          <p:nvPr/>
        </p:nvSpPr>
        <p:spPr>
          <a:xfrm rot="3284856" flipV="1">
            <a:off x="8950127" y="3580386"/>
            <a:ext cx="896440" cy="697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873801" y="3381307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2443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525603</TotalTime>
  <Words>349</Words>
  <Application>Microsoft Office PowerPoint</Application>
  <PresentationFormat>Widescreen</PresentationFormat>
  <Paragraphs>211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Potentiometer – a variable resistor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Charging and Discharging of Capacitor with Resistors with various values</vt:lpstr>
      <vt:lpstr>Zener Diode as Voltage Regulator</vt:lpstr>
      <vt:lpstr>Transistor as Switch</vt:lpstr>
      <vt:lpstr>NPN Transistor</vt:lpstr>
      <vt:lpstr>PNP Transistor</vt:lpstr>
      <vt:lpstr>Transistor Types NPN and PNP</vt:lpstr>
      <vt:lpstr> Identifying the type of Bipolar Junction Transistor</vt:lpstr>
      <vt:lpstr>AC Generator</vt:lpstr>
      <vt:lpstr>Nuclear Reactor</vt:lpstr>
      <vt:lpstr>Communication System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216</cp:revision>
  <dcterms:created xsi:type="dcterms:W3CDTF">2014-12-28T19:56:42Z</dcterms:created>
  <dcterms:modified xsi:type="dcterms:W3CDTF">2015-01-01T01:34:50Z</dcterms:modified>
</cp:coreProperties>
</file>