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7" r:id="rId20"/>
    <p:sldId id="274" r:id="rId21"/>
    <p:sldId id="275" r:id="rId22"/>
    <p:sldId id="278" r:id="rId23"/>
  </p:sldIdLst>
  <p:sldSz cx="12192000" cy="6858000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8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5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1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0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4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utherford_mode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27797" y="532263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34" y="257942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8879" y="2854659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3729" y="304800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9779" y="3295937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617563" y="3341655"/>
            <a:ext cx="45719" cy="29772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630069" y="507240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576555" y="496634"/>
            <a:ext cx="4786716" cy="523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 flipH="1" flipV="1">
            <a:off x="4242176" y="552959"/>
            <a:ext cx="45719" cy="172396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 flipV="1">
            <a:off x="4214069" y="2795397"/>
            <a:ext cx="73251" cy="14794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 flipH="1" flipV="1">
            <a:off x="4214069" y="4828122"/>
            <a:ext cx="45719" cy="148965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630068" y="6303758"/>
            <a:ext cx="875606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 flipH="1" flipV="1">
            <a:off x="9317552" y="562021"/>
            <a:ext cx="45719" cy="15797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 flipV="1">
            <a:off x="7784536" y="2089030"/>
            <a:ext cx="3034514" cy="6560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/>
          <p:cNvSpPr/>
          <p:nvPr/>
        </p:nvSpPr>
        <p:spPr>
          <a:xfrm flipH="1" flipV="1">
            <a:off x="7771629" y="2080143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 flipH="1" flipV="1">
            <a:off x="10773331" y="2110970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 flipH="1" flipV="1">
            <a:off x="7784536" y="3776902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 flipH="1" flipV="1">
            <a:off x="10773331" y="3705709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V="1">
            <a:off x="7784536" y="5215027"/>
            <a:ext cx="3034514" cy="4764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 flipH="1" flipV="1">
            <a:off x="9340411" y="5237887"/>
            <a:ext cx="45719" cy="107875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087" y="171626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290" y="3355894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527045" y="637594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3250515" y="668839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08038" y="90604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Bent Arrow 36"/>
          <p:cNvSpPr/>
          <p:nvPr/>
        </p:nvSpPr>
        <p:spPr>
          <a:xfrm rot="5400000">
            <a:off x="8415293" y="61623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068173" y="826414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12997" y="3080045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32267" y="550691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3686391" y="3123906"/>
            <a:ext cx="484632" cy="8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 rot="10800000">
            <a:off x="3277947" y="5393223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223083" y="6357607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7436" y="1982395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65592" y="5473661"/>
            <a:ext cx="167707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Bent Arrow 48"/>
          <p:cNvSpPr/>
          <p:nvPr/>
        </p:nvSpPr>
        <p:spPr>
          <a:xfrm rot="10800000">
            <a:off x="8415293" y="541830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14204" y="3926741"/>
            <a:ext cx="19308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Current=Y/2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012571" y="-5715"/>
            <a:ext cx="72165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 / Parallel Circuit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7902679" y="416867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10242113" y="415374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 Arrow 54"/>
          <p:cNvSpPr/>
          <p:nvPr/>
        </p:nvSpPr>
        <p:spPr>
          <a:xfrm rot="5400000">
            <a:off x="9861439" y="2199227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Bent Arrow 55"/>
          <p:cNvSpPr/>
          <p:nvPr/>
        </p:nvSpPr>
        <p:spPr>
          <a:xfrm rot="16200000" flipH="1">
            <a:off x="7962525" y="2174702"/>
            <a:ext cx="748988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09784" y="19034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034855" y="402490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69228" y="3201517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396545" y="308149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Isosceles Triangle 58"/>
          <p:cNvSpPr/>
          <p:nvPr/>
        </p:nvSpPr>
        <p:spPr>
          <a:xfrm rot="10800000">
            <a:off x="3990621" y="21650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ocess 59"/>
          <p:cNvSpPr/>
          <p:nvPr/>
        </p:nvSpPr>
        <p:spPr>
          <a:xfrm rot="10800000">
            <a:off x="3815316" y="276198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Isosceles Triangle 64"/>
          <p:cNvSpPr/>
          <p:nvPr/>
        </p:nvSpPr>
        <p:spPr>
          <a:xfrm rot="10800000">
            <a:off x="3976909" y="4262950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Process 65"/>
          <p:cNvSpPr/>
          <p:nvPr/>
        </p:nvSpPr>
        <p:spPr>
          <a:xfrm rot="10800000">
            <a:off x="3814483" y="485985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 rot="10800000">
            <a:off x="7517289" y="330914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Process 67"/>
          <p:cNvSpPr/>
          <p:nvPr/>
        </p:nvSpPr>
        <p:spPr>
          <a:xfrm rot="10800000">
            <a:off x="7341984" y="3906055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 rot="10800000">
            <a:off x="10528800" y="321684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 rot="10800000">
            <a:off x="10353495" y="381375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767906" y="2275708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525329" y="2385179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767901" y="4349206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525324" y="4458677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238424" y="3404637"/>
            <a:ext cx="343349" cy="3461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041256" y="350564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10152743" y="3480488"/>
            <a:ext cx="331686" cy="3711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10027773" y="3377076"/>
            <a:ext cx="319390" cy="361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96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91181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942444" y="5738250"/>
            <a:ext cx="6295550" cy="8426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923015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088208" y="151391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40316" y="319229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088208" y="3447076"/>
            <a:ext cx="45719" cy="230806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840254" y="285377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10168665" y="153752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>
            <a:off x="10168665" y="3439261"/>
            <a:ext cx="69329" cy="2326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959344" y="287738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5678625" y="305898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lock Arc 1"/>
          <p:cNvSpPr/>
          <p:nvPr/>
        </p:nvSpPr>
        <p:spPr>
          <a:xfrm>
            <a:off x="5666745" y="3367992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9759084" y="304396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>
            <a:off x="9747204" y="3352965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719389" y="30408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537804" y="301820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16200000">
            <a:off x="2529645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rot="10800000">
            <a:off x="381300" y="306707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V="1">
            <a:off x="268873" y="325445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02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2.gstatic.com/images?q=tbn:ANd9GcRMiNhE9SOHzMptcCIFfSyECi0PKpdQUYmyirkWVEJp6T-c_--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65" y="1132612"/>
            <a:ext cx="9287751" cy="544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53512" y="209282"/>
            <a:ext cx="7288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hlinkClick r:id="rId3"/>
              </a:rPr>
              <a:t>Rutherford </a:t>
            </a:r>
            <a:r>
              <a:rPr lang="en-US" sz="5400" dirty="0" smtClean="0">
                <a:hlinkClick r:id="rId3"/>
              </a:rPr>
              <a:t>atomic model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7349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Wheatstone Bridge</a:t>
            </a:r>
            <a:endParaRPr lang="en-US" dirty="0"/>
          </a:p>
        </p:txBody>
      </p:sp>
      <p:pic>
        <p:nvPicPr>
          <p:cNvPr id="2050" name="Picture 2" descr="https://encrypted-tbn2.gstatic.com/images?q=tbn:ANd9GcS_j8_q0alTHNGLVmpkhfBFSZBkRTNdDzvuVYfw90PidYfp8A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51" y="1885274"/>
            <a:ext cx="6001555" cy="480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11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lobal.tdk.com/techmag/inductive/vol1/images/indx2Fig02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91" y="298147"/>
            <a:ext cx="9864144" cy="648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4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omagnetic induction, a basic test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4" y="347730"/>
            <a:ext cx="10174631" cy="63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657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encrypted-tbn0.gstatic.com/images?q=tbn:ANd9GcSO6PtVQCsEElNi1hbhjtX-7Tx_Rt2WqDzemIiOzYLVDi0JHpt7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42" y="359534"/>
            <a:ext cx="9130092" cy="613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72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encrypted-tbn0.gstatic.com/images?q=tbn:ANd9GcQq--Lau9P8gxh9NVtJl15DhBfzrIj5ya9HZayX-1iULWEyVykTl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24" y="547776"/>
            <a:ext cx="8640696" cy="574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010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64417" y="1738648"/>
            <a:ext cx="5190186" cy="471366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8439" y="2801154"/>
            <a:ext cx="2949262" cy="271744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4840" y="108225"/>
            <a:ext cx="10689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Bohr Atomic Model of Nitrogen Atom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5563672" y="3683356"/>
            <a:ext cx="978796" cy="95303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88414" y="3633816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3859306" y="233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24470" y="254253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5773267" y="5235385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7185211" y="1900520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3366250" y="4697507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3" name="Oval 12"/>
          <p:cNvSpPr/>
          <p:nvPr/>
        </p:nvSpPr>
        <p:spPr>
          <a:xfrm>
            <a:off x="8408894" y="4199959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4" name="Oval 13"/>
          <p:cNvSpPr/>
          <p:nvPr/>
        </p:nvSpPr>
        <p:spPr>
          <a:xfrm>
            <a:off x="6378384" y="614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16185" y="5826622"/>
            <a:ext cx="16786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Nucleus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66706" y="2680738"/>
            <a:ext cx="17337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73585" y="2682029"/>
            <a:ext cx="14551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99839" y="5901748"/>
            <a:ext cx="17465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31478" y="1252470"/>
            <a:ext cx="11528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Orbit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94850" y="1575635"/>
            <a:ext cx="1196091" cy="3231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86313" y="2649890"/>
            <a:ext cx="834590" cy="3080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89111" y="4430642"/>
            <a:ext cx="1972665" cy="15499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230467" y="3009632"/>
            <a:ext cx="2864377" cy="10858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230467" y="4352762"/>
            <a:ext cx="2131535" cy="19065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197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data:image/jpeg;base64,/9j/4AAQSkZJRgABAQAAAQABAAD/2wCEAAkGBxQSEhQUEBQWFhQVFB4YGRgVFxwYFRcVFhcXGBYUFxQYHSggHRwlHRgVIzIhJSktLi4uGCAzRDYsNygtLisBCgoKDg0OGhAQGywmHyQsLCw0LiwrLCw0LCwsLCwsLCwsLCwsLCwsLCwsLCwsLCwsLCwsLCwsLCwsLCwsLCwsLP/AABEIAKsBJgMBEQACEQEDEQH/xAAbAAEAAgMBAQAAAAAAAAAAAAAABAYBAwUCB//EAEgQAAIBAwEFAwcICAQFBQEAAAECAwAEERIFBhMhMRYiURRBUlRhkZIHFyMyU3HS4RUzQoGTobHRcoKj8DRVc7TBJENiouKD/8QAGgEBAQADAQEAAAAAAAAAAAAAAAECAwQFBv/EADURAAIBAQUGBQQBBAIDAAAAAAABAgMREhRRkQQTIVJTkhUxcaHRMkFhsfAzgaLhBcEiI0L/2gAMAwEAAhEDEQA/APuNAczbthJMgWGUxMDnUOYI8CARWupTvqy1r0dhprUVVVjbXo7Dg9mbz14/C34604Vc0tTmwC6k+4dmb314/AfxUwq55ajALqT7h2ZvfXz8B/FTCrnlqMAupPuHZm99fPwn8VMKuaWowC6k+4dmb318/AfxUwq5pajALqT7jHZm99fPwH8VMKuaWowEeefcOzN76+fhP4qYVc0tRgI88+5kvZOwrqOVXlvGkQdU041cvOSTWynRUHam36s3UdlVKV5Sk/V2lnrcdIoBQFV303rNjJboBbjjiTv3MxhjXhBDjUEbJOs+bzUAbfe3jVPKGGswpMxgV5oVilcosnGCAaMjqQPHFASJN87RXkRnbMQky3DbQxgAaZEfGGZQeYHgeuDgCM2/9mFDEzBdAkJMEndjd+HG7jTlQzA4JHMc+lAdO03jt5HSNGJd3lQLoYENbELNq5cgCVGTyOoeNAVXb3yiNbXVxBotyIHjXS9wUuJeKkbfRQ8Mg4145sOnmoCy3G9VvHOYJOIrhWbJjbQ3DQSOFfGGIU55cuozkYoCLHv1aMjMGk5CMhTE4eQXBIhMaEZbUQR+4+bnQHmx3vVrK5vJIyqW8ky6eeplgZlBIYDSzY+qemcUB5sd4rhZCt5FAi8FpSIJjLLHpAOh4dIdiVPIoDzBHhkDcm+9qVBBl1GYwcPhOZOMqcTRoA9HnnpQGYd9rR2iVGdzMqsNMbnSsjtGuvlle+jg+jpOcCgJO2d4UtpNMxAjFtJOzd4uFhaJThQuCPpPHPTAPPAGyx2/FOk7RatUBIdXRo2B0B1yGAOCpBB9tAUm2+VMvDaP5MBLcTaHj4nKKP6EiXVp5ki4hOMD63soDu7W+UC3hScqkrSQ6ToMTqWVpOEHGV+rqzz+7xBoCed8rUSNGWcMuoEmNguuOPivEGIwXCc9PsI6gigIlpvxDK44YcxG3eYExSiZgjxJmOHh95TxBzznPmIyQB4uN/IFMLj9Q4nMjsGDxG1HfXh6SSc5H9M0BYNi7WS6QvEHADaSHUqcjB8/UYI5jIoCfQCgFAKAGgKGu2ibuQS3rxSpdcNLMIrCSEJlTo08Q6wS3FB0rjH7JyBos9+p5QgWOAtKYMHU2mI3JkBhmHXix6OYGM8xhetARbjfqeTyZQYoS8tqGGSXl41y0coiB5aAI2B6nvdRjmBLj+UF3VQiwhikWssx0QvLO8TcUDmAujpyOSBkdaA1tvbOZv1kTRnyUqsJOWEzPrZC4yyNpx08OdAbbLfmeTQFjhLSNCAQWKRG4aVTDL5+KmgEjlnPQdaA27c3jmbZdvcK4hklniR2RlUBWm4cml5QyqMAnLA4oDk2u/ssMMQZ0mZrl1LOyktCs8cQKzR6Y3YcQc1B8NPImgJz7+zrqLRxaWWUoctiMQXyWbSTH0O/xDjGAp+8AWLcXaUlxbyPK6uwuZkDJ9TSkrKun2YHL/zQFioBQHF29u8LmSGUTzQSQhwrQ8PmJdAYMJY3H7A6Y6mgIN7uVHMsomnndprdbd3JjDlI5HkVhiMKGy5HTGAOVAaW+T+313DBnAnEuQEiyjXAxI6SmMvnm2AWIGo8iOQA5m9m5c0zhbUhUe3ihkYy6SVhk1KXjER14GcaWTJODkdAOxsHd5o767u5VVeIFSJVYv3QAHlOVGlnCxZUdNHU5oDztTcaOeS5c3NyiXenjRIYuG4WNY8d6IuMqozhvOelAa2+T+A3Dz8WXLa+79HyEkXBZQ5QuVAwQC3Ij76A2T7iwtgrLMrrHAiOCmpfJGcxuAUwWOtgcjBB6CgJ+z92Io7aa2ZnljneRpDKV1MZyWk+oqgcyfNQHJf5Po31Ga5uZG4DwIzGMSJHIACeIkYZ2wqjLk9PacgQ3+T4xNB5LM6abszyPiNWUm2aEcJFj0ejkEedudASpfk4t2FuvElCwYx+r1MwlMxfiaNSFnLatBAIP3UB2Nv7sRXZYytINVtJbHQVH0c7Rs7DKnvAxrjzczyNASLXYaRvdOGcm6YF8kYUiMR9zl4DPPPOgK/F8mtquMPNyjhQHUucWzKVb6n1m0IGI6gDGKA8Q/JrAomAmmzNHo1fRagONxlbUI8swYAZYnIoCWm4cImllMjsZQ5bKQ54ksYjeQScPWDjJAzgFjyxyoD1tLcWGZUUyzLw7UWylSn1BJFJlgUwTmJQR0IJGOdAa7b5P4ERUWWYaTOQRwxg3QxJhVjCgDqBjAzjmOVAdPdbdqOxSRImZuJJxGyFVQdKrhI41CqMKOQHXNAdugFAKAUAoDVJpB1NpB8TgH31G0vMjaXmaxJH4p1z1HXx++pejmS/HMa4uXNOXTpypejmL8Mxqi58059enP76Xo5i/DMzrj8U5e0ebpS/HMX4ZgPH5inXPUdfH76X45i/DMF48YymPDIx7qXo5i/DMxqi6ZTA6dKX45i/DM9KUPIaT7BjoeZqqSfkyqUX5M2ogHIAD7qpT1QCgFAKAUAoBQCgFAKAUAoBQCgFAKAUAoBQCgFAKAUAoBQCgFAc7bWyEukCSFgAcgo2kg/fWFSnCorJK01VaFOsrKiTX5OL2Ct/Tn/iGtWEociNHh2y9NaDsFb+nP8AxDTCUORE8O2XprQx2Bt/Tn/iGmEo8iHh2y9NaDsBb+nP/ENMJR5FoPDtl6a0HYC39Of+KaYSjyLQeHbL01oOwFv6c/8AFNMJR5FoXw7ZemtDHYC39Of+IaYShyLQeH7L046I32m5NvG2oNKeRGDI2MMCp6YPQmsoUKcHbGNhtpbLRpO9Tgk/wrCnb0bP2faX9halZcXLNrzeXPdXBWM/ruWZMe41uN5e9kbp21tJxIFkD4Iy9xPIMHr3ZJGX9+KA7lAKAUAoBQCgFAKAUBVflB2hPDHb+TNIrSXKRngrE0rKwbKoJxozyHXFAcm53mmtNPF48jeS69E/BRjI9wIk4hgQquNQ5qSMeYmgJtlvo5mWCWBFfyxrVikupAUtjcF1JQZH7ODjH7sUBz4/lGdoxKLUcNbFbyU8XmqOZVEaDT3jqjHM45E/cQLFutt6W6SXiQGJ4yAM6xG+pA4KtIityzg8uooDXuXe3Enli3jozxXhjHDXCKnAgkCLnmQC7czzPs5AAWWgFAKAxmgM5oDGaAzmgFAM0AoBQCgNdzMERnboqljjrgDJxQFc2VvxbzAtIsluOGsoNwEAaOQhVIKOwySQMHB59KA6Y3itS0aC4i1ShTGusZcOCUK+OQDjxxQGvZu81vcTSQwOHMUayM6kGPDvImnUD9YGMk8sYI50BG2dvbHMc8KeOEo0i3EiAW7xp1cOGJUY5jWFyOmaAkneizCoxuYgshIUlwNRVgjAfcxAPhmgOwKAwaA+Z77bvWF1tS2aa4VZ1IDxmYrJo0MYBEoBweIQ3Mjz/dQH00UAoBQCgFAKAUAoBQCgNFzZpJoMiKxRg66hnS46MPA8zzoCFtvYUdykgYBXeIxcTQrMEJDFMOCCpI5gjBoDmbH3ItoY2SRVm1TcbvIqqrhBGuhEACgINPLrzznNAdeDYdugISGNQYuEQEABiBJEePRBZuXtNAetl7IhtlK28axqTqIUYy2AMnx5AD7gKAkW9qiFyihTI2tyBjU+AupvE4VRn2CgN1AKAwaA+aWM00cbOkd420lhlMuoSm1Mn+FyI2XOCgj59Acc6A33O19olGERkwouCkrW3flWGKJotUZUBS0jSpjALBcjxoCLtXau0DKWRZtcazskSwNwuVpqgYyYw5Zz9Uk8xjkQcgTrjeK8cuVE0cImIV1tGaTC2sLhRCy5KtMZhqx+yBkZzQEU3d/G8zIss0qSXZRXjZU5RRGBRjClTzxzPMEA5zQG2Xa+0SrCJpdI4xSZrXEkgjhR0DRFQFzIXUd0agOQzzoC/wBjIWjRnGGZASMYwxAJGD050Bxd4d6ks5EWZGKOBhoyrvqJI0+Tg8RhjnlQfPQHY2fepNGskRyjdCQVPI4IKsAQQQQQRkYoD3dwcRHQnGtSufDUCM/zoClWPydCJcJclDw44/ooliDrE4f6UIRxCcEZJHJm8aAl2e4iRoicViEW2X6o5rZsxXPP9rVzoCVu1ukLQnMrSr5NHbKGQLiGEyFASv1m+kbJ/pQHNHyfc1/9S44Vu9vC6IqzpG6lVDTDm2gHlgD30BFl3Ak1pGs30LQ3SyvpGs+WSRM6KpJwCFfDcyOXXrQH0CJNIAHQAD3UBk0BSr+yli2i02uMJcFNKm6eJjwIyZfoVjKyYUMcZ6DzUB2Nn70xTMixpLlzyygGFMayCQ97kpV09vPGM0B3qAUB44o8R76lqJahxV8R76Wi1DiDxHvpahahxB4j31bRahxB4j30FqM8QeI99BahxB4j30tFqHEHiPfUtQtR6qlFAKAUAoBQCgFAKArPyjcTyCXg6w/Eh/Vlw+nyiLXgxd/GjVnTzxmgKbHtu8traXycTti4cxl45pVMaRRHhqZwZcFi/UcyGwwAFAdS42/tFTKyJqBF2EXgNhPJ3jEDZHNiyu5x+1o5UB3Nxp5HF0ZXd/8A1J0NIjRlk4ceCsbAaVznoMZzQFooBQFA3xtbiS902rusnkqYMUkcZjJll+km4i6mj5AAISc6uQyDQFt3egljt0Wc6pBqyTgsQWJUuVABbBGSAATmgOjmgGaAZoDj228cck7wJHMxjk4buI/olcIr4L59Fl94oDsZoBmgGaAZoCsbzf8AH7K/68//AGc1AdLYm70FrngoAWYsScZyVVcA48EUfuoDrUB4dcgjxGPfUatI1bwKk+4ikki6nAz0+j5e9K5sFRy92cPhmzcvuzz2DHrdx7o/wVMFRy92PDNm5fdjsGPW7j/T/BTBUcvdk8M2bl92OwY9buP9P8FMFRy92XwzZuX3Y7BD1u4/0/wUwVHL9jwzZuX3fyY7BD1u4/0/wUwVHL9jwzZuX3fyOwI9cuf9P8FMFR5f2PDNm5fd/IO4I9cuf9P8FVbFRX292PDdm5fd/JbLG34UaRgltChctzY4GMk+NdS4HclYrDfQooDDHHWgbsNHlsfpr8QrG/HNGve0+ZaoeWx+mvxCpvIZob6nzLVGfLY/TX4hTeQzWo3tPmWo8sj9NfiFN5DNaje0+ZajyyP01+IU3kM1qN9T5lqPLI/TX4hTeQzWpN9T5lqPLI/TX3im8hmtRvqfMtR5ZH6a+8U3kM0XfU+ZanF3l2JJKUubNxHdwqQjNnhyocFoJlHVGIHMc1IBHgczYS9lbbSTRHLphuWQO1uzoZUHtCnmORwaA6woD5v8osZ8siJtYpVMBVXeMMTITKQjSF14aBhGc4562593BAu+1LJ5RFw5TEUkDHTzDqOqH2VGrTZCd1NWJ2r7/b8r8kKDYs63bzeVOYWB+hPRSR5jnGB91YqFjbtNk696nGF2Ks+6XF+pHsN3rhEuEe9kfij6Nsd6I+IJPP8AlRQsVlrMp7SpVIzuRVn2S4P1Ncm7l0bQQ+XOJg5bjAEEqc9wjVkjn4+ao4f+NlrLDalGq6m7jx+1nBeiIdxuy9tPc30bwOSzz6ZLf6UEQqnDW54vdXuZ+p+0fGthyHQ2bZ3MzWty9xpXgKZIVXuO7Atkc+X1gP8ALUs42mxVP/W4WLztt+/p6Hqw2BcI1xrvJHSVSEBHeiJzhg2eoyPdWKhZbxZtntN9xdyKu5Lz9czVFu5dC1eFr1zKX1LLjmoH7PXJH76lz/xstZktqW93lyPpZw0J9lsqZBb67lnMQIkJHKXPTIzyI5c6zSNEqltvBcXb6fhfgg7y/wDH7K/68/8A2c1U1looCjb870W9td2CTT8MrcGSRe9+qNvOqk4HMaygx44oBvddDj4uJrqGDybVC1qZFZ59R1A8Md5wujSjZByeRoCPtDem7jklCJq0BwI3iYSBEtxIl2zjkQ0nd0ADm2OoNAR9o7y3qpJG7KneYcZYHxhrQTJGqq/Ji5Kh8/s460B7td7bpBFFwy8ncAVlbW8fkHG1l+mTMCuf3daAj3m37t0hcXGVMc2vRbSRBpPJkdItRbIYMXAI6EY6qaA3y713iLJoQMY4XxEY3L6Us+Ml0Zc98NKAmkD9vrlTQHVtNqXL2+0RMfpIY/o3jQxk8S0SYaRqPNWcrkH9mgKrsTblzCkpWSV8xW4BYy3SJK7OJCzzaSpICgqMgcupbFAdnZu9V7IYHKqFJgDx8JtTNcROz4cnu6WUcsHrg0BK3C2tcXFxM1w5INrA2gIyJFKxmMsOliQWXuqW8+ByoDpSbzxjaS2vHh0G3JK611+UcVEWPr1IJ7vWgLOKA8SxhlKt0IwfuNGreDI0mrGVk7iW3pTfxWrRhaPItDlwGy9OOiHYO29Kb+K1MNR5FoMBsvTjojHYK29Kb+K1MNR5VoMBsvTjoh2CtvSm/itTDUeVaIYDZenHRDsFa+lN/FamGo8i0QwGy9OOiHYG19Kb+K1MNR5FohgNm6ce1DsDa+lN/FamFo8i0RcDs3Tj2odgrXxm/itTDUeVaIq2PZ07VTj2r4LPDEFUKOigAZ8ByredJQ/lEtI47rZl0ERZPLljebSA2ho3Coz4yRnkAaAvwoD5rvhNE9xNP3Q0FvIrLJbRzaltGV20M790nygY+4581AfSU6D7qA9UAoBQGCM9aAAY6UBmgFAKAq+83/H7K/68/wD2c1AWigPlHyhxbPvbzZ0vltoOBORNm4izwl+kAbL+kmn/APpQF/td6bGRgkV5bO7dFSeNmJ8AobJoRuw3/pqD7Va0YqjzrU5cds3Ujqh+moPtVqYqjzrUY/ZupHVD9NQfarTFUedakx+zdSOqM/pqD7VaYqjzrUuP2bqR1Q/TUH2q++mKo861GP2bqR1Q/TUH2q++mKo861GP2bqR1Q/TUH2q++mKo861GP2bqR1Rj9NQfarRbVR5lqMfs3UWqJiTqQCGBBGQcjmD0Nb07TrPmtzuap3jS7wOFwOMfDjpiIezPNW+8E1QfThQGq6kKozKMkKSB4kDkKj8jKCTkkyg9u7z1A+81z72eS1PXwGy9SXb/sdu7z1Bveau9nktS4DZepLt/wBjt3eeoN7zTezyWpMBsvUl2/7MdvLz1Bveab2eS1GB2TqS7f8AY7eXnqDe803s8lqTA7Lzy7V8mO3t5/y9veabyeS1/wBEwWy88+1fI7e3v/L295pvJ5LX/RcFsvPPtXyO3t7/AMvb303k8lqR7Fstn1z7V8na25vqLOS3W4t5hFOFBnUAxRSSHAjc+b766DyWrOBD+VImSO1tOQS8u1hkJALCPSzsFz0J0jvdRQhcbG1WKNI0zpRQo1Ek4UYGWPMn20BSN6YtlR3LC6tOJK8ZmkkCAqqaXwXJYElhC+AAfqc8cqAvq+ygM0AoBQCgFAKAUAoCr7y/8fsr/rz/APaTUBaKA+d7Ukb9JvAuFiRIGwkdpgmVpQ+szjWRhB9TJ6+ygLwuzoQciKMEecIoI/figsONLutYfWZFAY8jxWAJ9ne/pWvd08kYqhF8Lq0MNulYBgpjGo9AZWyfuGqm7p+Vi0JuI2W3VZ6Bd0rAkgRgkdQJGyPvGqm7p5Iu5ilbdWiK/vXs+ztlgMEEchmnMWWll0LiKSQk8IO2e5jAHnoqdN/ZaEdGK84rRHX2burZvBHLLCillBbTJLoGfAyaWx94BpuoZLQKjB8FFaIkNujs8EAxqCegMjZP3DVzpu6eS0LuI8q0A3Q2fq08NdXo8RtXu1U3dPJaDcxstuqz0MLujs85xGp09cSMcff3uVN3TyQ3Ebfp9iXcboWMuky2kEhCBQXjVzoUYUaiCcYrYZGrsLs31G1/gp/agO/DEEUKgAVQAAOQAHIACgPF4Dw309dJxnpnFSXkxY39PmfP7iS64aFFQyHOoasKPDnjnXG1PhY/Xgd9WntbVO5NKz6uHn6Zfc2ztccRAioYzjWSeY9LAxzq2SvW28PQzcNpxCkpLd5WcdRE1xxWDKgiAOk55k8tPLHLz1FGXG1+38tJShtSnO/NNP6eHl65muCS6KSF0QOPqAN18cnHKl2d2y1W+hrhT2zcSjKav28HZws9Dy8l3wQQicXJyuru483exRxnYrH68C1Ke2OlBQmlJebs8/TI93L3IMYRUIIGsk4wc97Axz5Zq3Xett4en/ZsnDaXWjKMlc+6s4v+57D3HGxpTg8+9nvewaceNRRkm7X7CENpVaTlJXH5KzivV/c1273X0utYxgfR4bOo5PXlyHSijOx2vj6GFKntapyU5py+zs8vVEr5UbCabZBCIXkQxSFEGSeGyl9I8/LJ/dXajhl5slw7Ki2lPbbQS6eS3j78MQwIhIoZC5OM5ByMeIoQt4oD55vzcIbyHQtrLJGByu+EIY8O2SJs8VZOQ7oVh0OKA+hKaAzQCgFAKAUAoBQCgPkvylbsyz7Y2c0byCOY6X0uwCmIFnIweRaLK8vR9tAfWqAiXOzYpDqeKNn8zMiswx05kZ5UBxN0rG4QTC6DjOlRrfUWKgh5BhmChiQcDH3UCdjtNV7upZyW8du0jBImLKRL3xqzkavDnWtwg+DOyG1bTTlKUZNOXnw8/Y3X27trLNDM0jB4QoXEuAQnTUPP1NW7G9e+5hGvXjSdJN3X5o9wbv2qXT3SyHiOCCvE7neGCdNFGKdq8xOvXnCNOTdi8lkRrbdKyRNGtyBOZ1InZGSQpwzpeNg2NJIxnzmkVGKsRK9atXkpVW20rP7GldjLJLdQyTyeStbxRxgylsEs7SkSMSWbITmcnBAquxqxmFN1KclOPBokbQ3XtJuBqlYG3ACFZcEgEEBvHpUcYtp5GyFevCEoRbsl5rM3nYNt5YLwSES46CTuHlpyV+6l2NtpJVq8qSpNu6vsabDdi0hM5SRsXAKuplyAGJJ08+XU1FGCMqm0bRUcZSbbj5cPIsNhbiKNI0JKooUEnJwBgZPnrYcvmSKAUBrn+q3+E/0qPyMofUip4rmPcFAKAUAoBQDFAYoCF8sU7LslgrFeI8UZIOCUdwGX94rpXkeHL6mXawso4Y1jhRUjQYVVGFA9gqmJIoD5Xv8ATrDeOGlmIkgViscVtiNSZiSJZsYY8OQ55kafPyFAXLfOwea3URytEwcHUvnGMEHBFa6qtR27DUcKjsSfD7q0pPZy59ek/n+Kue7+Xqetv5csOxDs7c+vS/z/ABUu/l6sb+XLDsQ7OXPr0v8AP8VLv5erG/lyw7EOzlz69L/P8VW6s3qxv5csOxGOzlz6/L/P8VS6s3qyb+XLDsQ7OXXr8v8AP8VW6s3qxvpcsO1Gezd16/L/AD/FS6s3qxv58sO1HQ2BsGdZl4l5M6MCrKCVJDKRyYHIPnyOYrOCSf31Oba5udJpqPDjwikWE7j25IJlvCV6Hy25yMjBweJy5V0HjE3Zm7cUD60kuWOCMS3U0qc//hI5GfbigKBv7YbLsrmwjazgJurnEhK8xERpLE59ORD7dJoC62m42z4XEkNpEjrzVlXBBwRkH95qMqbT4FPbcyDP1pB9zD+1ce7hkfS4vaOdnnsXB6cvxD+1N3DIYvaOox2Kg9OX4vypu4ZExe0dRjsXB6cvxflTdwyGK2jqMdioPTl+L8qbuGQxW0dRjsVB6cvxflTdwyGK2jqMx2Jg9OX4vypu4ZDFbR1HqOxMHpy/H+VW5DIYraOoy4HcqxmSJri2SV1iRNcg1MVVRgE11x8j56s26km82Uva2zNlRbXtbHyODTLC5bun9YxBh558Ecf5qprPq9vEqKqoMKoAAHQADAFAYuodaMhJAZSMjqMjHKj4ljK600UX5tz65N7vzrRh45vU9LxavlHtiPm3Prkvu/OmHjm9R4tXyj2xHzbn1yX3fnTDxzeo8Wr5R7UPm3Prk3u/OmHjm9R4tXyj2ofNufXJvd+dMPH86l8Xr5R7UPm3Prkv+/30w8fzqPF6+Ue1D5uD65N/v99MPH86jxevlHtQ+bg+uTe786YeP51I/wDlq+Ue1HvbW70FztO0iueLJwrVplHExCXgliQFodPNjxDz1DpjBreea3a7S90IZoD5hv7dJFdrHLJOyyLxQpkjC6xrMcUEbwsXbVH0zkGRPSoC+7a/VfvFYVPpOrZP6n9j5ZtK9uI55YwZSsbPd5AZ8xcLuwdRn6Yk6MjuqByrWkrDrk5KTWXH/WpFG37ohZMFmRJxhVYIwVoeHI0YPMhWYjxwcVbqMN7Pz9SS+37vSCOGQsZckRsRIBOIwBkjSSpOcZ5rkcql1GW8nZ/MzZNt+4CTMMallC6OC+YE45j4jMTh8oA3mxnPSl1B1ZJN/f0/J727eTPYwOWKu00esxNJECpLZOpRrVSME8qJcSzk3BNnMtNv3MUcKqXfM7gmRHcNF5QqALMxDHCMTqK5OMmsmkzWqklYkTf0/dhSSFwy5H0TfQqLrgs7DPf7nfxy6VLqM1Vn/PWwsXyeTyOitKzO3lEo1MCMqJX0EA8wNOMDwp/9IjbdBt/zifQhW48wzQFA+UTcyK8ubGR45X+n4chRnwkAjlfJ0/U+kCd7l1AoC9omFAHQDHPryHjUYPl2+F5Lb8OaEO+VeHhrkgySLmFyvTIdANXmDGtEeJ69ZuNjRxbzatynGt1ZysUBAkKsJeJGYBniaiW1B3OTzOPZWViNbqS4x/HwSW3hu8y4VARMECmNi0am5EQY45MCh1ZyPHmKXUXez/nr8G2z29cmREkwuHZc8Fjxys7RYXB+j7oDef62elLqKqkrbP8Arz4k7djas8/F44UaQCAFZWjYs4MbZ5HAVeYOfZgio0lYZU5uSdv88yp7u7WuI0DF5nJtAW1GWcLMZIl1OJcBCAz8lOMaifq1k0jRTnJK237HXtN4rtwjEKAFhLjhtljLdSQPg57uFVX6fyqXUbFVn5+n7Je720p5ro8ZjgQNmMIyLG4mI0Ek4ZgoHe9vtqNJIypTlKXE+r2f6tP8A/oK3LyPMq/XL1Z8+2/upbSbctJXVi7xSTE62/WW5gERHPkB4DkapgfRhQGaAUAoBQCgFAKA5G39qm2MDELwnnEcjHOUDhgjD/PoBz5iaAr0O/66I9ceJJoXlj0lSunhyywh11axqjj1ZKgZOKAgjeyDysXT68wWLxyKigrrcQXLAHXqGAoAyuCT1yOYHeTfRGYxrbztMHZTENGsLGqO0mdekjEicgc5bGKAk7N3shnnkhRX+jLjXgFCYnEci8iSpDHHeAzgkZAoCp7XW+a8lBW+8nMjAmFYyOGBFwlhZmBjyeLqcd7+RAFs3u2pHbwK0pIDOAOXnwTzrVWkkuJ3/wDH0ZVatkcvu7CndsLX0z/L+9c28R7ODqfjVGe2Nr6Z/l/em9RcFU/HcjHbG19M/wAv703qGCqfjVDtja+n/T+9N7EYKr+O5Dtla+n/AE/vTexGCqfjVDtla+n/AE/vTeIYKpmtUY7aWn2n9P71d4jHCTzj3I6O7289vNcRxxvlieQ8eX31nTlekcu2UXTottrLg0y/iuo8IzQCgPEjYBPXl++oyrzPlzb3KCQbecHp9WuW2XKz6K7Q60ff4MdsF+wn+GpbLlYu0OtH3+B2wX7Cf4KtsuVi7Q60ff4MdsV+wn+CpbPlft8i7Q60ff4HbFfV5/gpbPlft8i7Q60ff4HbFfV7j4KWz5X7fIu0OtH3+B2xX1e4+Cls+V+wu0OtH3+B2wX7C4+ClsuVi7Q60Pf4LLvFvYbOCxl0ExytpdSvf0+TyOvUgL3lXLHkBkmuuPkeBV+uVmbN0dzdnaKxmWHgmAzaRCTIF1KhiE3EweZzq0+bGPPVNZps9oynaLRmSYpqYaDo4fIEjH0IYD/P5qAzsfbN1NfTxkgW8Vw0QAgyCFiVwTccXkct00eHjyAuFAKAUAoBQCgIm1dmxXMTwzrrjcYZckZwQRzUgjmB0oD51vZdQwXrqLWNhFFCSS0y5E3Ft8ZjBiQiPUNb45Hry5ATLi92YJLiI27lgEhZUfKyiVktVwqy4DZ0JqbDYA81AR9r7WsnjLpZu8jSB5QxK8MtMLNxKVk5gmJ10rqU8Pny50BfLXYsMcjyRppZ86sM2nLEFiEzpBJAJIAzigOhQGm5tkkGmRVZfBgCPcaAi/oO3+wi+Bf7ULax+g7f7CL4F/tQWsfoO3+wi+Bf7UFrH6DtvsIvgX+1Bax+g7f7CL4F/tQWsfoO2+wi+Bf7UFpj9BW32EXwL/ahDZBsqBGDRxRqw6FVAPvFATaAUAoBQGNI8KAaR4UA0jwoBpHhQDSPCgGkeFANI8KAaR4UBHu7GOXTxEV9OdOoA41KUbGfFWZT7CaAQ2MasGVFDKnDBAGRGCCEB9HIHL2UBJoDgbY2BFpmmt4Y1uyrMsojXicQrgNnHM+agN26fG8nzcBg5kcgOxZhHrPDBYqpPdx1Gfv60B2aAUAoBQCgFAcTae6lrcSmaZHLsqq2JpUR1jJKK8aOEcAs3JgepoDXHubZq5dYSGLh/wBZJpDLMLgEJr0j6UBsAY6+YkUBi43Ms306oj3WLcpZVBLTGc69LjWOKSwDZAJOMCgLAKAUAoBQCgFAKAUAoBQCgFAKAUAoBQCgFAKAUAoBQCgFAKAUAoBQCgFAKAUAoBQCgFAKAUAoDhb3bfayiWVYWmy+khOq5BweQJ6jH766NnowqyalK7wyb/RjJtLgio/Oo3qM3ub8FdmAo9b/ABl8GF+WQ+dRvUZv/t+CmBodX/GXwL8sh86jeoze5vwUwNDq/wCMvgX5Ze4+dVvUZvc34KYGh1f8ZfAvyy9x86reoTe5vw0wNDq/4y+Bfll7mPnVb1Cf+f4aYGh1v8ZfAvyy9zPzqt6hN/P8NMDQ63+Mvgt+WXujpbufKCbqdYWtJY9fRmBwD7cgVor7LThC9CpeeV1r9lUm/NF5riMxQCgPEjYBPXAzjx9lFxdgPnh+VRQcGzn935V6nh9LrLSXwat48h86q+pz+78qmApdZaS+BfeQ+dVfU5/d+VMBS6y0l8C+8jHzrL6nP7vypgKfWWkvgX3kZ+dZfU5/d+VMBS6y0l8C+8jHzrL6nP7vypgKXWXbL4G8eQ+ddfU7j3flTAUusu2XwN48h86y+p3Hu/KpgKXWXbL4F95F+2ddiaKOUAgSIGAYYYBhnBHjXnNWOw2kmoBQGm7m0Iz4LaVJwOpwM4FZRVrSB8/+dVfU5/d+Vel4fT6y0l8GrePIx86q+pz+78qmApdZaS+BvHkZ+dVfU5/d+VMBT6y0l8DePIx86y+pz+78qYCl1lpL4G8eQ+dZfU5/d+VMBS6y0l8DePIfOsvqc/u/KmApdZdsvgbx5D51l9TuPd+VMBS6y7ZfA3jyA+VZfU7j3VHsNKzhVXbL4LfeR9Ct5daqwBAZQcHrzGcGvNNhtoBQCgOZvD+p/wAwrp2T+p/Yxl5FQv7tYY3lk+pGpZsDJwBk4Hnr0pSuq1mogneGILqdZUGC3fjKnClQTg/4x/Osd4vuWwk2+1oXxh1BLsihiFZmjYqwUHrzHmrJTTJYZt9qRPKYo3DOq6jpIIHe04JHQ5HSpfTdgsIdjvJBKQBrXKs4aRCiMsZAchzywM1jGrFsrRMO1IMK3Gjw/wBU61w3PTyOefPl99Z345ksMDasRmEAcGXDEqpzp0achsdD3hyNL8bbosOxsn9cn3/+DWG0f02WPmdfaG3VimMRUkJbmZyvNlUvojAQDJLESfAa8ZG407J3miuJY1iB0ywtIjHkSY5OHMhXHIqTHzzz1eznQd6gMNRAo2K900HJ7QRZkAWXERIZhGdAZcZAfoTzFa94uJbD3Dt2Biw1adIcsW7qgRyGJsseX1gaKpFixnu721BGE1SL9IVCAEEtrYKGUA81yw5+2q5pCw07R3ghgdkkD5RVZysZZUVywVmYdPqt7qxlUUXYxYTP0hDlhxY8pjUNYyuemoZ5ebrWd+OZLDRd7bt44xI0qFT9XSwJbBwdIB72PZUdSKVtpbGdGsiFiutpcCGA6dTSPFEoBxzkKrknwUZY/wCGvGq/W/Vm5HItt+4nheThurR5ZkbIBhScwySxuVw4XGSB4gZ89YFLctAa7r6jf4T/AErKH1L1I/IpQFe2zSciHeGJ9WlZcK5QtwyE1iThkBuh71alVTLYe7fb0D6u/pCqGJfuqAXeMd48vrI3KslUixYbrna0KNGhdS0hAVVILHVnDY9Hl1o5xViFhHvN4IYpGjcSZUoGYRkxqZcaAzjpnIrF1EnYEiZ+kYe99LH3Dhu+vdJ5ANz5H76zvLMhoutt28aozSoRJjRpYMXDMFDKAeYyw5io6kV9y2M6OKzIWPaG11g8nUjPFJBOcBI44mkklPsAUD/MK8SX1M3ojW+9Uchg0pIEnk4YaRGjIYxGWMhWHeVlVufmNYg74oDNAczeH9T/AJhXTsn9Qxn5FL2zY+UQSw6tPFjZNWM41DGcZGffXozjei0a0zl7Q3VRwqxMsSrG6YCZBLtGS/1h9n09vs54Sop+Rbxo7IfSK/FBxIzsrI2CGn46gaZBgg8snI6HFTccfP8AnmLxK2Du8baTWZQ4EQiUCPSwQOzgu+o6m72M4HjVhSuu38WEbtObablugIW4RTw3QNHCVc8Qg5kbinVj2aT7RWCoNeT9i3jZDuXhCpmBJWVc8M8jNKJcjLk8sY65PjRbPwst/lpbxN2Zu4YZxLxQyrxdK8PD/TsrnVJq72CDjkORrONKyVvr9syN8C1bJ/XJ9/8A4pX/AKbEfM6O2N20uJi7nuPAIpFHJiY5RLCyv5tLGTIxz1fuPjo2nnZO7CW8yPGToiidEDEswaeXiTMWPUHTHgew1QWCgPLUBSK900Ffk3WQpcAFRJO7HiaO8qsVOjGrnjSPOK07lcfyZXiLcbnatX0xBLMwwhGGa5NwM4cEgZ04BHjkVi6Fv3/ltovGDucQVKyqBmIuOETkwStKNBaQlAS7AglvMabjy45e39xeNu3d1TczPKJEXXGid6Eu68NnYPG/EGlu94HoKs6N522+wUrDTLuczSvI9xq1jGGjJOnjRS4J14/9sryUfWzz88dC1tt/zgLwutziwfTMo1l9WYtXdebigL3xpIPLPn8BijoW+T9heLXXQYlhvdmGeC30sFaJ4pVJGR9GVJU/4l1DPtrxav1y9Wbkc2bceERyJEzgyrwyZGL6IXm4syRjzajn+XmGKwKWoCgNd19Rv8J/pWUPqXqR+RShXtmkr0e6qLG6hhrefitJo5kcfjaCNX+XOfbjzVp3PD+//dpleIx3OPmm5jTjuEDKSyyc9MgJBEuORHTOfNWLofn+W2i8e4d0tDxlZVCI8bleESS0MZjwjlyUUg9OfPPPnVVCxrjl7C8etqbqma4eYSIodozzhLSrwsfUl4gxnHomkqN522hSNUe554jyPPr1PG3ejPSKZpQDlyP2tPIADAOKiocW7f5baLxg7mkY0zDBKlsxZzw52mUIdfd+sVPXPI8ulNy8/b8i8WuugxLDtPZAnNs2R9ETqDDIeKSJo5I/ZnUpz/8AH214kvNm9EWLdVEa30SSFIZeLiV2kbKQtDEqlj3VUMT7axBYxQCgOFvfsue5hVLWbguHySRkMMEYPL25/dXRs1eNGV5xUvVtfoxnG1WWlP7E7T9ej+H8q7vE6fRWsvkw3T5v0OxO0/Xk+H8qeJ0+itZfI3TzHYnafr0fw/lTxOn0VrL5G7ef6HYnafryfB+VPE6fRWsvkm6eY7E7U9ej+D8qeJw6UdZfI3TzHYnanr0fwflTxOHSjrL5G6eY7E7U9eT4Pyp4nDpR1l8l3TzOlu7utfQzpJPdpJGvVQvM8vHFado25VIXVBL0b/7ZlGFnG0vVeeZmaAUB4lUkEA4OOvh7aLg7QfNX3N2pk4vI8Z5ZHPHwV6/iVLpLukad28zHY7avrcf+/wDJTxKl0V3SG7eY7HbV9bi9x/BTxKl0V3Mbt5jsbtX1uL3H8NPE6XSXdIbp5/odjdq+txe4/hp4nS6S7pDdPP8AQ7HbV9bi9x/DTxOn0l3Mbp5/ox2N2r63F7j+GnidPoruY3TzHY3avrcXuP4aeJU+ktWN08z6LsyF0hjWUhnVFDEcgWAAJArypSvSbzNxKrECgNN5EWR1U6SykA+BIxmsou7JNhnzfsbtT1yP3f8A4r1fEqXRXdI07t5jsdtX1uL/AH/kp4lS6K7pDdvMdjdq+txe7/8AFPEqXRXdIbt5jsbtX1uL3H8FPE6XSXdIbp5/odjdq+txe4/hp4lT6S7mN08/0Oxu1fXIvcfw08TpdJd0hunn+jHY3avrcXuP4aeJ0+ku5jdPP9DsbtX1uL3H8NR/8nTs/pLuZd08/wBH0m1RgihyCwUAkdCQOZFeU3a7TabqgFAKAUAoCl747fltbmPhMCDbO2hvqF+PbxhjjnyDt76A5c+/c8UkKSiAg3EkMhQEuxSdYgY4TJno3PBcg45c6A8Xm/MkoEcbIsgkQSaCdSEbShtihB6ao2bOefOgNXbyeaYpG8UcaXcK6imDwpJpY2jdeIdJzGBk6T3sYFASl36nZX0LAza4l094cB5bngcCfmcyAd7lp6Hl56A+hW4YKvEIL4GoqCFLY5kKSSBnzZNAbKAUAoBQCgPmV1vJNDtCYcVp+/IEhicZUJBrEctqyBlUFeUqls6x44oDC7/3Jt+IotiQsr6wdSFYIUlK6Y5W0tzKnLHzHH7NAbbjfO4Vn1KhaEzDSmoRsFgtZVZlOSdPHOSD0QnHPAAk3u+0saRlXtpAQ5DqHCXLpKsYtoMt+sOT52HTGRnAGm536uF4jaIdOLjSMNmPyWdIjJKdXeUB8kADGk8+fICGvygyQRzPJJDKubto5MkRtJAYeFDHz6EO5xknu0BL2xvhcGO64csETxMO4VZpYkWWFTLIc6dDI7EdMDHXngD3e79TJxyFhYxrKdHeDIISoSaU6iOHLnK8hyZevOgL5s/icNOMVMmO8UBVM+wEkj30BIoBQFE3k2uEu5UuLyW1Cxxm3WNQ3GLE8QiPQTM2rC8MdBjl3s0BGuN+Z1M4CREoJO5hg0JjuY4IxOc/+6rl1wB9U41DnQELeLfe5jhmQvDE6C5XigMNbQMiokILELJpYsck/V6YyQBNn+UCRWkjVI3kiW6LICdYFsYhCzAcwGV2Y+IHKgNM++Vwsiuk1vPH5HO44SsI5JIpol1qSSe6rMSASMK/XzAdLZW9VxPNDDGYCGebMwDcOWK3MOXhUOevEKc2IBUnn0IELeLblwHmMcjJwr9Ygi470UNn5S4wR+2Sw/yigOVY783SRPISr8e5d4zOVVI4mghnt7XUXUKWWUYPePInS3SgJFzv5cW6PxHieXy2ZNJTAWGFo/o9XEXDaXBBwxI54PM0B3N39rzNdIrSF0eW8TScEAQSpw2B9gLL+8eFAXagFAKAUAoDzQAGgFABQGRQGaAUAoBQCgFAeCoyTjnjr5/uoDNAM/799AKAZoDGaA9UBigMigM0AoDz5/8AftoDANAZoBQAGgFARorZVkkdRhpAuo+lpDBc/cPP93hQEjP+/wB9AZzQEfyZDNxSo4gjKBvOEZgSo+8qvuFASqA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28" y="618387"/>
            <a:ext cx="9261028" cy="538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99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463" y="-91741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Working of Diode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349338" y="510368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844354" y="511494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2897982" y="511494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401494" y="512404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963" y="418965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8736" y="422551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3465" y="383362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11298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731496" y="509651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427799" y="99109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01714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2853" y="29625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978325" y="98251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61377" y="98036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2841466" y="99109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719389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537804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19390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37805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32270" y="286053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537806" y="283790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ent Arrow 37"/>
          <p:cNvSpPr/>
          <p:nvPr/>
        </p:nvSpPr>
        <p:spPr>
          <a:xfrm>
            <a:off x="1140195" y="116300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4277871" y="136355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994287" y="405040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 rot="10800000">
            <a:off x="5174793" y="281892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4991754" y="3479703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92007" y="290890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962389" y="512729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57405" y="513855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 flipV="1">
            <a:off x="8511033" y="513855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9014545" y="514765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6014" y="421326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1787" y="42491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6516" y="385723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Flowchart: Process 51"/>
          <p:cNvSpPr/>
          <p:nvPr/>
        </p:nvSpPr>
        <p:spPr>
          <a:xfrm flipV="1">
            <a:off x="6606403" y="513659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9344547" y="512012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Process 53"/>
          <p:cNvSpPr/>
          <p:nvPr/>
        </p:nvSpPr>
        <p:spPr>
          <a:xfrm>
            <a:off x="11040850" y="101470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 flipH="1">
            <a:off x="6561542" y="104075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5865" y="3480850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6591376" y="100612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7274428" y="100397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lowchart: Process 58"/>
          <p:cNvSpPr/>
          <p:nvPr/>
        </p:nvSpPr>
        <p:spPr>
          <a:xfrm>
            <a:off x="8454517" y="101470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6332440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6150855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6332441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6150856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>
            <a:off x="6345321" y="288414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>
            <a:off x="6150857" y="286151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>
            <a:off x="10798868" y="2866479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>
            <a:off x="10592630" y="2839916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605058" y="293251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74142" y="5764373"/>
            <a:ext cx="243290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flows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73213" y="5646316"/>
            <a:ext cx="336996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does not flow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329784" y="284813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217357" y="303550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942923" y="2908091"/>
            <a:ext cx="417247" cy="3472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95323" y="3117954"/>
            <a:ext cx="339798" cy="2898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388271" y="1588956"/>
            <a:ext cx="1778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95507" y="1400543"/>
            <a:ext cx="1588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Current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15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203" y="19411"/>
            <a:ext cx="11699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Conducting or Non-Conducting Material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303464" y="131886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74910" y="414892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1326323" y="1326738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1297769" y="6152422"/>
            <a:ext cx="91623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941312" y="1326738"/>
            <a:ext cx="444473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10421184" y="4544703"/>
            <a:ext cx="45719" cy="162204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10398324" y="1326738"/>
            <a:ext cx="61756" cy="161949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10189170" y="272787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0218738" y="417681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58087" y="2500756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Bent Arrow 21"/>
          <p:cNvSpPr/>
          <p:nvPr/>
        </p:nvSpPr>
        <p:spPr>
          <a:xfrm>
            <a:off x="1664913" y="1507084"/>
            <a:ext cx="2637157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5400000">
            <a:off x="8427147" y="581838"/>
            <a:ext cx="813816" cy="2857406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0800000">
            <a:off x="9421510" y="5190634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16200000">
            <a:off x="1450880" y="5153961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5400000">
            <a:off x="5720866" y="4108537"/>
            <a:ext cx="484632" cy="332222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Isosceles Triangle 29"/>
          <p:cNvSpPr/>
          <p:nvPr/>
        </p:nvSpPr>
        <p:spPr>
          <a:xfrm rot="5400000">
            <a:off x="5327092" y="1017254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 rot="5400000">
            <a:off x="5467481" y="131659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592150" y="1631765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49573" y="1741236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178085" y="3361173"/>
            <a:ext cx="20790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Connectors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8002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encrypted-tbn3.gstatic.com/images?q=tbn:ANd9GcRSNAQ9ofzgTdRNxHATrE-rbH28X9LKMHpxJYz6uw492sOuQO6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77" y="424656"/>
            <a:ext cx="5803055" cy="577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14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9634" y="0"/>
            <a:ext cx="4698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Electronic Piano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9362941" y="1725769"/>
            <a:ext cx="1815921" cy="2086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5009" y="4919730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6512" y="4919726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85643" y="4919727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8765" y="4919728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1887" y="4919729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80693" y="2538650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71593" y="2979928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09126" y="1306508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7348" y="2263418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24316" y="274314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26183" y="317687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29944" y="15868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47246" y="410612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Speaker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083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2975" y="172620"/>
            <a:ext cx="7384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/>
              <a:t>Light </a:t>
            </a:r>
            <a:r>
              <a:rPr lang="en-US" sz="5400" b="1" dirty="0" smtClean="0"/>
              <a:t>Dependent </a:t>
            </a:r>
            <a:r>
              <a:rPr lang="en-US" sz="5400" b="1" dirty="0"/>
              <a:t>Resistor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111160" y="1570641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948491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42853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978324" y="1576728"/>
            <a:ext cx="355407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5190187" y="1566721"/>
            <a:ext cx="3920974" cy="738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498282" y="2074656"/>
            <a:ext cx="7521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719389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>
            <a:off x="537804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>
            <a:off x="719390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537805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>
            <a:off x="732270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537806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140195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7950030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0800000">
            <a:off x="7825336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ent Arrow 41"/>
          <p:cNvSpPr/>
          <p:nvPr/>
        </p:nvSpPr>
        <p:spPr>
          <a:xfrm rot="16200000">
            <a:off x="994287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559751" y="1277720"/>
            <a:ext cx="603086" cy="63793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10800000">
            <a:off x="368421" y="3466318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V="1">
            <a:off x="255994" y="3653695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048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0338" y="5212232"/>
            <a:ext cx="45865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Nuclear Fission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Chain Reaction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177216" y="34688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3068472" y="445030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068472" y="207039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222524" y="2780281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6222524" y="1084417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6222524" y="550200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6247795" y="39260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58" y="3191855"/>
            <a:ext cx="636541" cy="9625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646" y="1824459"/>
            <a:ext cx="636541" cy="9625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847" y="4303063"/>
            <a:ext cx="636541" cy="9625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415251"/>
            <a:ext cx="636541" cy="9625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09" y="5856976"/>
            <a:ext cx="636541" cy="9625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3994499"/>
            <a:ext cx="636541" cy="9625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80" y="2440066"/>
            <a:ext cx="636541" cy="962574"/>
          </a:xfrm>
          <a:prstGeom prst="rect">
            <a:avLst/>
          </a:prstGeom>
        </p:spPr>
      </p:pic>
      <p:sp>
        <p:nvSpPr>
          <p:cNvPr id="19" name="Flowchart: Connector 18"/>
          <p:cNvSpPr/>
          <p:nvPr/>
        </p:nvSpPr>
        <p:spPr>
          <a:xfrm>
            <a:off x="9637237" y="4907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9637237" y="314833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9637237" y="396824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9637237" y="2060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9637237" y="114922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9609601" y="7165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9637237" y="6447529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9637237" y="5609219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8734566" y="300250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741303" y="98893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670962" y="292977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721225" y="4628561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721225" y="6465808"/>
            <a:ext cx="795123" cy="22998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734565" y="235233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748384" y="401396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748383" y="5826659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980885" y="896538"/>
            <a:ext cx="734147" cy="27393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978737" y="2882716"/>
            <a:ext cx="736295" cy="12729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937952" y="4166964"/>
            <a:ext cx="777080" cy="14897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897167" y="5903460"/>
            <a:ext cx="872773" cy="28895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420399" y="1510873"/>
            <a:ext cx="645550" cy="49458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396187" y="2466237"/>
            <a:ext cx="736169" cy="41647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385321" y="4241049"/>
            <a:ext cx="680628" cy="27692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3277" y="5044459"/>
            <a:ext cx="628055" cy="45754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809740" y="2283310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691681" y="4715271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370280" y="2535214"/>
            <a:ext cx="553224" cy="6222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453079" y="3956885"/>
            <a:ext cx="566713" cy="4363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08255" y="3667348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14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404" y="0"/>
            <a:ext cx="5974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/>
              <a:t>Newton's </a:t>
            </a:r>
            <a:r>
              <a:rPr lang="en-US" sz="5400" b="1" dirty="0" smtClean="0"/>
              <a:t>Color </a:t>
            </a:r>
            <a:r>
              <a:rPr lang="en-US" sz="5400" b="1" dirty="0"/>
              <a:t>Disk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Newton's Colour Wh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38" y="1542914"/>
            <a:ext cx="4697779" cy="451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19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353541" cy="6523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Potentiometer – a variable </a:t>
            </a:r>
            <a:r>
              <a:rPr lang="en-US" b="1" dirty="0" smtClean="0"/>
              <a:t>resistor</a:t>
            </a:r>
            <a:endParaRPr lang="en-US" b="1" dirty="0"/>
          </a:p>
        </p:txBody>
      </p:sp>
      <p:sp>
        <p:nvSpPr>
          <p:cNvPr id="4" name="Flowchart: Process 3"/>
          <p:cNvSpPr/>
          <p:nvPr/>
        </p:nvSpPr>
        <p:spPr>
          <a:xfrm>
            <a:off x="1239184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3249048" y="5692532"/>
            <a:ext cx="121511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3206838" y="2324617"/>
            <a:ext cx="24469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611614" y="1917461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flipH="1">
            <a:off x="9156878" y="3882070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 flipH="1">
            <a:off x="9159775" y="2317769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 flipV="1">
            <a:off x="5789980" y="2275998"/>
            <a:ext cx="341261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>
            <a:off x="5777851" y="1917460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 flipH="1">
            <a:off x="1248133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173570" y="2344577"/>
            <a:ext cx="75478" cy="337277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1251031" y="1912722"/>
            <a:ext cx="42152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1239183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H="1">
            <a:off x="6360379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661491" y="380896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05664" y="445179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02638" y="1283644"/>
            <a:ext cx="23061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Isosceles Triangle 33"/>
          <p:cNvSpPr/>
          <p:nvPr/>
        </p:nvSpPr>
        <p:spPr>
          <a:xfrm>
            <a:off x="8910368" y="37491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8741662" y="372654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Process 35"/>
          <p:cNvSpPr/>
          <p:nvPr/>
        </p:nvSpPr>
        <p:spPr>
          <a:xfrm>
            <a:off x="1239185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5011353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Process 37"/>
          <p:cNvSpPr/>
          <p:nvPr/>
        </p:nvSpPr>
        <p:spPr>
          <a:xfrm flipV="1">
            <a:off x="5344510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lowchart: Process 38"/>
          <p:cNvSpPr/>
          <p:nvPr/>
        </p:nvSpPr>
        <p:spPr>
          <a:xfrm flipH="1">
            <a:off x="1248134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lowchart: Process 39"/>
          <p:cNvSpPr/>
          <p:nvPr/>
        </p:nvSpPr>
        <p:spPr>
          <a:xfrm>
            <a:off x="1239184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 flipH="1">
            <a:off x="6360380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 rot="16200000">
            <a:off x="4454213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6200000" flipV="1">
            <a:off x="4507841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1239186" y="3798409"/>
            <a:ext cx="45720" cy="280880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 rot="16200000">
            <a:off x="5011354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flipV="1">
            <a:off x="5344511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flipH="1">
            <a:off x="1248135" y="1958441"/>
            <a:ext cx="48615" cy="188568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>
            <a:off x="1239185" y="6561490"/>
            <a:ext cx="516754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flipH="1">
            <a:off x="6360381" y="5738250"/>
            <a:ext cx="46350" cy="8764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>
            <a:off x="1002724" y="37105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834018" y="368790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rot="10800000">
            <a:off x="613122" y="3723891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V="1">
            <a:off x="500695" y="3911268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8546513" y="3749654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V="1">
            <a:off x="8434086" y="3937031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39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58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984231" y="1468192"/>
            <a:ext cx="257859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81185" y="303623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11213" y="1960223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55977" y="1947832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 rot="5400000">
            <a:off x="7955846" y="188581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7713913" y="472300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6200000">
            <a:off x="1049248" y="453603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>
            <a:off x="1152244" y="168855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4185066" y="1477247"/>
            <a:ext cx="222166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7173531" y="1473108"/>
            <a:ext cx="19604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 rot="19539187" flipV="1">
            <a:off x="350369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 rot="19539187" flipV="1">
            <a:off x="628195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381300" y="297692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268873" y="316429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11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</a:t>
            </a:r>
            <a:r>
              <a:rPr lang="en-US" sz="4800" b="1" dirty="0" smtClean="0"/>
              <a:t>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706088"/>
            <a:ext cx="5724628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8660931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6551848" y="1513911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39516" y="302335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46777" y="321907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1287" y="320253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>
            <a:off x="1191711" y="169103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5177618" y="467675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0800000">
            <a:off x="8354273" y="46767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6200000">
            <a:off x="1038993" y="459463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5400000">
            <a:off x="8441695" y="1774185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40107" y="177418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 rot="2781673" flipV="1">
            <a:off x="6475459" y="3456142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6571467" y="3766111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>
            <a:off x="9589119" y="1511763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lowchart: Process 34"/>
          <p:cNvSpPr/>
          <p:nvPr/>
        </p:nvSpPr>
        <p:spPr>
          <a:xfrm rot="2781673" flipV="1">
            <a:off x="9512730" y="3453994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9608738" y="3802600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6200000" flipV="1">
            <a:off x="3078289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6200000">
            <a:off x="3581801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Process 39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 flipV="1">
            <a:off x="3942445" y="5706088"/>
            <a:ext cx="572462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 flipH="1">
            <a:off x="961373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984231" y="1468192"/>
            <a:ext cx="866093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6551849" y="1513911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781673" flipV="1">
            <a:off x="6475460" y="3456142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>
            <a:off x="6571468" y="3766111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>
            <a:off x="9589120" y="1511763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 rot="2781673" flipV="1">
            <a:off x="9512731" y="3453994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>
            <a:off x="9608739" y="3802600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Bent Arrow 49"/>
          <p:cNvSpPr/>
          <p:nvPr/>
        </p:nvSpPr>
        <p:spPr>
          <a:xfrm>
            <a:off x="1191711" y="169103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Bent Arrow 50"/>
          <p:cNvSpPr/>
          <p:nvPr/>
        </p:nvSpPr>
        <p:spPr>
          <a:xfrm rot="5400000">
            <a:off x="8441695" y="177418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/>
          <p:nvPr/>
        </p:nvSpPr>
        <p:spPr>
          <a:xfrm rot="5400000">
            <a:off x="5440107" y="17741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rot="10800000">
            <a:off x="368421" y="293828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255994" y="312566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7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3883" y="0"/>
            <a:ext cx="6270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of Capacitor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692531"/>
            <a:ext cx="6953081" cy="796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0849806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68453" y="1468192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725117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551848" y="3709115"/>
            <a:ext cx="45719" cy="20630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29118" y="3894018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16776" y="3253028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35404" y="187600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32318" y="304798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44426" y="6293472"/>
            <a:ext cx="22636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19846" y="6304203"/>
            <a:ext cx="26691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Bent Arrow 27"/>
          <p:cNvSpPr/>
          <p:nvPr/>
        </p:nvSpPr>
        <p:spPr>
          <a:xfrm>
            <a:off x="1191711" y="1665278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95012" y="1816710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/>
          <p:cNvSpPr/>
          <p:nvPr/>
        </p:nvSpPr>
        <p:spPr>
          <a:xfrm rot="10800000">
            <a:off x="5264016" y="47461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16200000">
            <a:off x="1021939" y="456069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0800000">
            <a:off x="9529118" y="47176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/>
          <p:nvPr/>
        </p:nvSpPr>
        <p:spPr>
          <a:xfrm rot="16200000">
            <a:off x="6550240" y="456547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9802097" y="187547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Bent Arrow 35"/>
          <p:cNvSpPr/>
          <p:nvPr/>
        </p:nvSpPr>
        <p:spPr>
          <a:xfrm>
            <a:off x="6776342" y="17298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lowchart: Process 36"/>
          <p:cNvSpPr/>
          <p:nvPr/>
        </p:nvSpPr>
        <p:spPr>
          <a:xfrm>
            <a:off x="6536982" y="1502378"/>
            <a:ext cx="45719" cy="178565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Isosceles Triangle 39"/>
          <p:cNvSpPr/>
          <p:nvPr/>
        </p:nvSpPr>
        <p:spPr>
          <a:xfrm rot="10800000">
            <a:off x="10597500" y="3234021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>
            <a:off x="10415915" y="388109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6129388" y="330368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Block Arc 42"/>
          <p:cNvSpPr/>
          <p:nvPr/>
        </p:nvSpPr>
        <p:spPr>
          <a:xfrm>
            <a:off x="6117508" y="36126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992063" y="4028940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817594" flipV="1">
            <a:off x="851173" y="3511374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lowchart: Process 45"/>
          <p:cNvSpPr/>
          <p:nvPr/>
        </p:nvSpPr>
        <p:spPr>
          <a:xfrm>
            <a:off x="8847331" y="147318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rot="19594077">
            <a:off x="8149224" y="1240922"/>
            <a:ext cx="896440" cy="4717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191711" y="1665279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5400000">
            <a:off x="5495012" y="181671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1089018" y="3550801"/>
            <a:ext cx="423518" cy="3519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1180228" y="3403438"/>
            <a:ext cx="386639" cy="3334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83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463" y="-91741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</a:t>
            </a:r>
            <a:r>
              <a:rPr lang="en-US" sz="4800" b="1" dirty="0"/>
              <a:t>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60" y="1570641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42853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978325" y="1562058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873923" y="1559910"/>
            <a:ext cx="2338275" cy="625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6524827" y="1570641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678851" y="2905360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03111" y="2954197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Isosceles Triangle 31"/>
          <p:cNvSpPr/>
          <p:nvPr/>
        </p:nvSpPr>
        <p:spPr>
          <a:xfrm>
            <a:off x="719389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537804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 rot="16200000">
            <a:off x="3081647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 rot="16200000">
            <a:off x="3529371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lowchart: Process 35"/>
          <p:cNvSpPr/>
          <p:nvPr/>
        </p:nvSpPr>
        <p:spPr>
          <a:xfrm rot="16200000">
            <a:off x="5771185" y="1580073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Block Arc 36"/>
          <p:cNvSpPr/>
          <p:nvPr/>
        </p:nvSpPr>
        <p:spPr>
          <a:xfrm rot="16200000">
            <a:off x="6218909" y="1401587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719390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537805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 rot="16200000">
            <a:off x="3081648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lock Arc 37"/>
          <p:cNvSpPr/>
          <p:nvPr/>
        </p:nvSpPr>
        <p:spPr>
          <a:xfrm rot="16200000">
            <a:off x="3529372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 rot="16200000">
            <a:off x="5771186" y="1580073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Block Arc 39"/>
          <p:cNvSpPr/>
          <p:nvPr/>
        </p:nvSpPr>
        <p:spPr>
          <a:xfrm rot="16200000">
            <a:off x="6218910" y="1401587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732270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Process 41"/>
          <p:cNvSpPr/>
          <p:nvPr/>
        </p:nvSpPr>
        <p:spPr>
          <a:xfrm>
            <a:off x="537806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 rot="16200000">
            <a:off x="3081649" y="1607979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Block Arc 43"/>
          <p:cNvSpPr/>
          <p:nvPr/>
        </p:nvSpPr>
        <p:spPr>
          <a:xfrm rot="16200000">
            <a:off x="3529373" y="14294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>
            <a:off x="1140195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5400000">
            <a:off x="7950030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0800000">
            <a:off x="7825336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16200000">
            <a:off x="994287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10800000">
            <a:off x="368421" y="3440560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V="1">
            <a:off x="255994" y="3627937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44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524731</TotalTime>
  <Words>164</Words>
  <Application>Microsoft Office PowerPoint</Application>
  <PresentationFormat>Widescreen</PresentationFormat>
  <Paragraphs>114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Potentiometer – a variable resistor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Wheatstone Bridge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128</cp:revision>
  <dcterms:created xsi:type="dcterms:W3CDTF">2014-12-28T19:56:42Z</dcterms:created>
  <dcterms:modified xsi:type="dcterms:W3CDTF">2014-12-31T04:39:33Z</dcterms:modified>
</cp:coreProperties>
</file>