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</p:sldIdLst>
  <p:sldSz cy="5143500" cx="9144000"/>
  <p:notesSz cx="6858000" cy="9144000"/>
  <p:embeddedFontLst>
    <p:embeddedFont>
      <p:font typeface="Montserrat"/>
      <p:regular r:id="rId103"/>
      <p:bold r:id="rId104"/>
      <p:italic r:id="rId105"/>
      <p:boldItalic r:id="rId106"/>
    </p:embeddedFont>
    <p:embeddedFont>
      <p:font typeface="Overpass"/>
      <p:regular r:id="rId107"/>
      <p:bold r:id="rId108"/>
      <p:italic r:id="rId109"/>
      <p:boldItalic r:id="rId110"/>
    </p:embeddedFont>
    <p:embeddedFont>
      <p:font typeface="Source Code Pro"/>
      <p:regular r:id="rId111"/>
      <p:bold r:id="rId112"/>
      <p:italic r:id="rId113"/>
      <p:boldItalic r:id="rId114"/>
    </p:embeddedFont>
    <p:embeddedFont>
      <p:font typeface="Overpass SemiBold"/>
      <p:regular r:id="rId115"/>
      <p:bold r:id="rId116"/>
      <p:italic r:id="rId117"/>
      <p:boldItalic r:id="rId1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74BC4A-473A-4510-B397-B2DC0D3E450F}">
  <a:tblStyle styleId="{4274BC4A-473A-4510-B397-B2DC0D3E45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font" Target="fonts/Overpass-regular.fntdata"/><Relationship Id="rId106" Type="http://schemas.openxmlformats.org/officeDocument/2006/relationships/font" Target="fonts/Montserrat-boldItalic.fntdata"/><Relationship Id="rId105" Type="http://schemas.openxmlformats.org/officeDocument/2006/relationships/font" Target="fonts/Montserrat-italic.fntdata"/><Relationship Id="rId104" Type="http://schemas.openxmlformats.org/officeDocument/2006/relationships/font" Target="fonts/Montserrat-bold.fntdata"/><Relationship Id="rId109" Type="http://schemas.openxmlformats.org/officeDocument/2006/relationships/font" Target="fonts/Overpass-italic.fntdata"/><Relationship Id="rId108" Type="http://schemas.openxmlformats.org/officeDocument/2006/relationships/font" Target="fonts/Overpass-bold.fntdata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font" Target="fonts/Montserrat-regular.fntdata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font" Target="fonts/OverpassSemiBold-boldItalic.fntdata"/><Relationship Id="rId117" Type="http://schemas.openxmlformats.org/officeDocument/2006/relationships/font" Target="fonts/OverpassSemiBold-italic.fntdata"/><Relationship Id="rId116" Type="http://schemas.openxmlformats.org/officeDocument/2006/relationships/font" Target="fonts/OverpassSemiBold-bold.fntdata"/><Relationship Id="rId115" Type="http://schemas.openxmlformats.org/officeDocument/2006/relationships/font" Target="fonts/OverpassSemiBold-regular.fntdata"/><Relationship Id="rId15" Type="http://schemas.openxmlformats.org/officeDocument/2006/relationships/slide" Target="slides/slide10.xml"/><Relationship Id="rId110" Type="http://schemas.openxmlformats.org/officeDocument/2006/relationships/font" Target="fonts/Overpass-boldItalic.fntdata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font" Target="fonts/SourceCodePro-boldItalic.fntdata"/><Relationship Id="rId18" Type="http://schemas.openxmlformats.org/officeDocument/2006/relationships/slide" Target="slides/slide13.xml"/><Relationship Id="rId113" Type="http://schemas.openxmlformats.org/officeDocument/2006/relationships/font" Target="fonts/SourceCodePro-italic.fntdata"/><Relationship Id="rId112" Type="http://schemas.openxmlformats.org/officeDocument/2006/relationships/font" Target="fonts/SourceCodePro-bold.fntdata"/><Relationship Id="rId111" Type="http://schemas.openxmlformats.org/officeDocument/2006/relationships/font" Target="fonts/SourceCodePro-regular.fntdata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bb17af3b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bb17af3b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bb17af3b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bb17af3b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bb17af3b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bb17af3b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bb17af3b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bb17af3b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bb17af3b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bb17af3b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bb17af3b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bb17af3b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bb17af3b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bb17af3b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bb17af3b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bb17af3b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bb17af3b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bb17af3b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bb17af3b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bb17af3b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3a99e06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3a99e06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bb17af3b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bb17af3b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bb17af3b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bb17af3b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bb17af3b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bb17af3b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bb17af3b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bb17af3b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bb17af3b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bb17af3b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bb17af3b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bb17af3b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bb17af3b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bb17af3b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bb17af3b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bb17af3b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bb17af3b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bb17af3b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bb17af3b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bb17af3b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bb17af3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bb17af3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bb17af3b8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bb17af3b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bb17af3b8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bb17af3b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bb17af3b8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bb17af3b8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bb17af3b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bb17af3b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bb17af3b8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bb17af3b8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bb17af3b8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bb17af3b8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bb17af3b8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bb17af3b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bb17af3b8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bb17af3b8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bb17af3b8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bb17af3b8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bb17af3b8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bb17af3b8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bb17af3b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bb17af3b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bb17af3b8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bb17af3b8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bb17af3b8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bb17af3b8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bb17af3b8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bb17af3b8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bb17af3b8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bb17af3b8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bb17af3b8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bb17af3b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bb17af3b8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bb17af3b8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bb17af3b8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bb17af3b8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bc8cc18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bc8cc18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bb17af3b8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bb17af3b8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bb17af3b8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bb17af3b8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bb17af3b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bb17af3b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bb17af3b8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bb17af3b8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bb17af3b8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bb17af3b8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bb17af3b8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bb17af3b8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bc8cc184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bc8cc184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bc8cc184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bc8cc184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bc8cc184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bc8cc184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bc8cc184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bc8cc184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bc8cc184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bc8cc184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bb17af3b8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bb17af3b8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bb17af3b8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bb17af3b8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bb17af3b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bb17af3b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bb17af3b8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bb17af3b8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bb17af3b8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bb17af3b8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bb17af3b8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bb17af3b8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bb17af3b8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bb17af3b8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bb17af3b8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bb17af3b8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bb17af3b8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bb17af3b8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bc8cc184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bc8cc184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bb17af3b8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3bb17af3b8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bb17af3b8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bb17af3b8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bb17af3b8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bb17af3b8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bb17af3b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bb17af3b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bb17af3b8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3bb17af3b8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bb17af3b8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bb17af3b8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bb17af3b8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bb17af3b8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3bb17af3b8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3bb17af3b8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bb17af3b8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bb17af3b8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3bb17af3b8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3bb17af3b8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bb17af3b8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bb17af3b8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3bb17af3b8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3bb17af3b8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3bb17af3b8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3bb17af3b8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3bb17af3b8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3bb17af3b8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bb17af3b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bb17af3b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bb17af3b8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bb17af3b8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3bb17af3b8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3bb17af3b8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bb17af3b8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3bb17af3b8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bb17af3b8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3bb17af3b8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3bb17af3b8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3bb17af3b8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3bb17af3b8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3bb17af3b8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bb17af3b8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3bb17af3b8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3bb17af3b8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3bb17af3b8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3bb17af3b8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3bb17af3b8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3bb17af3b8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3bb17af3b8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bb17af3b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bb17af3b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bb17af3b8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bb17af3b8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3bb17af3b8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3bb17af3b8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3bc8cc184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3bc8cc184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3bb17af3b8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3bb17af3b8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bb17af3b8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3bb17af3b8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3bb17af3b8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3bb17af3b8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3bb17af3b8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3bb17af3b8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bc8cc184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bc8cc184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3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3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3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3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3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3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3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Level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3" name="Google Shape;123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{4274BC4A-473A-4510-B397-B2DC0D3E450F}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" name="Google Shape;12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0" name="Google Shape;130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{4274BC4A-473A-4510-B397-B2DC0D3E450F}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7" name="Google Shape;137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{4274BC4A-473A-4510-B397-B2DC0D3E450F}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4" name="Google Shape;144;p25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{4274BC4A-473A-4510-B397-B2DC0D3E450F}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" name="Google Shape;17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Level 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Data Structures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5" name="Google Shape;205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6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0" name="Google Shape;270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8" name="Google Shape;278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6" name="Google Shape;286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4" name="Google Shape;294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4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8" name="Google Shape;308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9" name="Google Shape;309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5" name="Google Shape;31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6" name="Google Shape;316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2" name="Google Shape;32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3" name="Google Shape;32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0" name="Google Shape;330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8" name="Google Shape;33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5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5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Google Shape;36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Google Shape;376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4" name="Google Shape;384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5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1" name="Google Shape;391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2" name="Google Shape;392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Tuples, Sets, and 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9" name="Google Shape;399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4" name="Google Shape;414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1" name="Google Shape;421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8" name="Google Shape;88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{4274BC4A-473A-4510-B397-B2DC0D3E450F}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9" name="Google Shape;429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6" name="Google Shape;436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4" name="Google Shape;444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 Review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1" name="Google Shape;451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 Python Level One Folder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05-Exercise_Review.py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 5 quick problems to test your understanding!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Should be very straightforward.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9" name="Google Shape;459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6" name="Google Shape;466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Comparison and Logical 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6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4" name="Google Shape;474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Comparison Operators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==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!=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Logical Operators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nd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2" name="Google Shape;482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If, elif , else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Statements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to learn about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often only want certain code to execute when a particular condition has been met.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my dog is hungry (some condition), then I will feed the dog (some action).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" name="Google Shape;95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{4274BC4A-473A-4510-B397-B2DC0D3E450F}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control this flow of logic we use some keywords: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elif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4" name="Google Shape;504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 syntax makes use of colons and indentation (whitespace).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indentation system is crucial to Python and is what sets it apart from other programming languages.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2" name="Google Shape;512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3" name="Google Shape;513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9" name="Google Shape;519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2900">
              <a:solidFill>
                <a:srgbClr val="6FA8D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520" name="Google Shape;520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1" name="Google Shape;521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else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28" name="Google Shape;528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9" name="Google Shape;529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elif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some_other_condition: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different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else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36" name="Google Shape;536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7" name="Google Shape;537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3" name="Google Shape;543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4" name="Google Shape;544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0" name="Google Shape;550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1" name="Google Shape;551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7" name="Google Shape;557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8" name="Google Shape;558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objects in Python are “iterable”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for loops to execute a block of code for every iteration.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5" name="Google Shape;565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6" name="Google Shape;566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2" name="Google Shape;572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term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iterable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means you can “iterate” over the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you can iterate over every character in a string, iterate over every item in a list, iterate over every key in a dictionary.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3" name="Google Shape;573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4" name="Google Shape;574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" name="Google Shape;101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2" name="Google Shape;102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{4274BC4A-473A-4510-B397-B2DC0D3E450F}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0" name="Google Shape;580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81" name="Google Shape;581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2" name="Google Shape;582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8" name="Google Shape;588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89" name="Google Shape;589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0" name="Google Shape;590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83"/>
          <p:cNvSpPr/>
          <p:nvPr/>
        </p:nvSpPr>
        <p:spPr>
          <a:xfrm>
            <a:off x="1653800" y="1785900"/>
            <a:ext cx="3948600" cy="621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7" name="Google Shape;597;p8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98" name="Google Shape;598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9" name="Google Shape;599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84"/>
          <p:cNvSpPr/>
          <p:nvPr/>
        </p:nvSpPr>
        <p:spPr>
          <a:xfrm>
            <a:off x="2328800" y="2373150"/>
            <a:ext cx="20319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6" name="Google Shape;606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07" name="Google Shape;607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8" name="Google Shape;608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85"/>
          <p:cNvSpPr/>
          <p:nvPr/>
        </p:nvSpPr>
        <p:spPr>
          <a:xfrm>
            <a:off x="4362750" y="2359650"/>
            <a:ext cx="4185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16" name="Google Shape;616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7" name="Google Shape;617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86"/>
          <p:cNvSpPr/>
          <p:nvPr/>
        </p:nvSpPr>
        <p:spPr>
          <a:xfrm>
            <a:off x="4828500" y="2373150"/>
            <a:ext cx="20634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4" name="Google Shape;624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25" name="Google Shape;625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6" name="Google Shape;626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87"/>
          <p:cNvSpPr/>
          <p:nvPr/>
        </p:nvSpPr>
        <p:spPr>
          <a:xfrm>
            <a:off x="2175750" y="2845650"/>
            <a:ext cx="32580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3" name="Google Shape;633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4" name="Google Shape;634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loops will continue to execute a block of code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some condition remains True.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 pool is not full, keep filling my pool with water.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 dogs are still hungry, keep feeding my dogs.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1" name="Google Shape;641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2" name="Google Shape;642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8" name="Google Shape;648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while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some_boolean_condition: 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49" name="Google Shape;649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0" name="Google Shape;650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6" name="Google Shape;656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combine with an else if you want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some_boolean_condition: 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else:</a:t>
            </a:r>
            <a:endParaRPr b="1" sz="3000">
              <a:solidFill>
                <a:srgbClr val="274E1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 different</a:t>
            </a:r>
            <a:endParaRPr b="1" sz="3000">
              <a:solidFill>
                <a:srgbClr val="274E1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57" name="Google Shape;657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8" name="Google Shape;658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" name="Google Shape;109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{4274BC4A-473A-4510-B397-B2DC0D3E450F}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9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4" name="Google Shape;664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5" name="Google Shape;665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9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Useful 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1" name="Google Shape;671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2" name="Google Shape;672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9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 and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8" name="Google Shape;678;p9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79" name="Google Shape;679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0" name="Google Shape;680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9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6" name="Google Shape;686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7" name="Google Shape;687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3" name="Google Shape;693;p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Built-in objects in Python have a variety of methods you can use!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in a bit more detail how to find methods and how to get information about them.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4" name="Google Shape;694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5" name="Google Shape;695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9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1" name="Google Shape;701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2" name="Google Shape;702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Google Shape;708;p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clean repeatable code is a key part of becoming an effective programmer.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 us to create blocks of code that can be easily executed many times, without needing to constantly rewrite the entire block of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9" name="Google Shape;709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0" name="Google Shape;710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6" name="Google Shape;716;p99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print(“Hello”)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7" name="Google Shape;717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8" name="Google Shape;718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4" name="Google Shape;724;p100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name_of_function(name):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 ”+name)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name_of_function(“Jose”)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 Jose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5" name="Google Shape;725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6" name="Google Shape;726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2" name="Google Shape;732;p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we use 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 to send back the result of the function, instead of just printing it out.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allows us to assign the output of the function to a new variable.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3" name="Google Shape;733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4" name="Google Shape;734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" name="Google Shape;116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{4274BC4A-473A-4510-B397-B2DC0D3E450F}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0" name="Google Shape;740;p102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add_function(num1,num2):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return num1+num2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result = add_function(1,2)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print(result)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1" name="Google Shape;741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2" name="Google Shape;742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8" name="Google Shape;748;p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 2 of our functions discussion will focus on solving problems with functions!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some useful operators.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9" name="Google Shape;749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0" name="Google Shape;750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0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Functions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6" name="Google Shape;756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7" name="Google Shape;757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0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 Practice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3" name="Google Shape;763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4" name="Google Shape;764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0" name="Google Shape;770;p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Learning functions increases your Python skills exponentially.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also means that the difficulties of problems you can solve also increases drastically.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1" name="Google Shape;771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2" name="Google Shape;772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8" name="Google Shape;778;p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some practice with converting problem statements into Python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go through a series of Function Practice Exercises.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this lecture we will go through the solutions.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9" name="Google Shape;779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0" name="Google Shape;780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6" name="Google Shape;786;p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options for this material: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out the exercises yourself, then go through the solutions.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Treat the solutions as a code-along lecture for more guided practice.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7" name="Google Shape;787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8" name="Google Shape;788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0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 Tasks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4" name="Google Shape;794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5" name="Google Shape;795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