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 preferSingleView="1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0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26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572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20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614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175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4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80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214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15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50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77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7E1C-E5D4-43D2-A7E4-1F1E77DFDB6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FBDB-C36F-48A8-87AB-923D4EABC3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52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AWSCloudFormation/latest/UserGuide/template-anatomy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gueroo/cloudformation-examples/blob/master/templates/single-instance.y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492" y="328140"/>
            <a:ext cx="210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CLOUD FORMATION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89687" y="12131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effectLst/>
                <a:latin typeface="Calibre"/>
              </a:rPr>
              <a:t>CloudFormation</a:t>
            </a:r>
            <a:r>
              <a:rPr lang="en-US" b="0" i="0" dirty="0" smtClean="0">
                <a:effectLst/>
                <a:latin typeface="Calibre"/>
              </a:rPr>
              <a:t> Terms and Template Anatomy</a:t>
            </a:r>
          </a:p>
          <a:p>
            <a:r>
              <a:rPr lang="en-US" b="0" i="0" dirty="0" smtClean="0">
                <a:effectLst/>
                <a:latin typeface="medium-content-sans-serif-font"/>
              </a:rPr>
              <a:t>AWS </a:t>
            </a:r>
            <a:r>
              <a:rPr lang="en-US" b="0" i="0" dirty="0" err="1" smtClean="0">
                <a:effectLst/>
                <a:latin typeface="medium-content-sans-serif-font"/>
              </a:rPr>
              <a:t>CloudFormation</a:t>
            </a:r>
            <a:r>
              <a:rPr lang="en-US" b="0" i="0" dirty="0" smtClean="0">
                <a:effectLst/>
                <a:latin typeface="medium-content-sans-serif-font"/>
              </a:rPr>
              <a:t> docs cover the sections you define inside a template in the </a:t>
            </a:r>
            <a:r>
              <a:rPr lang="en-US" b="0" i="0" u="none" strike="noStrike" dirty="0" smtClean="0">
                <a:solidFill>
                  <a:srgbClr val="00A8CD"/>
                </a:solidFill>
                <a:effectLst/>
                <a:latin typeface="medium-content-sans-serif-font"/>
                <a:hlinkClick r:id="rId2"/>
              </a:rPr>
              <a:t>Template Anatomy of </a:t>
            </a:r>
            <a:r>
              <a:rPr lang="en-US" b="0" i="0" u="none" strike="noStrike" dirty="0" err="1" smtClean="0">
                <a:solidFill>
                  <a:srgbClr val="00A8CD"/>
                </a:solidFill>
                <a:effectLst/>
                <a:latin typeface="medium-content-sans-serif-font"/>
                <a:hlinkClick r:id="rId2"/>
              </a:rPr>
              <a:t>CloudFormation</a:t>
            </a:r>
            <a:r>
              <a:rPr lang="en-US" b="0" i="0" u="none" strike="noStrike" dirty="0" smtClean="0">
                <a:solidFill>
                  <a:srgbClr val="00A8CD"/>
                </a:solidFill>
                <a:effectLst/>
                <a:latin typeface="medium-content-sans-serif-font"/>
                <a:hlinkClick r:id="rId2"/>
              </a:rPr>
              <a:t> template</a:t>
            </a:r>
            <a:r>
              <a:rPr lang="en-US" b="0" i="0" dirty="0" smtClean="0">
                <a:effectLst/>
                <a:latin typeface="medium-content-sans-serif-font"/>
              </a:rPr>
              <a:t> section. Here’s the list condensed: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effectLst/>
                <a:latin typeface="medium-content-sans-serif-font"/>
              </a:rPr>
              <a:t>AWSTemplateFormatVersion</a:t>
            </a:r>
            <a:endParaRPr lang="en-US" b="0" i="0" dirty="0" smtClean="0">
              <a:effectLst/>
              <a:latin typeface="medium-content-sans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medium-content-sans-serif-font"/>
              </a:rPr>
              <a:t>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medium-content-sans-serif-font"/>
              </a:rPr>
              <a:t>Metadata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medium-content-sans-serif-font"/>
              </a:rPr>
              <a:t>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medium-content-sans-serif-font"/>
              </a:rPr>
              <a:t>Mappings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medium-content-sans-serif-font"/>
              </a:rPr>
              <a:t>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medium-content-sans-serif-font"/>
              </a:rPr>
              <a:t>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medium-content-sans-serif-font"/>
              </a:rPr>
              <a:t>Outputs</a:t>
            </a:r>
            <a:endParaRPr lang="en-US" b="0" i="0" dirty="0"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96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41626"/>
            <a:ext cx="8441871" cy="54854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803" y="6134491"/>
            <a:ext cx="6092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Properties has to be applied when we go for designer mode (change key name and image id)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35612" y="72294"/>
            <a:ext cx="1825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USING DESIGNER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49532" y="4796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ImageId</a:t>
            </a:r>
            <a:r>
              <a:rPr lang="en-US" dirty="0" smtClean="0"/>
              <a:t>: ami-00c03f7f7f2ec15c3</a:t>
            </a:r>
          </a:p>
          <a:p>
            <a:r>
              <a:rPr lang="en-US" dirty="0" err="1" smtClean="0"/>
              <a:t>KeyName</a:t>
            </a:r>
            <a:r>
              <a:rPr lang="en-US" dirty="0" smtClean="0"/>
              <a:t>: </a:t>
            </a:r>
            <a:r>
              <a:rPr lang="en-US" dirty="0" err="1" smtClean="0"/>
              <a:t>sankar-aws</a:t>
            </a:r>
            <a:endParaRPr lang="en-US" dirty="0" smtClean="0"/>
          </a:p>
          <a:p>
            <a:r>
              <a:rPr lang="en-US" dirty="0" err="1" smtClean="0"/>
              <a:t>InstanceType</a:t>
            </a:r>
            <a:r>
              <a:rPr lang="en-US" dirty="0" smtClean="0"/>
              <a:t>: t2.micro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008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9" y="641442"/>
            <a:ext cx="11441298" cy="30581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9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2681" y="63138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 smtClean="0">
                <a:effectLst/>
                <a:latin typeface="Consolas" panose="020B0609020204030204" pitchFamily="49" charset="0"/>
              </a:rPr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i="0" dirty="0" err="1" smtClean="0">
                <a:effectLst/>
                <a:latin typeface="Consolas" panose="020B0609020204030204" pitchFamily="49" charset="0"/>
              </a:rPr>
              <a:t>AWSTemplateFormatVersion</a:t>
            </a:r>
            <a:r>
              <a:rPr lang="en-US" i="0" dirty="0" smtClean="0">
                <a:effectLst/>
                <a:latin typeface="Consolas" panose="020B0609020204030204" pitchFamily="49" charset="0"/>
              </a:rPr>
              <a:t>":"Version Date",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i="0" dirty="0" err="1" smtClean="0">
                <a:effectLst/>
                <a:latin typeface="Consolas" panose="020B0609020204030204" pitchFamily="49" charset="0"/>
              </a:rPr>
              <a:t>Description":"A</a:t>
            </a:r>
            <a:r>
              <a:rPr lang="en-US" i="0" dirty="0" smtClean="0">
                <a:effectLst/>
                <a:latin typeface="Consolas" panose="020B0609020204030204" pitchFamily="49" charset="0"/>
              </a:rPr>
              <a:t> description of template",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"Metadata":{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},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"Parameters":{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},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"Mappings":{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},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"Conditions":{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},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"Resources":{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},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"Output":{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511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224" y="270474"/>
            <a:ext cx="26218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0" dirty="0" err="1" smtClean="0">
                <a:solidFill>
                  <a:srgbClr val="394A58"/>
                </a:solidFill>
                <a:effectLst/>
                <a:latin typeface="Roboto"/>
              </a:rPr>
              <a:t>AWSTemplateFormatVersion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848497" y="694718"/>
            <a:ext cx="110798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Description</a:t>
            </a:r>
          </a:p>
          <a:p>
            <a:r>
              <a:rPr lang="en-US" sz="1200" dirty="0" smtClean="0"/>
              <a:t>The description is a text line that describes your template. It must follow the format version section.</a:t>
            </a:r>
          </a:p>
          <a:p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"AWSTemplateFormatVersion":"2010-09-09",</a:t>
            </a:r>
          </a:p>
          <a:p>
            <a:r>
              <a:rPr lang="en-US" sz="1200" dirty="0" smtClean="0"/>
              <a:t>"</a:t>
            </a:r>
            <a:r>
              <a:rPr lang="en-US" sz="1200" dirty="0" err="1" smtClean="0"/>
              <a:t>Description":"This</a:t>
            </a:r>
            <a:r>
              <a:rPr lang="en-US" sz="1200" dirty="0" smtClean="0"/>
              <a:t> template creates infrastructure in AWS cloud"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92442" y="2275356"/>
            <a:ext cx="11207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smtClean="0">
                <a:solidFill>
                  <a:srgbClr val="394A58"/>
                </a:solidFill>
                <a:effectLst/>
                <a:latin typeface="Roboto"/>
              </a:rPr>
              <a:t>Metadata</a:t>
            </a:r>
            <a:endParaRPr lang="en-US" sz="1200" b="0" i="0" dirty="0" smtClean="0">
              <a:solidFill>
                <a:srgbClr val="394A58"/>
              </a:solidFill>
              <a:effectLst/>
              <a:latin typeface="Roboto"/>
            </a:endParaRPr>
          </a:p>
          <a:p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Metadata is an optional section used to provide the details of the template.</a:t>
            </a:r>
            <a:endParaRPr lang="en-US" sz="1200" b="0" i="0" dirty="0">
              <a:solidFill>
                <a:srgbClr val="394A58"/>
              </a:solidFill>
              <a:effectLst/>
              <a:latin typeface="Robo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9643" y="273702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0" dirty="0" smtClean="0">
                <a:effectLst/>
                <a:latin typeface="Consolas" panose="020B0609020204030204" pitchFamily="49" charset="0"/>
              </a:rPr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"Metadata":{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"Instances":{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Description":"Information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 about the instances"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"Databases":{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Description":"Information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 about the databases"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54226" y="4977368"/>
            <a:ext cx="1142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smtClean="0">
                <a:solidFill>
                  <a:srgbClr val="394A58"/>
                </a:solidFill>
                <a:effectLst/>
                <a:latin typeface="Roboto"/>
              </a:rPr>
              <a:t>Parameters</a:t>
            </a:r>
            <a:endParaRPr lang="en-US" sz="1200" b="0" i="0" dirty="0" smtClean="0">
              <a:solidFill>
                <a:srgbClr val="394A58"/>
              </a:solidFill>
              <a:effectLst/>
              <a:latin typeface="Roboto"/>
            </a:endParaRPr>
          </a:p>
          <a:p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Parameters is an optional section used to pass parameters to the template variables at runtime.</a:t>
            </a:r>
            <a:endParaRPr lang="en-US" sz="1200" b="0" i="0" dirty="0">
              <a:solidFill>
                <a:srgbClr val="394A58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658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740" y="32297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0" dirty="0" smtClean="0">
                <a:effectLst/>
                <a:latin typeface="Consolas" panose="020B0609020204030204" pitchFamily="49" charset="0"/>
              </a:rPr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"Parameters":{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InstanceType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"Description":"EC2 instance type",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Type":"String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"Default":"t2.micro",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AllowedValues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":[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"t1.micro","t2.micro","t2.small","t2.medium","m1.small",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"m1.medium","m1.large","m1.xlarge","m2.xlarge","m2.2xlarge",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"m2.4xlarge","m3.medium","m3.large","m3.xlarge","m3.2xlarge"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],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ConstraintDescription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":"Provide a valid EC2 instance type."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69555" y="3185299"/>
            <a:ext cx="11145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smtClean="0">
                <a:solidFill>
                  <a:srgbClr val="394A58"/>
                </a:solidFill>
                <a:effectLst/>
                <a:latin typeface="Roboto"/>
              </a:rPr>
              <a:t>Mappings</a:t>
            </a:r>
            <a:endParaRPr lang="en-US" sz="1200" b="0" i="0" dirty="0" smtClean="0">
              <a:solidFill>
                <a:srgbClr val="394A58"/>
              </a:solidFill>
              <a:effectLst/>
              <a:latin typeface="Roboto"/>
            </a:endParaRPr>
          </a:p>
          <a:p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Mappings is an optional section used to define named-value pairs. For example, if we want to set a named-value pair by region name, then we can provide a mapping</a:t>
            </a:r>
            <a:endParaRPr lang="en-US" sz="1200" b="0" i="0" dirty="0">
              <a:solidFill>
                <a:srgbClr val="394A58"/>
              </a:solidFill>
              <a:effectLst/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740" y="395999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0" dirty="0" smtClean="0">
                <a:effectLst/>
                <a:latin typeface="Consolas" panose="020B0609020204030204" pitchFamily="49" charset="0"/>
              </a:rPr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"Mappings":{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RegionMap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"us-east-1":{ "32":"ami-6411e20d"},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"us-west-1":{ "32":"ami-c9c7978c"},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"eu-west-1":{ "32":"ami-37c2f643"},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"ap-southeast-1":{ "32":"ami-66f28c34"},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"ap-northeast-1":{ "32":"ami-9c03a89d"}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75173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891" y="226704"/>
            <a:ext cx="113023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above example defines a Mapping to map a 32-bit Image ID to a user region. </a:t>
            </a:r>
          </a:p>
          <a:p>
            <a:r>
              <a:rPr lang="en-US" sz="1200" dirty="0" smtClean="0"/>
              <a:t>We can retrieve a value from this map using the “</a:t>
            </a:r>
            <a:r>
              <a:rPr lang="en-US" sz="1200" dirty="0" err="1" smtClean="0"/>
              <a:t>Fn</a:t>
            </a:r>
            <a:r>
              <a:rPr lang="en-US" sz="1200" dirty="0" smtClean="0"/>
              <a:t>::</a:t>
            </a:r>
            <a:r>
              <a:rPr lang="en-US" sz="1200" dirty="0" err="1" smtClean="0"/>
              <a:t>FindInMap</a:t>
            </a:r>
            <a:r>
              <a:rPr lang="en-US" sz="1200" dirty="0" smtClean="0"/>
              <a:t>” intrinsic function, seen below:</a:t>
            </a:r>
          </a:p>
          <a:p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"</a:t>
            </a:r>
            <a:r>
              <a:rPr lang="en-US" sz="1200" dirty="0" err="1" smtClean="0"/>
              <a:t>ImageId</a:t>
            </a:r>
            <a:r>
              <a:rPr lang="en-US" sz="1200" dirty="0" smtClean="0"/>
              <a:t>":{</a:t>
            </a:r>
          </a:p>
          <a:p>
            <a:r>
              <a:rPr lang="en-US" sz="1200" dirty="0" smtClean="0"/>
              <a:t>"</a:t>
            </a:r>
            <a:r>
              <a:rPr lang="en-US" sz="1200" dirty="0" err="1" smtClean="0"/>
              <a:t>Fn</a:t>
            </a:r>
            <a:r>
              <a:rPr lang="en-US" sz="1200" dirty="0" smtClean="0"/>
              <a:t>::</a:t>
            </a:r>
            <a:r>
              <a:rPr lang="en-US" sz="1200" dirty="0" err="1" smtClean="0"/>
              <a:t>FindInMap</a:t>
            </a:r>
            <a:r>
              <a:rPr lang="en-US" sz="1200" dirty="0" smtClean="0"/>
              <a:t>":["</a:t>
            </a:r>
            <a:r>
              <a:rPr lang="en-US" sz="1200" dirty="0" err="1" smtClean="0"/>
              <a:t>RegionMap</a:t>
            </a:r>
            <a:r>
              <a:rPr lang="en-US" sz="1200" dirty="0" smtClean="0"/>
              <a:t>",{"</a:t>
            </a:r>
            <a:r>
              <a:rPr lang="en-US" sz="1200" dirty="0" err="1" smtClean="0"/>
              <a:t>Ref":"AWS</a:t>
            </a:r>
            <a:r>
              <a:rPr lang="en-US" sz="1200" dirty="0" smtClean="0"/>
              <a:t>::Region"},"32"]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71849" y="1948931"/>
            <a:ext cx="11557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smtClean="0">
                <a:solidFill>
                  <a:srgbClr val="394A58"/>
                </a:solidFill>
                <a:effectLst/>
                <a:latin typeface="Roboto"/>
              </a:rPr>
              <a:t>Conditions </a:t>
            </a:r>
          </a:p>
          <a:p>
            <a:r>
              <a:rPr lang="en-US" sz="1200" i="0" dirty="0" smtClean="0">
                <a:solidFill>
                  <a:srgbClr val="394A58"/>
                </a:solidFill>
                <a:effectLst/>
                <a:latin typeface="Roboto"/>
              </a:rPr>
              <a:t>This section defines the conditions that will be used by the </a:t>
            </a:r>
            <a:r>
              <a:rPr lang="en-US" sz="1200" i="0" dirty="0" err="1" smtClean="0">
                <a:solidFill>
                  <a:srgbClr val="394A58"/>
                </a:solidFill>
                <a:effectLst/>
                <a:latin typeface="Roboto"/>
              </a:rPr>
              <a:t>CloudFormation</a:t>
            </a:r>
            <a:r>
              <a:rPr lang="en-US" sz="1200" i="0" dirty="0" smtClean="0">
                <a:solidFill>
                  <a:srgbClr val="394A58"/>
                </a:solidFill>
                <a:effectLst/>
                <a:latin typeface="Roboto"/>
              </a:rPr>
              <a:t>. It is like “If” in any programming language. We can combine multiple conditions with the COMMA(,) delimiter</a:t>
            </a:r>
            <a:endParaRPr lang="en-US" sz="1200" i="0" dirty="0">
              <a:solidFill>
                <a:srgbClr val="394A58"/>
              </a:solidFill>
              <a:effectLst/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411" y="2747829"/>
            <a:ext cx="6096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We can use some intrinsic functions to define the conditions. Some are: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 smtClean="0">
                <a:solidFill>
                  <a:srgbClr val="394A58"/>
                </a:solidFill>
                <a:effectLst/>
                <a:latin typeface="Roboto"/>
              </a:rPr>
              <a:t>Fn</a:t>
            </a:r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::And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 smtClean="0">
                <a:solidFill>
                  <a:srgbClr val="394A58"/>
                </a:solidFill>
                <a:effectLst/>
                <a:latin typeface="Roboto"/>
              </a:rPr>
              <a:t>Fn</a:t>
            </a:r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::If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 smtClean="0">
                <a:solidFill>
                  <a:srgbClr val="394A58"/>
                </a:solidFill>
                <a:effectLst/>
                <a:latin typeface="Roboto"/>
              </a:rPr>
              <a:t>Fn:Not</a:t>
            </a:r>
            <a:endParaRPr lang="en-US" sz="1200" b="0" i="0" dirty="0" smtClean="0">
              <a:solidFill>
                <a:srgbClr val="394A58"/>
              </a:solidFill>
              <a:effectLst/>
              <a:latin typeface="Roboto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 smtClean="0">
                <a:solidFill>
                  <a:srgbClr val="394A58"/>
                </a:solidFill>
                <a:effectLst/>
                <a:latin typeface="Roboto"/>
              </a:rPr>
              <a:t>Fn</a:t>
            </a:r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::Or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 smtClean="0">
                <a:solidFill>
                  <a:srgbClr val="394A58"/>
                </a:solidFill>
                <a:effectLst/>
                <a:latin typeface="Roboto"/>
              </a:rPr>
              <a:t>Fn</a:t>
            </a:r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::Equals</a:t>
            </a:r>
            <a:endParaRPr lang="en-US" sz="1200" b="0" i="0" dirty="0">
              <a:solidFill>
                <a:srgbClr val="394A58"/>
              </a:solidFill>
              <a:effectLst/>
              <a:latin typeface="Robo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356" y="44854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0" dirty="0" smtClean="0">
                <a:effectLst/>
                <a:latin typeface="Consolas" panose="020B0609020204030204" pitchFamily="49" charset="0"/>
              </a:rPr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"Conditions":{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CreateProdResources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Fn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::Equals":[ {"Ref":"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EnvType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"},"production"]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17927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087" y="176252"/>
            <a:ext cx="11541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smtClean="0">
                <a:solidFill>
                  <a:srgbClr val="394A58"/>
                </a:solidFill>
                <a:effectLst/>
                <a:latin typeface="Roboto"/>
              </a:rPr>
              <a:t>Resources</a:t>
            </a:r>
            <a:endParaRPr lang="en-US" sz="1200" b="0" i="0" dirty="0" smtClean="0">
              <a:solidFill>
                <a:srgbClr val="394A58"/>
              </a:solidFill>
              <a:effectLst/>
              <a:latin typeface="Roboto"/>
            </a:endParaRPr>
          </a:p>
          <a:p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Resources is a </a:t>
            </a:r>
            <a:r>
              <a:rPr lang="en-US" sz="1200" b="1" i="0" dirty="0" smtClean="0">
                <a:solidFill>
                  <a:srgbClr val="394A58"/>
                </a:solidFill>
                <a:effectLst/>
                <a:latin typeface="Roboto"/>
              </a:rPr>
              <a:t>required</a:t>
            </a:r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 section of any </a:t>
            </a:r>
            <a:r>
              <a:rPr lang="en-US" sz="1200" b="0" i="0" dirty="0" err="1" smtClean="0">
                <a:solidFill>
                  <a:srgbClr val="394A58"/>
                </a:solidFill>
                <a:effectLst/>
                <a:latin typeface="Roboto"/>
              </a:rPr>
              <a:t>CloudFormation</a:t>
            </a:r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 template. This section is used to define the resources that are required for our infrastructure</a:t>
            </a:r>
            <a:endParaRPr lang="en-US" sz="1200" b="0" i="0" dirty="0">
              <a:solidFill>
                <a:srgbClr val="394A58"/>
              </a:solidFill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552" y="85793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0" dirty="0" smtClean="0">
                <a:effectLst/>
                <a:latin typeface="Consolas" panose="020B0609020204030204" pitchFamily="49" charset="0"/>
              </a:rPr>
              <a:t>"Resources":{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LogicalID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Type":"Resource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 Type",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"Properties":{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Set of properties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0087" y="264760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i="0" dirty="0" smtClean="0">
                <a:solidFill>
                  <a:srgbClr val="394A58"/>
                </a:solidFill>
                <a:effectLst/>
                <a:latin typeface="Roboto"/>
              </a:rPr>
              <a:t>Properties</a:t>
            </a:r>
            <a:endParaRPr lang="en-US" sz="1200" b="0" i="0" dirty="0" smtClean="0">
              <a:solidFill>
                <a:srgbClr val="394A58"/>
              </a:solidFill>
              <a:effectLst/>
              <a:latin typeface="Roboto"/>
            </a:endParaRPr>
          </a:p>
          <a:p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This is an additional option to define the resource properties. This is an optional section.</a:t>
            </a:r>
            <a:endParaRPr lang="en-US" sz="1200" b="0" i="0" dirty="0">
              <a:solidFill>
                <a:srgbClr val="394A58"/>
              </a:solidFill>
              <a:effectLst/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308" y="32329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0" dirty="0" smtClean="0">
                <a:effectLst/>
                <a:latin typeface="Consolas" panose="020B0609020204030204" pitchFamily="49" charset="0"/>
              </a:rPr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"Resources":{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MyInstance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Type":"AWS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::EC2::Instance",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"Properties":{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"AvailabilityZone":"us-west-2b",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ImageId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": { 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Fn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::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FindInMap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 : [ 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RegionMap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", { "Ref" :   "AWS::Region" }, { 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Fn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::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FindInMap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 : [     "AWSInstanceType2Arch",                            { "Ref" : "EC2InstanceType" }, "Arch" ] } ] },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03509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898" y="192728"/>
            <a:ext cx="11640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smtClean="0">
                <a:solidFill>
                  <a:srgbClr val="394A58"/>
                </a:solidFill>
                <a:effectLst/>
                <a:latin typeface="Roboto"/>
              </a:rPr>
              <a:t>Output</a:t>
            </a:r>
            <a:endParaRPr lang="en-US" sz="1200" b="0" i="0" dirty="0" smtClean="0">
              <a:solidFill>
                <a:srgbClr val="394A58"/>
              </a:solidFill>
              <a:effectLst/>
              <a:latin typeface="Roboto"/>
            </a:endParaRPr>
          </a:p>
          <a:p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This section is used to get output values from the </a:t>
            </a:r>
            <a:r>
              <a:rPr lang="en-US" sz="1200" b="0" i="0" dirty="0" err="1" smtClean="0">
                <a:solidFill>
                  <a:srgbClr val="394A58"/>
                </a:solidFill>
                <a:effectLst/>
                <a:latin typeface="Roboto"/>
              </a:rPr>
              <a:t>CloudFormation</a:t>
            </a:r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 engine, i.e. EC2 instance physical ID. The output will be shown on the </a:t>
            </a:r>
            <a:r>
              <a:rPr lang="en-US" sz="1200" b="0" i="0" dirty="0" err="1" smtClean="0">
                <a:solidFill>
                  <a:srgbClr val="394A58"/>
                </a:solidFill>
                <a:effectLst/>
                <a:latin typeface="Roboto"/>
              </a:rPr>
              <a:t>CloudFormation</a:t>
            </a:r>
            <a:r>
              <a:rPr lang="en-US" sz="1200" b="0" i="0" dirty="0" smtClean="0">
                <a:solidFill>
                  <a:srgbClr val="394A58"/>
                </a:solidFill>
                <a:effectLst/>
                <a:latin typeface="Roboto"/>
              </a:rPr>
              <a:t> console</a:t>
            </a:r>
            <a:endParaRPr lang="en-US" sz="1200" b="0" i="0" dirty="0">
              <a:solidFill>
                <a:srgbClr val="394A58"/>
              </a:solidFill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124" y="87749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0" dirty="0" smtClean="0">
                <a:effectLst/>
                <a:latin typeface="Consolas" panose="020B0609020204030204" pitchFamily="49" charset="0"/>
              </a:rPr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"Outputs":{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InstanceID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Description":"The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 EC2 Instance ID",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"Value":{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"Ref":"</a:t>
            </a:r>
            <a:r>
              <a:rPr lang="en-US" sz="1200" i="0" dirty="0" err="1" smtClean="0">
                <a:effectLst/>
                <a:latin typeface="Consolas" panose="020B0609020204030204" pitchFamily="49" charset="0"/>
              </a:rPr>
              <a:t>MyInstance</a:t>
            </a:r>
            <a:r>
              <a:rPr lang="en-US" sz="1200" i="0" dirty="0" smtClean="0">
                <a:effectLst/>
                <a:latin typeface="Consolas" panose="020B0609020204030204" pitchFamily="49" charset="0"/>
              </a:rPr>
              <a:t>"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0" dirty="0" smtClean="0"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32897" y="2999420"/>
            <a:ext cx="199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edium-content-sans-serif-font"/>
              </a:rPr>
              <a:t>Template sample:</a:t>
            </a:r>
            <a:endParaRPr lang="en-US" b="0" i="0" dirty="0" smtClean="0">
              <a:effectLst/>
              <a:latin typeface="medium-content-sans-serif-fon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929" y="3488364"/>
            <a:ext cx="10429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https://github.com/tongueroo/cloudformation-examples/blob/master/templates/single-instance.yml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2897" y="4518576"/>
            <a:ext cx="11091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sz="1200" b="0" i="0" dirty="0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cloudformation</a:t>
            </a:r>
            <a:r>
              <a:rPr lang="en-US" sz="1200" b="0" i="0" dirty="0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create-stack --stack-name </a:t>
            </a:r>
            <a:r>
              <a:rPr lang="en-US" sz="1200" b="0" i="0" dirty="0" err="1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myteststack</a:t>
            </a:r>
            <a:r>
              <a:rPr lang="en-US" sz="1200" b="0" i="0" dirty="0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--template-body file:///home/testuser/mytemplate.json --parameters </a:t>
            </a:r>
            <a:r>
              <a:rPr lang="en-US" sz="1200" b="0" i="0" dirty="0" err="1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ParameterKey</a:t>
            </a:r>
            <a:r>
              <a:rPr lang="en-US" sz="1200" b="0" i="0" dirty="0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=Parm1,ParameterValue=test1 </a:t>
            </a:r>
            <a:r>
              <a:rPr lang="en-US" sz="1200" b="0" i="0" dirty="0" err="1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ParameterKey</a:t>
            </a:r>
            <a:r>
              <a:rPr lang="en-US" sz="1200" b="0" i="0" dirty="0" smtClean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=Parm2,ParameterValue=test2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67822" y="4085264"/>
            <a:ext cx="1955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medium-content-sans-serif-font"/>
              </a:rPr>
              <a:t>Create Stack thru CLI:</a:t>
            </a:r>
            <a:endParaRPr lang="en-US" sz="1400" b="0" i="0" dirty="0" smtClean="0">
              <a:effectLst/>
              <a:latin typeface="medium-content-sans-serif-fon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897" y="5436780"/>
            <a:ext cx="40340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aws</a:t>
            </a:r>
            <a:r>
              <a:rPr lang="en-US" sz="1200" dirty="0" smtClean="0"/>
              <a:t> </a:t>
            </a:r>
            <a:r>
              <a:rPr lang="en-US" sz="1200" dirty="0" err="1" smtClean="0"/>
              <a:t>cloudformation</a:t>
            </a:r>
            <a:r>
              <a:rPr lang="en-US" sz="1200" dirty="0" smtClean="0"/>
              <a:t> delete-stack --stack-name single-instance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12706" y="5068257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medium-content-sans-serif-font"/>
              </a:rPr>
              <a:t>Delete Stack thru CLI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32897" y="6089647"/>
            <a:ext cx="11207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aws</a:t>
            </a:r>
            <a:r>
              <a:rPr lang="en-US" sz="1200" dirty="0" smtClean="0"/>
              <a:t> </a:t>
            </a:r>
            <a:r>
              <a:rPr lang="en-US" sz="1200" dirty="0" err="1" smtClean="0"/>
              <a:t>cloudformation</a:t>
            </a:r>
            <a:r>
              <a:rPr lang="en-US" sz="1200" dirty="0" smtClean="0"/>
              <a:t> update-stack --stack-name example --template-body file://templates/instance_and_route53.yml --parameters file://parameters/instance_and_route53.json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57590" y="5720315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medium-content-sans-serif-font"/>
              </a:rPr>
              <a:t>Update Stack thru CLI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376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348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United Technologies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Sankararao Dadi</dc:creator>
  <cp:lastModifiedBy>user</cp:lastModifiedBy>
  <cp:revision>20</cp:revision>
  <dcterms:created xsi:type="dcterms:W3CDTF">2019-07-09T10:08:12Z</dcterms:created>
  <dcterms:modified xsi:type="dcterms:W3CDTF">2019-09-18T15:18:44Z</dcterms:modified>
</cp:coreProperties>
</file>