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361" r:id="rId4"/>
    <p:sldId id="476" r:id="rId5"/>
    <p:sldId id="487" r:id="rId6"/>
    <p:sldId id="477" r:id="rId7"/>
    <p:sldId id="478" r:id="rId8"/>
    <p:sldId id="479" r:id="rId9"/>
    <p:sldId id="481" r:id="rId10"/>
    <p:sldId id="482" r:id="rId11"/>
    <p:sldId id="483" r:id="rId12"/>
    <p:sldId id="484" r:id="rId13"/>
    <p:sldId id="485" r:id="rId14"/>
    <p:sldId id="48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739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1FAD-2D00-7946-9AFC-FB84AF75CB90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5076-AE56-8540-9E92-BAD00A49A1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1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3B7C3-A308-C242-9E42-B2B8B4346B81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1673-3B07-C94F-AC5A-B322BA371A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38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F1673-3B07-C94F-AC5A-B322BA371A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F1673-3B07-C94F-AC5A-B322BA371A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C4C-17C7-4844-B928-44CB2F8318F8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8F5-59EF-8D4E-9D27-B8E8515DE168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9AD9-8BCE-D64A-B1D2-F8BEA09E73BC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742950" indent="-285750">
              <a:buFont typeface="Courier New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37C-11E9-3947-863A-61C374749801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E0A6-C8B3-E841-AEE5-463AB6F2ABCC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F856-27D1-1447-BC6F-F158C753C158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5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0CF9-7F6E-B049-AAEC-90FCD7C029DB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DDB-BC64-094E-AF7F-AC865B3303B9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2259-D3D0-A142-8131-274323B0011D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7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8C05-7EE4-3A44-95CE-AD1E2CAA7A48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8E89-EE25-6744-8E9D-150C4846643C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1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34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8AC7-F430-7642-ADA7-E22A5AF81136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9CE9-3E8B-1542-88CC-36B6B60004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bilgi_logo copy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842" y="6194028"/>
            <a:ext cx="2646501" cy="6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mu8086-microprocessor-emulator.en.softonic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66" y="2130425"/>
            <a:ext cx="8171954" cy="1470025"/>
          </a:xfrm>
        </p:spPr>
        <p:txBody>
          <a:bodyPr>
            <a:normAutofit/>
          </a:bodyPr>
          <a:lstStyle/>
          <a:p>
            <a:r>
              <a:rPr lang="en-US" sz="3200" dirty="0"/>
              <a:t>EEEN 311 </a:t>
            </a:r>
            <a:br>
              <a:rPr lang="en-US" sz="3200" dirty="0"/>
            </a:br>
            <a:r>
              <a:rPr lang="en-US" sz="3200" dirty="0"/>
              <a:t>Logic Circuits &amp; Microprocessors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Emu8086 </a:t>
            </a:r>
            <a:r>
              <a:rPr lang="tr-TR" dirty="0" err="1"/>
              <a:t>Tutorial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75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PROGRAMMING IN emu8086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6525" y="912813"/>
            <a:ext cx="8763000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If you do not receive any error message</a:t>
            </a:r>
            <a:r>
              <a:rPr lang="en-US" dirty="0"/>
              <a:t>, click </a:t>
            </a:r>
            <a:r>
              <a:rPr lang="en-US" u="sng" dirty="0"/>
              <a:t>run</a:t>
            </a:r>
            <a:r>
              <a:rPr lang="en-US" dirty="0"/>
              <a:t>.</a:t>
            </a:r>
          </a:p>
          <a:p>
            <a:r>
              <a:rPr lang="en-US" dirty="0"/>
              <a:t>Y</a:t>
            </a:r>
            <a:r>
              <a:rPr lang="tr-TR" dirty="0"/>
              <a:t>ou </a:t>
            </a:r>
            <a:r>
              <a:rPr lang="en-US" dirty="0"/>
              <a:t>should </a:t>
            </a:r>
            <a:r>
              <a:rPr lang="tr-TR" dirty="0"/>
              <a:t>receive ‘the program has returned to the control operating system’ then your code works well and you </a:t>
            </a:r>
            <a:r>
              <a:rPr lang="en-US" dirty="0"/>
              <a:t>will see</a:t>
            </a:r>
            <a:r>
              <a:rPr lang="tr-TR" dirty="0"/>
              <a:t> that the value of AX </a:t>
            </a:r>
            <a:r>
              <a:rPr lang="en-US" dirty="0"/>
              <a:t>will be </a:t>
            </a:r>
            <a:r>
              <a:rPr lang="tr-TR" dirty="0"/>
              <a:t>1234.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2503743"/>
            <a:ext cx="6400800" cy="414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14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PROGRAMMING IN emu8086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6525" y="912813"/>
            <a:ext cx="8763000" cy="1373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8086.</a:t>
            </a:r>
          </a:p>
          <a:p>
            <a:r>
              <a:rPr lang="tr-TR" dirty="0" err="1"/>
              <a:t>Suppose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1234h </a:t>
            </a:r>
            <a:r>
              <a:rPr lang="tr-TR" dirty="0" err="1"/>
              <a:t>value</a:t>
            </a:r>
            <a:r>
              <a:rPr lang="tr-TR" dirty="0"/>
              <a:t> inside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0080:1200</a:t>
            </a:r>
          </a:p>
        </p:txBody>
      </p:sp>
      <p:pic>
        <p:nvPicPr>
          <p:cNvPr id="6149" name="Picture 5" descr="C:\Users\bayram.akdeniz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0" y="2198915"/>
            <a:ext cx="8101209" cy="436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6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PROGRAMMING IN emu8086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6525" y="912812"/>
            <a:ext cx="8763000" cy="174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is </a:t>
            </a:r>
            <a:r>
              <a:rPr lang="tr-TR" dirty="0" err="1"/>
              <a:t>correctly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executed</a:t>
            </a:r>
            <a:r>
              <a:rPr lang="tr-TR" dirty="0"/>
              <a:t>.</a:t>
            </a:r>
          </a:p>
          <a:p>
            <a:r>
              <a:rPr lang="tr-TR" dirty="0"/>
              <a:t>But how can </a:t>
            </a:r>
            <a:r>
              <a:rPr lang="en-US" dirty="0"/>
              <a:t>we</a:t>
            </a:r>
            <a:r>
              <a:rPr lang="tr-TR" dirty="0"/>
              <a:t> </a:t>
            </a:r>
            <a:r>
              <a:rPr lang="en-US" dirty="0"/>
              <a:t>check</a:t>
            </a:r>
            <a:r>
              <a:rPr lang="tr-TR" dirty="0"/>
              <a:t> the memory 0080:1200?</a:t>
            </a:r>
          </a:p>
          <a:p>
            <a:r>
              <a:rPr lang="tr-TR" dirty="0"/>
              <a:t>Click view</a:t>
            </a:r>
            <a:r>
              <a:rPr lang="en-US" dirty="0"/>
              <a:t> and</a:t>
            </a:r>
            <a:r>
              <a:rPr lang="tr-TR" dirty="0"/>
              <a:t> then click memory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7" y="2438398"/>
            <a:ext cx="4073979" cy="32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26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PROGRAMMING IN emu8086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6525" y="912813"/>
            <a:ext cx="8763000" cy="53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Now the values in the memory are avail</a:t>
            </a:r>
            <a:r>
              <a:rPr lang="en-US" dirty="0"/>
              <a:t>a</a:t>
            </a:r>
            <a:r>
              <a:rPr lang="tr-TR" dirty="0"/>
              <a:t>ble for us.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447801"/>
            <a:ext cx="85502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8925" y="1065213"/>
            <a:ext cx="8763000" cy="53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</p:txBody>
      </p:sp>
      <p:sp>
        <p:nvSpPr>
          <p:cNvPr id="2" name="Rectangle 1"/>
          <p:cNvSpPr/>
          <p:nvPr/>
        </p:nvSpPr>
        <p:spPr>
          <a:xfrm>
            <a:off x="967694" y="4002612"/>
            <a:ext cx="70333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visible memory starts from F400:0154 as indicated but we need to look 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 </a:t>
            </a:r>
            <a:r>
              <a:rPr lang="tr-TR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address </a:t>
            </a:r>
            <a:r>
              <a:rPr lang="tr-TR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0080:1200.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59971" y="1839686"/>
            <a:ext cx="3363686" cy="2162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3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PROGRAMMING IN emu8086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6525" y="912812"/>
            <a:ext cx="8915400" cy="1242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We type 0080:1200 ad</a:t>
            </a:r>
            <a:r>
              <a:rPr lang="en-US" dirty="0"/>
              <a:t>d</a:t>
            </a:r>
            <a:r>
              <a:rPr lang="tr-TR" dirty="0"/>
              <a:t>ress box and we observe that the desired value has been stored inside the memory.</a:t>
            </a:r>
          </a:p>
          <a:p>
            <a:r>
              <a:rPr lang="tr-TR" dirty="0"/>
              <a:t>Note that the ad</a:t>
            </a:r>
            <a:r>
              <a:rPr lang="en-US" dirty="0"/>
              <a:t>d</a:t>
            </a:r>
            <a:r>
              <a:rPr lang="tr-TR" dirty="0"/>
              <a:t>ress of 0080:1200 involve 34 and 0080:1201 involve 12. This implies little endian convention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8925" y="1065213"/>
            <a:ext cx="8763000" cy="53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5" y="2573853"/>
            <a:ext cx="8105033" cy="193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74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4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38113" y="770386"/>
            <a:ext cx="9005887" cy="547598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000000"/>
                </a:solidFill>
                <a:cs typeface="Arial" charset="0"/>
              </a:rPr>
              <a:t>8086 is a 16-bit Intel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microprocessor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dirty="0"/>
              <a:t>The 8086 gave rise to the x86 architecture, which eventually became Intel's most successful line of processors.</a:t>
            </a:r>
            <a:endParaRPr lang="tr-TR" dirty="0"/>
          </a:p>
          <a:p>
            <a:r>
              <a:rPr lang="tr-TR" dirty="0" err="1">
                <a:solidFill>
                  <a:srgbClr val="000000"/>
                </a:solidFill>
                <a:cs typeface="Arial" charset="0"/>
              </a:rPr>
              <a:t>Therefore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learning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the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programming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skills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of 8086 is a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good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start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for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the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ones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who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interest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low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level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programming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of Intel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processors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tr-TR" dirty="0">
                <a:solidFill>
                  <a:srgbClr val="000000"/>
                </a:solidFill>
                <a:cs typeface="Arial" charset="0"/>
              </a:rPr>
              <a:t>Emu8086 is an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emulator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that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simulate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8086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microprocessor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on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your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cs typeface="Arial" charset="0"/>
              </a:rPr>
              <a:t>computer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. It can be regarded as a Virtual PC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tr-TR" dirty="0">
                <a:solidFill>
                  <a:srgbClr val="000000"/>
                </a:solidFill>
                <a:cs typeface="Arial" charset="0"/>
              </a:rPr>
              <a:t>This emulator has much easier syntax than the other emulators and their visual interface is very helpful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.</a:t>
            </a:r>
            <a:endParaRPr lang="tr-TR" dirty="0">
              <a:solidFill>
                <a:srgbClr val="000000"/>
              </a:solidFill>
              <a:cs typeface="Arial" charset="0"/>
            </a:endParaRPr>
          </a:p>
          <a:p>
            <a:r>
              <a:rPr lang="tr-TR" dirty="0">
                <a:solidFill>
                  <a:srgbClr val="000000"/>
                </a:solidFill>
                <a:cs typeface="Arial" charset="0"/>
              </a:rPr>
              <a:t>Therefore it is very suitable for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tr-TR" dirty="0">
                <a:solidFill>
                  <a:srgbClr val="000000"/>
                </a:solidFill>
                <a:cs typeface="Arial" charset="0"/>
              </a:rPr>
              <a:t>beginners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.</a:t>
            </a:r>
            <a:endParaRPr lang="tr-TR" dirty="0">
              <a:solidFill>
                <a:srgbClr val="000000"/>
              </a:solidFill>
              <a:cs typeface="Arial" charset="0"/>
            </a:endParaRPr>
          </a:p>
          <a:p>
            <a:endParaRPr lang="en-US" sz="25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ABOUT  8086 </a:t>
            </a:r>
            <a:r>
              <a:rPr lang="tr-TR" dirty="0" err="1"/>
              <a:t>and</a:t>
            </a:r>
            <a:r>
              <a:rPr lang="tr-TR" dirty="0"/>
              <a:t> emu8086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INSTALLING emu8086</a:t>
            </a:r>
            <a:endParaRPr lang="en-US" dirty="0"/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4"/>
            <a:ext cx="8702675" cy="3720146"/>
          </a:xfrm>
        </p:spPr>
        <p:txBody>
          <a:bodyPr>
            <a:noAutofit/>
          </a:bodyPr>
          <a:lstStyle/>
          <a:p>
            <a:r>
              <a:rPr lang="tr-TR" dirty="0"/>
              <a:t>Here is </a:t>
            </a:r>
            <a:r>
              <a:rPr lang="tr-TR" dirty="0" err="1"/>
              <a:t>the</a:t>
            </a:r>
            <a:r>
              <a:rPr lang="en-US" dirty="0"/>
              <a:t> </a:t>
            </a:r>
            <a:r>
              <a:rPr lang="tr-TR" dirty="0"/>
              <a:t>link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trial</a:t>
            </a:r>
            <a:r>
              <a:rPr lang="tr-TR" dirty="0"/>
              <a:t> of emu8086</a:t>
            </a:r>
            <a:endParaRPr lang="en-US" dirty="0"/>
          </a:p>
          <a:p>
            <a:r>
              <a:rPr lang="en-US" dirty="0">
                <a:hlinkClick r:id="rId2"/>
              </a:rPr>
              <a:t>https://emu8086-microprocessor-emulator.en.softonic.com/</a:t>
            </a:r>
            <a:endParaRPr lang="en-US" dirty="0"/>
          </a:p>
          <a:p>
            <a:r>
              <a:rPr lang="en-US" dirty="0"/>
              <a:t>When click download for windows, it tries to download </a:t>
            </a:r>
            <a:r>
              <a:rPr lang="en-US" dirty="0" err="1"/>
              <a:t>avast</a:t>
            </a:r>
            <a:r>
              <a:rPr lang="en-US" dirty="0"/>
              <a:t>.</a:t>
            </a:r>
          </a:p>
          <a:p>
            <a:r>
              <a:rPr lang="en-US" dirty="0"/>
              <a:t>Click cancel and it moves on to next page and automatically downloads emu8086.</a:t>
            </a:r>
          </a:p>
          <a:p>
            <a:r>
              <a:rPr lang="en-US" dirty="0"/>
              <a:t>If it doesn’t automatically download, click download windows, this time it will download emu8086.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57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STARTING emu8086</a:t>
            </a:r>
            <a:endParaRPr lang="en-US" dirty="0"/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4540929"/>
          </a:xfrm>
        </p:spPr>
        <p:txBody>
          <a:bodyPr/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installation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ready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emulator</a:t>
            </a:r>
            <a:endParaRPr lang="tr-TR" dirty="0"/>
          </a:p>
          <a:p>
            <a:r>
              <a:rPr lang="tr-TR" dirty="0"/>
              <a:t>Click the emu8086.exe (has a green icon)</a:t>
            </a:r>
          </a:p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trial</a:t>
            </a:r>
            <a:r>
              <a:rPr lang="tr-TR" dirty="0"/>
              <a:t> </a:t>
            </a:r>
            <a:r>
              <a:rPr lang="tr-TR" dirty="0" err="1"/>
              <a:t>info</a:t>
            </a:r>
            <a:r>
              <a:rPr lang="tr-TR" dirty="0"/>
              <a:t>, a </a:t>
            </a:r>
            <a:r>
              <a:rPr lang="tr-TR" dirty="0" err="1"/>
              <a:t>window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opened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involve</a:t>
            </a:r>
            <a:r>
              <a:rPr lang="tr-TR" dirty="0"/>
              <a:t> ‘</a:t>
            </a:r>
            <a:r>
              <a:rPr lang="tr-TR" dirty="0" err="1"/>
              <a:t>new</a:t>
            </a:r>
            <a:r>
              <a:rPr lang="tr-TR" dirty="0"/>
              <a:t>’, ‘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’, ‘</a:t>
            </a: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tutor</a:t>
            </a:r>
            <a:r>
              <a:rPr lang="tr-TR" dirty="0"/>
              <a:t>’ </a:t>
            </a:r>
            <a:r>
              <a:rPr lang="tr-TR" dirty="0" err="1"/>
              <a:t>icons</a:t>
            </a:r>
            <a:r>
              <a:rPr lang="tr-TR" dirty="0"/>
              <a:t>. For writing a new code click new.</a:t>
            </a:r>
          </a:p>
          <a:p>
            <a:r>
              <a:rPr lang="tr-TR" dirty="0"/>
              <a:t>Then you should select the extension of the file that you write. Select COM</a:t>
            </a:r>
          </a:p>
          <a:p>
            <a:r>
              <a:rPr lang="tr-TR" dirty="0"/>
              <a:t>Now we are ready to start</a:t>
            </a:r>
          </a:p>
          <a:p>
            <a:pPr marL="0" indent="0">
              <a:buNone/>
            </a:pP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9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STARTING emu8086</a:t>
            </a:r>
            <a:endParaRPr lang="en-US" dirty="0"/>
          </a:p>
        </p:txBody>
      </p:sp>
      <p:pic>
        <p:nvPicPr>
          <p:cNvPr id="6" name="Content Placeholder 5" descr="comtempl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840" y="1887794"/>
            <a:ext cx="4023360" cy="27736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37C-11E9-3947-863A-61C374749801}" type="datetime2">
              <a:rPr lang="en-US" smtClean="0"/>
              <a:pPr/>
              <a:t>Sunday, September 29,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6525" y="912814"/>
            <a:ext cx="8763000" cy="87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 you should select the extension of the file that you write. Select COM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4778477"/>
            <a:ext cx="8763000" cy="73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Now we are ready to start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STARTING emu8086</a:t>
            </a:r>
            <a:endParaRPr lang="en-US" dirty="0"/>
          </a:p>
        </p:txBody>
      </p:sp>
      <p:pic>
        <p:nvPicPr>
          <p:cNvPr id="2050" name="Picture 2" descr="C:\Users\bayram.akdeniz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794892"/>
            <a:ext cx="8168368" cy="58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7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STARTING emu8086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6525" y="912813"/>
            <a:ext cx="8763000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As you see, org 100</a:t>
            </a:r>
            <a:r>
              <a:rPr lang="en-US" dirty="0"/>
              <a:t>h</a:t>
            </a:r>
            <a:r>
              <a:rPr lang="tr-TR" dirty="0"/>
              <a:t> and ret codes are written </a:t>
            </a:r>
            <a:r>
              <a:rPr lang="en-US" dirty="0"/>
              <a:t>by default.</a:t>
            </a:r>
            <a:endParaRPr lang="tr-TR" dirty="0"/>
          </a:p>
          <a:p>
            <a:r>
              <a:rPr lang="tr-TR" dirty="0"/>
              <a:t>Org 100</a:t>
            </a:r>
            <a:r>
              <a:rPr lang="en-US" dirty="0"/>
              <a:t>h</a:t>
            </a:r>
            <a:r>
              <a:rPr lang="tr-TR" dirty="0"/>
              <a:t> means that your code starts with CS:0100. In other words it corresponds to the Instruction pointer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Ret means </a:t>
            </a:r>
            <a:r>
              <a:rPr lang="en-US" dirty="0"/>
              <a:t>that the code is written up to that line.</a:t>
            </a:r>
            <a:endParaRPr lang="tr-TR" dirty="0"/>
          </a:p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can be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calculator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convertor</a:t>
            </a:r>
            <a:endParaRPr lang="tr-TR" dirty="0"/>
          </a:p>
          <a:p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 can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convert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in </a:t>
            </a:r>
            <a:r>
              <a:rPr lang="tr-TR" dirty="0" err="1"/>
              <a:t>binary</a:t>
            </a:r>
            <a:r>
              <a:rPr lang="tr-TR" dirty="0"/>
              <a:t>, </a:t>
            </a:r>
            <a:r>
              <a:rPr lang="tr-TR" dirty="0" err="1"/>
              <a:t>octal</a:t>
            </a:r>
            <a:r>
              <a:rPr lang="tr-TR" dirty="0"/>
              <a:t>, </a:t>
            </a:r>
            <a:r>
              <a:rPr lang="tr-TR" dirty="0" err="1"/>
              <a:t>decimal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hexadecimal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5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PROGRAMMING IN emu8086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6525" y="912813"/>
            <a:ext cx="8763000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ready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write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programs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</a:t>
            </a:r>
          </a:p>
          <a:p>
            <a:r>
              <a:rPr lang="tr-TR" dirty="0" err="1"/>
              <a:t>Suppose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1234h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AX </a:t>
            </a:r>
            <a:r>
              <a:rPr lang="tr-TR" dirty="0" err="1"/>
              <a:t>accumulator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3074" name="Picture 2" descr="C:\Users\bayram.akdeniz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8" y="2576673"/>
            <a:ext cx="6873875" cy="306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07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PROGRAMMING IN emu8086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6525" y="912813"/>
            <a:ext cx="8763000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Note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write</a:t>
            </a:r>
            <a:r>
              <a:rPr lang="tr-TR" dirty="0"/>
              <a:t> 1234 </a:t>
            </a:r>
            <a:r>
              <a:rPr lang="tr-TR" dirty="0" err="1"/>
              <a:t>instead</a:t>
            </a:r>
            <a:r>
              <a:rPr lang="tr-TR" dirty="0"/>
              <a:t> of 1234h,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emulator</a:t>
            </a:r>
            <a:r>
              <a:rPr lang="tr-TR" dirty="0"/>
              <a:t> </a:t>
            </a:r>
            <a:r>
              <a:rPr lang="tr-TR" dirty="0" err="1"/>
              <a:t>thinks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is </a:t>
            </a:r>
            <a:r>
              <a:rPr lang="tr-TR" dirty="0" err="1"/>
              <a:t>decimal</a:t>
            </a:r>
            <a:r>
              <a:rPr lang="tr-TR" dirty="0"/>
              <a:t>.</a:t>
            </a:r>
          </a:p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emulate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window</a:t>
            </a:r>
            <a:r>
              <a:rPr lang="tr-TR" dirty="0"/>
              <a:t> </a:t>
            </a:r>
            <a:r>
              <a:rPr lang="tr-TR" dirty="0" err="1"/>
              <a:t>demonstrates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registers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. </a:t>
            </a:r>
            <a:r>
              <a:rPr lang="tr-TR" dirty="0" err="1"/>
              <a:t>Note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AX is 0000h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run</a:t>
            </a:r>
            <a:endParaRPr lang="en-US" dirty="0"/>
          </a:p>
        </p:txBody>
      </p:sp>
      <p:pic>
        <p:nvPicPr>
          <p:cNvPr id="4098" name="Picture 2" descr="C:\Users\bayram.akdeniz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6" y="3275806"/>
            <a:ext cx="5461385" cy="35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6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10198</TotalTime>
  <Words>629</Words>
  <Application>Microsoft Office PowerPoint</Application>
  <PresentationFormat>On-screen Show (4:3)</PresentationFormat>
  <Paragraphs>57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EEEN 311  Logic Circuits &amp; Microprocessors</vt:lpstr>
      <vt:lpstr>ABOUT  8086 and emu8086</vt:lpstr>
      <vt:lpstr>INSTALLING emu8086</vt:lpstr>
      <vt:lpstr>STARTING emu8086</vt:lpstr>
      <vt:lpstr>STARTING emu8086</vt:lpstr>
      <vt:lpstr>STARTING emu8086</vt:lpstr>
      <vt:lpstr>STARTING emu8086</vt:lpstr>
      <vt:lpstr>PROGRAMMING IN emu8086</vt:lpstr>
      <vt:lpstr>PROGRAMMING IN emu8086</vt:lpstr>
      <vt:lpstr>PROGRAMMING IN emu8086</vt:lpstr>
      <vt:lpstr>PROGRAMMING IN emu8086</vt:lpstr>
      <vt:lpstr>PROGRAMMING IN emu8086</vt:lpstr>
      <vt:lpstr>PROGRAMMING IN emu8086</vt:lpstr>
      <vt:lpstr>PROGRAMMING IN emu8086</vt:lpstr>
    </vt:vector>
  </TitlesOfParts>
  <Company>Bilgi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Yigit Daghan Gokdel</dc:creator>
  <cp:lastModifiedBy>Hilmi Artun Oyman</cp:lastModifiedBy>
  <cp:revision>305</cp:revision>
  <dcterms:created xsi:type="dcterms:W3CDTF">2012-09-24T08:21:54Z</dcterms:created>
  <dcterms:modified xsi:type="dcterms:W3CDTF">2019-09-29T15:30:07Z</dcterms:modified>
</cp:coreProperties>
</file>