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2" r:id="rId7"/>
    <p:sldId id="271" r:id="rId8"/>
    <p:sldId id="272" r:id="rId9"/>
    <p:sldId id="273" r:id="rId10"/>
    <p:sldId id="268" r:id="rId11"/>
    <p:sldId id="269" r:id="rId12"/>
    <p:sldId id="270" r:id="rId13"/>
    <p:sldId id="266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664" y="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10/21/2021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wlh/sentiment-analysis-using-python-and-nltk-library-d68caba27e1d" TargetMode="External"/><Relationship Id="rId13" Type="http://schemas.openxmlformats.org/officeDocument/2006/relationships/hyperlink" Target="https://www.mygreatlearning.com/blog/nltk-tutorial-with-python/" TargetMode="External"/><Relationship Id="rId3" Type="http://schemas.openxmlformats.org/officeDocument/2006/relationships/hyperlink" Target="http://www.nltk.org/book_1ed/ch01.html" TargetMode="External"/><Relationship Id="rId7" Type="http://schemas.openxmlformats.org/officeDocument/2006/relationships/hyperlink" Target="https://www.nltk.org/" TargetMode="External"/><Relationship Id="rId12" Type="http://schemas.openxmlformats.org/officeDocument/2006/relationships/hyperlink" Target="https://pythonexamples.org/nltk/" TargetMode="External"/><Relationship Id="rId2" Type="http://schemas.openxmlformats.org/officeDocument/2006/relationships/hyperlink" Target="https://pypi.org/project/nltk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atacamp.com/community/tutorials/text-analytics-beginners-nltk" TargetMode="External"/><Relationship Id="rId11" Type="http://schemas.openxmlformats.org/officeDocument/2006/relationships/hyperlink" Target="https://medium.com/analytics-vidhya/sentence-extraction-using-textrank-algorithm-7f5c8fd568cd" TargetMode="External"/><Relationship Id="rId5" Type="http://schemas.openxmlformats.org/officeDocument/2006/relationships/hyperlink" Target="https://likegeeks.com/nlp-tutorial-using-python-nltk/" TargetMode="External"/><Relationship Id="rId10" Type="http://schemas.openxmlformats.org/officeDocument/2006/relationships/hyperlink" Target="https://towardsdatascience.com/text-summarization-using-tf-idf-e64a0644ace3" TargetMode="External"/><Relationship Id="rId4" Type="http://schemas.openxmlformats.org/officeDocument/2006/relationships/hyperlink" Target="https://pythonspot.com/category/nltk/" TargetMode="External"/><Relationship Id="rId9" Type="http://schemas.openxmlformats.org/officeDocument/2006/relationships/hyperlink" Target="https://realpython.com/nltk-nlp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tr-TR" dirty="0"/>
              <a:t>CMPE 352 </a:t>
            </a:r>
            <a:br>
              <a:rPr lang="tr-TR" dirty="0"/>
            </a:br>
            <a:r>
              <a:rPr lang="tr-TR" dirty="0" err="1"/>
              <a:t>Prıncıbles</a:t>
            </a:r>
            <a:r>
              <a:rPr lang="tr-TR" dirty="0"/>
              <a:t> of AI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Week</a:t>
            </a:r>
            <a:r>
              <a:rPr lang="tr-TR" dirty="0"/>
              <a:t> 2:  Natural Language </a:t>
            </a:r>
            <a:r>
              <a:rPr lang="tr-TR" dirty="0" err="1"/>
              <a:t>Processing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Algortihms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Bag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TF IDF </a:t>
            </a:r>
            <a:r>
              <a:rPr lang="en-US" sz="2400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(Term Frequency-Inverse Document Frequency)</a:t>
            </a:r>
            <a:endParaRPr lang="tr-TR" sz="2400" b="0" i="0" dirty="0">
              <a:solidFill>
                <a:srgbClr val="3D4251"/>
              </a:solidFill>
              <a:effectLst/>
              <a:latin typeface="Lora" panose="020B06040202020202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PageRank</a:t>
            </a:r>
            <a:r>
              <a:rPr lang="tr-TR" sz="2400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, etc.</a:t>
            </a:r>
            <a:r>
              <a:rPr lang="en-US" sz="2400" b="0" i="0" dirty="0">
                <a:solidFill>
                  <a:srgbClr val="3D4251"/>
                </a:solidFill>
                <a:effectLst/>
                <a:latin typeface="Lora" panose="020B0604020202020204" pitchFamily="2" charset="0"/>
              </a:rPr>
              <a:t> </a:t>
            </a:r>
            <a:endParaRPr lang="en-US" sz="2400" dirty="0"/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4F3CE3-C568-49DC-9DFC-2C376BFA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6219" y="985554"/>
            <a:ext cx="6633857" cy="1288014"/>
          </a:xfrm>
        </p:spPr>
        <p:txBody>
          <a:bodyPr/>
          <a:lstStyle/>
          <a:p>
            <a:r>
              <a:rPr lang="tr-TR" dirty="0"/>
              <a:t>references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DD41A4-ED2B-4A41-BAF5-1151B5ECE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8" y="1811867"/>
            <a:ext cx="10096501" cy="365548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https://pypi.org/project/nltk/</a:t>
            </a:r>
            <a:endParaRPr lang="tr-TR" dirty="0"/>
          </a:p>
          <a:p>
            <a:r>
              <a:rPr lang="en-US" dirty="0">
                <a:hlinkClick r:id="rId3"/>
              </a:rPr>
              <a:t>http://www.nltk.org/book_1ed/ch01.html</a:t>
            </a:r>
            <a:endParaRPr lang="tr-TR" dirty="0"/>
          </a:p>
          <a:p>
            <a:r>
              <a:rPr lang="en-US" dirty="0">
                <a:hlinkClick r:id="rId4"/>
              </a:rPr>
              <a:t>https://pythonspot.com/category/nltk/</a:t>
            </a:r>
            <a:endParaRPr lang="tr-TR" dirty="0"/>
          </a:p>
          <a:p>
            <a:r>
              <a:rPr lang="en-US" dirty="0">
                <a:hlinkClick r:id="rId5"/>
              </a:rPr>
              <a:t>https://likegeeks.com/nlp-tutorial-using-python-nltk/</a:t>
            </a:r>
            <a:endParaRPr lang="tr-TR" dirty="0"/>
          </a:p>
          <a:p>
            <a:r>
              <a:rPr lang="en-US" dirty="0">
                <a:hlinkClick r:id="rId6"/>
              </a:rPr>
              <a:t>https://www.datacamp.com/community/tutorials/text-analytics-beginners-nltk</a:t>
            </a:r>
            <a:endParaRPr lang="tr-TR" dirty="0"/>
          </a:p>
          <a:p>
            <a:r>
              <a:rPr lang="en-US" dirty="0">
                <a:hlinkClick r:id="rId7"/>
              </a:rPr>
              <a:t>https://www.nltk.org</a:t>
            </a:r>
            <a:endParaRPr lang="tr-TR" dirty="0"/>
          </a:p>
          <a:p>
            <a:r>
              <a:rPr lang="en-US" dirty="0">
                <a:hlinkClick r:id="rId8"/>
              </a:rPr>
              <a:t>https://medium.com/swlh/sentiment-analysis-using-python-and-nltk-library-d68caba27e1d</a:t>
            </a:r>
            <a:endParaRPr lang="tr-TR" dirty="0"/>
          </a:p>
          <a:p>
            <a:r>
              <a:rPr lang="en-US" dirty="0">
                <a:hlinkClick r:id="rId9"/>
              </a:rPr>
              <a:t>https://realpython.com/nltk-nlp-python/</a:t>
            </a:r>
            <a:endParaRPr lang="tr-TR" dirty="0"/>
          </a:p>
          <a:p>
            <a:r>
              <a:rPr lang="en-US" dirty="0">
                <a:hlinkClick r:id="rId10"/>
              </a:rPr>
              <a:t>https://towardsdatascience.com/text-summarization-using-tf-idf-e64a0644ace3</a:t>
            </a:r>
            <a:endParaRPr lang="tr-TR" dirty="0"/>
          </a:p>
          <a:p>
            <a:r>
              <a:rPr lang="en-US" dirty="0">
                <a:hlinkClick r:id="rId11"/>
              </a:rPr>
              <a:t>https://medium.com/analytics-vidhya/sentence-extraction-using-textrank-algorithm-7f5c8fd568cd</a:t>
            </a:r>
            <a:endParaRPr lang="tr-TR" dirty="0"/>
          </a:p>
          <a:p>
            <a:r>
              <a:rPr lang="en-US" dirty="0">
                <a:hlinkClick r:id="rId12"/>
              </a:rPr>
              <a:t>https://pythonexamples.org/nltk/</a:t>
            </a:r>
            <a:endParaRPr lang="tr-TR" dirty="0"/>
          </a:p>
          <a:p>
            <a:r>
              <a:rPr lang="en-US" dirty="0">
                <a:hlinkClick r:id="rId13"/>
              </a:rPr>
              <a:t>https://www.mygreatlearning.com/blog/nltk-tutorial-with-python/</a:t>
            </a:r>
            <a:endParaRPr lang="tr-TR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Natural Language </a:t>
            </a:r>
            <a:r>
              <a:rPr lang="tr-TR" dirty="0" err="1"/>
              <a:t>Processing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We are trying to develop systems that understand human languages, nuances.</a:t>
            </a:r>
          </a:p>
          <a:p>
            <a:r>
              <a:rPr lang="tr-TR" sz="3200" dirty="0"/>
              <a:t>Possible application systems:</a:t>
            </a:r>
          </a:p>
          <a:p>
            <a:pPr lvl="1"/>
            <a:r>
              <a:rPr lang="tr-TR" sz="2400" dirty="0"/>
              <a:t>Search engines</a:t>
            </a:r>
          </a:p>
          <a:p>
            <a:pPr lvl="1"/>
            <a:r>
              <a:rPr lang="tr-TR" sz="2400" dirty="0"/>
              <a:t>Social website feeds</a:t>
            </a:r>
          </a:p>
          <a:p>
            <a:pPr lvl="1"/>
            <a:r>
              <a:rPr lang="tr-TR" sz="2400" dirty="0"/>
              <a:t>Social tags</a:t>
            </a:r>
          </a:p>
          <a:p>
            <a:pPr lvl="1"/>
            <a:r>
              <a:rPr lang="tr-TR" sz="2400" dirty="0"/>
              <a:t>Speech engines</a:t>
            </a:r>
          </a:p>
          <a:p>
            <a:pPr lvl="1"/>
            <a:r>
              <a:rPr lang="tr-TR" sz="2400" dirty="0"/>
              <a:t>Spam filters</a:t>
            </a:r>
          </a:p>
          <a:p>
            <a:pPr lvl="1"/>
            <a:r>
              <a:rPr lang="tr-TR" sz="2400" dirty="0"/>
              <a:t>Writing assistants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Definitions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STOP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They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n</a:t>
            </a:r>
            <a:r>
              <a:rPr lang="en-US" sz="2400" dirty="0" err="1"/>
              <a:t>oise</a:t>
            </a:r>
            <a:r>
              <a:rPr lang="en-US" sz="2400" dirty="0"/>
              <a:t> in the text. Text may contain stop words such as is, am, are, this, a, an, the, etc.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TOKENIZATION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 P</a:t>
            </a:r>
            <a:r>
              <a:rPr lang="en-US" sz="2400" dirty="0" err="1"/>
              <a:t>rocess</a:t>
            </a:r>
            <a:r>
              <a:rPr lang="en-US" sz="2400" dirty="0"/>
              <a:t> of breaking down a text paragraph into smaller chunks such as words or sentence</a:t>
            </a:r>
            <a:r>
              <a:rPr lang="tr-TR" sz="2400" dirty="0"/>
              <a:t>.</a:t>
            </a:r>
          </a:p>
          <a:p>
            <a:pPr marL="0" indent="0">
              <a:buNone/>
            </a:pPr>
            <a:r>
              <a:rPr lang="tr-TR" sz="2400" dirty="0"/>
              <a:t>TOKENS: </a:t>
            </a:r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smaller</a:t>
            </a:r>
            <a:r>
              <a:rPr lang="tr-TR" sz="2400" dirty="0"/>
              <a:t> </a:t>
            </a:r>
            <a:r>
              <a:rPr lang="tr-TR" sz="2400" dirty="0" err="1"/>
              <a:t>words</a:t>
            </a:r>
            <a:r>
              <a:rPr lang="tr-T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LEMMA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Other word </a:t>
            </a:r>
            <a:r>
              <a:rPr lang="en-US" sz="2400" dirty="0" err="1"/>
              <a:t>synsets</a:t>
            </a:r>
            <a:r>
              <a:rPr lang="en-US" sz="2400" dirty="0"/>
              <a:t> this </a:t>
            </a:r>
            <a:r>
              <a:rPr lang="en-US" sz="2400" dirty="0" err="1"/>
              <a:t>word+POC</a:t>
            </a:r>
            <a:r>
              <a:rPr lang="en-US" sz="2400" dirty="0"/>
              <a:t> is related to (not strictly synonyms, but can be considered so);</a:t>
            </a:r>
            <a:endParaRPr lang="tr-TR" sz="2400" dirty="0"/>
          </a:p>
          <a:p>
            <a:r>
              <a:rPr lang="en-US" sz="2400" dirty="0"/>
              <a:t> </a:t>
            </a:r>
            <a:r>
              <a:rPr lang="tr-TR" sz="2400" dirty="0"/>
              <a:t>L</a:t>
            </a:r>
            <a:r>
              <a:rPr lang="en-US" sz="2400" dirty="0" err="1"/>
              <a:t>emmas</a:t>
            </a:r>
            <a:r>
              <a:rPr lang="en-US" sz="2400" dirty="0"/>
              <a:t> are related to other lemmas, not to words directly</a:t>
            </a:r>
            <a:r>
              <a:rPr lang="tr-TR" sz="2400" dirty="0"/>
              <a:t>.</a:t>
            </a:r>
          </a:p>
          <a:p>
            <a:r>
              <a:rPr lang="en-US" sz="2400" b="1" dirty="0"/>
              <a:t>Lemmatization</a:t>
            </a:r>
            <a:r>
              <a:rPr lang="en-US" sz="2400" dirty="0"/>
              <a:t> in NLTK is the algorithmic process of finding the lemma of a word depending on its meaning and context.</a:t>
            </a:r>
            <a:endParaRPr lang="tr-TR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LEXICON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en-US" sz="2400" dirty="0"/>
              <a:t>is a vocabulary, a list of words, a dictionary 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98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2400" dirty="0"/>
              <a:t>art of speech of the word for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 this </a:t>
            </a:r>
            <a:r>
              <a:rPr lang="en-US" sz="2400" dirty="0" err="1"/>
              <a:t>synset</a:t>
            </a:r>
            <a:endParaRPr lang="tr-TR" sz="2400" dirty="0"/>
          </a:p>
          <a:p>
            <a:endParaRPr lang="tr-TR" sz="2400" dirty="0"/>
          </a:p>
          <a:p>
            <a:r>
              <a:rPr lang="tr-TR" sz="2400" dirty="0" err="1"/>
              <a:t>Example</a:t>
            </a:r>
            <a:r>
              <a:rPr lang="tr-TR" sz="2400" dirty="0"/>
              <a:t> :</a:t>
            </a:r>
          </a:p>
          <a:p>
            <a:pPr marL="0" indent="0">
              <a:buNone/>
            </a:pPr>
            <a:r>
              <a:rPr lang="en-US" sz="2400" i="1" dirty="0"/>
              <a:t>The word "code" has three </a:t>
            </a:r>
            <a:r>
              <a:rPr lang="en-US" sz="2400" i="1" dirty="0" err="1"/>
              <a:t>synsets</a:t>
            </a:r>
            <a:r>
              <a:rPr lang="en-US" sz="2400" i="1" dirty="0"/>
              <a:t> in noun form and two in verb form</a:t>
            </a:r>
            <a:endParaRPr lang="tr-TR" sz="2400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Root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variation</a:t>
            </a:r>
            <a:r>
              <a:rPr lang="tr-TR" sz="2400" dirty="0"/>
              <a:t> of </a:t>
            </a:r>
            <a:r>
              <a:rPr lang="tr-TR" sz="2400" dirty="0" err="1"/>
              <a:t>words</a:t>
            </a:r>
            <a:r>
              <a:rPr lang="tr-TR" sz="2400" dirty="0"/>
              <a:t>.</a:t>
            </a:r>
          </a:p>
          <a:p>
            <a:r>
              <a:rPr lang="en-US" sz="2400" dirty="0"/>
              <a:t>Stemming algorithm works by cutting the suffix from the word.</a:t>
            </a:r>
            <a:endParaRPr lang="tr-TR" sz="2400" dirty="0"/>
          </a:p>
          <a:p>
            <a:r>
              <a:rPr lang="tr-TR" sz="2400" dirty="0" err="1"/>
              <a:t>Example</a:t>
            </a:r>
            <a:r>
              <a:rPr lang="tr-TR" sz="2400" dirty="0"/>
              <a:t>:</a:t>
            </a:r>
          </a:p>
          <a:p>
            <a:pPr marL="0" indent="0">
              <a:buNone/>
            </a:pPr>
            <a:r>
              <a:rPr lang="tr-TR" sz="2400" i="1" dirty="0"/>
              <a:t> </a:t>
            </a:r>
            <a:r>
              <a:rPr lang="tr-TR" sz="2400" i="1" dirty="0" err="1"/>
              <a:t>eat</a:t>
            </a:r>
            <a:r>
              <a:rPr lang="tr-TR" sz="2400" i="1" dirty="0"/>
              <a:t>, </a:t>
            </a:r>
            <a:r>
              <a:rPr lang="tr-TR" sz="2400" i="1" dirty="0" err="1"/>
              <a:t>eating</a:t>
            </a:r>
            <a:r>
              <a:rPr lang="tr-TR" sz="2400" i="1" dirty="0"/>
              <a:t>, </a:t>
            </a:r>
            <a:r>
              <a:rPr lang="tr-TR" sz="2400" i="1" dirty="0" err="1"/>
              <a:t>eats</a:t>
            </a:r>
            <a:endParaRPr lang="tr-TR" sz="2400" i="1" dirty="0"/>
          </a:p>
          <a:p>
            <a:pPr marL="0" indent="0">
              <a:buNone/>
            </a:pPr>
            <a:r>
              <a:rPr lang="tr-TR" sz="2400" i="1" dirty="0" err="1"/>
              <a:t>Stem</a:t>
            </a:r>
            <a:r>
              <a:rPr lang="tr-TR" sz="2400" i="1" dirty="0"/>
              <a:t>: </a:t>
            </a:r>
            <a:r>
              <a:rPr lang="tr-TR" sz="2400" i="1" dirty="0" err="1"/>
              <a:t>eat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36622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CORPUS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Body of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text</a:t>
            </a:r>
            <a:r>
              <a:rPr lang="tr-TR" sz="2800" dirty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52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codıng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– NLTK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Natural Language Toolkit</a:t>
            </a:r>
          </a:p>
          <a:p>
            <a:r>
              <a:rPr lang="tr-TR" sz="2800" dirty="0"/>
              <a:t>Open </a:t>
            </a:r>
            <a:r>
              <a:rPr lang="tr-TR" sz="2800" dirty="0" err="1"/>
              <a:t>source</a:t>
            </a:r>
            <a:r>
              <a:rPr lang="tr-TR" sz="2800" dirty="0"/>
              <a:t> </a:t>
            </a:r>
            <a:r>
              <a:rPr lang="tr-TR" sz="2800" dirty="0" err="1"/>
              <a:t>library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packages</a:t>
            </a:r>
            <a:endParaRPr lang="tr-TR" sz="2800" dirty="0"/>
          </a:p>
          <a:p>
            <a:r>
              <a:rPr lang="tr-TR" sz="2800" dirty="0" err="1"/>
              <a:t>Includes</a:t>
            </a:r>
            <a:r>
              <a:rPr lang="tr-TR" sz="2800" dirty="0"/>
              <a:t> boks, </a:t>
            </a:r>
            <a:r>
              <a:rPr lang="tr-TR" sz="2800" dirty="0" err="1"/>
              <a:t>functions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classes</a:t>
            </a:r>
            <a:r>
              <a:rPr lang="tr-TR" sz="2800" dirty="0"/>
              <a:t> </a:t>
            </a:r>
            <a:r>
              <a:rPr lang="tr-TR" sz="2800" dirty="0" err="1"/>
              <a:t>necessry</a:t>
            </a:r>
            <a:r>
              <a:rPr lang="tr-TR" sz="2800" dirty="0"/>
              <a:t> </a:t>
            </a:r>
            <a:r>
              <a:rPr lang="tr-TR" sz="2800" dirty="0" err="1"/>
              <a:t>for</a:t>
            </a:r>
            <a:r>
              <a:rPr lang="tr-TR" sz="2800" dirty="0"/>
              <a:t> </a:t>
            </a:r>
            <a:r>
              <a:rPr lang="tr-TR" sz="2800" dirty="0" err="1"/>
              <a:t>natural</a:t>
            </a:r>
            <a:r>
              <a:rPr lang="tr-TR" sz="2800" dirty="0"/>
              <a:t> </a:t>
            </a:r>
            <a:r>
              <a:rPr lang="tr-TR" sz="2800" dirty="0" err="1"/>
              <a:t>language</a:t>
            </a:r>
            <a:r>
              <a:rPr lang="tr-TR" sz="2800" dirty="0"/>
              <a:t> </a:t>
            </a:r>
            <a:r>
              <a:rPr lang="tr-TR" sz="2800" dirty="0" err="1"/>
              <a:t>processing</a:t>
            </a:r>
            <a:r>
              <a:rPr lang="tr-TR" sz="2800" dirty="0"/>
              <a:t>.</a:t>
            </a:r>
          </a:p>
          <a:p>
            <a:r>
              <a:rPr lang="tr-TR" sz="2800" dirty="0"/>
              <a:t>Usefull for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15841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Necessary</a:t>
            </a:r>
            <a:r>
              <a:rPr lang="tr-TR" dirty="0"/>
              <a:t> </a:t>
            </a:r>
            <a:r>
              <a:rPr lang="tr-TR" dirty="0" err="1"/>
              <a:t>Packages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Nltk</a:t>
            </a:r>
            <a:r>
              <a:rPr lang="tr-TR" sz="2800" dirty="0"/>
              <a:t> </a:t>
            </a:r>
          </a:p>
          <a:p>
            <a:pPr lvl="1"/>
            <a:r>
              <a:rPr lang="tr-TR" sz="2000" dirty="0" err="1"/>
              <a:t>Books</a:t>
            </a:r>
            <a:endParaRPr lang="tr-TR" sz="2000" dirty="0"/>
          </a:p>
          <a:p>
            <a:r>
              <a:rPr lang="tr-TR" sz="2800" dirty="0" err="1"/>
              <a:t>Mathplotlib</a:t>
            </a:r>
            <a:endParaRPr lang="tr-TR" sz="2800" dirty="0"/>
          </a:p>
          <a:p>
            <a:r>
              <a:rPr lang="tr-TR" sz="2800" dirty="0" err="1"/>
              <a:t>Numpy</a:t>
            </a:r>
            <a:endParaRPr lang="tr-TR" sz="2800" dirty="0"/>
          </a:p>
          <a:p>
            <a:r>
              <a:rPr lang="tr-TR" sz="2800" dirty="0" err="1"/>
              <a:t>Scikit-learn</a:t>
            </a:r>
            <a:endParaRPr lang="tr-TR" sz="2800" dirty="0"/>
          </a:p>
          <a:p>
            <a:r>
              <a:rPr lang="tr-TR" sz="2800" dirty="0" err="1"/>
              <a:t>Scipy</a:t>
            </a:r>
            <a:endParaRPr lang="tr-TR" sz="2800" dirty="0"/>
          </a:p>
          <a:p>
            <a:r>
              <a:rPr lang="tr-TR" sz="2800" dirty="0"/>
              <a:t>pandas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2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691dc671-f6e0-4fae-8fb4-52e245e7c814" xsi:nil="true"/>
    <MigrationWizIdDocumentLibraryPermissions xmlns="691dc671-f6e0-4fae-8fb4-52e245e7c814" xsi:nil="true"/>
    <MigrationWizIdSecurityGroups xmlns="691dc671-f6e0-4fae-8fb4-52e245e7c814" xsi:nil="true"/>
    <MigrationWizIdPermissions xmlns="691dc671-f6e0-4fae-8fb4-52e245e7c814" xsi:nil="true"/>
    <MigrationWizIdPermissionLevels xmlns="691dc671-f6e0-4fae-8fb4-52e245e7c8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D842CA40BDE1749842E0618CDDFEDF9" ma:contentTypeVersion="13" ma:contentTypeDescription="Yeni belge oluşturun." ma:contentTypeScope="" ma:versionID="216681d5db9409dc8e67807450e5ec3b">
  <xsd:schema xmlns:xsd="http://www.w3.org/2001/XMLSchema" xmlns:xs="http://www.w3.org/2001/XMLSchema" xmlns:p="http://schemas.microsoft.com/office/2006/metadata/properties" xmlns:ns3="691dc671-f6e0-4fae-8fb4-52e245e7c814" targetNamespace="http://schemas.microsoft.com/office/2006/metadata/properties" ma:root="true" ma:fieldsID="58435ceadbaec6dfdbdd0ec436729e7c" ns3:_="">
    <xsd:import namespace="691dc671-f6e0-4fae-8fb4-52e245e7c814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1dc671-f6e0-4fae-8fb4-52e245e7c814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691dc671-f6e0-4fae-8fb4-52e245e7c814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E373628-94F7-42F0-9E3A-0D7D810D1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C22A10-8D64-413F-B507-3A54E3BA7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1dc671-f6e0-4fae-8fb4-52e245e7c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251</TotalTime>
  <Words>447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Euphemia</vt:lpstr>
      <vt:lpstr>Lora</vt:lpstr>
      <vt:lpstr>Plantagenet Cherokee</vt:lpstr>
      <vt:lpstr>Wingdings</vt:lpstr>
      <vt:lpstr>Academic Literature 16x9</vt:lpstr>
      <vt:lpstr>CMPE 352  Prıncıbles of AI</vt:lpstr>
      <vt:lpstr>Natural Language Processing</vt:lpstr>
      <vt:lpstr>Few Definitions to Remember</vt:lpstr>
      <vt:lpstr>PowerPoint Presentation</vt:lpstr>
      <vt:lpstr>PowerPoint Presentation</vt:lpstr>
      <vt:lpstr>PowerPoint Presentation</vt:lpstr>
      <vt:lpstr>codıng</vt:lpstr>
      <vt:lpstr>Python – NLTK Library</vt:lpstr>
      <vt:lpstr>Necessary Packages</vt:lpstr>
      <vt:lpstr>Algortihms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 352</dc:title>
  <dc:creator>Selek Ceren Celik</dc:creator>
  <cp:lastModifiedBy>Selek Ceren Celik</cp:lastModifiedBy>
  <cp:revision>14</cp:revision>
  <dcterms:created xsi:type="dcterms:W3CDTF">2021-10-20T11:55:47Z</dcterms:created>
  <dcterms:modified xsi:type="dcterms:W3CDTF">2021-10-21T09:39:28Z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0x0101005D842CA40BDE1749842E0618CDDFEDF9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