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63" r:id="rId3"/>
    <p:sldId id="264" r:id="rId4"/>
    <p:sldId id="266" r:id="rId5"/>
    <p:sldId id="267" r:id="rId6"/>
    <p:sldId id="26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8" r:id="rId30"/>
    <p:sldId id="299" r:id="rId31"/>
    <p:sldId id="300" r:id="rId32"/>
    <p:sldId id="301" r:id="rId33"/>
    <p:sldId id="302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257" r:id="rId51"/>
    <p:sldId id="258" r:id="rId52"/>
    <p:sldId id="259" r:id="rId53"/>
    <p:sldId id="260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1FAD-2D00-7946-9AFC-FB84AF75CB9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5076-AE56-8540-9E92-BAD00A49A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3B7C3-A308-C242-9E42-B2B8B4346B81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1673-3B07-C94F-AC5A-B322BA37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8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5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C4C-17C7-4844-B928-44CB2F8318F8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8F5-59EF-8D4E-9D27-B8E8515DE168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9AD9-8BCE-D64A-B1D2-F8BEA09E73BC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37C-11E9-3947-863A-61C374749801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E0A6-C8B3-E841-AEE5-463AB6F2ABCC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F856-27D1-1447-BC6F-F158C753C158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0CF9-7F6E-B049-AAEC-90FCD7C029DB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DDB-BC64-094E-AF7F-AC865B3303B9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2259-D3D0-A142-8131-274323B0011D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8C05-7EE4-3A44-95CE-AD1E2CAA7A48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8E89-EE25-6744-8E9D-150C4846643C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34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8AC7-F430-7642-ADA7-E22A5AF81136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ilgi_logo copy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42" y="6194028"/>
            <a:ext cx="2646501" cy="6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8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8.jpe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5.jpe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8.jpe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9.jpe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1.xml"/><Relationship Id="rId5" Type="http://schemas.openxmlformats.org/officeDocument/2006/relationships/image" Target="../media/image36.jpe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37.jpe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ransistor_cou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7.jpeg"/><Relationship Id="rId5" Type="http://schemas.openxmlformats.org/officeDocument/2006/relationships/image" Target="../media/image5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66" y="2130425"/>
            <a:ext cx="8171954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EEEN 311 </a:t>
            </a:r>
            <a:br>
              <a:rPr lang="en-US" sz="3200" dirty="0" smtClean="0"/>
            </a:br>
            <a:r>
              <a:rPr lang="en-US" sz="3200" dirty="0" smtClean="0"/>
              <a:t>Logic Circuits &amp; Microprocessors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Computing</a:t>
            </a:r>
          </a:p>
          <a:p>
            <a:r>
              <a:rPr lang="en-US" sz="2000" dirty="0" smtClean="0"/>
              <a:t>[Week 1]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75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i="1" dirty="0"/>
              <a:t>two ways of converting decimal to hex</a:t>
            </a:r>
          </a:p>
        </p:txBody>
      </p:sp>
      <p:sp>
        <p:nvSpPr>
          <p:cNvPr id="869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1412" cy="4756150"/>
          </a:xfrm>
        </p:spPr>
        <p:txBody>
          <a:bodyPr/>
          <a:lstStyle/>
          <a:p>
            <a:r>
              <a:rPr lang="en-US" dirty="0">
                <a:cs typeface="Times New Roman" charset="0"/>
              </a:rPr>
              <a:t>Convert directly from decimal to hex by repeated division, keeping track of the remainders. </a:t>
            </a:r>
          </a:p>
        </p:txBody>
      </p:sp>
      <p:pic>
        <p:nvPicPr>
          <p:cNvPr id="869382" name="Picture 6" descr="ex00_0070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4063"/>
            <a:ext cx="7467600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F73-0F4C-6442-AFBE-BA5AC0D62795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586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53988"/>
            <a:ext cx="8459787" cy="5940425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Convert to binary first, then convert to hex. </a:t>
            </a:r>
          </a:p>
        </p:txBody>
      </p:sp>
      <p:pic>
        <p:nvPicPr>
          <p:cNvPr id="873476" name="Picture 4" descr="ex00_0060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762000"/>
            <a:ext cx="676116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9816-0EE8-EB47-B9BB-A9CA918B7683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i="1" dirty="0"/>
              <a:t>counting in bases 10, 2 &amp; 16</a:t>
            </a:r>
          </a:p>
        </p:txBody>
      </p:sp>
      <p:sp>
        <p:nvSpPr>
          <p:cNvPr id="8529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1173088"/>
            <a:ext cx="8685212" cy="131127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cs typeface="Times New Roman" charset="0"/>
              </a:rPr>
              <a:t>Table </a:t>
            </a:r>
            <a:r>
              <a:rPr lang="en-US" sz="2000" dirty="0" smtClean="0">
                <a:cs typeface="Times New Roman" charset="0"/>
              </a:rPr>
              <a:t>shows </a:t>
            </a:r>
            <a:r>
              <a:rPr lang="en-US" sz="2000" dirty="0">
                <a:cs typeface="Times New Roman" charset="0"/>
              </a:rPr>
              <a:t>the relationship between all three bases in the sequence of numbers from 0 to 31 in decimal, with equivalent binary &amp; hex numbers</a:t>
            </a:r>
            <a:r>
              <a:rPr lang="en-US" sz="2000" dirty="0" smtClean="0">
                <a:cs typeface="Times New Roman" charset="0"/>
              </a:rPr>
              <a:t>.</a:t>
            </a:r>
          </a:p>
          <a:p>
            <a:r>
              <a:rPr lang="en-US" sz="2000" baseline="0" dirty="0" smtClean="0">
                <a:cs typeface="Times New Roman" charset="0"/>
              </a:rPr>
              <a:t>In each base, when one more is added to the highest digit, that digit  becomes zero. </a:t>
            </a:r>
          </a:p>
          <a:p>
            <a:r>
              <a:rPr lang="en-US" sz="2000" baseline="0" dirty="0" smtClean="0">
                <a:cs typeface="Times New Roman" charset="0"/>
              </a:rPr>
              <a:t>A 1 is carried to the next-highest digit position.</a:t>
            </a:r>
            <a:endParaRPr lang="en-US" sz="2000" dirty="0">
              <a:cs typeface="Times New Roman" charset="0"/>
            </a:endParaRPr>
          </a:p>
        </p:txBody>
      </p:sp>
      <p:pic>
        <p:nvPicPr>
          <p:cNvPr id="852998" name="Picture 6" descr="ta00_00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54" y="2373313"/>
            <a:ext cx="4838759" cy="386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A680-A08A-594E-ACB3-01AA93382376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i="1" dirty="0"/>
              <a:t>addition of binary and hex numbers</a:t>
            </a:r>
          </a:p>
        </p:txBody>
      </p:sp>
      <p:sp>
        <p:nvSpPr>
          <p:cNvPr id="871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1412" cy="56515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Table </a:t>
            </a:r>
            <a:r>
              <a:rPr lang="en-US" dirty="0" smtClean="0">
                <a:cs typeface="Times New Roman" charset="0"/>
              </a:rPr>
              <a:t>below shows </a:t>
            </a:r>
            <a:r>
              <a:rPr lang="en-US" dirty="0">
                <a:cs typeface="Times New Roman" charset="0"/>
              </a:rPr>
              <a:t>the addition of two bits.</a:t>
            </a:r>
          </a:p>
        </p:txBody>
      </p:sp>
      <p:pic>
        <p:nvPicPr>
          <p:cNvPr id="871431" name="Picture 7" descr="ta00_0030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77975"/>
            <a:ext cx="35052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71432" name="Picture 8" descr="ex00_00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7162800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1433" name="Rectangle 9"/>
          <p:cNvSpPr>
            <a:spLocks noChangeArrowheads="1"/>
          </p:cNvSpPr>
          <p:nvPr/>
        </p:nvSpPr>
        <p:spPr bwMode="auto">
          <a:xfrm>
            <a:off x="153988" y="3505200"/>
            <a:ext cx="87614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aseline="0" dirty="0" smtClean="0">
                <a:latin typeface="Arial"/>
                <a:cs typeface="Arial"/>
              </a:rPr>
              <a:t>Addition </a:t>
            </a:r>
            <a:r>
              <a:rPr lang="en-US" sz="2400" baseline="0" dirty="0">
                <a:latin typeface="Arial"/>
                <a:cs typeface="Arial"/>
              </a:rPr>
              <a:t>of binary numbers.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0AE-384F-FA4B-986C-EFFAD552D46C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i="1" dirty="0"/>
              <a:t>subtraction of binary &amp; hex numbers</a:t>
            </a:r>
          </a:p>
        </p:txBody>
      </p:sp>
      <p:sp>
        <p:nvSpPr>
          <p:cNvPr id="874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1412" cy="4756150"/>
          </a:xfrm>
        </p:spPr>
        <p:txBody>
          <a:bodyPr/>
          <a:lstStyle/>
          <a:p>
            <a:r>
              <a:rPr lang="en-US" dirty="0"/>
              <a:t>All computers use the addition process to implement subtraction. </a:t>
            </a:r>
          </a:p>
          <a:p>
            <a:pPr lvl="1"/>
            <a:r>
              <a:rPr lang="en-US" dirty="0"/>
              <a:t>Computers have adder circuitry, but no separate circuitry for </a:t>
            </a:r>
            <a:r>
              <a:rPr lang="en-US" dirty="0" smtClean="0"/>
              <a:t>subtraction.</a:t>
            </a:r>
            <a:endParaRPr lang="en-US" dirty="0"/>
          </a:p>
          <a:p>
            <a:r>
              <a:rPr lang="en-US" dirty="0"/>
              <a:t>Adders are used in conjunction with </a:t>
            </a:r>
            <a:r>
              <a:rPr lang="en-US" i="1" dirty="0"/>
              <a:t>2</a:t>
            </a:r>
            <a:r>
              <a:rPr lang="ja-JP" altLang="en-US" i="1" dirty="0"/>
              <a:t>’</a:t>
            </a:r>
            <a:r>
              <a:rPr lang="en-US" i="1" dirty="0"/>
              <a:t>s complement</a:t>
            </a:r>
            <a:r>
              <a:rPr lang="en-US" dirty="0"/>
              <a:t> circuitry to perform subtraction. </a:t>
            </a:r>
          </a:p>
          <a:p>
            <a:pPr lvl="1"/>
            <a:r>
              <a:rPr lang="en-US" dirty="0"/>
              <a:t>To implement </a:t>
            </a:r>
            <a:r>
              <a:rPr lang="ja-JP" altLang="en-US" dirty="0"/>
              <a:t>“</a:t>
            </a:r>
            <a:r>
              <a:rPr lang="en-US" i="1" dirty="0"/>
              <a:t>x – y</a:t>
            </a:r>
            <a:r>
              <a:rPr lang="ja-JP" altLang="en-US" dirty="0"/>
              <a:t>”</a:t>
            </a:r>
            <a:r>
              <a:rPr lang="en-US" dirty="0"/>
              <a:t>, the computer takes the 2</a:t>
            </a:r>
            <a:r>
              <a:rPr lang="ja-JP" altLang="en-US" dirty="0"/>
              <a:t>’</a:t>
            </a:r>
            <a:r>
              <a:rPr lang="en-US" dirty="0"/>
              <a:t>s complement of </a:t>
            </a:r>
            <a:r>
              <a:rPr lang="en-US" i="1" dirty="0"/>
              <a:t>y</a:t>
            </a:r>
            <a:r>
              <a:rPr lang="en-US" dirty="0"/>
              <a:t> and adds it </a:t>
            </a:r>
            <a:r>
              <a:rPr lang="en-US" dirty="0" smtClean="0"/>
              <a:t>to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56E-AF5B-594C-95C1-0EB74C51897B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i="1" dirty="0"/>
              <a:t>2</a:t>
            </a:r>
            <a:r>
              <a:rPr lang="ja-JP" altLang="en-US" sz="2400" i="1" dirty="0"/>
              <a:t>’</a:t>
            </a:r>
            <a:r>
              <a:rPr lang="en-US" sz="2400" i="1" dirty="0"/>
              <a:t>s compliment of a binary number</a:t>
            </a:r>
          </a:p>
        </p:txBody>
      </p:sp>
      <p:sp>
        <p:nvSpPr>
          <p:cNvPr id="876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1412" cy="94615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To get the 2</a:t>
            </a:r>
            <a:r>
              <a:rPr lang="ja-JP" altLang="en-US" dirty="0">
                <a:cs typeface="Times New Roman" charset="0"/>
              </a:rPr>
              <a:t>’</a:t>
            </a:r>
            <a:r>
              <a:rPr lang="en-US" dirty="0">
                <a:cs typeface="Times New Roman" charset="0"/>
              </a:rPr>
              <a:t>s complement of a binary number, invert all the bits and then add 1 to the result.</a:t>
            </a:r>
          </a:p>
        </p:txBody>
      </p:sp>
      <p:pic>
        <p:nvPicPr>
          <p:cNvPr id="876549" name="Picture 5" descr="ex00_00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19300"/>
            <a:ext cx="53244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153988" y="4464050"/>
            <a:ext cx="8761412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aseline="0" dirty="0">
                <a:latin typeface="Arial"/>
                <a:cs typeface="Arial"/>
              </a:rPr>
              <a:t>Inverting the bits is simply a matter of changing</a:t>
            </a:r>
            <a:br>
              <a:rPr lang="en-US" sz="2400" baseline="0" dirty="0">
                <a:latin typeface="Arial"/>
                <a:cs typeface="Arial"/>
              </a:rPr>
            </a:br>
            <a:r>
              <a:rPr lang="en-US" sz="2400" baseline="0" dirty="0">
                <a:latin typeface="Arial"/>
                <a:cs typeface="Arial"/>
              </a:rPr>
              <a:t>all 0s to 1s and 1s to 0s.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 dirty="0">
                <a:cs typeface="Times New Roman" charset="0"/>
              </a:rPr>
              <a:t>This is called the </a:t>
            </a:r>
            <a:r>
              <a:rPr lang="en-US" i="1" baseline="0" dirty="0">
                <a:cs typeface="Times New Roman" charset="0"/>
              </a:rPr>
              <a:t>1</a:t>
            </a:r>
            <a:r>
              <a:rPr lang="ja-JP" altLang="en-US" i="1" baseline="0" dirty="0">
                <a:cs typeface="Times New Roman" charset="0"/>
              </a:rPr>
              <a:t>’</a:t>
            </a:r>
            <a:r>
              <a:rPr lang="en-US" i="1" baseline="0" dirty="0">
                <a:cs typeface="Times New Roman" charset="0"/>
              </a:rPr>
              <a:t>s complement.</a:t>
            </a:r>
            <a:endParaRPr lang="en-US" baseline="0" dirty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CD3-67E8-174D-A8E6-53EFC13D153E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1412" cy="4756150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To add, start with the least significant digit, &amp; add the digits together.</a:t>
            </a:r>
          </a:p>
          <a:p>
            <a:pPr lvl="1"/>
            <a:r>
              <a:rPr lang="en-US">
                <a:cs typeface="Times New Roman" charset="0"/>
              </a:rPr>
              <a:t>If the result is less than 16, write that digit as the sum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for that position. </a:t>
            </a:r>
          </a:p>
          <a:p>
            <a:pPr lvl="1"/>
            <a:r>
              <a:rPr lang="en-US">
                <a:cs typeface="Times New Roman" charset="0"/>
              </a:rPr>
              <a:t>If greater than 16, subtract 16 from it to get the digit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and carry 1 to the next digit.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i="1" dirty="0"/>
              <a:t>addition &amp; subtraction of hex numbers</a:t>
            </a:r>
          </a:p>
        </p:txBody>
      </p:sp>
      <p:pic>
        <p:nvPicPr>
          <p:cNvPr id="878598" name="Picture 6" descr="ex00_01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79825"/>
            <a:ext cx="7848600" cy="2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3239-B1D2-0946-A834-9D469FEA51DC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1068978"/>
            <a:ext cx="8761412" cy="147955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In subtracting two hex numbers, if the second digit is greater than the first, borrow 16 from the preceding digit.</a:t>
            </a:r>
            <a:endParaRPr lang="en-US" dirty="0">
              <a:solidFill>
                <a:srgbClr val="FF0000"/>
              </a:solidFill>
              <a:cs typeface="Times New Roman" charset="0"/>
            </a:endParaRP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i="1" dirty="0"/>
              <a:t>addition &amp; subtraction of hex numbers</a:t>
            </a:r>
          </a:p>
        </p:txBody>
      </p:sp>
      <p:grpSp>
        <p:nvGrpSpPr>
          <p:cNvPr id="880651" name="Group 11"/>
          <p:cNvGrpSpPr>
            <a:grpSpLocks/>
          </p:cNvGrpSpPr>
          <p:nvPr/>
        </p:nvGrpSpPr>
        <p:grpSpPr bwMode="auto">
          <a:xfrm>
            <a:off x="230188" y="2814638"/>
            <a:ext cx="8761412" cy="2398712"/>
            <a:chOff x="145" y="1773"/>
            <a:chExt cx="5519" cy="1511"/>
          </a:xfrm>
        </p:grpSpPr>
        <p:sp>
          <p:nvSpPr>
            <p:cNvPr id="880646" name="Rectangle 6"/>
            <p:cNvSpPr>
              <a:spLocks noChangeArrowheads="1"/>
            </p:cNvSpPr>
            <p:nvPr/>
          </p:nvSpPr>
          <p:spPr bwMode="auto">
            <a:xfrm>
              <a:off x="145" y="2928"/>
              <a:ext cx="551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tx1"/>
                </a:buClr>
              </a:pPr>
              <a:r>
                <a:rPr lang="en-US" sz="3000" baseline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Mastery of these techniques is </a:t>
              </a:r>
              <a:r>
                <a:rPr lang="en-US" sz="3000" i="1" baseline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essential</a:t>
              </a:r>
              <a:r>
                <a:rPr lang="en-US" sz="3000" baseline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.</a:t>
              </a:r>
            </a:p>
          </p:txBody>
        </p:sp>
        <p:pic>
          <p:nvPicPr>
            <p:cNvPr id="880650" name="Picture 10" descr="ua00_000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773"/>
              <a:ext cx="4896" cy="10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6560-46D4-3046-959E-1C2D9D499A28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5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i="1" dirty="0"/>
              <a:t>ASCII code</a:t>
            </a:r>
          </a:p>
        </p:txBody>
      </p:sp>
      <p:sp>
        <p:nvSpPr>
          <p:cNvPr id="884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cs typeface="Times New Roman" charset="0"/>
              </a:rPr>
              <a:t>Because all information in the computer must be represented by 0s &amp; 1s, binary patterns must be assigned to letters and other characters</a:t>
            </a:r>
            <a:r>
              <a:rPr lang="en-US" dirty="0" smtClean="0">
                <a:cs typeface="Times New Roman" charset="0"/>
              </a:rPr>
              <a:t>.</a:t>
            </a:r>
            <a:endParaRPr lang="en-US" dirty="0">
              <a:cs typeface="Times New Roman" charset="0"/>
            </a:endParaRPr>
          </a:p>
          <a:p>
            <a:r>
              <a:rPr lang="en-US" dirty="0">
                <a:cs typeface="Times New Roman" charset="0"/>
              </a:rPr>
              <a:t>In the 1960s, a standard representation called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ASCII</a:t>
            </a:r>
            <a:r>
              <a:rPr lang="en-US" dirty="0">
                <a:cs typeface="Times New Roman" charset="0"/>
              </a:rPr>
              <a:t> was established.</a:t>
            </a:r>
          </a:p>
          <a:p>
            <a:pPr lvl="1"/>
            <a:r>
              <a:rPr lang="en-US" dirty="0">
                <a:cs typeface="Times New Roman" charset="0"/>
              </a:rPr>
              <a:t>Named for 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A</a:t>
            </a:r>
            <a:r>
              <a:rPr lang="en-US" dirty="0">
                <a:cs typeface="Times New Roman" charset="0"/>
              </a:rPr>
              <a:t>merican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S</a:t>
            </a:r>
            <a:r>
              <a:rPr lang="en-US" dirty="0">
                <a:cs typeface="Times New Roman" charset="0"/>
              </a:rPr>
              <a:t>tandard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C</a:t>
            </a:r>
            <a:r>
              <a:rPr lang="en-US" dirty="0">
                <a:cs typeface="Times New Roman" charset="0"/>
              </a:rPr>
              <a:t>ode for</a:t>
            </a:r>
            <a:br>
              <a:rPr lang="en-US" dirty="0">
                <a:cs typeface="Times New Roman" charset="0"/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I</a:t>
            </a:r>
            <a:r>
              <a:rPr lang="en-US" dirty="0">
                <a:cs typeface="Times New Roman" charset="0"/>
              </a:rPr>
              <a:t>nformation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I</a:t>
            </a:r>
            <a:r>
              <a:rPr lang="en-US" dirty="0">
                <a:cs typeface="Times New Roman" charset="0"/>
              </a:rPr>
              <a:t>nterchange, pronounced </a:t>
            </a:r>
            <a:r>
              <a:rPr lang="ja-JP" altLang="en-US" i="1" dirty="0">
                <a:cs typeface="Times New Roman" charset="0"/>
              </a:rPr>
              <a:t>“</a:t>
            </a:r>
            <a:r>
              <a:rPr lang="en-US" i="1" dirty="0">
                <a:cs typeface="Times New Roman" charset="0"/>
              </a:rPr>
              <a:t>Ask-E</a:t>
            </a:r>
            <a:r>
              <a:rPr lang="ja-JP" altLang="en-US" i="1" dirty="0">
                <a:cs typeface="Times New Roman" charset="0"/>
              </a:rPr>
              <a:t>”</a:t>
            </a:r>
            <a:r>
              <a:rPr lang="en-US" i="1" dirty="0">
                <a:cs typeface="Times New Roman" charset="0"/>
              </a:rPr>
              <a:t>.</a:t>
            </a:r>
          </a:p>
          <a:p>
            <a:r>
              <a:rPr lang="en-US" dirty="0">
                <a:cs typeface="Times New Roman" charset="0"/>
              </a:rPr>
              <a:t>It assigns binary patterns for numbers 0 to 9, and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all English alphabet letters, upper- and lower-case.</a:t>
            </a:r>
          </a:p>
          <a:p>
            <a:pPr lvl="1"/>
            <a:r>
              <a:rPr lang="en-US" dirty="0">
                <a:cs typeface="Times New Roman" charset="0"/>
              </a:rPr>
              <a:t>Also many control codes &amp; punctuation marks</a:t>
            </a:r>
            <a:r>
              <a:rPr lang="en-US" dirty="0" smtClean="0">
                <a:cs typeface="Times New Roman" charset="0"/>
              </a:rPr>
              <a:t>.</a:t>
            </a:r>
          </a:p>
          <a:p>
            <a:r>
              <a:rPr lang="en-US" dirty="0" smtClean="0">
                <a:cs typeface="Times New Roman" charset="0"/>
              </a:rPr>
              <a:t>ASCII is standard for keyboards and provides a standard for printing &amp; displaying characters by output devices.</a:t>
            </a:r>
          </a:p>
          <a:p>
            <a:pPr lvl="1"/>
            <a:r>
              <a:rPr lang="en-US" dirty="0" smtClean="0">
                <a:cs typeface="Times New Roman" charset="0"/>
              </a:rPr>
              <a:t>The pattern of ASCII was designed to allow</a:t>
            </a:r>
            <a:br>
              <a:rPr lang="en-US" dirty="0" smtClean="0">
                <a:cs typeface="Times New Roman" charset="0"/>
              </a:rPr>
            </a:br>
            <a:r>
              <a:rPr lang="en-US" dirty="0" smtClean="0">
                <a:cs typeface="Times New Roman" charset="0"/>
              </a:rPr>
              <a:t>for easy manipulation of ASCII data. </a:t>
            </a:r>
          </a:p>
          <a:p>
            <a:r>
              <a:rPr lang="en-US" dirty="0" smtClean="0">
                <a:cs typeface="Times New Roman" charset="0"/>
              </a:rPr>
              <a:t>Digits 0 - 9 are represented by ASCII codes 30 - 39.</a:t>
            </a:r>
          </a:p>
          <a:p>
            <a:pPr lvl="1"/>
            <a:r>
              <a:rPr lang="en-US" dirty="0" smtClean="0">
                <a:cs typeface="Times New Roman" charset="0"/>
              </a:rPr>
              <a:t>This enables a program to convert ASCII to decimal by masking off (changing to zero) the </a:t>
            </a:r>
            <a:r>
              <a:rPr lang="ja-JP" altLang="en-US" dirty="0" smtClean="0">
                <a:cs typeface="Times New Roman" charset="0"/>
              </a:rPr>
              <a:t>“</a:t>
            </a:r>
            <a:r>
              <a:rPr lang="en-US" dirty="0" smtClean="0">
                <a:cs typeface="Times New Roman" charset="0"/>
              </a:rPr>
              <a:t>3</a:t>
            </a:r>
            <a:r>
              <a:rPr lang="ja-JP" altLang="en-US" dirty="0" smtClean="0">
                <a:cs typeface="Times New Roman" charset="0"/>
              </a:rPr>
              <a:t>”</a:t>
            </a:r>
            <a:r>
              <a:rPr lang="en-US" dirty="0" smtClean="0">
                <a:cs typeface="Times New Roman" charset="0"/>
              </a:rPr>
              <a:t> in the upper nibble.</a:t>
            </a:r>
          </a:p>
          <a:p>
            <a:r>
              <a:rPr lang="en-US" dirty="0" smtClean="0">
                <a:cs typeface="Times New Roman" charset="0"/>
              </a:rPr>
              <a:t>Conversion between uppercase and lowercase is as simple as changing bit 5 of the ASCII code.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82D-1D2C-1A48-8FBC-80BDF1DB33AC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i="1" dirty="0"/>
              <a:t>selected ASCII codes</a:t>
            </a:r>
          </a:p>
        </p:txBody>
      </p:sp>
      <p:pic>
        <p:nvPicPr>
          <p:cNvPr id="1053701" name="Picture 1029" descr="fg00_00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73150"/>
            <a:ext cx="6919913" cy="47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CC7F-8B10-394D-9AE1-65B58BC9AC75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04104"/>
            <a:ext cx="8991600" cy="917366"/>
          </a:xfrm>
        </p:spPr>
        <p:txBody>
          <a:bodyPr>
            <a:normAutofit/>
          </a:bodyPr>
          <a:lstStyle/>
          <a:p>
            <a:r>
              <a:rPr lang="en-US" sz="4000" dirty="0" smtClean="0">
                <a:cs typeface="Times New Roman" charset="0"/>
              </a:rPr>
              <a:t>OBJECTIVES</a:t>
            </a:r>
            <a:endParaRPr lang="en-US" sz="4000" dirty="0">
              <a:cs typeface="Times New Roman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163" y="787881"/>
            <a:ext cx="8761412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Convert any number from base 2, base 10, or base 16 to any of the other two bases.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Add and subtract hex numbers.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Add binary numbers.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Represent any binary number in 2</a:t>
            </a:r>
            <a:r>
              <a:rPr lang="ja-JP" altLang="en-US" dirty="0">
                <a:solidFill>
                  <a:srgbClr val="000000"/>
                </a:solidFill>
                <a:cs typeface="Arial" charset="0"/>
              </a:rPr>
              <a:t>’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s complement.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Represent an alphanumeric string in ASCII code.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Describe logical operations AND, OR, NOT, XOR, NAND, NOR.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Use logic gates to diagram simple circuits.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AE09-E353-0746-A9A8-B43859906938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</a:t>
            </a:r>
            <a:r>
              <a:rPr lang="en-US" dirty="0"/>
              <a:t>Primer</a:t>
            </a:r>
            <a:br>
              <a:rPr lang="en-US" dirty="0"/>
            </a:br>
            <a:r>
              <a:rPr lang="en-US" dirty="0"/>
              <a:t>binary logic</a:t>
            </a:r>
          </a:p>
        </p:txBody>
      </p:sp>
      <p:sp>
        <p:nvSpPr>
          <p:cNvPr id="892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3000" cy="1768475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Signals in digital electronics have two distinct voltage levels. </a:t>
            </a:r>
          </a:p>
          <a:p>
            <a:pPr lvl="1"/>
            <a:r>
              <a:rPr lang="en-US" sz="2400" dirty="0">
                <a:cs typeface="Times New Roman" charset="0"/>
              </a:rPr>
              <a:t>A system may define 0 V as</a:t>
            </a:r>
            <a:br>
              <a:rPr lang="en-US" sz="2400" dirty="0">
                <a:cs typeface="Times New Roman" charset="0"/>
              </a:rPr>
            </a:br>
            <a:r>
              <a:rPr lang="en-US" sz="2400" dirty="0">
                <a:cs typeface="Times New Roman" charset="0"/>
              </a:rPr>
              <a:t>logic 0 and +5 V as logic 1.</a:t>
            </a:r>
          </a:p>
        </p:txBody>
      </p:sp>
      <p:pic>
        <p:nvPicPr>
          <p:cNvPr id="892933" name="Picture 5" descr="fg00_00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1905000"/>
            <a:ext cx="199548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2936" name="Rectangle 8"/>
          <p:cNvSpPr>
            <a:spLocks noChangeArrowheads="1"/>
          </p:cNvSpPr>
          <p:nvPr/>
        </p:nvSpPr>
        <p:spPr bwMode="auto">
          <a:xfrm>
            <a:off x="153988" y="2819400"/>
            <a:ext cx="8763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aseline="0" dirty="0">
                <a:latin typeface="Arial"/>
                <a:cs typeface="Arial"/>
              </a:rPr>
              <a:t>A valid digital signal in this example</a:t>
            </a:r>
            <a:br>
              <a:rPr lang="en-US" sz="2400" baseline="0" dirty="0">
                <a:latin typeface="Arial"/>
                <a:cs typeface="Arial"/>
              </a:rPr>
            </a:br>
            <a:r>
              <a:rPr lang="en-US" sz="2400" baseline="0" dirty="0">
                <a:latin typeface="Arial"/>
                <a:cs typeface="Arial"/>
              </a:rPr>
              <a:t>should be within either of the two</a:t>
            </a:r>
            <a:br>
              <a:rPr lang="en-US" sz="2400" baseline="0" dirty="0">
                <a:latin typeface="Arial"/>
                <a:cs typeface="Arial"/>
              </a:rPr>
            </a:br>
            <a:r>
              <a:rPr lang="en-US" sz="2400" baseline="0" dirty="0">
                <a:latin typeface="Arial"/>
                <a:cs typeface="Arial"/>
              </a:rPr>
              <a:t>shaded areas.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baseline="0" dirty="0" smtClean="0">
                <a:latin typeface="Arial"/>
                <a:cs typeface="Arial"/>
              </a:rPr>
              <a:t>Fig</a:t>
            </a:r>
            <a:r>
              <a:rPr lang="en-US" sz="2400" dirty="0" smtClean="0">
                <a:latin typeface="Arial"/>
                <a:cs typeface="Arial"/>
              </a:rPr>
              <a:t>ure</a:t>
            </a:r>
            <a:r>
              <a:rPr lang="en-US" sz="2400" baseline="0" dirty="0" smtClean="0">
                <a:latin typeface="Arial"/>
                <a:cs typeface="Arial"/>
              </a:rPr>
              <a:t> shows </a:t>
            </a:r>
            <a:r>
              <a:rPr lang="en-US" sz="2400" baseline="0" dirty="0">
                <a:latin typeface="Arial"/>
                <a:cs typeface="Arial"/>
              </a:rPr>
              <a:t>this with built-in</a:t>
            </a:r>
            <a:br>
              <a:rPr lang="en-US" sz="2400" baseline="0" dirty="0">
                <a:latin typeface="Arial"/>
                <a:cs typeface="Arial"/>
              </a:rPr>
            </a:br>
            <a:r>
              <a:rPr lang="en-US" sz="2400" baseline="0" dirty="0">
                <a:latin typeface="Arial"/>
                <a:cs typeface="Arial"/>
              </a:rPr>
              <a:t>tolerances for variation in voltage.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433-72FF-0647-9FA6-D69B7ED67124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</a:t>
            </a:r>
            <a:r>
              <a:rPr lang="en-US" dirty="0"/>
              <a:t>Primer</a:t>
            </a:r>
            <a:br>
              <a:rPr lang="en-US" dirty="0"/>
            </a:br>
            <a:r>
              <a:rPr lang="en-US" sz="2400" i="1" dirty="0"/>
              <a:t>logic gates</a:t>
            </a:r>
          </a:p>
        </p:txBody>
      </p:sp>
      <p:sp>
        <p:nvSpPr>
          <p:cNvPr id="890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3000" cy="1133475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Binary logic gates are simple circuits that take one or more input signals &amp; send out one output signal.</a:t>
            </a:r>
          </a:p>
        </p:txBody>
      </p:sp>
      <p:pic>
        <p:nvPicPr>
          <p:cNvPr id="890888" name="Picture 8" descr="ua00_0040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2065338"/>
            <a:ext cx="2998787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0889" name="Rectangle 9"/>
          <p:cNvSpPr>
            <a:spLocks noChangeArrowheads="1"/>
          </p:cNvSpPr>
          <p:nvPr/>
        </p:nvSpPr>
        <p:spPr bwMode="auto">
          <a:xfrm>
            <a:off x="153988" y="2501900"/>
            <a:ext cx="8763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="1" i="1" baseline="0" dirty="0">
                <a:latin typeface="Arial"/>
                <a:cs typeface="Arial"/>
              </a:rPr>
              <a:t>AND gate</a:t>
            </a:r>
            <a:r>
              <a:rPr lang="en-US" sz="2400" b="1" baseline="0" dirty="0">
                <a:latin typeface="Arial"/>
                <a:cs typeface="Arial"/>
              </a:rPr>
              <a:t> - </a:t>
            </a:r>
            <a:r>
              <a:rPr lang="en-US" sz="2400" baseline="0" dirty="0">
                <a:latin typeface="Arial"/>
                <a:cs typeface="Arial"/>
              </a:rPr>
              <a:t>takes two or more</a:t>
            </a:r>
            <a:br>
              <a:rPr lang="en-US" sz="2400" baseline="0" dirty="0">
                <a:latin typeface="Arial"/>
                <a:cs typeface="Arial"/>
              </a:rPr>
            </a:br>
            <a:r>
              <a:rPr lang="en-US" sz="2400" baseline="0" dirty="0">
                <a:latin typeface="Arial"/>
                <a:cs typeface="Arial"/>
              </a:rPr>
              <a:t>inputs and performs a logic</a:t>
            </a:r>
            <a:br>
              <a:rPr lang="en-US" sz="2400" baseline="0" dirty="0">
                <a:latin typeface="Arial"/>
                <a:cs typeface="Arial"/>
              </a:rPr>
            </a:br>
            <a:r>
              <a:rPr lang="en-US" sz="2400" baseline="0" dirty="0">
                <a:latin typeface="Arial"/>
                <a:cs typeface="Arial"/>
              </a:rPr>
              <a:t>AND on them</a:t>
            </a:r>
            <a:r>
              <a:rPr lang="en-US" sz="2800" baseline="0" dirty="0">
                <a:cs typeface="Times New Roman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909-AA04-A04B-A511-3DDB52A41CF0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</a:t>
            </a:r>
            <a:r>
              <a:rPr lang="en-US" dirty="0"/>
              <a:t>Primer</a:t>
            </a:r>
            <a:br>
              <a:rPr lang="en-US" dirty="0"/>
            </a:br>
            <a:r>
              <a:rPr lang="en-US" sz="2400" i="1" dirty="0"/>
              <a:t>logic gates</a:t>
            </a:r>
          </a:p>
        </p:txBody>
      </p:sp>
      <p:sp>
        <p:nvSpPr>
          <p:cNvPr id="903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1482725"/>
            <a:ext cx="8763000" cy="3962400"/>
          </a:xfrm>
        </p:spPr>
        <p:txBody>
          <a:bodyPr/>
          <a:lstStyle/>
          <a:p>
            <a:endParaRPr lang="en-US" b="1" i="1" dirty="0">
              <a:cs typeface="Times New Roman" charset="0"/>
            </a:endParaRPr>
          </a:p>
          <a:p>
            <a:endParaRPr lang="en-US" b="1" i="1" dirty="0">
              <a:cs typeface="Times New Roman" charset="0"/>
            </a:endParaRPr>
          </a:p>
          <a:p>
            <a:r>
              <a:rPr lang="en-US" b="1" i="1" dirty="0">
                <a:cs typeface="Times New Roman" charset="0"/>
              </a:rPr>
              <a:t>OR gate - </a:t>
            </a:r>
            <a:r>
              <a:rPr lang="en-US" dirty="0">
                <a:cs typeface="Times New Roman" charset="0"/>
              </a:rPr>
              <a:t>will output a 1 if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one or more inputs is 1. </a:t>
            </a:r>
          </a:p>
          <a:p>
            <a:pPr lvl="1"/>
            <a:r>
              <a:rPr lang="en-US" sz="2400" dirty="0">
                <a:cs typeface="Times New Roman" charset="0"/>
              </a:rPr>
              <a:t>If all inputs are 0, then, and</a:t>
            </a:r>
            <a:br>
              <a:rPr lang="en-US" sz="2400" dirty="0">
                <a:cs typeface="Times New Roman" charset="0"/>
              </a:rPr>
            </a:br>
            <a:r>
              <a:rPr lang="en-US" sz="2400" dirty="0">
                <a:cs typeface="Times New Roman" charset="0"/>
              </a:rPr>
              <a:t>only then, will output be 0.</a:t>
            </a:r>
          </a:p>
        </p:txBody>
      </p:sp>
      <p:pic>
        <p:nvPicPr>
          <p:cNvPr id="903174" name="Picture 6" descr="ua00_00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73275"/>
            <a:ext cx="310038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3175" name="Rectangle 7"/>
          <p:cNvSpPr>
            <a:spLocks noChangeArrowheads="1"/>
          </p:cNvSpPr>
          <p:nvPr/>
        </p:nvSpPr>
        <p:spPr bwMode="auto">
          <a:xfrm>
            <a:off x="138113" y="912813"/>
            <a:ext cx="8763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aseline="0" dirty="0">
                <a:latin typeface="Arial"/>
                <a:cs typeface="Arial"/>
              </a:rPr>
              <a:t>Binary logic gates are simple circuits that take one or more input signals &amp; send out one output signal.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57D0-54BC-AD44-8D7B-7733CE1F2F06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</a:t>
            </a:r>
            <a:r>
              <a:rPr lang="en-US" dirty="0"/>
              <a:t>Primer</a:t>
            </a:r>
            <a:br>
              <a:rPr lang="en-US" dirty="0"/>
            </a:br>
            <a:r>
              <a:rPr lang="en-US" sz="2400" i="1" dirty="0"/>
              <a:t>logic gates</a:t>
            </a:r>
          </a:p>
        </p:txBody>
      </p:sp>
      <p:sp>
        <p:nvSpPr>
          <p:cNvPr id="911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525587"/>
          </a:xfrm>
        </p:spPr>
        <p:txBody>
          <a:bodyPr>
            <a:normAutofit/>
          </a:bodyPr>
          <a:lstStyle/>
          <a:p>
            <a:r>
              <a:rPr lang="en-US" b="1" i="1">
                <a:cs typeface="Times New Roman" charset="0"/>
              </a:rPr>
              <a:t>Tri-state buffer - </a:t>
            </a:r>
            <a:r>
              <a:rPr lang="en-US">
                <a:cs typeface="Times New Roman" charset="0"/>
              </a:rPr>
              <a:t>does not change the logic level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of the input. </a:t>
            </a:r>
          </a:p>
          <a:p>
            <a:pPr lvl="1"/>
            <a:r>
              <a:rPr lang="en-US">
                <a:cs typeface="Times New Roman" charset="0"/>
              </a:rPr>
              <a:t>It is used to isolate or amplify the signal.</a:t>
            </a:r>
          </a:p>
        </p:txBody>
      </p:sp>
      <p:pic>
        <p:nvPicPr>
          <p:cNvPr id="911369" name="Picture 9" descr="ua00_005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51125"/>
            <a:ext cx="6054725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7ED-1727-D44D-8072-A31572B0E8E0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1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9" name="Rectangle 102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</a:t>
            </a:r>
            <a:r>
              <a:rPr lang="en-US" dirty="0"/>
              <a:t>Primer</a:t>
            </a:r>
            <a:br>
              <a:rPr lang="en-US" dirty="0"/>
            </a:br>
            <a:r>
              <a:rPr lang="en-US" sz="2400" i="1" dirty="0"/>
              <a:t>logic gates</a:t>
            </a:r>
          </a:p>
        </p:txBody>
      </p:sp>
      <p:sp>
        <p:nvSpPr>
          <p:cNvPr id="905220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287587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Times New Roman" charset="0"/>
              </a:rPr>
              <a:t>Inverter</a:t>
            </a:r>
            <a:r>
              <a:rPr lang="en-US" dirty="0" smtClean="0">
                <a:cs typeface="Times New Roman" charset="0"/>
              </a:rPr>
              <a:t>: [also </a:t>
            </a:r>
            <a:r>
              <a:rPr lang="en-US" dirty="0">
                <a:cs typeface="Times New Roman" charset="0"/>
              </a:rPr>
              <a:t>called NOT</a:t>
            </a:r>
            <a:r>
              <a:rPr lang="en-US" dirty="0" smtClean="0">
                <a:cs typeface="Times New Roman" charset="0"/>
              </a:rPr>
              <a:t>.]</a:t>
            </a:r>
            <a:r>
              <a:rPr lang="en-US" dirty="0">
                <a:cs typeface="Times New Roman" charset="0"/>
              </a:rPr>
              <a:t/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Outputs value opposite to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that input to the gate.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charset="0"/>
              </a:rPr>
              <a:t>A 1 input will give a 0 output.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charset="0"/>
              </a:rPr>
              <a:t>0 input will give a 1 output.</a:t>
            </a:r>
          </a:p>
        </p:txBody>
      </p:sp>
      <p:pic>
        <p:nvPicPr>
          <p:cNvPr id="905221" name="Picture 1029" descr="ua00_0070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28" y="795449"/>
            <a:ext cx="3084512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05222" name="Picture 1030" descr="ua00_00800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48" y="3417280"/>
            <a:ext cx="2966672" cy="28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05225" name="Rectangle 1033"/>
          <p:cNvSpPr>
            <a:spLocks noChangeArrowheads="1"/>
          </p:cNvSpPr>
          <p:nvPr/>
        </p:nvSpPr>
        <p:spPr bwMode="auto">
          <a:xfrm>
            <a:off x="228180" y="4043363"/>
            <a:ext cx="6097588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="1" i="1" baseline="0" dirty="0">
                <a:latin typeface="Arial"/>
                <a:cs typeface="Arial"/>
              </a:rPr>
              <a:t>XOR gate - </a:t>
            </a:r>
            <a:r>
              <a:rPr lang="en-US" sz="2400" baseline="0" dirty="0" smtClean="0">
                <a:latin typeface="Arial"/>
                <a:cs typeface="Arial"/>
              </a:rPr>
              <a:t>exclusive</a:t>
            </a:r>
            <a:r>
              <a:rPr lang="en-US" sz="2400" baseline="0" dirty="0">
                <a:latin typeface="Arial"/>
                <a:cs typeface="Arial"/>
              </a:rPr>
              <a:t>-OR </a:t>
            </a:r>
            <a:endParaRPr lang="en-US" sz="2400" baseline="0" dirty="0" smtClean="0">
              <a:latin typeface="Arial"/>
              <a:cs typeface="Arial"/>
            </a:endParaRPr>
          </a:p>
          <a:p>
            <a:pPr>
              <a:spcBef>
                <a:spcPct val="20000"/>
              </a:spcBef>
            </a:pPr>
            <a:r>
              <a:rPr lang="en-US" sz="2400" baseline="0" dirty="0" smtClean="0">
                <a:latin typeface="Arial"/>
                <a:cs typeface="Arial"/>
              </a:rPr>
              <a:t>	It produces </a:t>
            </a:r>
            <a:r>
              <a:rPr lang="en-US" sz="2400" baseline="0" dirty="0">
                <a:latin typeface="Arial"/>
                <a:cs typeface="Arial"/>
              </a:rPr>
              <a:t>a 1 output </a:t>
            </a:r>
            <a:r>
              <a:rPr lang="en-US" sz="2400" baseline="0" dirty="0" smtClean="0">
                <a:latin typeface="Arial"/>
                <a:cs typeface="Arial"/>
              </a:rPr>
              <a:t>if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baseline="0" dirty="0" smtClean="0">
                <a:latin typeface="Arial"/>
                <a:cs typeface="Arial"/>
              </a:rPr>
              <a:t>one </a:t>
            </a:r>
            <a:r>
              <a:rPr lang="en-US" sz="2400" baseline="0" dirty="0">
                <a:latin typeface="Arial"/>
                <a:cs typeface="Arial"/>
              </a:rPr>
              <a:t>(</a:t>
            </a:r>
            <a:r>
              <a:rPr lang="en-US" sz="2400" u="sng" baseline="0" dirty="0">
                <a:latin typeface="Arial"/>
                <a:cs typeface="Arial"/>
              </a:rPr>
              <a:t>but only one</a:t>
            </a:r>
            <a:r>
              <a:rPr lang="en-US" sz="2400" baseline="0" dirty="0">
                <a:latin typeface="Arial"/>
                <a:cs typeface="Arial"/>
              </a:rPr>
              <a:t>) input is 1.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1916-EBFF-434C-9F1E-AEF1DAC51ED4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</a:t>
            </a:r>
            <a:r>
              <a:rPr lang="en-US" dirty="0"/>
              <a:t>Primer</a:t>
            </a:r>
            <a:br>
              <a:rPr lang="en-US" dirty="0"/>
            </a:br>
            <a:r>
              <a:rPr lang="en-US" sz="2400" i="1" dirty="0"/>
              <a:t>logic gates</a:t>
            </a:r>
          </a:p>
        </p:txBody>
      </p:sp>
      <p:sp>
        <p:nvSpPr>
          <p:cNvPr id="907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/>
          <a:lstStyle/>
          <a:p>
            <a:r>
              <a:rPr lang="en-US" b="1" i="1">
                <a:cs typeface="Times New Roman" charset="0"/>
              </a:rPr>
              <a:t>NAND - </a:t>
            </a:r>
            <a:r>
              <a:rPr lang="en-US">
                <a:cs typeface="Times New Roman" charset="0"/>
              </a:rPr>
              <a:t>functions like an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AND gate with an inverter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on the output. </a:t>
            </a:r>
          </a:p>
        </p:txBody>
      </p:sp>
      <p:pic>
        <p:nvPicPr>
          <p:cNvPr id="907269" name="Picture 5" descr="ua00_0090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947738"/>
            <a:ext cx="3059113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07270" name="Picture 6" descr="ua00_01000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35250"/>
            <a:ext cx="2932112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07272" name="Rectangle 8"/>
          <p:cNvSpPr>
            <a:spLocks noChangeArrowheads="1"/>
          </p:cNvSpPr>
          <p:nvPr/>
        </p:nvSpPr>
        <p:spPr bwMode="auto">
          <a:xfrm>
            <a:off x="3656013" y="4403725"/>
            <a:ext cx="5106987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 i="1" baseline="0">
                <a:cs typeface="Times New Roman" charset="0"/>
              </a:rPr>
              <a:t>NOR gates - </a:t>
            </a:r>
            <a:r>
              <a:rPr lang="en-US" sz="2800" baseline="0">
                <a:cs typeface="Times New Roman" charset="0"/>
              </a:rPr>
              <a:t>function like an OR gate with an inverter on the output.</a:t>
            </a:r>
            <a:endParaRPr lang="en-US" baseline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1528-3655-2E46-B88C-0D8EA179D986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</a:t>
            </a:r>
            <a:r>
              <a:rPr lang="en-US" dirty="0"/>
              <a:t>Primer</a:t>
            </a:r>
            <a:br>
              <a:rPr lang="en-US" dirty="0"/>
            </a:br>
            <a:r>
              <a:rPr lang="en-US" sz="2400" i="1" dirty="0"/>
              <a:t>logic design using gates</a:t>
            </a:r>
          </a:p>
        </p:txBody>
      </p:sp>
      <p:sp>
        <p:nvSpPr>
          <p:cNvPr id="897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3000" cy="1006475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A simple logic design to add two binary digits.</a:t>
            </a:r>
          </a:p>
          <a:p>
            <a:pPr lvl="1"/>
            <a:r>
              <a:rPr lang="en-US" sz="2400" dirty="0">
                <a:cs typeface="Times New Roman" charset="0"/>
              </a:rPr>
              <a:t>If we add two binary digits there are four possible</a:t>
            </a:r>
            <a:r>
              <a:rPr lang="en-US" dirty="0">
                <a:cs typeface="Times New Roman" charset="0"/>
              </a:rPr>
              <a:t>.</a:t>
            </a:r>
          </a:p>
        </p:txBody>
      </p:sp>
      <p:grpSp>
        <p:nvGrpSpPr>
          <p:cNvPr id="897033" name="Group 9"/>
          <p:cNvGrpSpPr>
            <a:grpSpLocks/>
          </p:cNvGrpSpPr>
          <p:nvPr/>
        </p:nvGrpSpPr>
        <p:grpSpPr bwMode="auto">
          <a:xfrm>
            <a:off x="457200" y="2209800"/>
            <a:ext cx="8240713" cy="2667000"/>
            <a:chOff x="288" y="1392"/>
            <a:chExt cx="5191" cy="1680"/>
          </a:xfrm>
        </p:grpSpPr>
        <p:sp>
          <p:nvSpPr>
            <p:cNvPr id="897030" name="Rectangle 6"/>
            <p:cNvSpPr>
              <a:spLocks noChangeArrowheads="1"/>
            </p:cNvSpPr>
            <p:nvPr/>
          </p:nvSpPr>
          <p:spPr bwMode="auto">
            <a:xfrm>
              <a:off x="288" y="1536"/>
              <a:ext cx="2160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>
                <a:spcBef>
                  <a:spcPct val="20000"/>
                </a:spcBef>
              </a:pPr>
              <a:r>
                <a:rPr lang="en-US" sz="2200" baseline="0" dirty="0">
                  <a:latin typeface="Arial"/>
                  <a:cs typeface="Arial"/>
                </a:rPr>
                <a:t>The sum column matches the output for the XOR function, and the carry column matches the output for the AND function. </a:t>
              </a:r>
            </a:p>
          </p:txBody>
        </p:sp>
        <p:grpSp>
          <p:nvGrpSpPr>
            <p:cNvPr id="897032" name="Group 8"/>
            <p:cNvGrpSpPr>
              <a:grpSpLocks/>
            </p:cNvGrpSpPr>
            <p:nvPr/>
          </p:nvGrpSpPr>
          <p:grpSpPr bwMode="auto">
            <a:xfrm>
              <a:off x="2544" y="1392"/>
              <a:ext cx="2935" cy="1680"/>
              <a:chOff x="1104" y="1269"/>
              <a:chExt cx="2791" cy="1536"/>
            </a:xfrm>
          </p:grpSpPr>
          <p:pic>
            <p:nvPicPr>
              <p:cNvPr id="897029" name="Picture 5" descr="ua00_00600"/>
              <p:cNvPicPr preferRelativeResize="0"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" y="1302"/>
                <a:ext cx="2784" cy="1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897031" name="Rectangle 7"/>
              <p:cNvSpPr>
                <a:spLocks noChangeArrowheads="1"/>
              </p:cNvSpPr>
              <p:nvPr/>
            </p:nvSpPr>
            <p:spPr bwMode="auto">
              <a:xfrm>
                <a:off x="1104" y="1269"/>
                <a:ext cx="2784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A6B9-BC6D-D940-909E-354E7C1410AC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</a:t>
            </a:r>
            <a:r>
              <a:rPr lang="en-US" dirty="0"/>
              <a:t>Primer</a:t>
            </a:r>
            <a:br>
              <a:rPr lang="en-US" dirty="0"/>
            </a:br>
            <a:r>
              <a:rPr lang="en-US" sz="2400" i="1" dirty="0"/>
              <a:t>logic design using gates</a:t>
            </a:r>
          </a:p>
        </p:txBody>
      </p:sp>
      <p:sp>
        <p:nvSpPr>
          <p:cNvPr id="915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3000" cy="1006475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Times New Roman" charset="0"/>
              </a:rPr>
              <a:t>A </a:t>
            </a:r>
            <a:r>
              <a:rPr lang="en-US" dirty="0">
                <a:cs typeface="Times New Roman" charset="0"/>
              </a:rPr>
              <a:t>simple adder implemented with XOR and AND gates.</a:t>
            </a:r>
          </a:p>
        </p:txBody>
      </p:sp>
      <p:pic>
        <p:nvPicPr>
          <p:cNvPr id="915465" name="Picture 9" descr="fg00_003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8050"/>
            <a:ext cx="3519488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5466" name="Picture 10" descr="fg00_003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2" y="1917700"/>
            <a:ext cx="4106862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5468" name="Rectangle 12"/>
          <p:cNvSpPr>
            <a:spLocks noChangeArrowheads="1"/>
          </p:cNvSpPr>
          <p:nvPr/>
        </p:nvSpPr>
        <p:spPr bwMode="auto">
          <a:xfrm>
            <a:off x="153988" y="4632325"/>
            <a:ext cx="87630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aseline="0" dirty="0" smtClean="0">
                <a:latin typeface="Arial"/>
                <a:cs typeface="Arial"/>
              </a:rPr>
              <a:t>Right</a:t>
            </a:r>
            <a:r>
              <a:rPr lang="en-US" sz="2400" dirty="0" smtClean="0">
                <a:latin typeface="Arial"/>
                <a:cs typeface="Arial"/>
              </a:rPr>
              <a:t> hand side figure</a:t>
            </a:r>
            <a:r>
              <a:rPr lang="en-US" sz="2400" baseline="0" dirty="0" smtClean="0">
                <a:latin typeface="Arial"/>
                <a:cs typeface="Arial"/>
              </a:rPr>
              <a:t> shows </a:t>
            </a:r>
            <a:r>
              <a:rPr lang="en-US" sz="2400" baseline="0" dirty="0">
                <a:latin typeface="Arial"/>
                <a:cs typeface="Arial"/>
              </a:rPr>
              <a:t>the same logic circuit implemented with AND and OR gates and inverters.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7D-5835-6D40-B655-E6DA8CC33BFF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0" grpId="0" build="p" autoUpdateAnimBg="0"/>
      <p:bldP spid="91546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</a:t>
            </a:r>
            <a:r>
              <a:rPr lang="en-US" dirty="0"/>
              <a:t>Primer</a:t>
            </a:r>
            <a:br>
              <a:rPr lang="en-US" dirty="0"/>
            </a:br>
            <a:r>
              <a:rPr lang="en-US" sz="2400" i="1" dirty="0"/>
              <a:t>logic design using gates</a:t>
            </a:r>
          </a:p>
        </p:txBody>
      </p:sp>
      <p:sp>
        <p:nvSpPr>
          <p:cNvPr id="917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/>
          <a:lstStyle/>
          <a:p>
            <a:r>
              <a:rPr lang="en-US" dirty="0">
                <a:cs typeface="Times New Roman" charset="0"/>
              </a:rPr>
              <a:t>L</a:t>
            </a:r>
            <a:r>
              <a:rPr lang="en-US" dirty="0" smtClean="0">
                <a:cs typeface="Times New Roman" charset="0"/>
              </a:rPr>
              <a:t>ogic </a:t>
            </a:r>
            <a:r>
              <a:rPr lang="en-US" dirty="0">
                <a:cs typeface="Times New Roman" charset="0"/>
              </a:rPr>
              <a:t>diagram of a full-adder, along with a block diagram that masks the </a:t>
            </a:r>
            <a:r>
              <a:rPr lang="en-US" dirty="0" smtClean="0">
                <a:cs typeface="Times New Roman" charset="0"/>
              </a:rPr>
              <a:t>details of </a:t>
            </a:r>
            <a:r>
              <a:rPr lang="en-US" dirty="0">
                <a:cs typeface="Times New Roman" charset="0"/>
              </a:rPr>
              <a:t>the circuit. </a:t>
            </a:r>
          </a:p>
        </p:txBody>
      </p:sp>
      <p:grpSp>
        <p:nvGrpSpPr>
          <p:cNvPr id="917512" name="Group 8"/>
          <p:cNvGrpSpPr>
            <a:grpSpLocks/>
          </p:cNvGrpSpPr>
          <p:nvPr/>
        </p:nvGrpSpPr>
        <p:grpSpPr bwMode="auto">
          <a:xfrm>
            <a:off x="762001" y="2514600"/>
            <a:ext cx="7620000" cy="2949575"/>
            <a:chOff x="480" y="1584"/>
            <a:chExt cx="4800" cy="1858"/>
          </a:xfrm>
        </p:grpSpPr>
        <p:pic>
          <p:nvPicPr>
            <p:cNvPr id="917509" name="Picture 5" descr="fg00_005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584"/>
              <a:ext cx="4800" cy="1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7510" name="Text Box 6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0" y="3250"/>
              <a:ext cx="17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baseline="0" dirty="0" smtClean="0">
                  <a:solidFill>
                    <a:srgbClr val="272727"/>
                  </a:solidFill>
                </a:rPr>
                <a:t>Full</a:t>
              </a:r>
              <a:r>
                <a:rPr lang="en-US" sz="1400" baseline="0" dirty="0">
                  <a:solidFill>
                    <a:srgbClr val="272727"/>
                  </a:solidFill>
                </a:rPr>
                <a:t>-Adder Built from a Half-Adder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777C-1A9E-7248-BEAB-5F84704BB5F6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6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</a:t>
            </a:r>
            <a:r>
              <a:rPr lang="en-US" dirty="0"/>
              <a:t>Primer</a:t>
            </a:r>
            <a:br>
              <a:rPr lang="en-US" dirty="0"/>
            </a:br>
            <a:r>
              <a:rPr lang="en-US" sz="2400" i="1" dirty="0"/>
              <a:t>flip-flops</a:t>
            </a:r>
          </a:p>
        </p:txBody>
      </p:sp>
      <p:sp>
        <p:nvSpPr>
          <p:cNvPr id="923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A widely used component in digital systems</a:t>
            </a:r>
          </a:p>
          <a:p>
            <a:pPr lvl="1"/>
            <a:r>
              <a:rPr lang="en-US">
                <a:cs typeface="Times New Roman" charset="0"/>
              </a:rPr>
              <a:t>Frequently used to store data.</a:t>
            </a:r>
          </a:p>
          <a:p>
            <a:r>
              <a:rPr lang="en-US">
                <a:cs typeface="Times New Roman" charset="0"/>
              </a:rPr>
              <a:t>D flip-flop is widely used widely used to latch data.</a:t>
            </a:r>
          </a:p>
          <a:p>
            <a:pPr lvl="1"/>
            <a:r>
              <a:rPr lang="en-US">
                <a:cs typeface="Times New Roman" charset="0"/>
              </a:rPr>
              <a:t>D-FF grabs data at the input as the clock is activated. </a:t>
            </a:r>
          </a:p>
          <a:p>
            <a:pPr lvl="1"/>
            <a:r>
              <a:rPr lang="en-US">
                <a:cs typeface="Times New Roman" charset="0"/>
              </a:rPr>
              <a:t>D-FF holds the data as long as the power is on.</a:t>
            </a:r>
          </a:p>
        </p:txBody>
      </p:sp>
      <p:grpSp>
        <p:nvGrpSpPr>
          <p:cNvPr id="923657" name="Group 9"/>
          <p:cNvGrpSpPr>
            <a:grpSpLocks/>
          </p:cNvGrpSpPr>
          <p:nvPr/>
        </p:nvGrpSpPr>
        <p:grpSpPr bwMode="auto">
          <a:xfrm>
            <a:off x="227013" y="3416300"/>
            <a:ext cx="8612187" cy="2600325"/>
            <a:chOff x="143" y="2152"/>
            <a:chExt cx="5425" cy="1638"/>
          </a:xfrm>
        </p:grpSpPr>
        <p:sp>
          <p:nvSpPr>
            <p:cNvPr id="923654" name="Text Box 6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3" y="3598"/>
              <a:ext cx="54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aseline="0" dirty="0" smtClean="0">
                  <a:solidFill>
                    <a:srgbClr val="272727"/>
                  </a:solidFill>
                </a:rPr>
                <a:t>D </a:t>
              </a:r>
              <a:r>
                <a:rPr lang="en-US" sz="1400" baseline="0" dirty="0">
                  <a:solidFill>
                    <a:srgbClr val="272727"/>
                  </a:solidFill>
                </a:rPr>
                <a:t>Flip-Flops</a:t>
              </a:r>
            </a:p>
          </p:txBody>
        </p:sp>
        <p:pic>
          <p:nvPicPr>
            <p:cNvPr id="923655" name="Picture 7" descr="fg00_008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152"/>
              <a:ext cx="5208" cy="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F65C-D28C-3945-BC08-5CFBC6544D7E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3" name="Rectangle 2051"/>
          <p:cNvSpPr>
            <a:spLocks noGrp="1" noChangeArrowheads="1"/>
          </p:cNvSpPr>
          <p:nvPr>
            <p:ph type="title"/>
          </p:nvPr>
        </p:nvSpPr>
        <p:spPr>
          <a:xfrm>
            <a:off x="152400" y="220551"/>
            <a:ext cx="8991600" cy="471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 charset="0"/>
              </a:rPr>
              <a:t>OBJECTIVES</a:t>
            </a:r>
            <a:endParaRPr lang="en-US" dirty="0">
              <a:cs typeface="Times New Roman" charset="0"/>
            </a:endParaRPr>
          </a:p>
        </p:txBody>
      </p:sp>
      <p:sp>
        <p:nvSpPr>
          <p:cNvPr id="834564" name="Rectangle 2052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1412" cy="4800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Explain the difference between a bit, a nibble, a byte, and a word.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Give precise mathematical definitions of the terms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kilobyte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megabyte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gigabyte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, and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terabyte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Explain the difference between RAM and ROM, and describe their use.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Describe the purpose of the major components of</a:t>
            </a:r>
            <a:br>
              <a:rPr lang="en-US" dirty="0">
                <a:solidFill>
                  <a:srgbClr val="000000"/>
                </a:solidFill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cs typeface="Arial" charset="0"/>
              </a:rPr>
              <a:t>a computer system.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List the three types of buses in a computer system and describe the purpose of each bus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cs typeface="Arial" charset="0"/>
              </a:rPr>
              <a:t>Describe the role of the CPU in computer systems.</a:t>
            </a:r>
          </a:p>
          <a:p>
            <a:r>
              <a:rPr lang="en-US" dirty="0" smtClean="0">
                <a:solidFill>
                  <a:srgbClr val="000000"/>
                </a:solidFill>
                <a:cs typeface="Arial" charset="0"/>
              </a:rPr>
              <a:t>List the major components of the CPU and describe the purpose of each.</a:t>
            </a:r>
          </a:p>
          <a:p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34569" name="Rectangle 2057"/>
          <p:cNvSpPr>
            <a:spLocks noChangeArrowheads="1"/>
          </p:cNvSpPr>
          <p:nvPr/>
        </p:nvSpPr>
        <p:spPr bwMode="auto">
          <a:xfrm>
            <a:off x="7696200" y="106363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600" b="1" baseline="0">
                <a:solidFill>
                  <a:schemeClr val="bg1"/>
                </a:solidFill>
                <a:latin typeface="Courier" charset="0"/>
                <a:cs typeface="Times New Roman" charset="0"/>
              </a:rPr>
              <a:t>(</a:t>
            </a:r>
            <a:r>
              <a:rPr lang="en-US" sz="2600" b="1" i="1" baseline="0">
                <a:solidFill>
                  <a:schemeClr val="bg1"/>
                </a:solidFill>
                <a:latin typeface="Courier" charset="0"/>
                <a:cs typeface="Times New Roman" charset="0"/>
              </a:rPr>
              <a:t>cont</a:t>
            </a:r>
            <a:r>
              <a:rPr lang="en-US" sz="2600" b="1" baseline="0">
                <a:solidFill>
                  <a:schemeClr val="bg1"/>
                </a:solidFill>
                <a:latin typeface="Courier" charset="0"/>
                <a:cs typeface="Times New Roman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63B-B6C8-FC44-B944-25465EDDAE9C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terminology</a:t>
            </a:r>
          </a:p>
        </p:txBody>
      </p:sp>
      <p:sp>
        <p:nvSpPr>
          <p:cNvPr id="927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3000" cy="549275"/>
          </a:xfrm>
        </p:spPr>
        <p:txBody>
          <a:bodyPr>
            <a:normAutofit/>
          </a:bodyPr>
          <a:lstStyle/>
          <a:p>
            <a:r>
              <a:rPr lang="en-US">
                <a:cs typeface="Times New Roman" charset="0"/>
              </a:rPr>
              <a:t>A </a:t>
            </a:r>
            <a:r>
              <a:rPr lang="en-US" i="1">
                <a:cs typeface="Times New Roman" charset="0"/>
              </a:rPr>
              <a:t>bit</a:t>
            </a:r>
            <a:r>
              <a:rPr lang="en-US">
                <a:cs typeface="Times New Roman" charset="0"/>
              </a:rPr>
              <a:t> is a binary digit that can have the value 0 or 1.</a:t>
            </a:r>
          </a:p>
        </p:txBody>
      </p:sp>
      <p:grpSp>
        <p:nvGrpSpPr>
          <p:cNvPr id="927768" name="Group 24"/>
          <p:cNvGrpSpPr>
            <a:grpSpLocks/>
          </p:cNvGrpSpPr>
          <p:nvPr/>
        </p:nvGrpSpPr>
        <p:grpSpPr bwMode="auto">
          <a:xfrm>
            <a:off x="1343025" y="1752600"/>
            <a:ext cx="6705600" cy="2209800"/>
            <a:chOff x="846" y="1254"/>
            <a:chExt cx="4224" cy="1392"/>
          </a:xfrm>
        </p:grpSpPr>
        <p:sp>
          <p:nvSpPr>
            <p:cNvPr id="927766" name="Rectangle 22"/>
            <p:cNvSpPr>
              <a:spLocks noChangeArrowheads="1"/>
            </p:cNvSpPr>
            <p:nvPr/>
          </p:nvSpPr>
          <p:spPr bwMode="auto">
            <a:xfrm>
              <a:off x="846" y="1254"/>
              <a:ext cx="4224" cy="13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27767" name="Picture 23" descr="ua00_0110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" y="1300"/>
              <a:ext cx="4106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7763" name="Group 19"/>
          <p:cNvGrpSpPr>
            <a:grpSpLocks/>
          </p:cNvGrpSpPr>
          <p:nvPr/>
        </p:nvGrpSpPr>
        <p:grpSpPr bwMode="auto">
          <a:xfrm>
            <a:off x="153988" y="2339975"/>
            <a:ext cx="8763000" cy="2298700"/>
            <a:chOff x="97" y="1624"/>
            <a:chExt cx="5520" cy="1448"/>
          </a:xfrm>
        </p:grpSpPr>
        <p:sp>
          <p:nvSpPr>
            <p:cNvPr id="927754" name="Rectangle 10"/>
            <p:cNvSpPr>
              <a:spLocks noChangeArrowheads="1"/>
            </p:cNvSpPr>
            <p:nvPr/>
          </p:nvSpPr>
          <p:spPr bwMode="auto">
            <a:xfrm>
              <a:off x="97" y="2760"/>
              <a:ext cx="55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r>
                <a:rPr lang="en-US" sz="2800" baseline="0">
                  <a:cs typeface="Times New Roman" charset="0"/>
                </a:rPr>
                <a:t>A </a:t>
              </a:r>
              <a:r>
                <a:rPr lang="en-US" sz="2800" i="1" baseline="0">
                  <a:cs typeface="Times New Roman" charset="0"/>
                </a:rPr>
                <a:t>nibble</a:t>
              </a:r>
              <a:r>
                <a:rPr lang="en-US" sz="2800" baseline="0">
                  <a:cs typeface="Times New Roman" charset="0"/>
                </a:rPr>
                <a:t> is 4 bits. </a:t>
              </a:r>
            </a:p>
          </p:txBody>
        </p:sp>
        <p:pic>
          <p:nvPicPr>
            <p:cNvPr id="927757" name="Picture 13" descr="ua00_0110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" y="1624"/>
              <a:ext cx="4106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7764" name="Group 20"/>
          <p:cNvGrpSpPr>
            <a:grpSpLocks/>
          </p:cNvGrpSpPr>
          <p:nvPr/>
        </p:nvGrpSpPr>
        <p:grpSpPr bwMode="auto">
          <a:xfrm>
            <a:off x="153988" y="2863850"/>
            <a:ext cx="8763000" cy="2308225"/>
            <a:chOff x="97" y="1954"/>
            <a:chExt cx="5520" cy="1454"/>
          </a:xfrm>
        </p:grpSpPr>
        <p:pic>
          <p:nvPicPr>
            <p:cNvPr id="927758" name="Picture 14" descr="ua00_0110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" y="1954"/>
              <a:ext cx="4140" cy="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7760" name="Rectangle 16"/>
            <p:cNvSpPr>
              <a:spLocks noChangeArrowheads="1"/>
            </p:cNvSpPr>
            <p:nvPr/>
          </p:nvSpPr>
          <p:spPr bwMode="auto">
            <a:xfrm>
              <a:off x="97" y="3096"/>
              <a:ext cx="55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r>
                <a:rPr lang="en-US" sz="2800" baseline="0">
                  <a:cs typeface="Times New Roman" charset="0"/>
                </a:rPr>
                <a:t>A</a:t>
              </a:r>
              <a:r>
                <a:rPr lang="en-US" sz="2800" i="1" baseline="0">
                  <a:cs typeface="Times New Roman" charset="0"/>
                </a:rPr>
                <a:t> byte</a:t>
              </a:r>
              <a:r>
                <a:rPr lang="en-US" sz="2800" baseline="0">
                  <a:cs typeface="Times New Roman" charset="0"/>
                </a:rPr>
                <a:t> is defined as 8 bits.</a:t>
              </a:r>
            </a:p>
          </p:txBody>
        </p:sp>
      </p:grpSp>
      <p:grpSp>
        <p:nvGrpSpPr>
          <p:cNvPr id="927765" name="Group 21"/>
          <p:cNvGrpSpPr>
            <a:grpSpLocks/>
          </p:cNvGrpSpPr>
          <p:nvPr/>
        </p:nvGrpSpPr>
        <p:grpSpPr bwMode="auto">
          <a:xfrm>
            <a:off x="153988" y="3425825"/>
            <a:ext cx="8763000" cy="2355850"/>
            <a:chOff x="97" y="2308"/>
            <a:chExt cx="5520" cy="1484"/>
          </a:xfrm>
        </p:grpSpPr>
        <p:pic>
          <p:nvPicPr>
            <p:cNvPr id="927759" name="Picture 15" descr="ua00_0110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" y="2308"/>
              <a:ext cx="40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7762" name="Rectangle 18"/>
            <p:cNvSpPr>
              <a:spLocks noChangeArrowheads="1"/>
            </p:cNvSpPr>
            <p:nvPr/>
          </p:nvSpPr>
          <p:spPr bwMode="auto">
            <a:xfrm>
              <a:off x="97" y="3432"/>
              <a:ext cx="5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r>
                <a:rPr lang="en-US" sz="2800" baseline="0">
                  <a:cs typeface="Times New Roman" charset="0"/>
                </a:rPr>
                <a:t>A </a:t>
              </a:r>
              <a:r>
                <a:rPr lang="en-US" sz="2800" i="1" baseline="0">
                  <a:cs typeface="Times New Roman" charset="0"/>
                </a:rPr>
                <a:t>word</a:t>
              </a:r>
              <a:r>
                <a:rPr lang="en-US" sz="2800" baseline="0">
                  <a:cs typeface="Times New Roman" charset="0"/>
                </a:rPr>
                <a:t> is two bytes, or 16 bits. 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62D-52EB-BE4D-A528-E417755B00A7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terminology</a:t>
            </a:r>
          </a:p>
        </p:txBody>
      </p:sp>
      <p:sp>
        <p:nvSpPr>
          <p:cNvPr id="929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A </a:t>
            </a:r>
            <a:r>
              <a:rPr lang="en-US" i="1">
                <a:cs typeface="Times New Roman" charset="0"/>
              </a:rPr>
              <a:t>kilobyte</a:t>
            </a:r>
            <a:r>
              <a:rPr lang="en-US">
                <a:cs typeface="Times New Roman" charset="0"/>
              </a:rPr>
              <a:t> is 2</a:t>
            </a:r>
            <a:r>
              <a:rPr lang="en-US" baseline="30000">
                <a:cs typeface="Times New Roman" charset="0"/>
              </a:rPr>
              <a:t>10</a:t>
            </a:r>
            <a:r>
              <a:rPr lang="en-US">
                <a:cs typeface="Times New Roman" charset="0"/>
              </a:rPr>
              <a:t> bytes, which is 1,024 bytes. </a:t>
            </a:r>
          </a:p>
          <a:p>
            <a:pPr lvl="1"/>
            <a:r>
              <a:rPr lang="en-US">
                <a:cs typeface="Times New Roman" charset="0"/>
              </a:rPr>
              <a:t>The abbreviation K is often used to represent kilobytes.</a:t>
            </a:r>
          </a:p>
          <a:p>
            <a:r>
              <a:rPr lang="en-US">
                <a:cs typeface="Times New Roman" charset="0"/>
              </a:rPr>
              <a:t>A </a:t>
            </a:r>
            <a:r>
              <a:rPr lang="en-US" i="1">
                <a:cs typeface="Times New Roman" charset="0"/>
              </a:rPr>
              <a:t>megabyte</a:t>
            </a:r>
            <a:r>
              <a:rPr lang="en-US">
                <a:cs typeface="Times New Roman" charset="0"/>
              </a:rPr>
              <a:t>, or </a:t>
            </a:r>
            <a:r>
              <a:rPr lang="en-US" i="1">
                <a:cs typeface="Times New Roman" charset="0"/>
              </a:rPr>
              <a:t>meg</a:t>
            </a:r>
            <a:r>
              <a:rPr lang="en-US">
                <a:cs typeface="Times New Roman" charset="0"/>
              </a:rPr>
              <a:t>, is 2</a:t>
            </a:r>
            <a:r>
              <a:rPr lang="en-US" baseline="30000">
                <a:cs typeface="Times New Roman" charset="0"/>
              </a:rPr>
              <a:t>20</a:t>
            </a:r>
            <a:r>
              <a:rPr lang="en-US">
                <a:cs typeface="Times New Roman" charset="0"/>
              </a:rPr>
              <a:t> bytes.</a:t>
            </a:r>
          </a:p>
          <a:p>
            <a:pPr lvl="1"/>
            <a:r>
              <a:rPr lang="en-US">
                <a:cs typeface="Times New Roman" charset="0"/>
              </a:rPr>
              <a:t>A little over 1 million bytes; exactly 1,048,576 bytes.</a:t>
            </a:r>
          </a:p>
          <a:p>
            <a:r>
              <a:rPr lang="en-US">
                <a:cs typeface="Times New Roman" charset="0"/>
              </a:rPr>
              <a:t>A </a:t>
            </a:r>
            <a:r>
              <a:rPr lang="en-US" i="1">
                <a:cs typeface="Times New Roman" charset="0"/>
              </a:rPr>
              <a:t>gigabyte</a:t>
            </a:r>
            <a:r>
              <a:rPr lang="en-US">
                <a:cs typeface="Times New Roman" charset="0"/>
              </a:rPr>
              <a:t> is 2</a:t>
            </a:r>
            <a:r>
              <a:rPr lang="en-US" baseline="30000">
                <a:cs typeface="Times New Roman" charset="0"/>
              </a:rPr>
              <a:t>30</a:t>
            </a:r>
            <a:r>
              <a:rPr lang="en-US">
                <a:cs typeface="Times New Roman" charset="0"/>
              </a:rPr>
              <a:t> bytes (over 1 billion).</a:t>
            </a:r>
          </a:p>
          <a:p>
            <a:r>
              <a:rPr lang="en-US">
                <a:cs typeface="Times New Roman" charset="0"/>
              </a:rPr>
              <a:t>A </a:t>
            </a:r>
            <a:r>
              <a:rPr lang="en-US" i="1">
                <a:cs typeface="Times New Roman" charset="0"/>
              </a:rPr>
              <a:t>terabyte</a:t>
            </a:r>
            <a:r>
              <a:rPr lang="en-US">
                <a:cs typeface="Times New Roman" charset="0"/>
              </a:rPr>
              <a:t>  is  2</a:t>
            </a:r>
            <a:r>
              <a:rPr lang="en-US" baseline="30000">
                <a:cs typeface="Times New Roman" charset="0"/>
              </a:rPr>
              <a:t>40</a:t>
            </a:r>
            <a:r>
              <a:rPr lang="en-US">
                <a:cs typeface="Times New Roman" charset="0"/>
              </a:rPr>
              <a:t> bytes (over 1 trillion). </a:t>
            </a:r>
          </a:p>
        </p:txBody>
      </p:sp>
      <p:pic>
        <p:nvPicPr>
          <p:cNvPr id="929798" name="Picture 6" descr="ua00_00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17963"/>
            <a:ext cx="3352800" cy="18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903-A725-764B-AAE9-6ABEA1C34190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two common memory types</a:t>
            </a:r>
          </a:p>
        </p:txBody>
      </p:sp>
      <p:sp>
        <p:nvSpPr>
          <p:cNvPr id="931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>
            <a:normAutofit/>
          </a:bodyPr>
          <a:lstStyle/>
          <a:p>
            <a:r>
              <a:rPr lang="en-US" b="1" i="1" dirty="0">
                <a:cs typeface="Times New Roman" charset="0"/>
              </a:rPr>
              <a:t>RAM</a:t>
            </a:r>
            <a:r>
              <a:rPr lang="en-US" b="1" dirty="0">
                <a:cs typeface="Times New Roman" charset="0"/>
              </a:rPr>
              <a:t> -</a:t>
            </a:r>
            <a:r>
              <a:rPr lang="en-US" dirty="0">
                <a:cs typeface="Times New Roman" charset="0"/>
              </a:rPr>
              <a:t> which stands for </a:t>
            </a:r>
            <a:r>
              <a:rPr lang="ja-JP" altLang="en-US" dirty="0">
                <a:cs typeface="Times New Roman" charset="0"/>
              </a:rPr>
              <a:t>“</a:t>
            </a:r>
            <a:r>
              <a:rPr lang="en-US" dirty="0">
                <a:cs typeface="Times New Roman" charset="0"/>
              </a:rPr>
              <a:t>random access memory</a:t>
            </a:r>
            <a:r>
              <a:rPr lang="ja-JP" altLang="en-US" dirty="0">
                <a:cs typeface="Times New Roman" charset="0"/>
              </a:rPr>
              <a:t>”</a:t>
            </a:r>
            <a:r>
              <a:rPr lang="en-US" dirty="0">
                <a:cs typeface="Times New Roman" charset="0"/>
              </a:rPr>
              <a:t> (sometimes called </a:t>
            </a:r>
            <a:r>
              <a:rPr lang="en-US" i="1" dirty="0">
                <a:cs typeface="Times New Roman" charset="0"/>
              </a:rPr>
              <a:t>read/write memory</a:t>
            </a:r>
            <a:r>
              <a:rPr lang="en-US" dirty="0">
                <a:cs typeface="Times New Roman" charset="0"/>
              </a:rPr>
              <a:t>).</a:t>
            </a:r>
          </a:p>
          <a:p>
            <a:pPr lvl="1"/>
            <a:r>
              <a:rPr lang="en-US" dirty="0">
                <a:cs typeface="Times New Roman" charset="0"/>
              </a:rPr>
              <a:t>Used for temporary storage of programs while running.</a:t>
            </a:r>
          </a:p>
          <a:p>
            <a:pPr lvl="2"/>
            <a:r>
              <a:rPr lang="en-US" dirty="0">
                <a:cs typeface="Times New Roman" charset="0"/>
              </a:rPr>
              <a:t>Data is lost when the computer is turned off.</a:t>
            </a:r>
          </a:p>
          <a:p>
            <a:pPr lvl="2"/>
            <a:r>
              <a:rPr lang="en-US" dirty="0">
                <a:cs typeface="Times New Roman" charset="0"/>
              </a:rPr>
              <a:t>RAM is sometimes called </a:t>
            </a:r>
            <a:r>
              <a:rPr lang="en-US" i="1" dirty="0">
                <a:cs typeface="Times New Roman" charset="0"/>
              </a:rPr>
              <a:t>volatile memory.</a:t>
            </a:r>
            <a:endParaRPr lang="en-US" dirty="0">
              <a:cs typeface="Times New Roman" charset="0"/>
            </a:endParaRPr>
          </a:p>
          <a:p>
            <a:r>
              <a:rPr lang="en-US" b="1" i="1" dirty="0">
                <a:cs typeface="Times New Roman" charset="0"/>
              </a:rPr>
              <a:t>ROM -</a:t>
            </a:r>
            <a:r>
              <a:rPr lang="en-US" i="1" dirty="0">
                <a:cs typeface="Times New Roman" charset="0"/>
              </a:rPr>
              <a:t> </a:t>
            </a:r>
            <a:r>
              <a:rPr lang="en-US" dirty="0">
                <a:cs typeface="Times New Roman" charset="0"/>
              </a:rPr>
              <a:t>stands for </a:t>
            </a:r>
            <a:r>
              <a:rPr lang="ja-JP" altLang="en-US" dirty="0">
                <a:cs typeface="Times New Roman" charset="0"/>
              </a:rPr>
              <a:t>“</a:t>
            </a:r>
            <a:r>
              <a:rPr lang="en-US" dirty="0">
                <a:cs typeface="Times New Roman" charset="0"/>
              </a:rPr>
              <a:t>read-only memory</a:t>
            </a:r>
            <a:r>
              <a:rPr lang="ja-JP" altLang="en-US" dirty="0">
                <a:cs typeface="Times New Roman" charset="0"/>
              </a:rPr>
              <a:t>”</a:t>
            </a:r>
            <a:r>
              <a:rPr lang="en-US" dirty="0">
                <a:cs typeface="Times New Roman" charset="0"/>
              </a:rPr>
              <a:t>. </a:t>
            </a:r>
          </a:p>
          <a:p>
            <a:pPr lvl="1"/>
            <a:r>
              <a:rPr lang="en-US" dirty="0">
                <a:cs typeface="Times New Roman" charset="0"/>
              </a:rPr>
              <a:t>Contains programs and information essential to the operation of the computer.</a:t>
            </a:r>
          </a:p>
          <a:p>
            <a:pPr lvl="2"/>
            <a:r>
              <a:rPr lang="en-US" dirty="0">
                <a:cs typeface="Times New Roman" charset="0"/>
              </a:rPr>
              <a:t>Information in ROM is permanent, cannot be changed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by the user, and is not lost when the power is turned off.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ROM is called </a:t>
            </a:r>
            <a:r>
              <a:rPr lang="en-US" i="1" dirty="0">
                <a:cs typeface="Times New Roman" charset="0"/>
              </a:rPr>
              <a:t>nonvolatile memory.</a:t>
            </a:r>
            <a:endParaRPr lang="en-US" dirty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6D36-08AB-FC43-A10E-761C1BFFBEB7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1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1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4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organization of computers</a:t>
            </a:r>
          </a:p>
        </p:txBody>
      </p:sp>
      <p:sp>
        <p:nvSpPr>
          <p:cNvPr id="933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1039533"/>
            <a:ext cx="8763000" cy="311314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cs typeface="Times New Roman" charset="0"/>
              </a:rPr>
              <a:t>Internal workings of every computer can be broken down into three parts</a:t>
            </a:r>
            <a:r>
              <a:rPr lang="en-US" dirty="0" smtClean="0">
                <a:cs typeface="Times New Roman" charset="0"/>
              </a:rPr>
              <a:t>:</a:t>
            </a:r>
          </a:p>
          <a:p>
            <a:r>
              <a:rPr lang="en-US" dirty="0" smtClean="0">
                <a:cs typeface="Times New Roman" charset="0"/>
              </a:rPr>
              <a:t>CPU function is to execute (process) information stored in memory. </a:t>
            </a:r>
          </a:p>
          <a:p>
            <a:r>
              <a:rPr lang="en-US" dirty="0" smtClean="0">
                <a:cs typeface="Times New Roman" charset="0"/>
              </a:rPr>
              <a:t>I/O devices, such as keyboard &amp; monitor provide</a:t>
            </a:r>
            <a:br>
              <a:rPr lang="en-US" dirty="0" smtClean="0">
                <a:cs typeface="Times New Roman" charset="0"/>
              </a:rPr>
            </a:br>
            <a:r>
              <a:rPr lang="en-US" dirty="0" smtClean="0">
                <a:cs typeface="Times New Roman" charset="0"/>
              </a:rPr>
              <a:t>a means of communicating with the CPU. </a:t>
            </a:r>
          </a:p>
          <a:p>
            <a:r>
              <a:rPr lang="en-US" dirty="0" smtClean="0">
                <a:cs typeface="Times New Roman" charset="0"/>
              </a:rPr>
              <a:t>The CPU is connected to memory and I/O through</a:t>
            </a:r>
            <a:br>
              <a:rPr lang="en-US" dirty="0" smtClean="0">
                <a:cs typeface="Times New Roman" charset="0"/>
              </a:rPr>
            </a:br>
            <a:r>
              <a:rPr lang="en-US" dirty="0" smtClean="0">
                <a:cs typeface="Times New Roman" charset="0"/>
              </a:rPr>
              <a:t>a group of wires called a </a:t>
            </a:r>
            <a:r>
              <a:rPr lang="en-US" i="1" dirty="0" smtClean="0">
                <a:cs typeface="Times New Roman" charset="0"/>
              </a:rPr>
              <a:t>bus</a:t>
            </a:r>
            <a:r>
              <a:rPr lang="en-US" dirty="0" smtClean="0">
                <a:cs typeface="Times New Roman" charset="0"/>
              </a:rPr>
              <a:t>. </a:t>
            </a:r>
          </a:p>
          <a:p>
            <a:pPr lvl="1"/>
            <a:r>
              <a:rPr lang="en-US" dirty="0" smtClean="0">
                <a:cs typeface="Times New Roman" charset="0"/>
              </a:rPr>
              <a:t>Allows signals to carry information from place to place. </a:t>
            </a:r>
          </a:p>
          <a:p>
            <a:r>
              <a:rPr lang="en-US" dirty="0" smtClean="0">
                <a:cs typeface="Times New Roman" charset="0"/>
              </a:rPr>
              <a:t>In every computer there are three types of buses:</a:t>
            </a:r>
          </a:p>
          <a:p>
            <a:pPr lvl="1"/>
            <a:r>
              <a:rPr lang="en-US" dirty="0" smtClean="0">
                <a:cs typeface="Times New Roman" charset="0"/>
              </a:rPr>
              <a:t>Address bus; Data bus; Control bus.</a:t>
            </a:r>
          </a:p>
          <a:p>
            <a:endParaRPr lang="en-US" dirty="0">
              <a:cs typeface="Times New Roman" charset="0"/>
            </a:endParaRPr>
          </a:p>
        </p:txBody>
      </p:sp>
      <p:pic>
        <p:nvPicPr>
          <p:cNvPr id="933897" name="Picture 9" descr="fg00_00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125" y="4152680"/>
            <a:ext cx="4415641" cy="20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429-0FF5-364F-949D-64C935179D77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9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7" name="Rectangle 102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organization of computers</a:t>
            </a:r>
          </a:p>
        </p:txBody>
      </p:sp>
      <p:sp>
        <p:nvSpPr>
          <p:cNvPr id="93798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>
            <a:normAutofit/>
          </a:bodyPr>
          <a:lstStyle/>
          <a:p>
            <a:r>
              <a:rPr lang="en-US">
                <a:cs typeface="Times New Roman" charset="0"/>
              </a:rPr>
              <a:t>For a device (memory or I/O) to be recognized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by the CPU, it must be assigned an address. </a:t>
            </a:r>
          </a:p>
          <a:p>
            <a:pPr lvl="1"/>
            <a:r>
              <a:rPr lang="en-US">
                <a:cs typeface="Times New Roman" charset="0"/>
              </a:rPr>
              <a:t>No two devices can have the same address.</a:t>
            </a:r>
          </a:p>
          <a:p>
            <a:pPr lvl="2"/>
            <a:r>
              <a:rPr lang="en-US">
                <a:cs typeface="Times New Roman" charset="0"/>
              </a:rPr>
              <a:t>The address assigned to a given device must be unique.</a:t>
            </a:r>
          </a:p>
          <a:p>
            <a:r>
              <a:rPr lang="en-US">
                <a:cs typeface="Times New Roman" charset="0"/>
              </a:rPr>
              <a:t>The CPU puts the address (in binary) on the address bus &amp; decoding circuitry finds the device. </a:t>
            </a:r>
          </a:p>
          <a:p>
            <a:pPr lvl="1"/>
            <a:r>
              <a:rPr lang="en-US">
                <a:cs typeface="Times New Roman" charset="0"/>
              </a:rPr>
              <a:t>The CPU then uses the data bus either to get data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from that device or to send data to it. </a:t>
            </a:r>
          </a:p>
          <a:p>
            <a:r>
              <a:rPr lang="en-US">
                <a:cs typeface="Times New Roman" charset="0"/>
              </a:rPr>
              <a:t>Control buses provide device read/write signals.</a:t>
            </a:r>
          </a:p>
          <a:p>
            <a:pPr lvl="1"/>
            <a:r>
              <a:rPr lang="en-US">
                <a:cs typeface="Times New Roman" charset="0"/>
              </a:rPr>
              <a:t>To indicate if the CPU is asking for, or sending information.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08F8-DA08-E540-9A7D-94462AAE22FC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organization of computers</a:t>
            </a:r>
          </a:p>
        </p:txBody>
      </p:sp>
      <p:sp>
        <p:nvSpPr>
          <p:cNvPr id="1070085" name="Text Box 102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5137150"/>
            <a:ext cx="4116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baseline="0" dirty="0" smtClean="0">
                <a:solidFill>
                  <a:srgbClr val="272727"/>
                </a:solidFill>
              </a:rPr>
              <a:t> </a:t>
            </a:r>
            <a:r>
              <a:rPr lang="en-US" sz="1400" baseline="0" dirty="0">
                <a:solidFill>
                  <a:srgbClr val="272727"/>
                </a:solidFill>
              </a:rPr>
              <a:t>Internal Organization Of Computers</a:t>
            </a:r>
          </a:p>
        </p:txBody>
      </p:sp>
      <p:pic>
        <p:nvPicPr>
          <p:cNvPr id="1070086" name="Picture 1030" descr="fg00_00900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84313"/>
            <a:ext cx="8267700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C710-133B-7A49-9E0B-AF1C3E85A056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more about the data bus</a:t>
            </a:r>
          </a:p>
        </p:txBody>
      </p:sp>
      <p:sp>
        <p:nvSpPr>
          <p:cNvPr id="940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820987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As data buses carry information in/out of a CPU, 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the more data buses available, the better the CPU. </a:t>
            </a:r>
          </a:p>
          <a:p>
            <a:pPr lvl="1"/>
            <a:r>
              <a:rPr lang="en-US" dirty="0">
                <a:cs typeface="Times New Roman" charset="0"/>
              </a:rPr>
              <a:t>More buses mean a more expensive CPU &amp; computer.</a:t>
            </a:r>
          </a:p>
          <a:p>
            <a:r>
              <a:rPr lang="en-US" dirty="0">
                <a:cs typeface="Times New Roman" charset="0"/>
              </a:rPr>
              <a:t>Data buses are bidirectional, because the CPU must use them either to receive or to send data.</a:t>
            </a:r>
          </a:p>
          <a:p>
            <a:pPr lvl="1"/>
            <a:r>
              <a:rPr lang="en-US" dirty="0">
                <a:cs typeface="Times New Roman" charset="0"/>
              </a:rPr>
              <a:t>Average bus size is between 8 and 64.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36525" y="3733800"/>
            <a:ext cx="87630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aseline="0">
                <a:cs typeface="Times New Roman" charset="0"/>
              </a:rPr>
              <a:t>Computer processing power is related to bus size.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>
                <a:cs typeface="Times New Roman" charset="0"/>
              </a:rPr>
              <a:t>An 8-bit bus can send out 1 byte a time.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>
                <a:cs typeface="Times New Roman" charset="0"/>
              </a:rPr>
              <a:t>A 16-bit bus can send out 2 bytes at a time.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>
                <a:cs typeface="Times New Roman" charset="0"/>
              </a:rPr>
              <a:t>Twice as fast.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122C-5CC3-154E-915B-C127C34238D7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more about the address bus</a:t>
            </a:r>
          </a:p>
        </p:txBody>
      </p:sp>
      <p:sp>
        <p:nvSpPr>
          <p:cNvPr id="942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The address bus is used to identify devices and memory connected to the CPU.</a:t>
            </a:r>
          </a:p>
          <a:p>
            <a:pPr lvl="1"/>
            <a:r>
              <a:rPr lang="en-US" dirty="0">
                <a:cs typeface="Times New Roman" charset="0"/>
              </a:rPr>
              <a:t>The more address bits available, the larger the number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of devices that can be addressed.</a:t>
            </a:r>
          </a:p>
          <a:p>
            <a:r>
              <a:rPr lang="en-US" dirty="0">
                <a:cs typeface="Times New Roman" charset="0"/>
              </a:rPr>
              <a:t>The number of CPU address bits determines the number of locations with which it can communicate. </a:t>
            </a:r>
          </a:p>
          <a:p>
            <a:pPr lvl="1"/>
            <a:r>
              <a:rPr lang="en-US" dirty="0">
                <a:cs typeface="Times New Roman" charset="0"/>
              </a:rPr>
              <a:t>Always equal to 2</a:t>
            </a:r>
            <a:r>
              <a:rPr lang="en-US" i="1" baseline="30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, where </a:t>
            </a:r>
            <a:r>
              <a:rPr lang="en-US" i="1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 is the number of address lines, regardless of the size of the data bus. </a:t>
            </a:r>
          </a:p>
          <a:p>
            <a:r>
              <a:rPr lang="en-US" dirty="0">
                <a:cs typeface="Times New Roman" charset="0"/>
              </a:rPr>
              <a:t>The address bus is </a:t>
            </a:r>
            <a:r>
              <a:rPr lang="en-US" i="1" dirty="0">
                <a:cs typeface="Times New Roman" charset="0"/>
              </a:rPr>
              <a:t>unidirectional.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The CPU uses the bus only to send addresses </a:t>
            </a:r>
            <a:r>
              <a:rPr lang="en-US" i="1" dirty="0">
                <a:cs typeface="Times New Roman" charset="0"/>
              </a:rPr>
              <a:t>out.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6254-E9A3-9D4F-86AF-2164CECF097D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CPU &amp; relation to RAM and ROM</a:t>
            </a:r>
          </a:p>
        </p:txBody>
      </p:sp>
      <p:sp>
        <p:nvSpPr>
          <p:cNvPr id="94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/>
          <a:lstStyle/>
          <a:p>
            <a:r>
              <a:rPr lang="en-US" dirty="0">
                <a:cs typeface="Times New Roman" charset="0"/>
              </a:rPr>
              <a:t>For the CPU to process information, the data must be stored in RAM or ROM.</a:t>
            </a:r>
          </a:p>
          <a:p>
            <a:pPr lvl="1"/>
            <a:r>
              <a:rPr lang="en-US" dirty="0">
                <a:cs typeface="Times New Roman" charset="0"/>
              </a:rPr>
              <a:t>The CPU cannot get the information from the disk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directly because the disk is too slow. </a:t>
            </a:r>
          </a:p>
          <a:p>
            <a:pPr lvl="1"/>
            <a:r>
              <a:rPr lang="en-US" dirty="0">
                <a:cs typeface="Times New Roman" charset="0"/>
              </a:rPr>
              <a:t>RAM &amp; ROM are often referred to as </a:t>
            </a:r>
            <a:r>
              <a:rPr lang="en-US" i="1" dirty="0">
                <a:cs typeface="Times New Roman" charset="0"/>
              </a:rPr>
              <a:t>primary memory</a:t>
            </a:r>
            <a:r>
              <a:rPr lang="en-US" dirty="0">
                <a:cs typeface="Times New Roman" charset="0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Disks are called </a:t>
            </a:r>
            <a:r>
              <a:rPr lang="en-US" i="1" dirty="0">
                <a:cs typeface="Times New Roman" charset="0"/>
              </a:rPr>
              <a:t>secondary memory</a:t>
            </a:r>
            <a:r>
              <a:rPr lang="en-US" dirty="0">
                <a:cs typeface="Times New Roman" charset="0"/>
              </a:rPr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3C6F-E1F2-5349-ADFB-7E36913E197E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3000" cy="1082675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cs typeface="Times New Roman" charset="0"/>
              </a:rPr>
              <a:t>A program stored in memory provides instructions to the CPU to perform an action.</a:t>
            </a:r>
          </a:p>
          <a:p>
            <a:pPr lvl="1"/>
            <a:r>
              <a:rPr lang="en-US">
                <a:cs typeface="Times New Roman" charset="0"/>
              </a:rPr>
              <a:t>Adding payroll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numbers or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controlling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a robot.</a:t>
            </a:r>
          </a:p>
        </p:txBody>
      </p:sp>
      <p:sp>
        <p:nvSpPr>
          <p:cNvPr id="10199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inside CPUs</a:t>
            </a:r>
          </a:p>
        </p:txBody>
      </p:sp>
      <p:grpSp>
        <p:nvGrpSpPr>
          <p:cNvPr id="1019913" name="Group 9"/>
          <p:cNvGrpSpPr>
            <a:grpSpLocks/>
          </p:cNvGrpSpPr>
          <p:nvPr/>
        </p:nvGrpSpPr>
        <p:grpSpPr bwMode="auto">
          <a:xfrm>
            <a:off x="227013" y="1962150"/>
            <a:ext cx="8612187" cy="4054475"/>
            <a:chOff x="143" y="1236"/>
            <a:chExt cx="5425" cy="2554"/>
          </a:xfrm>
        </p:grpSpPr>
        <p:pic>
          <p:nvPicPr>
            <p:cNvPr id="1019909" name="Picture 5" descr="fg00_01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236"/>
              <a:ext cx="3510" cy="2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9910" name="Text Box 6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3" y="3598"/>
              <a:ext cx="54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 b="1" baseline="0"/>
                <a:t>Figure 0-19  </a:t>
              </a:r>
              <a:r>
                <a:rPr lang="en-US" sz="1400" baseline="0"/>
                <a:t>Internal Block Diagram of a CPU</a:t>
              </a:r>
            </a:p>
          </p:txBody>
        </p:sp>
        <p:sp>
          <p:nvSpPr>
            <p:cNvPr id="1019911" name="Rectangle 7"/>
            <p:cNvSpPr>
              <a:spLocks noChangeArrowheads="1"/>
            </p:cNvSpPr>
            <p:nvPr/>
          </p:nvSpPr>
          <p:spPr bwMode="auto">
            <a:xfrm>
              <a:off x="289" y="2496"/>
              <a:ext cx="2159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r>
                <a:rPr lang="en-US" sz="2200" baseline="0">
                  <a:cs typeface="Times New Roman" charset="0"/>
                </a:rPr>
                <a:t>Function of the CPU is to</a:t>
              </a:r>
              <a:br>
                <a:rPr lang="en-US" sz="2200" baseline="0">
                  <a:cs typeface="Times New Roman" charset="0"/>
                </a:rPr>
              </a:br>
              <a:r>
                <a:rPr lang="en-US" sz="2200" baseline="0">
                  <a:cs typeface="Times New Roman" charset="0"/>
                </a:rPr>
                <a:t>fetch these instructions</a:t>
              </a:r>
              <a:br>
                <a:rPr lang="en-US" sz="2200" baseline="0">
                  <a:cs typeface="Times New Roman" charset="0"/>
                </a:rPr>
              </a:br>
              <a:r>
                <a:rPr lang="en-US" sz="2200" baseline="0">
                  <a:cs typeface="Times New Roman" charset="0"/>
                </a:rPr>
                <a:t>from memory and then</a:t>
              </a:r>
              <a:br>
                <a:rPr lang="en-US" sz="2200" baseline="0">
                  <a:cs typeface="Times New Roman" charset="0"/>
                </a:rPr>
              </a:br>
              <a:r>
                <a:rPr lang="en-US" sz="2200" baseline="0">
                  <a:cs typeface="Times New Roman" charset="0"/>
                </a:rPr>
                <a:t>execute them.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1DE2-0245-CD45-A491-9780EE1B65BD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endParaRPr lang="en-US" sz="25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110622"/>
            <a:ext cx="8685212" cy="475615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Speculation is that origin of the base 10 system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is the fact that human beings have 10 fingers.</a:t>
            </a:r>
          </a:p>
          <a:p>
            <a:r>
              <a:rPr lang="en-US" dirty="0">
                <a:cs typeface="Times New Roman" charset="0"/>
              </a:rPr>
              <a:t>Humans use base 10 (</a:t>
            </a:r>
            <a:r>
              <a:rPr lang="en-US" i="1" dirty="0">
                <a:cs typeface="Times New Roman" charset="0"/>
              </a:rPr>
              <a:t>decimal</a:t>
            </a:r>
            <a:r>
              <a:rPr lang="en-US" dirty="0">
                <a:cs typeface="Times New Roman" charset="0"/>
              </a:rPr>
              <a:t>) arithmetic, and computers use the base 2 (</a:t>
            </a:r>
            <a:r>
              <a:rPr lang="en-US" i="1" dirty="0">
                <a:cs typeface="Times New Roman" charset="0"/>
              </a:rPr>
              <a:t>binary</a:t>
            </a:r>
            <a:r>
              <a:rPr lang="en-US" dirty="0">
                <a:cs typeface="Times New Roman" charset="0"/>
              </a:rPr>
              <a:t>) system. </a:t>
            </a:r>
          </a:p>
          <a:p>
            <a:pPr lvl="1"/>
            <a:r>
              <a:rPr lang="en-US" dirty="0">
                <a:cs typeface="Times New Roman" charset="0"/>
              </a:rPr>
              <a:t>In base 10 are 10 distinct symbols, 0, 1, 2, ...9.</a:t>
            </a:r>
          </a:p>
          <a:p>
            <a:pPr lvl="1"/>
            <a:r>
              <a:rPr lang="en-US" dirty="0">
                <a:cs typeface="Times New Roman" charset="0"/>
              </a:rPr>
              <a:t>In base 2 there are only two symbols, the binary </a:t>
            </a:r>
            <a:r>
              <a:rPr lang="en-US" dirty="0" smtClean="0">
                <a:cs typeface="Times New Roman" charset="0"/>
              </a:rPr>
              <a:t>digits</a:t>
            </a:r>
            <a:br>
              <a:rPr lang="en-US" dirty="0" smtClean="0">
                <a:cs typeface="Times New Roman" charset="0"/>
              </a:rPr>
            </a:br>
            <a:r>
              <a:rPr lang="en-US" dirty="0">
                <a:cs typeface="Times New Roman" charset="0"/>
              </a:rPr>
              <a:t/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0 &amp; 1 - commonly referred to as </a:t>
            </a:r>
            <a:r>
              <a:rPr lang="en-US" i="1" dirty="0">
                <a:cs typeface="Times New Roman" charset="0"/>
              </a:rPr>
              <a:t>bits.</a:t>
            </a:r>
            <a:endParaRPr lang="en-US" dirty="0">
              <a:cs typeface="Times New Roman" charset="0"/>
            </a:endParaRPr>
          </a:p>
          <a:p>
            <a:r>
              <a:rPr lang="en-US" dirty="0">
                <a:cs typeface="Times New Roman" charset="0"/>
              </a:rPr>
              <a:t>The binary system is used in computers because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0 &amp; 1 represent the two voltage levels of </a:t>
            </a:r>
            <a:r>
              <a:rPr lang="en-US" i="1" dirty="0">
                <a:cs typeface="Times New Roman" charset="0"/>
              </a:rPr>
              <a:t>off </a:t>
            </a:r>
            <a:r>
              <a:rPr lang="en-US" dirty="0">
                <a:cs typeface="Times New Roman" charset="0"/>
              </a:rPr>
              <a:t>&amp; </a:t>
            </a:r>
            <a:r>
              <a:rPr lang="en-US" i="1" dirty="0">
                <a:cs typeface="Times New Roman" charset="0"/>
              </a:rPr>
              <a:t>on</a:t>
            </a:r>
            <a:r>
              <a:rPr lang="en-US" dirty="0">
                <a:cs typeface="Times New Roman" charset="0"/>
              </a:rPr>
              <a:t>.</a:t>
            </a:r>
            <a:endParaRPr lang="en-US" i="1" dirty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5F5-50CA-8542-B124-5FCC8C8F5754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>
            <a:normAutofit/>
          </a:bodyPr>
          <a:lstStyle/>
          <a:p>
            <a:r>
              <a:rPr lang="en-US">
                <a:cs typeface="Times New Roman" charset="0"/>
              </a:rPr>
              <a:t>To perform the actions of fetch and execute, all CPUs are equipped with resources such as…</a:t>
            </a:r>
          </a:p>
          <a:p>
            <a:pPr lvl="1"/>
            <a:r>
              <a:rPr lang="en-US" b="1" i="1">
                <a:cs typeface="Times New Roman" charset="0"/>
              </a:rPr>
              <a:t>Registers</a:t>
            </a:r>
            <a:r>
              <a:rPr lang="en-US">
                <a:cs typeface="Times New Roman" charset="0"/>
              </a:rPr>
              <a:t> - to store information temporarily.</a:t>
            </a:r>
          </a:p>
          <a:p>
            <a:pPr lvl="2"/>
            <a:r>
              <a:rPr lang="en-US">
                <a:cs typeface="Times New Roman" charset="0"/>
              </a:rPr>
              <a:t>8, 16, 32, 64 bit, depending on CPU.</a:t>
            </a:r>
          </a:p>
          <a:p>
            <a:pPr lvl="1"/>
            <a:r>
              <a:rPr lang="en-US" b="1" i="1">
                <a:cs typeface="Times New Roman" charset="0"/>
              </a:rPr>
              <a:t>ALU</a:t>
            </a:r>
            <a:r>
              <a:rPr lang="en-US">
                <a:cs typeface="Times New Roman" charset="0"/>
              </a:rPr>
              <a:t> (arithmetic/logic unit) - for arithmetic functions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such as add, subtract, multiply, and divide.</a:t>
            </a:r>
          </a:p>
          <a:p>
            <a:pPr lvl="2"/>
            <a:r>
              <a:rPr lang="en-US">
                <a:cs typeface="Times New Roman" charset="0"/>
              </a:rPr>
              <a:t>Also logic functions such as AND, OR, and NOT.</a:t>
            </a:r>
          </a:p>
          <a:p>
            <a:pPr lvl="1"/>
            <a:r>
              <a:rPr lang="en-US" b="1" i="1">
                <a:cs typeface="Times New Roman" charset="0"/>
              </a:rPr>
              <a:t>Program counter</a:t>
            </a:r>
            <a:r>
              <a:rPr lang="en-US">
                <a:cs typeface="Times New Roman" charset="0"/>
              </a:rPr>
              <a:t> - to point to the address of the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next instruction to be executed. </a:t>
            </a:r>
          </a:p>
          <a:p>
            <a:pPr lvl="2"/>
            <a:r>
              <a:rPr lang="en-US">
                <a:cs typeface="Times New Roman" charset="0"/>
              </a:rPr>
              <a:t>In the IBM PC, a register called IP or </a:t>
            </a:r>
            <a:r>
              <a:rPr lang="en-US" i="1">
                <a:cs typeface="Times New Roman" charset="0"/>
              </a:rPr>
              <a:t>instruction pointer.</a:t>
            </a:r>
          </a:p>
          <a:p>
            <a:pPr lvl="1"/>
            <a:r>
              <a:rPr lang="en-US" b="1" i="1">
                <a:cs typeface="Times New Roman" charset="0"/>
              </a:rPr>
              <a:t>Instruction decoder</a:t>
            </a:r>
            <a:r>
              <a:rPr lang="en-US" i="1">
                <a:cs typeface="Times New Roman" charset="0"/>
              </a:rPr>
              <a:t> - </a:t>
            </a:r>
            <a:r>
              <a:rPr lang="en-US">
                <a:cs typeface="Times New Roman" charset="0"/>
              </a:rPr>
              <a:t>to interpret the instruction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fetched into the CPU. </a:t>
            </a:r>
          </a:p>
        </p:txBody>
      </p:sp>
      <p:sp>
        <p:nvSpPr>
          <p:cNvPr id="10240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CPU and relation to RAM and ROM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BAE4-BAC4-2643-BD28-337FC7EA4C7E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3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3000" cy="2439987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A step-by-step analysis of CPU processes to add three numbers, with steps &amp; code shown.</a:t>
            </a:r>
          </a:p>
          <a:p>
            <a:pPr lvl="1"/>
            <a:r>
              <a:rPr lang="en-US" dirty="0">
                <a:cs typeface="Times New Roman" charset="0"/>
              </a:rPr>
              <a:t>Assume a CPU has registers A, B, C, and D.</a:t>
            </a:r>
          </a:p>
          <a:p>
            <a:pPr lvl="2"/>
            <a:r>
              <a:rPr lang="en-US" dirty="0">
                <a:cs typeface="Times New Roman" charset="0"/>
              </a:rPr>
              <a:t>An 8-bit data bus and a 16-bit address bus.</a:t>
            </a:r>
          </a:p>
          <a:p>
            <a:pPr lvl="1"/>
            <a:r>
              <a:rPr lang="en-US" dirty="0">
                <a:cs typeface="Times New Roman" charset="0"/>
              </a:rPr>
              <a:t>The CPU can access memory addresses 0000 to FFFFH.</a:t>
            </a:r>
          </a:p>
          <a:p>
            <a:pPr lvl="2"/>
            <a:r>
              <a:rPr lang="en-US" dirty="0">
                <a:cs typeface="Times New Roman" charset="0"/>
              </a:rPr>
              <a:t>A total of 10000H locations.</a:t>
            </a:r>
            <a:endParaRPr lang="en-US" sz="1900" dirty="0">
              <a:cs typeface="Times New Roman" charset="0"/>
            </a:endParaRPr>
          </a:p>
        </p:txBody>
      </p:sp>
      <p:sp>
        <p:nvSpPr>
          <p:cNvPr id="10260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workings of computers</a:t>
            </a:r>
          </a:p>
        </p:txBody>
      </p:sp>
      <p:pic>
        <p:nvPicPr>
          <p:cNvPr id="1026053" name="Picture 5" descr="ua00_0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3733800"/>
            <a:ext cx="8196262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DF5B-AAB3-724D-A724-FE4D6C42AA9B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1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8113" y="1235554"/>
            <a:ext cx="8763000" cy="1920875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If the program to perform the actions listed </a:t>
            </a:r>
            <a:r>
              <a:rPr lang="en-US" dirty="0" smtClean="0">
                <a:cs typeface="Times New Roman" charset="0"/>
              </a:rPr>
              <a:t>above,</a:t>
            </a:r>
            <a:r>
              <a:rPr lang="en-US" dirty="0">
                <a:cs typeface="Times New Roman" charset="0"/>
              </a:rPr>
              <a:t/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is stored in memory locations starting at 1400H,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the following would represent the contents for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each memory address location…</a:t>
            </a:r>
          </a:p>
        </p:txBody>
      </p:sp>
      <p:sp>
        <p:nvSpPr>
          <p:cNvPr id="1028100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workings of computers</a:t>
            </a:r>
          </a:p>
        </p:txBody>
      </p:sp>
      <p:pic>
        <p:nvPicPr>
          <p:cNvPr id="1028102" name="Picture 1030" descr="ua00_01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679825"/>
            <a:ext cx="8212137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DA96-8DE4-5A43-9C67-8EF5C18740BA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204321"/>
            <a:ext cx="8763000" cy="1982787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The CPU</a:t>
            </a:r>
            <a:r>
              <a:rPr lang="ja-JP" altLang="en-US" dirty="0">
                <a:cs typeface="Times New Roman" charset="0"/>
              </a:rPr>
              <a:t>’</a:t>
            </a:r>
            <a:r>
              <a:rPr lang="en-US" dirty="0">
                <a:cs typeface="Times New Roman" charset="0"/>
              </a:rPr>
              <a:t>s program counter can have a value between 0000 and  FFFFH. </a:t>
            </a:r>
          </a:p>
          <a:p>
            <a:pPr lvl="1"/>
            <a:r>
              <a:rPr lang="en-US" dirty="0">
                <a:cs typeface="Times New Roman" charset="0"/>
              </a:rPr>
              <a:t>The program counter must be set to the address of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the first instruction code to be executed - 1400H.</a:t>
            </a:r>
          </a:p>
        </p:txBody>
      </p:sp>
      <p:sp>
        <p:nvSpPr>
          <p:cNvPr id="1030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workings of computers</a:t>
            </a:r>
          </a:p>
        </p:txBody>
      </p:sp>
      <p:pic>
        <p:nvPicPr>
          <p:cNvPr id="1030150" name="Picture 6" descr="ua00_01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679825"/>
            <a:ext cx="8212137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151" name="Rectangle 7"/>
          <p:cNvSpPr>
            <a:spLocks noChangeArrowheads="1"/>
          </p:cNvSpPr>
          <p:nvPr/>
        </p:nvSpPr>
        <p:spPr bwMode="auto">
          <a:xfrm>
            <a:off x="660400" y="3949700"/>
            <a:ext cx="685800" cy="27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B4A6-1DC2-6747-A7C3-01F48F053AE4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439987"/>
          </a:xfrm>
        </p:spPr>
        <p:txBody>
          <a:bodyPr>
            <a:normAutofit/>
          </a:bodyPr>
          <a:lstStyle/>
          <a:p>
            <a:r>
              <a:rPr lang="en-US">
                <a:cs typeface="Times New Roman" charset="0"/>
              </a:rPr>
              <a:t>The CPU puts the address 1400H on the address bus and sends it out.</a:t>
            </a:r>
          </a:p>
          <a:p>
            <a:pPr lvl="1"/>
            <a:r>
              <a:rPr lang="en-US">
                <a:cs typeface="Times New Roman" charset="0"/>
              </a:rPr>
              <a:t>Memory finds the location while the CPU activates the READ signal, indicating it wants the byte at 1400H.</a:t>
            </a:r>
          </a:p>
          <a:p>
            <a:pPr lvl="2"/>
            <a:r>
              <a:rPr lang="en-US">
                <a:cs typeface="Times New Roman" charset="0"/>
              </a:rPr>
              <a:t>The content (B0) is put on the data bus &amp; brought to the CPU.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workings of computers</a:t>
            </a:r>
          </a:p>
        </p:txBody>
      </p:sp>
      <p:pic>
        <p:nvPicPr>
          <p:cNvPr id="1080324" name="Picture 4" descr="ua00_01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679825"/>
            <a:ext cx="8212137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325" name="Rectangle 5"/>
          <p:cNvSpPr>
            <a:spLocks noChangeArrowheads="1"/>
          </p:cNvSpPr>
          <p:nvPr/>
        </p:nvSpPr>
        <p:spPr bwMode="auto">
          <a:xfrm>
            <a:off x="660400" y="3949700"/>
            <a:ext cx="8178800" cy="27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BE95-C48B-9C48-A657-63FDC5A6BC88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The CPU decodes the instruction </a:t>
            </a:r>
            <a:r>
              <a:rPr lang="en-US">
                <a:solidFill>
                  <a:srgbClr val="0000FF"/>
                </a:solidFill>
                <a:cs typeface="Times New Roman" charset="0"/>
              </a:rPr>
              <a:t>B0</a:t>
            </a:r>
            <a:r>
              <a:rPr lang="en-US">
                <a:cs typeface="Times New Roman" charset="0"/>
              </a:rPr>
              <a:t> with the help of its instruction decoder dictionary.</a:t>
            </a:r>
          </a:p>
          <a:p>
            <a:pPr lvl="1"/>
            <a:r>
              <a:rPr lang="en-US">
                <a:cs typeface="Times New Roman" charset="0"/>
              </a:rPr>
              <a:t>Bring the byte of the next memory location into CPU Register A.</a:t>
            </a:r>
          </a:p>
        </p:txBody>
      </p:sp>
      <p:sp>
        <p:nvSpPr>
          <p:cNvPr id="1032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workings of computers</a:t>
            </a:r>
          </a:p>
        </p:txBody>
      </p:sp>
      <p:pic>
        <p:nvPicPr>
          <p:cNvPr id="1032197" name="Picture 5" descr="ua00_01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679825"/>
            <a:ext cx="8212137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198" name="Rectangle 6"/>
          <p:cNvSpPr>
            <a:spLocks noChangeArrowheads="1"/>
          </p:cNvSpPr>
          <p:nvPr/>
        </p:nvSpPr>
        <p:spPr bwMode="auto">
          <a:xfrm>
            <a:off x="2971800" y="4229100"/>
            <a:ext cx="2971800" cy="279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0" name="Rectangle 8"/>
          <p:cNvSpPr>
            <a:spLocks noChangeArrowheads="1"/>
          </p:cNvSpPr>
          <p:nvPr/>
        </p:nvSpPr>
        <p:spPr bwMode="auto">
          <a:xfrm>
            <a:off x="660400" y="3949700"/>
            <a:ext cx="8178800" cy="27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E3B-5E77-CC46-8BC7-745CCC89AB55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0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029200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From memory location 1401H, the CPU fetches code 21H directly to Register A.</a:t>
            </a:r>
          </a:p>
          <a:p>
            <a:pPr lvl="1"/>
            <a:r>
              <a:rPr lang="en-US">
                <a:cs typeface="Times New Roman" charset="0"/>
              </a:rPr>
              <a:t>After completing the instruction, the program counter points to the address of the next instruction - 1402H.</a:t>
            </a:r>
          </a:p>
          <a:p>
            <a:pPr lvl="2"/>
            <a:r>
              <a:rPr lang="en-US">
                <a:cs typeface="Times New Roman" charset="0"/>
              </a:rPr>
              <a:t>Address </a:t>
            </a:r>
            <a:r>
              <a:rPr lang="en-US">
                <a:solidFill>
                  <a:srgbClr val="0000FF"/>
                </a:solidFill>
                <a:cs typeface="Times New Roman" charset="0"/>
              </a:rPr>
              <a:t>1402H</a:t>
            </a:r>
            <a:r>
              <a:rPr lang="en-US">
                <a:cs typeface="Times New Roman" charset="0"/>
              </a:rPr>
              <a:t> is sent out on the address bus, to fetch the next instruction.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workings of computers</a:t>
            </a:r>
          </a:p>
        </p:txBody>
      </p:sp>
      <p:pic>
        <p:nvPicPr>
          <p:cNvPr id="1084420" name="Picture 4" descr="ua00_01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679825"/>
            <a:ext cx="8212137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660400" y="4508500"/>
            <a:ext cx="685800" cy="279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4422" name="Rectangle 6"/>
          <p:cNvSpPr>
            <a:spLocks noChangeArrowheads="1"/>
          </p:cNvSpPr>
          <p:nvPr/>
        </p:nvSpPr>
        <p:spPr bwMode="auto">
          <a:xfrm>
            <a:off x="657225" y="4229100"/>
            <a:ext cx="8181975" cy="27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0CEF-6E12-C746-9904-A891D8AB6079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973387"/>
          </a:xfrm>
        </p:spPr>
        <p:txBody>
          <a:bodyPr>
            <a:normAutofit lnSpcReduction="10000"/>
          </a:bodyPr>
          <a:lstStyle/>
          <a:p>
            <a:r>
              <a:rPr lang="en-US">
                <a:cs typeface="Times New Roman" charset="0"/>
              </a:rPr>
              <a:t>From 1402H, the CPU fetches code 04H.</a:t>
            </a:r>
          </a:p>
          <a:p>
            <a:pPr lvl="1"/>
            <a:r>
              <a:rPr lang="en-US">
                <a:cs typeface="Times New Roman" charset="0"/>
              </a:rPr>
              <a:t>After decoding, the CPU knows it must add the byte at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the next address (</a:t>
            </a:r>
            <a:r>
              <a:rPr lang="en-US">
                <a:solidFill>
                  <a:srgbClr val="0000FF"/>
                </a:solidFill>
                <a:cs typeface="Times New Roman" charset="0"/>
              </a:rPr>
              <a:t>1403</a:t>
            </a:r>
            <a:r>
              <a:rPr lang="en-US">
                <a:cs typeface="Times New Roman" charset="0"/>
              </a:rPr>
              <a:t>) to the contents of register A.</a:t>
            </a:r>
          </a:p>
          <a:p>
            <a:pPr lvl="2"/>
            <a:r>
              <a:rPr lang="en-US">
                <a:cs typeface="Times New Roman" charset="0"/>
              </a:rPr>
              <a:t>After it brings the value (</a:t>
            </a:r>
            <a:r>
              <a:rPr lang="en-US">
                <a:solidFill>
                  <a:srgbClr val="0000FF"/>
                </a:solidFill>
                <a:cs typeface="Times New Roman" charset="0"/>
              </a:rPr>
              <a:t>42H</a:t>
            </a:r>
            <a:r>
              <a:rPr lang="en-US">
                <a:cs typeface="Times New Roman" charset="0"/>
              </a:rPr>
              <a:t>) into the CPU, it provides the contents of Register A, along with this value to the ALU to perform the addition.</a:t>
            </a:r>
          </a:p>
          <a:p>
            <a:pPr lvl="2"/>
            <a:r>
              <a:rPr lang="en-US">
                <a:cs typeface="Times New Roman" charset="0"/>
              </a:rPr>
              <a:t>Program counter becomes </a:t>
            </a:r>
            <a:r>
              <a:rPr lang="en-US">
                <a:solidFill>
                  <a:srgbClr val="008000"/>
                </a:solidFill>
                <a:cs typeface="Times New Roman" charset="0"/>
              </a:rPr>
              <a:t>1404</a:t>
            </a:r>
            <a:r>
              <a:rPr lang="en-US">
                <a:cs typeface="Times New Roman" charset="0"/>
              </a:rPr>
              <a:t>, the next instruction address.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workings of computers</a:t>
            </a:r>
          </a:p>
        </p:txBody>
      </p:sp>
      <p:pic>
        <p:nvPicPr>
          <p:cNvPr id="1076228" name="Picture 4" descr="ua00_01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679825"/>
            <a:ext cx="8212137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232" name="Rectangle 8"/>
          <p:cNvSpPr>
            <a:spLocks noChangeArrowheads="1"/>
          </p:cNvSpPr>
          <p:nvPr/>
        </p:nvSpPr>
        <p:spPr bwMode="auto">
          <a:xfrm>
            <a:off x="660400" y="5067300"/>
            <a:ext cx="685800" cy="279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6231" name="Rectangle 7"/>
          <p:cNvSpPr>
            <a:spLocks noChangeArrowheads="1"/>
          </p:cNvSpPr>
          <p:nvPr/>
        </p:nvSpPr>
        <p:spPr bwMode="auto">
          <a:xfrm>
            <a:off x="657225" y="4787900"/>
            <a:ext cx="5276850" cy="279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6230" name="Rectangle 6"/>
          <p:cNvSpPr>
            <a:spLocks noChangeArrowheads="1"/>
          </p:cNvSpPr>
          <p:nvPr/>
        </p:nvSpPr>
        <p:spPr bwMode="auto">
          <a:xfrm>
            <a:off x="660400" y="4508500"/>
            <a:ext cx="8178800" cy="27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BB57-46B2-0B44-9BD6-5DE65256AA88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6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830387"/>
          </a:xfrm>
        </p:spPr>
        <p:txBody>
          <a:bodyPr>
            <a:normAutofit/>
          </a:bodyPr>
          <a:lstStyle/>
          <a:p>
            <a:r>
              <a:rPr lang="en-US">
                <a:cs typeface="Times New Roman" charset="0"/>
              </a:rPr>
              <a:t>Address 1404H is put on the address bus and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the code is fetched, decoded, and executed. </a:t>
            </a:r>
          </a:p>
          <a:p>
            <a:pPr lvl="1"/>
            <a:r>
              <a:rPr lang="en-US">
                <a:cs typeface="Times New Roman" charset="0"/>
              </a:rPr>
              <a:t>Again adding a value to Register A.</a:t>
            </a:r>
          </a:p>
          <a:p>
            <a:pPr lvl="2"/>
            <a:r>
              <a:rPr lang="en-US">
                <a:cs typeface="Times New Roman" charset="0"/>
              </a:rPr>
              <a:t>The program counter is updated to </a:t>
            </a:r>
            <a:r>
              <a:rPr lang="en-US">
                <a:solidFill>
                  <a:srgbClr val="008000"/>
                </a:solidFill>
                <a:cs typeface="Times New Roman" charset="0"/>
              </a:rPr>
              <a:t>1406H</a:t>
            </a:r>
          </a:p>
        </p:txBody>
      </p:sp>
      <p:sp>
        <p:nvSpPr>
          <p:cNvPr id="1082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workings of computers</a:t>
            </a:r>
          </a:p>
        </p:txBody>
      </p:sp>
      <p:pic>
        <p:nvPicPr>
          <p:cNvPr id="1082372" name="Picture 4" descr="ua00_01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679825"/>
            <a:ext cx="8212137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2374" name="Rectangle 6"/>
          <p:cNvSpPr>
            <a:spLocks noChangeArrowheads="1"/>
          </p:cNvSpPr>
          <p:nvPr/>
        </p:nvSpPr>
        <p:spPr bwMode="auto">
          <a:xfrm>
            <a:off x="660400" y="5588000"/>
            <a:ext cx="685800" cy="279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75" name="Rectangle 7"/>
          <p:cNvSpPr>
            <a:spLocks noChangeArrowheads="1"/>
          </p:cNvSpPr>
          <p:nvPr/>
        </p:nvSpPr>
        <p:spPr bwMode="auto">
          <a:xfrm>
            <a:off x="2971800" y="5334000"/>
            <a:ext cx="2962275" cy="279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73" name="Rectangle 5"/>
          <p:cNvSpPr>
            <a:spLocks noChangeArrowheads="1"/>
          </p:cNvSpPr>
          <p:nvPr/>
        </p:nvSpPr>
        <p:spPr bwMode="auto">
          <a:xfrm>
            <a:off x="660400" y="5054600"/>
            <a:ext cx="8178800" cy="27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3DEE-04C1-6D48-899A-C9DD18430D48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4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982787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cs typeface="Times New Roman" charset="0"/>
              </a:rPr>
              <a:t>The contents of address 1406 (HALT code) are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fetched in and executed.</a:t>
            </a:r>
          </a:p>
          <a:p>
            <a:pPr lvl="1"/>
            <a:r>
              <a:rPr lang="en-US">
                <a:cs typeface="Times New Roman" charset="0"/>
              </a:rPr>
              <a:t>The HALT instruction tells the CPU to stop incrementing the program counter and asking for the next instruction.</a:t>
            </a:r>
          </a:p>
          <a:p>
            <a:pPr lvl="2"/>
            <a:r>
              <a:rPr lang="en-US">
                <a:cs typeface="Times New Roman" charset="0"/>
              </a:rPr>
              <a:t>Without HALT, the CPU would continue updating the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program counter and fetching instructions. </a:t>
            </a:r>
          </a:p>
        </p:txBody>
      </p:sp>
      <p:pic>
        <p:nvPicPr>
          <p:cNvPr id="1088516" name="Picture 4" descr="ua00_01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679825"/>
            <a:ext cx="8212137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8517" name="Rectangle 5"/>
          <p:cNvSpPr>
            <a:spLocks noChangeArrowheads="1"/>
          </p:cNvSpPr>
          <p:nvPr/>
        </p:nvSpPr>
        <p:spPr bwMode="auto">
          <a:xfrm>
            <a:off x="660400" y="5588000"/>
            <a:ext cx="8178800" cy="27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1E1E-CEC1-2040-8BBC-306A77788227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49</a:t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the Computer</a:t>
            </a:r>
            <a:br>
              <a:rPr lang="en-US" dirty="0"/>
            </a:br>
            <a:r>
              <a:rPr lang="en-US" sz="2400" i="1" dirty="0"/>
              <a:t>internal workings of computers</a:t>
            </a:r>
          </a:p>
        </p:txBody>
      </p:sp>
    </p:spTree>
    <p:extLst>
      <p:ext uri="{BB962C8B-B14F-4D97-AF65-F5344CB8AC3E}">
        <p14:creationId xmlns:p14="http://schemas.microsoft.com/office/powerpoint/2010/main" val="279026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929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Numbering </a:t>
            </a:r>
            <a:r>
              <a:rPr lang="en-US" sz="3200" dirty="0"/>
              <a:t>and Coding Systems</a:t>
            </a:r>
            <a:br>
              <a:rPr lang="en-US" sz="3200" dirty="0"/>
            </a:br>
            <a:r>
              <a:rPr lang="en-US" sz="2400" i="1" dirty="0" smtClean="0"/>
              <a:t>-converting </a:t>
            </a:r>
            <a:r>
              <a:rPr lang="en-US" sz="2400" i="1" dirty="0"/>
              <a:t>from decimal to </a:t>
            </a:r>
            <a:r>
              <a:rPr lang="en-US" sz="2400" i="1" dirty="0" smtClean="0"/>
              <a:t>binary-</a:t>
            </a:r>
            <a:endParaRPr lang="en-US" sz="2400" i="1" dirty="0"/>
          </a:p>
        </p:txBody>
      </p:sp>
      <p:sp>
        <p:nvSpPr>
          <p:cNvPr id="848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1282295"/>
            <a:ext cx="8685212" cy="4756150"/>
          </a:xfrm>
        </p:spPr>
        <p:txBody>
          <a:bodyPr/>
          <a:lstStyle/>
          <a:p>
            <a:r>
              <a:rPr lang="en-US" sz="2400" dirty="0">
                <a:cs typeface="Times New Roman" charset="0"/>
              </a:rPr>
              <a:t>To convert decimal to binary, divide the decimal number by 2 repeatedly until the quotient is zero</a:t>
            </a:r>
            <a:r>
              <a:rPr lang="en-US" dirty="0">
                <a:cs typeface="Times New Roman" charset="0"/>
              </a:rPr>
              <a:t>. </a:t>
            </a:r>
          </a:p>
          <a:p>
            <a:pPr lvl="1"/>
            <a:r>
              <a:rPr lang="en-US" sz="2000" dirty="0">
                <a:cs typeface="Times New Roman" charset="0"/>
              </a:rPr>
              <a:t>Remainders are written in reverse order to obtain the binary number.</a:t>
            </a:r>
            <a:endParaRPr lang="en-US" sz="2000" dirty="0"/>
          </a:p>
        </p:txBody>
      </p:sp>
      <p:pic>
        <p:nvPicPr>
          <p:cNvPr id="848901" name="Picture 5" descr="ex00_0010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73375"/>
            <a:ext cx="6858000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9FC-E5A9-334B-B732-C96C447C7B7D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76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Original IBM PC</a:t>
            </a:r>
            <a:br>
              <a:rPr lang="en-US" dirty="0" smtClean="0"/>
            </a:br>
            <a:r>
              <a:rPr lang="en-US" sz="2400" dirty="0" smtClean="0"/>
              <a:t>Reprogrammable Microcomputer</a:t>
            </a:r>
            <a:endParaRPr lang="en-US" dirty="0"/>
          </a:p>
        </p:txBody>
      </p:sp>
      <p:pic>
        <p:nvPicPr>
          <p:cNvPr id="6" name="Content Placeholder 5" descr="ibm_pc_5150_origina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1" b="14381"/>
          <a:stretch>
            <a:fillRect/>
          </a:stretch>
        </p:blipFill>
        <p:spPr>
          <a:xfrm>
            <a:off x="2284199" y="1433625"/>
            <a:ext cx="4591714" cy="2525266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35B4-526C-F644-816F-EE00920DEF45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9530" y="4174655"/>
            <a:ext cx="76306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Introduced in mid-1981.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Leading personal computer architecture ever since.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Enormous amount of application software is available [&gt;50000].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i="1" dirty="0" smtClean="0">
                <a:latin typeface="Arial"/>
                <a:cs typeface="Arial"/>
              </a:rPr>
              <a:t>Open system</a:t>
            </a:r>
            <a:r>
              <a:rPr lang="en-US" sz="1600" dirty="0" smtClean="0">
                <a:latin typeface="Arial"/>
                <a:cs typeface="Arial"/>
              </a:rPr>
              <a:t>. Functionality can be expanded by adding boards to system.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Additional memory, modem, serial communication interface, local area network interface etc… [Through 8-bit expansion bus]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Industry Standard Architecture (ISA) / Peripheral Component Interface (PCI)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281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General Architecture of a Microcomputer System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3D26-D29B-5F41-B133-4096090F16BC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51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16782" y="2399600"/>
            <a:ext cx="968142" cy="8536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95370" y="2399600"/>
            <a:ext cx="968142" cy="8536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95370" y="2375019"/>
            <a:ext cx="968142" cy="8536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95370" y="2375019"/>
            <a:ext cx="968142" cy="8536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04478" y="2045639"/>
            <a:ext cx="968142" cy="853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86818" y="2045639"/>
            <a:ext cx="926502" cy="853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8181" y="1639624"/>
            <a:ext cx="1499059" cy="1467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54635" y="1639624"/>
            <a:ext cx="2998118" cy="1467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4381" y="1337716"/>
            <a:ext cx="5579831" cy="2009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54635" y="4034068"/>
            <a:ext cx="874451" cy="633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6818" y="4034068"/>
            <a:ext cx="926502" cy="633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02282" y="4034068"/>
            <a:ext cx="905682" cy="633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29086" y="4388007"/>
            <a:ext cx="8744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86191" y="4388007"/>
            <a:ext cx="9160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46118" y="2079951"/>
            <a:ext cx="884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Program</a:t>
            </a:r>
          </a:p>
          <a:p>
            <a:r>
              <a:rPr lang="en-US" sz="1400" dirty="0" smtClean="0">
                <a:latin typeface="Arial"/>
                <a:cs typeface="Arial"/>
              </a:rPr>
              <a:t>Storage</a:t>
            </a:r>
          </a:p>
          <a:p>
            <a:r>
              <a:rPr lang="en-US" sz="1400" dirty="0" smtClean="0">
                <a:latin typeface="Arial"/>
                <a:cs typeface="Arial"/>
              </a:rPr>
              <a:t>Memory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59687" y="2059129"/>
            <a:ext cx="1197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Data</a:t>
            </a:r>
          </a:p>
          <a:p>
            <a:r>
              <a:rPr lang="en-US" sz="1400" dirty="0" smtClean="0">
                <a:latin typeface="Arial"/>
                <a:cs typeface="Arial"/>
              </a:rPr>
              <a:t>Storage</a:t>
            </a:r>
          </a:p>
          <a:p>
            <a:r>
              <a:rPr lang="en-US" sz="1400" dirty="0" smtClean="0">
                <a:latin typeface="Arial"/>
                <a:cs typeface="Arial"/>
              </a:rPr>
              <a:t>Memory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04" y="2034547"/>
            <a:ext cx="1197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Secondary</a:t>
            </a:r>
          </a:p>
          <a:p>
            <a:r>
              <a:rPr lang="en-US" sz="1400" dirty="0" smtClean="0">
                <a:latin typeface="Arial"/>
                <a:cs typeface="Arial"/>
              </a:rPr>
              <a:t>Storage</a:t>
            </a:r>
          </a:p>
          <a:p>
            <a:r>
              <a:rPr lang="en-US" sz="1400" dirty="0" smtClean="0">
                <a:latin typeface="Arial"/>
                <a:cs typeface="Arial"/>
              </a:rPr>
              <a:t>Memory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3790" y="4213296"/>
            <a:ext cx="119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MPU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00375" y="4118334"/>
            <a:ext cx="119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Input</a:t>
            </a:r>
          </a:p>
          <a:p>
            <a:r>
              <a:rPr lang="en-US" sz="1400" dirty="0" smtClean="0">
                <a:latin typeface="Arial"/>
                <a:cs typeface="Arial"/>
              </a:rPr>
              <a:t>Unit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3944" y="4126397"/>
            <a:ext cx="119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Output</a:t>
            </a:r>
          </a:p>
          <a:p>
            <a:r>
              <a:rPr lang="en-US" sz="1400" dirty="0" smtClean="0">
                <a:latin typeface="Arial"/>
                <a:cs typeface="Arial"/>
              </a:rPr>
              <a:t>Unit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14889" y="1671275"/>
            <a:ext cx="25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Primary storage memory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38079" y="1338135"/>
            <a:ext cx="25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Memory Unit</a:t>
            </a:r>
          </a:p>
        </p:txBody>
      </p:sp>
      <p:cxnSp>
        <p:nvCxnSpPr>
          <p:cNvPr id="40" name="Straight Arrow Connector 39"/>
          <p:cNvCxnSpPr>
            <a:stCxn id="14" idx="2"/>
            <a:endCxn id="19" idx="0"/>
          </p:cNvCxnSpPr>
          <p:nvPr/>
        </p:nvCxnSpPr>
        <p:spPr>
          <a:xfrm>
            <a:off x="4450069" y="2899310"/>
            <a:ext cx="0" cy="113475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3" idx="2"/>
          </p:cNvCxnSpPr>
          <p:nvPr/>
        </p:nvCxnSpPr>
        <p:spPr>
          <a:xfrm flipH="1" flipV="1">
            <a:off x="2888549" y="2899310"/>
            <a:ext cx="14477" cy="770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5" idx="2"/>
          </p:cNvCxnSpPr>
          <p:nvPr/>
        </p:nvCxnSpPr>
        <p:spPr>
          <a:xfrm flipV="1">
            <a:off x="6542527" y="3107523"/>
            <a:ext cx="5184" cy="562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888549" y="3669781"/>
            <a:ext cx="3653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2557" y="4882601"/>
            <a:ext cx="8114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Four functional unit : (1) Input Unit (2) Micro-processing Unit (3) Memory Unit (4) Output Unit.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60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851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Micro-processing Unit</a:t>
            </a:r>
            <a:endParaRPr lang="en-US" sz="3200" dirty="0"/>
          </a:p>
        </p:txBody>
      </p:sp>
      <p:pic>
        <p:nvPicPr>
          <p:cNvPr id="6" name="Content Placeholder 5" descr="8086_bi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" b="3594"/>
          <a:stretch>
            <a:fillRect/>
          </a:stretch>
        </p:blipFill>
        <p:spPr>
          <a:xfrm>
            <a:off x="2778660" y="1084486"/>
            <a:ext cx="3457010" cy="1901222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307A-C923-9943-9652-F191E6D1D471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52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30" y="3477143"/>
            <a:ext cx="7630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Microprocessor is a general purpose processing unit.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Built into a single </a:t>
            </a:r>
            <a:r>
              <a:rPr lang="en-US" b="1" i="1" dirty="0" smtClean="0">
                <a:latin typeface="Arial"/>
                <a:cs typeface="Arial"/>
              </a:rPr>
              <a:t>integrated circuit </a:t>
            </a:r>
            <a:r>
              <a:rPr lang="en-US" dirty="0" smtClean="0">
                <a:latin typeface="Arial"/>
                <a:cs typeface="Arial"/>
              </a:rPr>
              <a:t>(IC).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It is responsible for performing all arithmetic operations and making logical decisions.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It controls overall system operation.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8088 is a 16-bit microprocessor. It can directly process 16-bit wide data.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9035" y="2973670"/>
            <a:ext cx="338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  <a:latin typeface="Arial"/>
                <a:cs typeface="Arial"/>
              </a:rPr>
              <a:t>Intel Corporation’s 8088 Microprocessor</a:t>
            </a:r>
            <a:endParaRPr lang="en-US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Evolution of Mic.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00426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Microprocessors can be categorized in terms of max. number of binary bits in the data they process. </a:t>
            </a:r>
          </a:p>
          <a:p>
            <a:r>
              <a:rPr lang="en-US" sz="3600" b="1" i="1" dirty="0" smtClean="0"/>
              <a:t>4-bit: </a:t>
            </a:r>
            <a:r>
              <a:rPr lang="en-US" sz="3600" dirty="0" smtClean="0"/>
              <a:t>the 4004, 4-bit words or</a:t>
            </a:r>
            <a:r>
              <a:rPr lang="en-US" sz="3600" b="1" i="1" dirty="0" smtClean="0"/>
              <a:t> nibble </a:t>
            </a:r>
            <a:r>
              <a:rPr lang="en-US" sz="3600" dirty="0" smtClean="0"/>
              <a:t>of data. [Calculators]; 1972</a:t>
            </a:r>
          </a:p>
          <a:p>
            <a:r>
              <a:rPr lang="en-US" sz="3600" b="1" i="1" dirty="0" smtClean="0"/>
              <a:t>8-bit: </a:t>
            </a:r>
            <a:r>
              <a:rPr lang="en-US" sz="3600" dirty="0" smtClean="0"/>
              <a:t>the 8008, 8080, 8085. [Cash registers, printers];1975</a:t>
            </a:r>
          </a:p>
          <a:p>
            <a:r>
              <a:rPr lang="en-US" sz="3600" b="1" i="1" dirty="0" smtClean="0"/>
              <a:t>16-bit: </a:t>
            </a:r>
            <a:r>
              <a:rPr lang="en-US" sz="3600" dirty="0" smtClean="0"/>
              <a:t>the 8086, 8088 (8-bit bus version); 1979</a:t>
            </a:r>
          </a:p>
          <a:p>
            <a:r>
              <a:rPr lang="en-US" sz="3600" b="1" i="1" dirty="0" smtClean="0"/>
              <a:t>32-bit: </a:t>
            </a:r>
            <a:r>
              <a:rPr lang="en-US" sz="3600" dirty="0" smtClean="0"/>
              <a:t>the 80386DX, 1985</a:t>
            </a:r>
          </a:p>
          <a:p>
            <a:pPr marL="914400" lvl="2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	 the Pentium, 1993</a:t>
            </a:r>
          </a:p>
          <a:p>
            <a:pPr marL="685800" indent="-571500">
              <a:buFont typeface="Wingdings" charset="2"/>
              <a:buChar char="Ø"/>
            </a:pPr>
            <a:r>
              <a:rPr lang="en-US" sz="3600" dirty="0" smtClean="0">
                <a:hlinkClick r:id="rId2"/>
              </a:rPr>
              <a:t>Transistor Count</a:t>
            </a:r>
            <a:endParaRPr lang="en-US" sz="3600" dirty="0" smtClean="0"/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12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0CAD-1FC9-8841-853B-49E8E718D64E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Numbering </a:t>
            </a:r>
            <a:r>
              <a:rPr lang="en-US" sz="3600" dirty="0"/>
              <a:t>and Coding Systems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 smtClean="0"/>
              <a:t>-converting </a:t>
            </a:r>
            <a:r>
              <a:rPr lang="en-US" sz="2400" i="1" dirty="0"/>
              <a:t>from binary to </a:t>
            </a:r>
            <a:r>
              <a:rPr lang="en-US" sz="2400" i="1" dirty="0" smtClean="0"/>
              <a:t>decimal-</a:t>
            </a:r>
            <a:endParaRPr lang="en-US" sz="2400" i="1" dirty="0"/>
          </a:p>
        </p:txBody>
      </p:sp>
      <p:sp>
        <p:nvSpPr>
          <p:cNvPr id="855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685212" cy="2135187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To convert from binary to decimal, it is important to understand the concept of weight associated with each digit position. </a:t>
            </a:r>
          </a:p>
          <a:p>
            <a:pPr lvl="1"/>
            <a:r>
              <a:rPr lang="en-US" dirty="0">
                <a:cs typeface="Times New Roman" charset="0"/>
              </a:rPr>
              <a:t>Each digit position of a number in base 2 has a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weight associated with it</a:t>
            </a:r>
            <a:r>
              <a:rPr lang="en-US" dirty="0" smtClean="0">
                <a:cs typeface="Times New Roman" charset="0"/>
              </a:rPr>
              <a:t>.</a:t>
            </a:r>
            <a:endParaRPr lang="en-US" dirty="0">
              <a:cs typeface="Times New Roman" charset="0"/>
            </a:endParaRPr>
          </a:p>
        </p:txBody>
      </p:sp>
      <p:grpSp>
        <p:nvGrpSpPr>
          <p:cNvPr id="855054" name="Group 14"/>
          <p:cNvGrpSpPr>
            <a:grpSpLocks/>
          </p:cNvGrpSpPr>
          <p:nvPr/>
        </p:nvGrpSpPr>
        <p:grpSpPr bwMode="auto">
          <a:xfrm>
            <a:off x="457200" y="3243681"/>
            <a:ext cx="8432800" cy="2800350"/>
            <a:chOff x="259" y="1947"/>
            <a:chExt cx="5312" cy="1764"/>
          </a:xfrm>
        </p:grpSpPr>
        <p:pic>
          <p:nvPicPr>
            <p:cNvPr id="855050" name="Picture 10" descr="ua00_00200"/>
            <p:cNvPicPr preferRelativeResize="0"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" y="1947"/>
              <a:ext cx="2112" cy="1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855052" name="Picture 12" descr="ua00_003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" y="2064"/>
              <a:ext cx="2928" cy="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579-F5F4-6641-AFB8-00720F24C41C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dirty="0" smtClean="0">
                <a:solidFill>
                  <a:srgbClr val="800000"/>
                </a:solidFill>
              </a:rPr>
              <a:t>-</a:t>
            </a:r>
            <a:r>
              <a:rPr lang="en-US" sz="2400" b="1" i="1" dirty="0" smtClean="0">
                <a:solidFill>
                  <a:srgbClr val="800000"/>
                </a:solidFill>
              </a:rPr>
              <a:t>hexadecimal system-</a:t>
            </a:r>
            <a:endParaRPr lang="en-US" sz="2400" b="1" i="1" dirty="0">
              <a:solidFill>
                <a:srgbClr val="800000"/>
              </a:solidFill>
            </a:endParaRPr>
          </a:p>
        </p:txBody>
      </p:sp>
      <p:sp>
        <p:nvSpPr>
          <p:cNvPr id="863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693" y="1464596"/>
            <a:ext cx="6321425" cy="1479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cs typeface="Times New Roman" charset="0"/>
              </a:rPr>
              <a:t>Base 16, or the </a:t>
            </a:r>
            <a:r>
              <a:rPr lang="en-US" sz="2000" b="1" i="1" dirty="0">
                <a:cs typeface="Times New Roman" charset="0"/>
              </a:rPr>
              <a:t>hexadecimal</a:t>
            </a:r>
            <a:r>
              <a:rPr lang="en-US" sz="2000" b="1" dirty="0">
                <a:cs typeface="Times New Roman" charset="0"/>
              </a:rPr>
              <a:t> </a:t>
            </a:r>
            <a:r>
              <a:rPr lang="en-US" sz="2000" b="1" dirty="0" smtClean="0">
                <a:cs typeface="Times New Roman" charset="0"/>
              </a:rPr>
              <a:t>system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charset="0"/>
              </a:rPr>
              <a:t>is </a:t>
            </a:r>
            <a:r>
              <a:rPr lang="en-US" sz="2000" dirty="0">
                <a:cs typeface="Times New Roman" charset="0"/>
              </a:rPr>
              <a:t>a convenient representation of binary numbers, using 16 digits.</a:t>
            </a:r>
          </a:p>
        </p:txBody>
      </p:sp>
      <p:grpSp>
        <p:nvGrpSpPr>
          <p:cNvPr id="863239" name="Group 7"/>
          <p:cNvGrpSpPr>
            <a:grpSpLocks/>
          </p:cNvGrpSpPr>
          <p:nvPr/>
        </p:nvGrpSpPr>
        <p:grpSpPr bwMode="auto">
          <a:xfrm>
            <a:off x="482600" y="1221378"/>
            <a:ext cx="8356600" cy="4781550"/>
            <a:chOff x="304" y="671"/>
            <a:chExt cx="5264" cy="3012"/>
          </a:xfrm>
        </p:grpSpPr>
        <p:pic>
          <p:nvPicPr>
            <p:cNvPr id="863237" name="Picture 5" descr="ta00_00100"/>
            <p:cNvPicPr preferRelativeResize="0"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671"/>
              <a:ext cx="1438" cy="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863238" name="Rectangle 6"/>
            <p:cNvSpPr>
              <a:spLocks noChangeArrowheads="1"/>
            </p:cNvSpPr>
            <p:nvPr/>
          </p:nvSpPr>
          <p:spPr bwMode="auto">
            <a:xfrm>
              <a:off x="304" y="1564"/>
              <a:ext cx="3703" cy="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 typeface="Wingdings" charset="2"/>
                <a:buChar char="§"/>
              </a:pPr>
              <a:r>
                <a:rPr lang="en-US" sz="2200" baseline="0" dirty="0">
                  <a:cs typeface="Times New Roman" charset="0"/>
                </a:rPr>
                <a:t>The first ten digits, 0 to 9, </a:t>
              </a:r>
              <a:r>
                <a:rPr lang="en-US" sz="2200" baseline="0" dirty="0" smtClean="0">
                  <a:cs typeface="Times New Roman" charset="0"/>
                </a:rPr>
                <a:t>are the </a:t>
              </a:r>
              <a:r>
                <a:rPr lang="en-US" sz="2200" baseline="0" dirty="0">
                  <a:cs typeface="Times New Roman" charset="0"/>
                </a:rPr>
                <a:t>same as in decimal.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Wingdings" charset="2"/>
                <a:buChar char="§"/>
              </a:pPr>
              <a:r>
                <a:rPr lang="en-US" sz="2200" baseline="0" dirty="0">
                  <a:cs typeface="Times New Roman" charset="0"/>
                </a:rPr>
                <a:t>For the remaining six digits, letters A, B, C, D, E, and F are used. </a:t>
              </a:r>
              <a:endParaRPr lang="en-US" sz="2200" baseline="0" dirty="0" smtClean="0">
                <a:cs typeface="Times New Roman" charset="0"/>
              </a:endParaRPr>
            </a:p>
            <a:p>
              <a:pPr marL="342900" indent="-342900" eaLnBrk="1" hangingPunct="1">
                <a:spcBef>
                  <a:spcPct val="20000"/>
                </a:spcBef>
                <a:buFont typeface="Wingdings" charset="2"/>
                <a:buChar char="§"/>
              </a:pPr>
              <a:r>
                <a:rPr lang="en-US" sz="2200" baseline="0" dirty="0" smtClean="0">
                  <a:cs typeface="Times New Roman" charset="0"/>
                </a:rPr>
                <a:t>It </a:t>
              </a:r>
              <a:r>
                <a:rPr lang="en-US" sz="2200" baseline="0" dirty="0">
                  <a:cs typeface="Times New Roman" charset="0"/>
                </a:rPr>
                <a:t>is easier for humans to express strings</a:t>
              </a:r>
              <a:br>
                <a:rPr lang="en-US" sz="2200" baseline="0" dirty="0">
                  <a:cs typeface="Times New Roman" charset="0"/>
                </a:rPr>
              </a:br>
              <a:r>
                <a:rPr lang="en-US" sz="2200" baseline="0" dirty="0">
                  <a:cs typeface="Times New Roman" charset="0"/>
                </a:rPr>
                <a:t>of 0s &amp; 1s like 100010010110 as the hexadecimal number 896H.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A2A-3307-A548-92B3-24D9D2F23B73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i="1" dirty="0"/>
              <a:t>converting binary to hex</a:t>
            </a:r>
          </a:p>
        </p:txBody>
      </p:sp>
      <p:sp>
        <p:nvSpPr>
          <p:cNvPr id="8591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1412" cy="4756150"/>
          </a:xfrm>
        </p:spPr>
        <p:txBody>
          <a:bodyPr/>
          <a:lstStyle/>
          <a:p>
            <a:r>
              <a:rPr lang="en-US" dirty="0">
                <a:cs typeface="Times New Roman" charset="0"/>
              </a:rPr>
              <a:t>To represent a binary number as its equivalent hexadecimal number, start from the right &amp; </a:t>
            </a:r>
            <a:r>
              <a:rPr lang="en-US" dirty="0" smtClean="0">
                <a:cs typeface="Times New Roman" charset="0"/>
              </a:rPr>
              <a:t>group</a:t>
            </a:r>
          </a:p>
          <a:p>
            <a:r>
              <a:rPr lang="en-US" dirty="0" smtClean="0">
                <a:cs typeface="Times New Roman" charset="0"/>
              </a:rPr>
              <a:t>4 </a:t>
            </a:r>
            <a:r>
              <a:rPr lang="en-US" dirty="0">
                <a:cs typeface="Times New Roman" charset="0"/>
              </a:rPr>
              <a:t>bits at a time, replacing each 4-bit binary number with its hex equivalent shown. </a:t>
            </a:r>
          </a:p>
        </p:txBody>
      </p:sp>
      <p:pic>
        <p:nvPicPr>
          <p:cNvPr id="859144" name="Picture 8" descr="ex00_0040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19499"/>
            <a:ext cx="68580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C32-89B0-7743-AF20-45FAE7E8E386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</a:t>
            </a:r>
            <a:r>
              <a:rPr lang="en-US" dirty="0"/>
              <a:t>and Coding Systems</a:t>
            </a:r>
            <a:br>
              <a:rPr lang="en-US" dirty="0"/>
            </a:br>
            <a:r>
              <a:rPr lang="en-US" sz="2400" i="1" dirty="0"/>
              <a:t>converting hex to binary</a:t>
            </a:r>
          </a:p>
        </p:txBody>
      </p:sp>
      <p:sp>
        <p:nvSpPr>
          <p:cNvPr id="867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12813"/>
            <a:ext cx="8761412" cy="4756150"/>
          </a:xfrm>
        </p:spPr>
        <p:txBody>
          <a:bodyPr/>
          <a:lstStyle/>
          <a:p>
            <a:r>
              <a:rPr lang="en-US" dirty="0">
                <a:cs typeface="Times New Roman" charset="0"/>
              </a:rPr>
              <a:t>To convert from hex to binary, each hex digit is replaced with its 4-bit binary </a:t>
            </a:r>
            <a:r>
              <a:rPr lang="en-US" dirty="0" smtClean="0">
                <a:cs typeface="Times New Roman" charset="0"/>
              </a:rPr>
              <a:t>equivalent</a:t>
            </a:r>
            <a:endParaRPr lang="en-US" dirty="0">
              <a:cs typeface="Times New Roman" charset="0"/>
            </a:endParaRPr>
          </a:p>
        </p:txBody>
      </p:sp>
      <p:pic>
        <p:nvPicPr>
          <p:cNvPr id="867334" name="Picture 6" descr="ex00_00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1614"/>
            <a:ext cx="48863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D852-FC35-4D4F-940D-A167CE7A1933}" type="datetime2">
              <a:rPr lang="en-US" smtClean="0"/>
              <a:t>Tuesday, September 25, 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5" descr="ta00_0010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12" y="1574800"/>
            <a:ext cx="22828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5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2124</Words>
  <Application>Microsoft Macintosh PowerPoint</Application>
  <PresentationFormat>On-screen Show (4:3)</PresentationFormat>
  <Paragraphs>380</Paragraphs>
  <Slides>53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EEEN 311  Logic Circuits &amp; Microprocessors</vt:lpstr>
      <vt:lpstr>OBJECTIVES</vt:lpstr>
      <vt:lpstr>OBJECTIVES</vt:lpstr>
      <vt:lpstr>Numbering and Coding Systems</vt:lpstr>
      <vt:lpstr>Numbering and Coding Systems -converting from decimal to binary-</vt:lpstr>
      <vt:lpstr>Numbering and Coding Systems -converting from binary to decimal-</vt:lpstr>
      <vt:lpstr>Numbering and Coding Systems -hexadecimal system-</vt:lpstr>
      <vt:lpstr>Numbering and Coding Systems converting binary to hex</vt:lpstr>
      <vt:lpstr>Numbering and Coding Systems converting hex to binary</vt:lpstr>
      <vt:lpstr>Numbering and Coding Systems two ways of converting decimal to hex</vt:lpstr>
      <vt:lpstr>PowerPoint Presentation</vt:lpstr>
      <vt:lpstr>Numbering and Coding Systems counting in bases 10, 2 &amp; 16</vt:lpstr>
      <vt:lpstr>Numbering and Coding Systems addition of binary and hex numbers</vt:lpstr>
      <vt:lpstr>Numbering and Coding Systems subtraction of binary &amp; hex numbers</vt:lpstr>
      <vt:lpstr>Numbering and Coding Systems 2’s compliment of a binary number</vt:lpstr>
      <vt:lpstr>Numbering and Coding Systems addition &amp; subtraction of hex numbers</vt:lpstr>
      <vt:lpstr>Numbering and Coding Systems addition &amp; subtraction of hex numbers</vt:lpstr>
      <vt:lpstr>Numbering and Coding Systems ASCII code</vt:lpstr>
      <vt:lpstr>Numbering and Coding Systems selected ASCII codes</vt:lpstr>
      <vt:lpstr>Digital Primer binary logic</vt:lpstr>
      <vt:lpstr>Digital Primer logic gates</vt:lpstr>
      <vt:lpstr>Digital Primer logic gates</vt:lpstr>
      <vt:lpstr>Digital Primer logic gates</vt:lpstr>
      <vt:lpstr>Digital Primer logic gates</vt:lpstr>
      <vt:lpstr>Digital Primer logic gates</vt:lpstr>
      <vt:lpstr>Digital Primer logic design using gates</vt:lpstr>
      <vt:lpstr>Digital Primer logic design using gates</vt:lpstr>
      <vt:lpstr>Digital Primer logic design using gates</vt:lpstr>
      <vt:lpstr>Digital Primer flip-flops</vt:lpstr>
      <vt:lpstr>Inside the Computer terminology</vt:lpstr>
      <vt:lpstr>Inside the Computer terminology</vt:lpstr>
      <vt:lpstr>Inside the Computer two common memory types</vt:lpstr>
      <vt:lpstr>Inside the Computer internal organization of computers</vt:lpstr>
      <vt:lpstr>Inside the Computer internal organization of computers</vt:lpstr>
      <vt:lpstr>Inside the Computer internal organization of computers</vt:lpstr>
      <vt:lpstr>Inside the Computer more about the data bus</vt:lpstr>
      <vt:lpstr>Inside the Computer more about the address bus</vt:lpstr>
      <vt:lpstr>Inside the Computer CPU &amp; relation to RAM and ROM</vt:lpstr>
      <vt:lpstr>Inside the Computer inside CPUs</vt:lpstr>
      <vt:lpstr>Inside the Computer CPU and relation to RAM and ROM</vt:lpstr>
      <vt:lpstr>Inside the Computer internal workings of computers</vt:lpstr>
      <vt:lpstr>Inside the Computer internal workings of computers</vt:lpstr>
      <vt:lpstr>Inside the Computer internal workings of computers</vt:lpstr>
      <vt:lpstr>Inside the Computer internal workings of computers</vt:lpstr>
      <vt:lpstr>Inside the Computer internal workings of computers</vt:lpstr>
      <vt:lpstr>Inside the Computer internal workings of computers</vt:lpstr>
      <vt:lpstr>Inside the Computer internal workings of computers</vt:lpstr>
      <vt:lpstr>Inside the Computer internal workings of computers</vt:lpstr>
      <vt:lpstr>Inside the Computer internal workings of computers</vt:lpstr>
      <vt:lpstr>The Original IBM PC Reprogrammable Microcomputer</vt:lpstr>
      <vt:lpstr>General Architecture of a Microcomputer System</vt:lpstr>
      <vt:lpstr>Micro-processing Unit</vt:lpstr>
      <vt:lpstr>Evolution of Mic. Architecture</vt:lpstr>
    </vt:vector>
  </TitlesOfParts>
  <Company>Bilgi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Yigit Daghan Gokdel</dc:creator>
  <cp:lastModifiedBy>Yigit Daghan Gokdel</cp:lastModifiedBy>
  <cp:revision>61</cp:revision>
  <dcterms:created xsi:type="dcterms:W3CDTF">2012-09-24T08:21:54Z</dcterms:created>
  <dcterms:modified xsi:type="dcterms:W3CDTF">2012-09-25T06:55:25Z</dcterms:modified>
</cp:coreProperties>
</file>