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9" r:id="rId4"/>
    <p:sldId id="30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2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12/24/13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12/24/13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ootin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EEEN 311 </a:t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3200" dirty="0" smtClean="0">
                <a:solidFill>
                  <a:srgbClr val="800000"/>
                </a:solidFill>
              </a:rPr>
              <a:t>Logic Circuits &amp; Microprocessors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x86 Microprocessor</a:t>
            </a:r>
          </a:p>
          <a:p>
            <a:r>
              <a:rPr lang="en-US" sz="2000" dirty="0" smtClean="0"/>
              <a:t>[Week 10]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  <a:br>
              <a:rPr lang="en-US" dirty="0"/>
            </a:br>
            <a:r>
              <a:rPr lang="en-US" dirty="0"/>
              <a:t>setting the cursor to a specific location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15987"/>
          </a:xfrm>
        </p:spPr>
        <p:txBody>
          <a:bodyPr/>
          <a:lstStyle/>
          <a:p>
            <a:r>
              <a:rPr lang="en-US"/>
              <a:t>Example 4-1 demonstrates setting the cursor to a specific location.</a:t>
            </a:r>
          </a:p>
        </p:txBody>
      </p:sp>
      <p:pic>
        <p:nvPicPr>
          <p:cNvPr id="1254405" name="Picture 5" descr="ex04_00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675"/>
            <a:ext cx="845820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  <a:br>
              <a:rPr lang="en-US" dirty="0"/>
            </a:br>
            <a:r>
              <a:rPr lang="en-US" dirty="0"/>
              <a:t>get current cursor position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982787"/>
          </a:xfrm>
        </p:spPr>
        <p:txBody>
          <a:bodyPr/>
          <a:lstStyle/>
          <a:p>
            <a:r>
              <a:rPr lang="en-US"/>
              <a:t>In text mode, determine where the cursor is located at any time by executing the following:</a:t>
            </a:r>
          </a:p>
        </p:txBody>
      </p:sp>
      <p:pic>
        <p:nvPicPr>
          <p:cNvPr id="1255429" name="Picture 5" descr="pc04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917700"/>
            <a:ext cx="638016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55430" name="Rectangle 6"/>
          <p:cNvSpPr>
            <a:spLocks noChangeArrowheads="1"/>
          </p:cNvSpPr>
          <p:nvPr/>
        </p:nvSpPr>
        <p:spPr bwMode="auto">
          <a:xfrm>
            <a:off x="136525" y="2906713"/>
            <a:ext cx="90074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After execution of the program, registers DH &amp; DL will</a:t>
            </a:r>
            <a:br>
              <a:rPr lang="en-US" baseline="0"/>
            </a:br>
            <a:r>
              <a:rPr lang="en-US" baseline="0"/>
              <a:t>have current row and column positions.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CX provides information about the shape of the cursor. </a:t>
            </a:r>
            <a:endParaRPr lang="en-US" baseline="0"/>
          </a:p>
        </p:txBody>
      </p:sp>
      <p:sp>
        <p:nvSpPr>
          <p:cNvPr id="1255431" name="Rectangle 7"/>
          <p:cNvSpPr>
            <a:spLocks noChangeArrowheads="1"/>
          </p:cNvSpPr>
          <p:nvPr/>
        </p:nvSpPr>
        <p:spPr bwMode="auto">
          <a:xfrm>
            <a:off x="520700" y="2235200"/>
            <a:ext cx="6413500" cy="254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5432" name="Rectangle 8"/>
          <p:cNvSpPr>
            <a:spLocks noChangeArrowheads="1"/>
          </p:cNvSpPr>
          <p:nvPr/>
        </p:nvSpPr>
        <p:spPr bwMode="auto">
          <a:xfrm>
            <a:off x="136525" y="4102100"/>
            <a:ext cx="90074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In text mode,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page 00</a:t>
            </a:r>
            <a:r>
              <a:rPr lang="en-US" baseline="0"/>
              <a:t> is chosen for the currently viewed page.</a:t>
            </a:r>
          </a:p>
        </p:txBody>
      </p:sp>
    </p:spTree>
    <p:extLst>
      <p:ext uri="{BB962C8B-B14F-4D97-AF65-F5344CB8AC3E}">
        <p14:creationId xmlns:p14="http://schemas.microsoft.com/office/powerpoint/2010/main" val="22934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0" grpId="0" autoUpdateAnimBg="0"/>
      <p:bldP spid="1255431" grpId="0" animBg="1"/>
      <p:bldP spid="12554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  <a:br>
              <a:rPr lang="en-US" dirty="0"/>
            </a:br>
            <a:r>
              <a:rPr lang="en-US" dirty="0"/>
              <a:t>changing the video mode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To change the video mode, use INT 10H with</a:t>
            </a:r>
            <a:br>
              <a:rPr lang="en-US"/>
            </a:br>
            <a:r>
              <a:rPr lang="en-US"/>
              <a:t>AH = 00 and AL = video mode. </a:t>
            </a:r>
          </a:p>
        </p:txBody>
      </p:sp>
    </p:spTree>
    <p:extLst>
      <p:ext uri="{BB962C8B-B14F-4D97-AF65-F5344CB8AC3E}">
        <p14:creationId xmlns:p14="http://schemas.microsoft.com/office/powerpoint/2010/main" val="12793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20" name="Picture 8" descr="fg04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309938"/>
            <a:ext cx="577056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attribute byte in monochrome monitors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211387"/>
          </a:xfrm>
        </p:spPr>
        <p:txBody>
          <a:bodyPr/>
          <a:lstStyle/>
          <a:p>
            <a:r>
              <a:rPr lang="en-US"/>
              <a:t>An attribute associated with each character on the screen provides information to the video circuitry.</a:t>
            </a:r>
          </a:p>
          <a:p>
            <a:pPr lvl="1"/>
            <a:r>
              <a:rPr lang="en-US"/>
              <a:t>Character (foreground) &amp; background color/intensity.</a:t>
            </a:r>
          </a:p>
          <a:p>
            <a:r>
              <a:rPr lang="en-US"/>
              <a:t>The attribute byte for each character on the monochrome monitor is limited. </a:t>
            </a:r>
          </a:p>
        </p:txBody>
      </p:sp>
      <p:grpSp>
        <p:nvGrpSpPr>
          <p:cNvPr id="1242128" name="Group 16"/>
          <p:cNvGrpSpPr>
            <a:grpSpLocks/>
          </p:cNvGrpSpPr>
          <p:nvPr/>
        </p:nvGrpSpPr>
        <p:grpSpPr bwMode="auto">
          <a:xfrm>
            <a:off x="6096000" y="3540125"/>
            <a:ext cx="2841625" cy="763588"/>
            <a:chOff x="3840" y="2175"/>
            <a:chExt cx="1790" cy="481"/>
          </a:xfrm>
        </p:grpSpPr>
        <p:sp>
          <p:nvSpPr>
            <p:cNvPr id="1242119" name="Rectangle 7"/>
            <p:cNvSpPr>
              <a:spLocks noChangeArrowheads="1"/>
            </p:cNvSpPr>
            <p:nvPr/>
          </p:nvSpPr>
          <p:spPr bwMode="auto">
            <a:xfrm>
              <a:off x="4238" y="2175"/>
              <a:ext cx="139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1" hangingPunct="1">
                <a:spcBef>
                  <a:spcPct val="20000"/>
                </a:spcBef>
              </a:pPr>
              <a:r>
                <a:rPr lang="en-US" sz="2200" baseline="0"/>
                <a:t>Actual character</a:t>
              </a:r>
              <a:br>
                <a:rPr lang="en-US" sz="2200" baseline="0"/>
              </a:br>
              <a:r>
                <a:rPr lang="en-US" sz="2200" baseline="0"/>
                <a:t>displayed</a:t>
              </a:r>
            </a:p>
          </p:txBody>
        </p:sp>
        <p:sp>
          <p:nvSpPr>
            <p:cNvPr id="1242123" name="Line 11"/>
            <p:cNvSpPr>
              <a:spLocks noChangeShapeType="1"/>
            </p:cNvSpPr>
            <p:nvPr/>
          </p:nvSpPr>
          <p:spPr bwMode="auto">
            <a:xfrm flipH="1">
              <a:off x="3840" y="2545"/>
              <a:ext cx="91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130" name="Group 18"/>
          <p:cNvGrpSpPr>
            <a:grpSpLocks/>
          </p:cNvGrpSpPr>
          <p:nvPr/>
        </p:nvGrpSpPr>
        <p:grpSpPr bwMode="auto">
          <a:xfrm>
            <a:off x="5105400" y="4610100"/>
            <a:ext cx="3830638" cy="1116013"/>
            <a:chOff x="3216" y="2849"/>
            <a:chExt cx="2413" cy="703"/>
          </a:xfrm>
        </p:grpSpPr>
        <p:sp>
          <p:nvSpPr>
            <p:cNvPr id="1242121" name="Rectangle 9"/>
            <p:cNvSpPr>
              <a:spLocks noChangeArrowheads="1"/>
            </p:cNvSpPr>
            <p:nvPr/>
          </p:nvSpPr>
          <p:spPr bwMode="auto">
            <a:xfrm>
              <a:off x="4333" y="2849"/>
              <a:ext cx="1296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1" hangingPunct="1">
                <a:spcBef>
                  <a:spcPct val="20000"/>
                </a:spcBef>
              </a:pPr>
              <a:r>
                <a:rPr lang="en-US" sz="2200" baseline="0"/>
                <a:t>For foreground</a:t>
              </a:r>
              <a:br>
                <a:rPr lang="en-US" sz="2200" baseline="0"/>
              </a:br>
              <a:r>
                <a:rPr lang="en-US" sz="2200" baseline="0"/>
                <a:t>only. </a:t>
              </a:r>
            </a:p>
          </p:txBody>
        </p:sp>
        <p:grpSp>
          <p:nvGrpSpPr>
            <p:cNvPr id="1242129" name="Group 17"/>
            <p:cNvGrpSpPr>
              <a:grpSpLocks/>
            </p:cNvGrpSpPr>
            <p:nvPr/>
          </p:nvGrpSpPr>
          <p:grpSpPr bwMode="auto">
            <a:xfrm>
              <a:off x="3216" y="2859"/>
              <a:ext cx="1920" cy="693"/>
              <a:chOff x="3216" y="2859"/>
              <a:chExt cx="1920" cy="693"/>
            </a:xfrm>
          </p:grpSpPr>
          <p:sp>
            <p:nvSpPr>
              <p:cNvPr id="1242124" name="Line 12"/>
              <p:cNvSpPr>
                <a:spLocks noChangeShapeType="1"/>
              </p:cNvSpPr>
              <p:nvPr/>
            </p:nvSpPr>
            <p:spPr bwMode="auto">
              <a:xfrm flipH="1">
                <a:off x="3216" y="3542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125" name="Line 13"/>
              <p:cNvSpPr>
                <a:spLocks noChangeShapeType="1"/>
              </p:cNvSpPr>
              <p:nvPr/>
            </p:nvSpPr>
            <p:spPr bwMode="auto">
              <a:xfrm flipH="1">
                <a:off x="3600" y="2859"/>
                <a:ext cx="48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126" name="Line 14"/>
              <p:cNvSpPr>
                <a:spLocks noChangeShapeType="1"/>
              </p:cNvSpPr>
              <p:nvPr/>
            </p:nvSpPr>
            <p:spPr bwMode="auto">
              <a:xfrm>
                <a:off x="4077" y="2859"/>
                <a:ext cx="0" cy="69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127" name="Line 15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54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9" name="Picture 11" descr="ex04_003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5050"/>
            <a:ext cx="50292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attribute byte in monochrome monitors</a:t>
            </a:r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02175"/>
            <a:ext cx="2911475" cy="7635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200"/>
              <a:t>Possible variations of </a:t>
            </a:r>
            <a:br>
              <a:rPr lang="en-US" sz="2200"/>
            </a:br>
            <a:r>
              <a:rPr lang="en-US" sz="2200"/>
              <a:t>attributes in Fig. 4-2.</a:t>
            </a:r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5715000" y="1905000"/>
            <a:ext cx="3124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000" b="1" i="1" baseline="0"/>
              <a:t>See the entire example on page 134 of your textbook.</a:t>
            </a:r>
          </a:p>
        </p:txBody>
      </p:sp>
      <p:pic>
        <p:nvPicPr>
          <p:cNvPr id="1261578" name="Picture 10" descr="pc04_00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14813"/>
            <a:ext cx="5029200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9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attribute byte in CGA text mode</a:t>
            </a:r>
          </a:p>
        </p:txBody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/>
          <a:lstStyle/>
          <a:p>
            <a:r>
              <a:rPr lang="en-US"/>
              <a:t>CGA mode is the common denominator for all color monitors, as S all color monitors &amp; video circuitry are upwardly compatible, </a:t>
            </a:r>
          </a:p>
          <a:p>
            <a:pPr lvl="1"/>
            <a:r>
              <a:rPr lang="en-US"/>
              <a:t>CGA attribute byte bit definition is as shown: </a:t>
            </a:r>
          </a:p>
        </p:txBody>
      </p:sp>
      <p:grpSp>
        <p:nvGrpSpPr>
          <p:cNvPr id="1243142" name="Group 6"/>
          <p:cNvGrpSpPr>
            <a:grpSpLocks/>
          </p:cNvGrpSpPr>
          <p:nvPr/>
        </p:nvGrpSpPr>
        <p:grpSpPr bwMode="auto">
          <a:xfrm>
            <a:off x="227013" y="2895600"/>
            <a:ext cx="8154987" cy="3121025"/>
            <a:chOff x="143" y="1824"/>
            <a:chExt cx="5137" cy="1966"/>
          </a:xfrm>
        </p:grpSpPr>
        <p:sp>
          <p:nvSpPr>
            <p:cNvPr id="1243140" name="Text Box 4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3" y="3598"/>
              <a:ext cx="31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baseline="0">
                  <a:solidFill>
                    <a:srgbClr val="272727"/>
                  </a:solidFill>
                </a:rPr>
                <a:t>Figure 4-3 </a:t>
              </a:r>
              <a:r>
                <a:rPr lang="en-US" sz="1400" baseline="0">
                  <a:solidFill>
                    <a:srgbClr val="272727"/>
                  </a:solidFill>
                </a:rPr>
                <a:t>CGA Attribute Byte</a:t>
              </a:r>
            </a:p>
          </p:txBody>
        </p:sp>
        <p:pic>
          <p:nvPicPr>
            <p:cNvPr id="1243141" name="Picture 5" descr="fg04_00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" y="1824"/>
              <a:ext cx="4756" cy="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84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20" name="Rectangle 4"/>
          <p:cNvSpPr>
            <a:spLocks noChangeArrowheads="1"/>
          </p:cNvSpPr>
          <p:nvPr/>
        </p:nvSpPr>
        <p:spPr bwMode="auto">
          <a:xfrm>
            <a:off x="5196147" y="2373313"/>
            <a:ext cx="1516062" cy="403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/>
              <a:t>The background can take eight different colors by combining the prime colors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</a:t>
            </a:r>
            <a:r>
              <a:rPr lang="en-US" dirty="0"/>
              <a:t>, and </a:t>
            </a:r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green</a:t>
            </a:r>
            <a:r>
              <a:rPr lang="en-US" dirty="0"/>
              <a:t>. </a:t>
            </a:r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attribute byte in CGA text mode</a:t>
            </a:r>
          </a:p>
        </p:txBody>
      </p:sp>
      <p:sp>
        <p:nvSpPr>
          <p:cNvPr id="1263621" name="Rectangle 5"/>
          <p:cNvSpPr>
            <a:spLocks noChangeArrowheads="1"/>
          </p:cNvSpPr>
          <p:nvPr/>
        </p:nvSpPr>
        <p:spPr bwMode="auto">
          <a:xfrm>
            <a:off x="136525" y="1860550"/>
            <a:ext cx="8763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 dirty="0"/>
              <a:t>The foreground can be any of 16 different colors by combining </a:t>
            </a:r>
            <a:r>
              <a:rPr lang="en-US" sz="2800" b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</a:t>
            </a:r>
            <a:r>
              <a:rPr lang="en-US" sz="2800" baseline="0" dirty="0"/>
              <a:t>, </a:t>
            </a:r>
            <a:r>
              <a:rPr lang="en-US" sz="2800" b="1" baseline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</a:t>
            </a:r>
            <a:r>
              <a:rPr lang="en-US" sz="2800" baseline="0" dirty="0"/>
              <a:t>, </a:t>
            </a:r>
            <a:r>
              <a:rPr lang="en-US" sz="2800" b="1" baseline="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green</a:t>
            </a:r>
            <a:r>
              <a:rPr lang="en-US" sz="2800" baseline="0" dirty="0"/>
              <a:t>, and </a:t>
            </a:r>
            <a:r>
              <a: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intensity</a:t>
            </a:r>
            <a:endParaRPr lang="en-US" sz="2800" baseline="0" dirty="0"/>
          </a:p>
        </p:txBody>
      </p:sp>
      <p:grpSp>
        <p:nvGrpSpPr>
          <p:cNvPr id="1263626" name="Group 10"/>
          <p:cNvGrpSpPr>
            <a:grpSpLocks/>
          </p:cNvGrpSpPr>
          <p:nvPr/>
        </p:nvGrpSpPr>
        <p:grpSpPr bwMode="auto">
          <a:xfrm>
            <a:off x="381000" y="2867025"/>
            <a:ext cx="8610600" cy="3065463"/>
            <a:chOff x="240" y="1806"/>
            <a:chExt cx="5424" cy="1931"/>
          </a:xfrm>
        </p:grpSpPr>
        <p:pic>
          <p:nvPicPr>
            <p:cNvPr id="1263623" name="Picture 7" descr="ex04_004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806"/>
              <a:ext cx="3888" cy="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3625" name="Rectangle 9"/>
            <p:cNvSpPr>
              <a:spLocks noChangeArrowheads="1"/>
            </p:cNvSpPr>
            <p:nvPr/>
          </p:nvSpPr>
          <p:spPr bwMode="auto">
            <a:xfrm>
              <a:off x="4282" y="2256"/>
              <a:ext cx="138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Example 4-4 shows the use of the attribute byte in CGA mode.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2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20" grpId="0" animBg="1"/>
      <p:bldP spid="12636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attribute byte in CGA text mode</a:t>
            </a:r>
          </a:p>
        </p:txBody>
      </p:sp>
      <p:pic>
        <p:nvPicPr>
          <p:cNvPr id="1269763" name="Picture 3" descr="pc04_00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9763"/>
            <a:ext cx="4067175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64" name="Picture 4" descr="ta04_00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90600"/>
            <a:ext cx="3652838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67300" y="2133600"/>
            <a:ext cx="2971800" cy="8382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sz="2200"/>
              <a:t>Some possible CGA colors and variations.</a:t>
            </a:r>
          </a:p>
        </p:txBody>
      </p:sp>
    </p:spTree>
    <p:extLst>
      <p:ext uri="{BB962C8B-B14F-4D97-AF65-F5344CB8AC3E}">
        <p14:creationId xmlns:p14="http://schemas.microsoft.com/office/powerpoint/2010/main" val="317932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135187"/>
          </a:xfrm>
        </p:spPr>
        <p:txBody>
          <a:bodyPr/>
          <a:lstStyle/>
          <a:p>
            <a:pPr>
              <a:tabLst>
                <a:tab pos="2632075" algn="l"/>
              </a:tabLst>
            </a:pPr>
            <a:r>
              <a:rPr lang="en-US"/>
              <a:t>In text mode, the screen is viewed as a matrix of </a:t>
            </a:r>
            <a:br>
              <a:rPr lang="en-US"/>
            </a:br>
            <a:r>
              <a:rPr lang="en-US"/>
              <a:t>rows and columns of characters. </a:t>
            </a:r>
          </a:p>
          <a:p>
            <a:pPr lvl="1">
              <a:lnSpc>
                <a:spcPct val="90000"/>
              </a:lnSpc>
              <a:tabLst>
                <a:tab pos="2632075" algn="l"/>
              </a:tabLst>
            </a:pPr>
            <a:r>
              <a:rPr lang="en-US"/>
              <a:t>In graphics mode, a matrix of horizontal &amp; vertical pixels. </a:t>
            </a:r>
          </a:p>
          <a:p>
            <a:pPr lvl="2">
              <a:lnSpc>
                <a:spcPct val="90000"/>
              </a:lnSpc>
              <a:tabLst>
                <a:tab pos="2632075" algn="l"/>
              </a:tabLst>
            </a:pPr>
            <a:r>
              <a:rPr lang="en-US"/>
              <a:t>Number of pixels depends on monitor resolution &amp; video board. 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graphics: pixel resolution &amp; color</a:t>
            </a:r>
          </a:p>
        </p:txBody>
      </p:sp>
      <p:sp>
        <p:nvSpPr>
          <p:cNvPr id="1268740" name="Rectangle 4"/>
          <p:cNvSpPr>
            <a:spLocks noChangeArrowheads="1"/>
          </p:cNvSpPr>
          <p:nvPr/>
        </p:nvSpPr>
        <p:spPr bwMode="auto">
          <a:xfrm>
            <a:off x="136525" y="2601913"/>
            <a:ext cx="900747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tabLst>
                <a:tab pos="2632075" algn="l"/>
              </a:tabLst>
            </a:pPr>
            <a:r>
              <a:rPr lang="en-US" sz="2800" baseline="0"/>
              <a:t>Two facts associated with every pixel on the screen must be stored in the video RAM: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tabLst>
                <a:tab pos="2632075" algn="l"/>
              </a:tabLst>
            </a:pPr>
            <a:r>
              <a:rPr lang="en-US" baseline="0"/>
              <a:t>Location of the pixel, and Attributes. (color and intensity)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tabLst>
                <a:tab pos="2632075" algn="l"/>
              </a:tabLst>
            </a:pPr>
            <a:r>
              <a:rPr lang="en-US" sz="2100" baseline="0"/>
              <a:t>The higher the number of pixels and colors, the larger</a:t>
            </a:r>
            <a:br>
              <a:rPr lang="en-US" sz="2100" baseline="0"/>
            </a:br>
            <a:r>
              <a:rPr lang="en-US" sz="2100" baseline="0"/>
              <a:t>the amount of memory that is needed to store them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2632075" algn="l"/>
              </a:tabLst>
            </a:pPr>
            <a:r>
              <a:rPr lang="en-US" sz="2100" baseline="0"/>
              <a:t>Memory requirements go up with resolution &amp; number of colors.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tabLst>
                <a:tab pos="2632075" algn="l"/>
              </a:tabLst>
            </a:pPr>
            <a:r>
              <a:rPr lang="en-US" baseline="0"/>
              <a:t>CGA mode can have a maximum of 16K bytes of video memory due to its inherent design structure. </a:t>
            </a:r>
          </a:p>
        </p:txBody>
      </p:sp>
    </p:spTree>
    <p:extLst>
      <p:ext uri="{BB962C8B-B14F-4D97-AF65-F5344CB8AC3E}">
        <p14:creationId xmlns:p14="http://schemas.microsoft.com/office/powerpoint/2010/main" val="150363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8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8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8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8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8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8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8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8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8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8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40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3811587"/>
          </a:xfrm>
        </p:spPr>
        <p:txBody>
          <a:bodyPr/>
          <a:lstStyle/>
          <a:p>
            <a:r>
              <a:rPr lang="en-US"/>
              <a:t>Text mode of 80 × 25 characters.</a:t>
            </a:r>
          </a:p>
          <a:p>
            <a:pPr lvl="1"/>
            <a:r>
              <a:rPr lang="en-US"/>
              <a:t>A total of 2K (80×25 = 2000) for characters, plus 2K</a:t>
            </a:r>
            <a:br>
              <a:rPr lang="en-US"/>
            </a:br>
            <a:r>
              <a:rPr lang="en-US"/>
              <a:t>for attributes, as each character has one attribute byte. </a:t>
            </a:r>
          </a:p>
          <a:p>
            <a:pPr lvl="2"/>
            <a:r>
              <a:rPr lang="en-US"/>
              <a:t>Each screen (frame) takes 4K, which results in CGA supporting a total of four pages of data, where each page represents one full screen. </a:t>
            </a:r>
          </a:p>
          <a:p>
            <a:r>
              <a:rPr lang="en-US"/>
              <a:t>In this mode, 16 colors are supported. </a:t>
            </a:r>
          </a:p>
          <a:p>
            <a:pPr lvl="1"/>
            <a:r>
              <a:rPr lang="en-US"/>
              <a:t>To select this mode, use AL = 03 for mode</a:t>
            </a:r>
            <a:br>
              <a:rPr lang="en-US"/>
            </a:br>
            <a:r>
              <a:rPr lang="en-US"/>
              <a:t>selection in INT 10H option AH = 00.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graphics: modes</a:t>
            </a:r>
          </a:p>
        </p:txBody>
      </p:sp>
    </p:spTree>
    <p:extLst>
      <p:ext uri="{BB962C8B-B14F-4D97-AF65-F5344CB8AC3E}">
        <p14:creationId xmlns:p14="http://schemas.microsoft.com/office/powerpoint/2010/main" val="23904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9124"/>
            <a:ext cx="8763000" cy="47148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charset="0"/>
              </a:rPr>
              <a:t>OBJECTIVES</a:t>
            </a:r>
            <a:br>
              <a:rPr lang="en-US" dirty="0">
                <a:cs typeface="Times New Roman" charset="0"/>
              </a:rPr>
            </a:br>
            <a:endParaRPr lang="en-US" sz="2500" dirty="0">
              <a:cs typeface="Times New Roman" charset="0"/>
            </a:endParaRP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54088"/>
            <a:ext cx="8761412" cy="48006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Times New Roman" charset="0"/>
              </a:rPr>
              <a:t>Use INT 10H function calls to: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Clear the screen.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Set the cursor position.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Write characters to the screen in text mode.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Draw lines on the screen in graphics mode.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Change the video mode.</a:t>
            </a:r>
          </a:p>
          <a:p>
            <a:r>
              <a:rPr lang="en-US" dirty="0">
                <a:solidFill>
                  <a:srgbClr val="000000"/>
                </a:solidFill>
                <a:cs typeface="Times New Roman" charset="0"/>
              </a:rPr>
              <a:t>Use INT 21H function calls to: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Input characters from the keyboard.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Output characters to the screen.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Times New Roman" charset="0"/>
              </a:rPr>
              <a:t>Input or output strings.</a:t>
            </a:r>
          </a:p>
        </p:txBody>
      </p:sp>
    </p:spTree>
    <p:extLst>
      <p:ext uri="{BB962C8B-B14F-4D97-AF65-F5344CB8AC3E}">
        <p14:creationId xmlns:p14="http://schemas.microsoft.com/office/powerpoint/2010/main" val="93217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3125787"/>
          </a:xfrm>
        </p:spPr>
        <p:txBody>
          <a:bodyPr>
            <a:normAutofit fontScale="92500"/>
          </a:bodyPr>
          <a:lstStyle/>
          <a:p>
            <a:r>
              <a:rPr lang="en-US"/>
              <a:t>Graphics mode of 320 × 200. (medium resolution)</a:t>
            </a:r>
          </a:p>
          <a:p>
            <a:pPr lvl="1"/>
            <a:r>
              <a:rPr lang="en-US"/>
              <a:t>64,000 pixels. (320 columns×200 rows = 64,000) </a:t>
            </a:r>
          </a:p>
          <a:p>
            <a:pPr lvl="2"/>
            <a:r>
              <a:rPr lang="en-US"/>
              <a:t>Dividing total video RAM of 128K bits (16K×8 bits = 128K)</a:t>
            </a:r>
            <a:br>
              <a:rPr lang="en-US"/>
            </a:br>
            <a:r>
              <a:rPr lang="en-US"/>
              <a:t>by 64,000 pixels gives 2 bits for the color of each pixel. </a:t>
            </a:r>
          </a:p>
          <a:p>
            <a:r>
              <a:rPr lang="en-US"/>
              <a:t>2 bits give four possibilities, thus 320 × 200 resolution CGA can support no more than 4 colors. </a:t>
            </a:r>
          </a:p>
          <a:p>
            <a:pPr lvl="1"/>
            <a:r>
              <a:rPr lang="en-US"/>
              <a:t>To select this mode, use AL = 04.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graphics: modes</a:t>
            </a:r>
          </a:p>
        </p:txBody>
      </p:sp>
    </p:spTree>
    <p:extLst>
      <p:ext uri="{BB962C8B-B14F-4D97-AF65-F5344CB8AC3E}">
        <p14:creationId xmlns:p14="http://schemas.microsoft.com/office/powerpoint/2010/main" val="129271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Graphics resolution of 640 × 200. (high resolution)</a:t>
            </a:r>
          </a:p>
          <a:p>
            <a:pPr lvl="1"/>
            <a:r>
              <a:rPr lang="en-US"/>
              <a:t>128,000 pixels. (200×640 = 128,000) </a:t>
            </a:r>
          </a:p>
          <a:p>
            <a:pPr lvl="2"/>
            <a:r>
              <a:rPr lang="en-US"/>
              <a:t>Dividing gives 1 bit (128,000/128,000 = 1) for </a:t>
            </a:r>
            <a:br>
              <a:rPr lang="en-US"/>
            </a:br>
            <a:r>
              <a:rPr lang="en-US"/>
              <a:t>color, which can  can be on (white) or off (black). </a:t>
            </a:r>
          </a:p>
          <a:p>
            <a:r>
              <a:rPr lang="en-US"/>
              <a:t>640 × 200 high-resolution CGA can support only black and white. </a:t>
            </a:r>
          </a:p>
          <a:p>
            <a:pPr lvl="1"/>
            <a:r>
              <a:rPr lang="en-US"/>
              <a:t>To select this mode, use AL =  06.</a:t>
            </a:r>
          </a:p>
          <a:p>
            <a:r>
              <a:rPr lang="en-US"/>
              <a:t>With a fixed amount of video RAM, the number of supported colors decreases as resolution increases. </a:t>
            </a:r>
          </a:p>
          <a:p>
            <a:pPr lvl="1"/>
            <a:r>
              <a:rPr lang="en-US"/>
              <a:t>To create more colors in video boards there must be memory available to store the extra colors.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graphics: modes</a:t>
            </a:r>
          </a:p>
        </p:txBody>
      </p:sp>
    </p:spTree>
    <p:extLst>
      <p:ext uri="{BB962C8B-B14F-4D97-AF65-F5344CB8AC3E}">
        <p14:creationId xmlns:p14="http://schemas.microsoft.com/office/powerpoint/2010/main" val="214323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To address a single pixel on the screen, use </a:t>
            </a:r>
            <a:br>
              <a:rPr lang="en-US"/>
            </a:br>
            <a:r>
              <a:rPr lang="en-US"/>
              <a:t>INT 10H with AH = 0CH. </a:t>
            </a:r>
          </a:p>
          <a:p>
            <a:pPr lvl="1"/>
            <a:r>
              <a:rPr lang="en-US"/>
              <a:t>The X (column) and Y (row) coordinates of the pixel must be known, and vary, depending on monitor resolution. </a:t>
            </a:r>
          </a:p>
          <a:p>
            <a:pPr lvl="2"/>
            <a:r>
              <a:rPr lang="en-US"/>
              <a:t>Registers are CX = the column point (the X coordinate)</a:t>
            </a:r>
            <a:br>
              <a:rPr lang="en-US"/>
            </a:br>
            <a:r>
              <a:rPr lang="en-US"/>
              <a:t>and DX = the row point. (Y coordinate)</a:t>
            </a:r>
          </a:p>
          <a:p>
            <a:pPr lvl="1"/>
            <a:r>
              <a:rPr lang="en-US"/>
              <a:t>To turn the pixel on/off, AL=1 or AL=0 for black and white. </a:t>
            </a:r>
          </a:p>
          <a:p>
            <a:pPr lvl="2"/>
            <a:r>
              <a:rPr lang="en-US"/>
              <a:t>The value of AL can be modified for various colors.</a:t>
            </a:r>
          </a:p>
          <a:p>
            <a:r>
              <a:rPr lang="en-US"/>
              <a:t>If the display mode supports more than one page, </a:t>
            </a:r>
            <a:br>
              <a:rPr lang="en-US"/>
            </a:br>
            <a:r>
              <a:rPr lang="en-US"/>
              <a:t>BH = page number. 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INT 10H and pixel programming</a:t>
            </a:r>
          </a:p>
        </p:txBody>
      </p:sp>
    </p:spTree>
    <p:extLst>
      <p:ext uri="{BB962C8B-B14F-4D97-AF65-F5344CB8AC3E}">
        <p14:creationId xmlns:p14="http://schemas.microsoft.com/office/powerpoint/2010/main" val="32492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2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To draw a horizontal line, choose row/column values to point to the beginning of the line and increment</a:t>
            </a:r>
            <a:br>
              <a:rPr lang="en-US"/>
            </a:br>
            <a:r>
              <a:rPr lang="en-US"/>
              <a:t>the column until it reaches the end of the line.</a:t>
            </a:r>
          </a:p>
          <a:p>
            <a:pPr lvl="1"/>
            <a:r>
              <a:rPr lang="en-US"/>
              <a:t>To draw a vertical line, increment the vertical value</a:t>
            </a:r>
            <a:br>
              <a:rPr lang="en-US"/>
            </a:br>
            <a:r>
              <a:rPr lang="en-US"/>
              <a:t>held by the DX register, and keep CX constant. </a:t>
            </a:r>
          </a:p>
          <a:p>
            <a:pPr lvl="1"/>
            <a:r>
              <a:rPr lang="en-US"/>
              <a:t>Linear equation </a:t>
            </a:r>
            <a:r>
              <a:rPr lang="en-US" i="1"/>
              <a:t>y = mx + b</a:t>
            </a:r>
            <a:r>
              <a:rPr lang="en-US"/>
              <a:t> can be used for any line.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drawing lines in graphics mode</a:t>
            </a:r>
          </a:p>
        </p:txBody>
      </p:sp>
    </p:spTree>
    <p:extLst>
      <p:ext uri="{BB962C8B-B14F-4D97-AF65-F5344CB8AC3E}">
        <p14:creationId xmlns:p14="http://schemas.microsoft.com/office/powerpoint/2010/main" val="357464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3200" y="912813"/>
            <a:ext cx="3352800" cy="5349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200"/>
              <a:t>Drawing a horizontal line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drawing lines in graphics mode</a:t>
            </a:r>
          </a:p>
        </p:txBody>
      </p:sp>
      <p:pic>
        <p:nvPicPr>
          <p:cNvPr id="1278980" name="Picture 4" descr="ex04_00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60488"/>
            <a:ext cx="8474075" cy="45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0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</a:t>
            </a:r>
            <a:r>
              <a:rPr lang="en-US" dirty="0"/>
              <a:t>INTERRUPT 21H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8758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In previous chapters, a fixed set of data was defined in the data segment &amp; results viewed in a memory dump.</a:t>
            </a:r>
          </a:p>
          <a:p>
            <a:pPr lvl="1"/>
            <a:r>
              <a:rPr lang="en-US"/>
              <a:t>This section uses information inputted from the keyboard, and displayed on the screen. </a:t>
            </a:r>
          </a:p>
          <a:p>
            <a:pPr lvl="2"/>
            <a:r>
              <a:rPr lang="en-US"/>
              <a:t>A much more dynamic way of processing information.</a:t>
            </a:r>
          </a:p>
          <a:p>
            <a:r>
              <a:rPr lang="en-US"/>
              <a:t>When the OS is loaded, INT 21H can be invoked</a:t>
            </a:r>
            <a:br>
              <a:rPr lang="en-US"/>
            </a:br>
            <a:r>
              <a:rPr lang="en-US"/>
              <a:t>to perform some extremely useful functions. </a:t>
            </a:r>
          </a:p>
          <a:p>
            <a:pPr lvl="1"/>
            <a:r>
              <a:rPr lang="en-US"/>
              <a:t>Commonly referred to as DOS INT 21H function calls.</a:t>
            </a:r>
          </a:p>
          <a:p>
            <a:pPr lvl="2"/>
            <a:r>
              <a:rPr lang="en-US"/>
              <a:t>In contrast to BIOS-ROM based INT 10H.</a:t>
            </a:r>
          </a:p>
        </p:txBody>
      </p:sp>
    </p:spTree>
    <p:extLst>
      <p:ext uri="{BB962C8B-B14F-4D97-AF65-F5344CB8AC3E}">
        <p14:creationId xmlns:p14="http://schemas.microsoft.com/office/powerpoint/2010/main" val="54033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09</a:t>
            </a:r>
            <a:br>
              <a:rPr lang="en-US" dirty="0"/>
            </a:br>
            <a:r>
              <a:rPr lang="en-US" dirty="0"/>
              <a:t>outputting a data string the monitor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973387"/>
          </a:xfrm>
        </p:spPr>
        <p:txBody>
          <a:bodyPr/>
          <a:lstStyle/>
          <a:p>
            <a:r>
              <a:rPr lang="en-US"/>
              <a:t>INT 21H can send a set of ASCII data to the monitor. </a:t>
            </a:r>
          </a:p>
          <a:p>
            <a:pPr lvl="1"/>
            <a:r>
              <a:rPr lang="en-US"/>
              <a:t>Set AH = 09 and DX = offset address of the ASCII data. </a:t>
            </a:r>
          </a:p>
          <a:p>
            <a:pPr lvl="2"/>
            <a:r>
              <a:rPr lang="en-US"/>
              <a:t>Displays ASCII data string pointed at by DX until it encounters the dollar sign "$". </a:t>
            </a:r>
          </a:p>
          <a:p>
            <a:r>
              <a:rPr lang="en-US"/>
              <a:t>The data segment and code segment, to display the message </a:t>
            </a:r>
            <a:r>
              <a:rPr lang="en-US" i="1"/>
              <a:t>"</a:t>
            </a: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earth is but one country</a:t>
            </a:r>
            <a:r>
              <a:rPr lang="en-US" i="1"/>
              <a:t>" </a:t>
            </a:r>
            <a:r>
              <a:rPr lang="en-US"/>
              <a:t>:</a:t>
            </a:r>
          </a:p>
        </p:txBody>
      </p:sp>
      <p:pic>
        <p:nvPicPr>
          <p:cNvPr id="1280004" name="Picture 4" descr="pc04_006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148138"/>
            <a:ext cx="794385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05" name="Picture 5" descr="pc04_00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684588"/>
            <a:ext cx="73310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0011" name="Group 11"/>
          <p:cNvGrpSpPr>
            <a:grpSpLocks/>
          </p:cNvGrpSpPr>
          <p:nvPr/>
        </p:nvGrpSpPr>
        <p:grpSpPr bwMode="auto">
          <a:xfrm>
            <a:off x="512763" y="3690938"/>
            <a:ext cx="8335962" cy="881062"/>
            <a:chOff x="323" y="2325"/>
            <a:chExt cx="5251" cy="555"/>
          </a:xfrm>
        </p:grpSpPr>
        <p:sp>
          <p:nvSpPr>
            <p:cNvPr id="1280007" name="Rectangle 7"/>
            <p:cNvSpPr>
              <a:spLocks noChangeArrowheads="1"/>
            </p:cNvSpPr>
            <p:nvPr/>
          </p:nvSpPr>
          <p:spPr bwMode="auto">
            <a:xfrm>
              <a:off x="323" y="2325"/>
              <a:ext cx="4608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08" name="Line 8"/>
            <p:cNvSpPr>
              <a:spLocks noChangeShapeType="1"/>
            </p:cNvSpPr>
            <p:nvPr/>
          </p:nvSpPr>
          <p:spPr bwMode="auto">
            <a:xfrm flipH="1">
              <a:off x="5331" y="2880"/>
              <a:ext cx="2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009" name="Line 9"/>
            <p:cNvSpPr>
              <a:spLocks noChangeShapeType="1"/>
            </p:cNvSpPr>
            <p:nvPr/>
          </p:nvSpPr>
          <p:spPr bwMode="auto">
            <a:xfrm flipV="1">
              <a:off x="5569" y="2400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0010" name="Line 10"/>
            <p:cNvSpPr>
              <a:spLocks noChangeShapeType="1"/>
            </p:cNvSpPr>
            <p:nvPr/>
          </p:nvSpPr>
          <p:spPr bwMode="auto">
            <a:xfrm>
              <a:off x="4937" y="2407"/>
              <a:ext cx="63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63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373187"/>
          </a:xfrm>
        </p:spPr>
        <p:txBody>
          <a:bodyPr/>
          <a:lstStyle/>
          <a:p>
            <a:r>
              <a:rPr lang="en-US"/>
              <a:t>To output only a single character, </a:t>
            </a:r>
            <a:r>
              <a:rPr lang="en-US" b="1"/>
              <a:t>02</a:t>
            </a:r>
            <a:r>
              <a:rPr lang="en-US"/>
              <a:t> is put in </a:t>
            </a:r>
            <a:r>
              <a:rPr lang="en-US" b="1"/>
              <a:t>AH</a:t>
            </a:r>
            <a:r>
              <a:rPr lang="en-US"/>
              <a:t>,</a:t>
            </a:r>
            <a:br>
              <a:rPr lang="en-US"/>
            </a:br>
            <a:r>
              <a:rPr lang="en-US"/>
              <a:t>and </a:t>
            </a:r>
            <a:r>
              <a:rPr lang="en-US" b="1"/>
              <a:t>DL</a:t>
            </a:r>
            <a:r>
              <a:rPr lang="en-US"/>
              <a:t> is loaded with the character to be displayed. </a:t>
            </a:r>
          </a:p>
          <a:p>
            <a:r>
              <a:rPr lang="en-US"/>
              <a:t>The following displays the letter </a:t>
            </a:r>
            <a:r>
              <a:rPr lang="en-US" i="1"/>
              <a:t>"J" </a:t>
            </a:r>
            <a:r>
              <a:rPr lang="en-US"/>
              <a:t>:</a:t>
            </a:r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02 </a:t>
            </a:r>
            <a:br>
              <a:rPr lang="en-US" dirty="0"/>
            </a:br>
            <a:r>
              <a:rPr lang="en-US" dirty="0"/>
              <a:t>outputting a single character</a:t>
            </a:r>
          </a:p>
        </p:txBody>
      </p:sp>
      <p:pic>
        <p:nvPicPr>
          <p:cNvPr id="1281028" name="Picture 4" descr="pc04_00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568575"/>
            <a:ext cx="8053388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81032" name="Group 8"/>
          <p:cNvGrpSpPr>
            <a:grpSpLocks/>
          </p:cNvGrpSpPr>
          <p:nvPr/>
        </p:nvGrpSpPr>
        <p:grpSpPr bwMode="auto">
          <a:xfrm>
            <a:off x="1154113" y="2525713"/>
            <a:ext cx="838200" cy="533400"/>
            <a:chOff x="720" y="1591"/>
            <a:chExt cx="528" cy="336"/>
          </a:xfrm>
        </p:grpSpPr>
        <p:sp>
          <p:nvSpPr>
            <p:cNvPr id="1281029" name="Rectangle 5"/>
            <p:cNvSpPr>
              <a:spLocks noChangeArrowheads="1"/>
            </p:cNvSpPr>
            <p:nvPr/>
          </p:nvSpPr>
          <p:spPr bwMode="auto">
            <a:xfrm>
              <a:off x="724" y="1770"/>
              <a:ext cx="524" cy="157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031" name="Rectangle 7"/>
            <p:cNvSpPr>
              <a:spLocks noChangeArrowheads="1"/>
            </p:cNvSpPr>
            <p:nvPr/>
          </p:nvSpPr>
          <p:spPr bwMode="auto">
            <a:xfrm>
              <a:off x="720" y="1591"/>
              <a:ext cx="524" cy="15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033" name="Rectangle 9"/>
          <p:cNvSpPr>
            <a:spLocks noChangeArrowheads="1"/>
          </p:cNvSpPr>
          <p:nvPr/>
        </p:nvSpPr>
        <p:spPr bwMode="auto">
          <a:xfrm>
            <a:off x="136525" y="3505200"/>
            <a:ext cx="87026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This option can also be used to display '$' on the monitor as the string display option (option 09) will not display '$</a:t>
            </a:r>
            <a:r>
              <a:rPr lang="ja-JP" altLang="en-US" baseline="0"/>
              <a:t>‘</a:t>
            </a:r>
            <a:r>
              <a:rPr lang="en-US" baseline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10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01</a:t>
            </a:r>
            <a:br>
              <a:rPr lang="en-US" dirty="0"/>
            </a:br>
            <a:r>
              <a:rPr lang="en-US" dirty="0"/>
              <a:t>inputting a single character, with  echo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296987"/>
          </a:xfrm>
        </p:spPr>
        <p:txBody>
          <a:bodyPr/>
          <a:lstStyle/>
          <a:p>
            <a:r>
              <a:rPr lang="en-US"/>
              <a:t>This functions waits until a character is input from</a:t>
            </a:r>
            <a:br>
              <a:rPr lang="en-US"/>
            </a:br>
            <a:r>
              <a:rPr lang="en-US"/>
              <a:t>the keyboard, then echoes it to the monitor. </a:t>
            </a:r>
          </a:p>
          <a:p>
            <a:pPr lvl="1"/>
            <a:r>
              <a:rPr lang="en-US"/>
              <a:t>After the interrupt, the input character will be in AL.</a:t>
            </a:r>
          </a:p>
        </p:txBody>
      </p:sp>
      <p:pic>
        <p:nvPicPr>
          <p:cNvPr id="1283076" name="Picture 4" descr="pc04_00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362200"/>
            <a:ext cx="80264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5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01</a:t>
            </a:r>
            <a:br>
              <a:rPr lang="en-US" dirty="0"/>
            </a:br>
            <a:r>
              <a:rPr lang="en-US" dirty="0"/>
              <a:t>inputting a single character, with  echo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534987"/>
          </a:xfrm>
        </p:spPr>
        <p:txBody>
          <a:bodyPr/>
          <a:lstStyle/>
          <a:p>
            <a:r>
              <a:rPr lang="en-US"/>
              <a:t>Program 4-1 combines INT 10H and INT 21H. </a:t>
            </a:r>
          </a:p>
        </p:txBody>
      </p:sp>
      <p:grpSp>
        <p:nvGrpSpPr>
          <p:cNvPr id="1284104" name="Group 8"/>
          <p:cNvGrpSpPr>
            <a:grpSpLocks/>
          </p:cNvGrpSpPr>
          <p:nvPr/>
        </p:nvGrpSpPr>
        <p:grpSpPr bwMode="auto">
          <a:xfrm>
            <a:off x="358775" y="1524000"/>
            <a:ext cx="8564563" cy="3948113"/>
            <a:chOff x="226" y="960"/>
            <a:chExt cx="5395" cy="2487"/>
          </a:xfrm>
        </p:grpSpPr>
        <p:pic>
          <p:nvPicPr>
            <p:cNvPr id="1284101" name="Picture 5" descr="pg04_001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1008"/>
              <a:ext cx="320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4102" name="Rectangle 6"/>
            <p:cNvSpPr>
              <a:spLocks noChangeArrowheads="1"/>
            </p:cNvSpPr>
            <p:nvPr/>
          </p:nvSpPr>
          <p:spPr bwMode="auto">
            <a:xfrm>
              <a:off x="3504" y="2839"/>
              <a:ext cx="1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2000" b="1" i="1" baseline="0"/>
                <a:t>See the entire program</a:t>
              </a:r>
              <a:br>
                <a:rPr lang="en-US" sz="2000" b="1" i="1" baseline="0"/>
              </a:br>
              <a:r>
                <a:rPr lang="en-US" sz="2000" b="1" i="1" baseline="0"/>
                <a:t>listing on page 139 of</a:t>
              </a:r>
              <a:br>
                <a:rPr lang="en-US" sz="2000" b="1" i="1" baseline="0"/>
              </a:br>
              <a:r>
                <a:rPr lang="en-US" sz="2000" b="1" i="1" baseline="0"/>
                <a:t>your textbook.</a:t>
              </a:r>
            </a:p>
          </p:txBody>
        </p:sp>
        <p:sp>
          <p:nvSpPr>
            <p:cNvPr id="1284103" name="Rectangle 7"/>
            <p:cNvSpPr>
              <a:spLocks noChangeArrowheads="1"/>
            </p:cNvSpPr>
            <p:nvPr/>
          </p:nvSpPr>
          <p:spPr bwMode="auto">
            <a:xfrm>
              <a:off x="3504" y="960"/>
              <a:ext cx="2117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The program does the following: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(1) Clears the screen.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(2) Sets the cursor to</a:t>
              </a:r>
              <a:br>
                <a:rPr lang="en-US" sz="2200" baseline="0"/>
              </a:br>
              <a:r>
                <a:rPr lang="en-US" sz="2200" baseline="0"/>
                <a:t>the center of the screen.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(3) Displays the message  </a:t>
              </a:r>
              <a:r>
                <a:rPr lang="en-US" sz="2200" i="1" baseline="0"/>
                <a:t>"This is a test of the display routine".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97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77640"/>
            <a:ext cx="8763000" cy="47148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charset="0"/>
              </a:rPr>
              <a:t>OBJECTIVES</a:t>
            </a:r>
            <a:br>
              <a:rPr lang="en-US" dirty="0">
                <a:cs typeface="Times New Roman" charset="0"/>
              </a:rPr>
            </a:br>
            <a:endParaRPr lang="en-US" sz="2500" dirty="0">
              <a:cs typeface="Times New Roman" charset="0"/>
            </a:endParaRPr>
          </a:p>
        </p:txBody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954088"/>
            <a:ext cx="8761412" cy="48006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cs typeface="Times New Roman" charset="0"/>
              </a:rPr>
              <a:t>Use the LABEL directive to set up structured</a:t>
            </a:r>
            <a:br>
              <a:rPr lang="en-US">
                <a:solidFill>
                  <a:srgbClr val="000000"/>
                </a:solidFill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cs typeface="Times New Roman" charset="0"/>
              </a:rPr>
              <a:t>data items.</a:t>
            </a:r>
          </a:p>
          <a:p>
            <a:r>
              <a:rPr lang="en-US">
                <a:solidFill>
                  <a:srgbClr val="000000"/>
                </a:solidFill>
                <a:cs typeface="Times New Roman" charset="0"/>
              </a:rPr>
              <a:t>Code Assembly language instructions to define</a:t>
            </a:r>
            <a:br>
              <a:rPr lang="en-US">
                <a:solidFill>
                  <a:srgbClr val="000000"/>
                </a:solidFill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cs typeface="Times New Roman" charset="0"/>
              </a:rPr>
              <a:t>and invoke macros.</a:t>
            </a:r>
          </a:p>
          <a:p>
            <a:r>
              <a:rPr lang="en-US">
                <a:solidFill>
                  <a:srgbClr val="000000"/>
                </a:solidFill>
                <a:cs typeface="Times New Roman" charset="0"/>
              </a:rPr>
              <a:t>Explain how macros are expanded by the assembler.</a:t>
            </a:r>
          </a:p>
          <a:p>
            <a:r>
              <a:rPr lang="en-US">
                <a:solidFill>
                  <a:srgbClr val="000000"/>
                </a:solidFill>
                <a:cs typeface="Times New Roman" charset="0"/>
              </a:rPr>
              <a:t>Use the LOCAL directive to define local variables within macros.</a:t>
            </a:r>
          </a:p>
          <a:p>
            <a:r>
              <a:rPr lang="en-US">
                <a:solidFill>
                  <a:srgbClr val="000000"/>
                </a:solidFill>
                <a:cs typeface="Times New Roman" charset="0"/>
              </a:rPr>
              <a:t>Use the INCLUDE directive to retrieve macros</a:t>
            </a:r>
            <a:br>
              <a:rPr lang="en-US">
                <a:solidFill>
                  <a:srgbClr val="000000"/>
                </a:solidFill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cs typeface="Times New Roman" charset="0"/>
              </a:rPr>
              <a:t>from other files.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7696200" y="106363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600" b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(</a:t>
            </a:r>
            <a:r>
              <a:rPr lang="en-US" sz="2600" b="1" i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cont</a:t>
            </a:r>
            <a:r>
              <a:rPr lang="en-US" sz="2600" b="1" baseline="0">
                <a:solidFill>
                  <a:schemeClr val="bg1"/>
                </a:solidFill>
                <a:latin typeface="Courier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0077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0AH</a:t>
            </a:r>
            <a:br>
              <a:rPr lang="en-US" dirty="0"/>
            </a:br>
            <a:r>
              <a:rPr lang="en-US" dirty="0"/>
              <a:t>inputting a data string from the keyboard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668587"/>
          </a:xfrm>
        </p:spPr>
        <p:txBody>
          <a:bodyPr/>
          <a:lstStyle/>
          <a:p>
            <a:r>
              <a:rPr lang="en-US"/>
              <a:t>A means by which one can get keyboard data from &amp; store it in a predefined data segment memory area. </a:t>
            </a:r>
          </a:p>
          <a:p>
            <a:pPr lvl="1"/>
            <a:r>
              <a:rPr lang="en-US"/>
              <a:t>Register AH = 0AH.</a:t>
            </a:r>
          </a:p>
          <a:p>
            <a:pPr lvl="1"/>
            <a:r>
              <a:rPr lang="en-US"/>
              <a:t>DX = offset address at which the string of data is stored. </a:t>
            </a:r>
          </a:p>
          <a:p>
            <a:pPr lvl="2"/>
            <a:r>
              <a:rPr lang="en-US"/>
              <a:t>Commonly referred to as a buffer area.</a:t>
            </a:r>
          </a:p>
        </p:txBody>
      </p:sp>
      <p:sp>
        <p:nvSpPr>
          <p:cNvPr id="1285124" name="Rectangle 4"/>
          <p:cNvSpPr>
            <a:spLocks noChangeArrowheads="1"/>
          </p:cNvSpPr>
          <p:nvPr/>
        </p:nvSpPr>
        <p:spPr bwMode="auto">
          <a:xfrm>
            <a:off x="136525" y="3113088"/>
            <a:ext cx="9007475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DOS requires a buffer area be defined in the data segment.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first byte specifies the size of the buffer.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number of characters from the keyboard is in the second byte.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Keyed-in data placed in the buffer starts at the third byte. </a:t>
            </a:r>
          </a:p>
        </p:txBody>
      </p:sp>
    </p:spTree>
    <p:extLst>
      <p:ext uri="{BB962C8B-B14F-4D97-AF65-F5344CB8AC3E}">
        <p14:creationId xmlns:p14="http://schemas.microsoft.com/office/powerpoint/2010/main" val="26584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0AH</a:t>
            </a:r>
            <a:br>
              <a:rPr lang="en-US" dirty="0"/>
            </a:br>
            <a:r>
              <a:rPr lang="en-US" dirty="0"/>
              <a:t>inputting a data string from the keyboard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1449387"/>
          </a:xfrm>
        </p:spPr>
        <p:txBody>
          <a:bodyPr/>
          <a:lstStyle/>
          <a:p>
            <a:r>
              <a:rPr lang="en-US"/>
              <a:t>This program accepts up to six characters from the keyboard, including the return (carriage return) key. </a:t>
            </a:r>
          </a:p>
          <a:p>
            <a:pPr lvl="1"/>
            <a:r>
              <a:rPr lang="en-US"/>
              <a:t>Six buffer locations were reserved, and filled with FFH. </a:t>
            </a:r>
          </a:p>
        </p:txBody>
      </p:sp>
      <p:pic>
        <p:nvPicPr>
          <p:cNvPr id="1286148" name="Picture 4" descr="pc04_00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492619"/>
            <a:ext cx="7997825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6157" name="Rectangle 13"/>
          <p:cNvSpPr>
            <a:spLocks noChangeArrowheads="1"/>
          </p:cNvSpPr>
          <p:nvPr/>
        </p:nvSpPr>
        <p:spPr bwMode="auto">
          <a:xfrm>
            <a:off x="136525" y="4114800"/>
            <a:ext cx="9007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Memory contents of offset 0010H:</a:t>
            </a:r>
          </a:p>
        </p:txBody>
      </p:sp>
      <p:pic>
        <p:nvPicPr>
          <p:cNvPr id="1286158" name="Picture 14" descr="pc04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13288"/>
            <a:ext cx="64135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86169" name="Group 25"/>
          <p:cNvGrpSpPr>
            <a:grpSpLocks/>
          </p:cNvGrpSpPr>
          <p:nvPr/>
        </p:nvGrpSpPr>
        <p:grpSpPr bwMode="auto">
          <a:xfrm>
            <a:off x="947738" y="1799129"/>
            <a:ext cx="7829550" cy="1096962"/>
            <a:chOff x="597" y="1201"/>
            <a:chExt cx="4932" cy="691"/>
          </a:xfrm>
        </p:grpSpPr>
        <p:sp>
          <p:nvSpPr>
            <p:cNvPr id="1286149" name="Rectangle 5"/>
            <p:cNvSpPr>
              <a:spLocks noChangeArrowheads="1"/>
            </p:cNvSpPr>
            <p:nvPr/>
          </p:nvSpPr>
          <p:spPr bwMode="auto">
            <a:xfrm>
              <a:off x="3552" y="1700"/>
              <a:ext cx="177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151" name="Rectangle 7"/>
            <p:cNvSpPr>
              <a:spLocks noChangeArrowheads="1"/>
            </p:cNvSpPr>
            <p:nvPr/>
          </p:nvSpPr>
          <p:spPr bwMode="auto">
            <a:xfrm>
              <a:off x="597" y="1201"/>
              <a:ext cx="4683" cy="2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153" name="Line 9"/>
            <p:cNvSpPr>
              <a:spLocks noChangeShapeType="1"/>
            </p:cNvSpPr>
            <p:nvPr/>
          </p:nvSpPr>
          <p:spPr bwMode="auto">
            <a:xfrm flipH="1">
              <a:off x="5328" y="1789"/>
              <a:ext cx="1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6154" name="Line 10"/>
            <p:cNvSpPr>
              <a:spLocks noChangeShapeType="1"/>
            </p:cNvSpPr>
            <p:nvPr/>
          </p:nvSpPr>
          <p:spPr bwMode="auto">
            <a:xfrm flipV="1">
              <a:off x="5523" y="1315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6155" name="Line 11"/>
            <p:cNvSpPr>
              <a:spLocks noChangeShapeType="1"/>
            </p:cNvSpPr>
            <p:nvPr/>
          </p:nvSpPr>
          <p:spPr bwMode="auto">
            <a:xfrm>
              <a:off x="5289" y="1318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6168" name="Group 24"/>
          <p:cNvGrpSpPr>
            <a:grpSpLocks/>
          </p:cNvGrpSpPr>
          <p:nvPr/>
        </p:nvGrpSpPr>
        <p:grpSpPr bwMode="auto">
          <a:xfrm>
            <a:off x="495300" y="2859088"/>
            <a:ext cx="8286750" cy="2424112"/>
            <a:chOff x="312" y="1801"/>
            <a:chExt cx="5220" cy="1527"/>
          </a:xfrm>
        </p:grpSpPr>
        <p:sp>
          <p:nvSpPr>
            <p:cNvPr id="1286160" name="Rectangle 16"/>
            <p:cNvSpPr>
              <a:spLocks noChangeArrowheads="1"/>
            </p:cNvSpPr>
            <p:nvPr/>
          </p:nvSpPr>
          <p:spPr bwMode="auto">
            <a:xfrm>
              <a:off x="312" y="2976"/>
              <a:ext cx="4056" cy="3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162" name="Line 18"/>
            <p:cNvSpPr>
              <a:spLocks noChangeShapeType="1"/>
            </p:cNvSpPr>
            <p:nvPr/>
          </p:nvSpPr>
          <p:spPr bwMode="auto">
            <a:xfrm flipH="1">
              <a:off x="4368" y="3159"/>
              <a:ext cx="115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6163" name="Line 19"/>
            <p:cNvSpPr>
              <a:spLocks noChangeShapeType="1"/>
            </p:cNvSpPr>
            <p:nvPr/>
          </p:nvSpPr>
          <p:spPr bwMode="auto">
            <a:xfrm flipV="1">
              <a:off x="5522" y="1801"/>
              <a:ext cx="0" cy="1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6167" name="Line 23"/>
            <p:cNvSpPr>
              <a:spLocks noChangeShapeType="1"/>
            </p:cNvSpPr>
            <p:nvPr/>
          </p:nvSpPr>
          <p:spPr bwMode="auto">
            <a:xfrm flipH="1">
              <a:off x="5334" y="1804"/>
              <a:ext cx="19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6170" name="Rectangle 26"/>
          <p:cNvSpPr>
            <a:spLocks noChangeArrowheads="1"/>
          </p:cNvSpPr>
          <p:nvPr/>
        </p:nvSpPr>
        <p:spPr bwMode="auto">
          <a:xfrm>
            <a:off x="136525" y="5430838"/>
            <a:ext cx="90074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PC won</a:t>
            </a:r>
            <a:r>
              <a:rPr lang="ja-JP" altLang="en-US" baseline="0"/>
              <a:t>’</a:t>
            </a:r>
            <a:r>
              <a:rPr lang="en-US" baseline="0"/>
              <a:t>t exit INT 21H until it encounters a RETURN. </a:t>
            </a:r>
          </a:p>
        </p:txBody>
      </p:sp>
    </p:spTree>
    <p:extLst>
      <p:ext uri="{BB962C8B-B14F-4D97-AF65-F5344CB8AC3E}">
        <p14:creationId xmlns:p14="http://schemas.microsoft.com/office/powerpoint/2010/main" val="360776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8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7" grpId="0" autoUpdateAnimBg="0"/>
      <p:bldP spid="128617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0AH</a:t>
            </a:r>
            <a:br>
              <a:rPr lang="en-US" dirty="0"/>
            </a:br>
            <a:r>
              <a:rPr lang="en-US" dirty="0"/>
              <a:t>inputting a data string from the keyboard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1373187"/>
          </a:xfrm>
        </p:spPr>
        <p:txBody>
          <a:bodyPr/>
          <a:lstStyle/>
          <a:p>
            <a:r>
              <a:rPr lang="en-US"/>
              <a:t>Assuming the data entered through the keyboard was "USA" &lt;RETURN&gt;, the contents of memory locations starting at offset 0010H would look like:</a:t>
            </a:r>
          </a:p>
        </p:txBody>
      </p:sp>
      <p:pic>
        <p:nvPicPr>
          <p:cNvPr id="1291268" name="Picture 4" descr="ta04_01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365375"/>
            <a:ext cx="64531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1269" name="Rectangle 5"/>
          <p:cNvSpPr>
            <a:spLocks noChangeArrowheads="1"/>
          </p:cNvSpPr>
          <p:nvPr/>
        </p:nvSpPr>
        <p:spPr bwMode="auto">
          <a:xfrm>
            <a:off x="136525" y="3208338"/>
            <a:ext cx="885507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0010H = 06</a:t>
            </a:r>
            <a:r>
              <a:rPr lang="en-US" baseline="0"/>
              <a:t> DOS requires the size of the buffer here.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0011H = 03</a:t>
            </a:r>
            <a:r>
              <a:rPr lang="en-US" baseline="0"/>
              <a:t> The keyboard was activated three times (excluding the RETURN key) to key in letters </a:t>
            </a:r>
            <a:r>
              <a:rPr lang="en-US" b="1" baseline="0"/>
              <a:t>U</a:t>
            </a:r>
            <a:r>
              <a:rPr lang="en-US" baseline="0"/>
              <a:t>, </a:t>
            </a:r>
            <a:r>
              <a:rPr lang="en-US" b="1" baseline="0"/>
              <a:t>S</a:t>
            </a:r>
            <a:r>
              <a:rPr lang="en-US" baseline="0"/>
              <a:t>, and </a:t>
            </a:r>
            <a:r>
              <a:rPr lang="en-US" b="1" baseline="0"/>
              <a:t>A</a:t>
            </a:r>
            <a:r>
              <a:rPr lang="en-US" baseline="0"/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0012H = 55H </a:t>
            </a:r>
            <a:r>
              <a:rPr lang="en-US" baseline="0"/>
              <a:t>ASCII hex value for letter </a:t>
            </a:r>
            <a:r>
              <a:rPr lang="en-US" b="1" baseline="0"/>
              <a:t>U</a:t>
            </a:r>
            <a:r>
              <a:rPr lang="en-US" baseline="0"/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0013H = 53H</a:t>
            </a:r>
            <a:r>
              <a:rPr lang="en-US" baseline="0"/>
              <a:t>  ASCII hex value for letter </a:t>
            </a:r>
            <a:r>
              <a:rPr lang="en-US" b="1" baseline="0"/>
              <a:t>S</a:t>
            </a:r>
            <a:r>
              <a:rPr lang="en-US" baseline="0"/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0014H = 41H</a:t>
            </a:r>
            <a:r>
              <a:rPr lang="en-US" baseline="0"/>
              <a:t>  ASCII hex value for letter </a:t>
            </a:r>
            <a:r>
              <a:rPr lang="en-US" b="1" baseline="0"/>
              <a:t>A</a:t>
            </a:r>
            <a:r>
              <a:rPr lang="en-US" baseline="0"/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1" baseline="0">
                <a:latin typeface="Courier" charset="0"/>
              </a:rPr>
              <a:t>0015H = 0DH </a:t>
            </a:r>
            <a:r>
              <a:rPr lang="en-US" baseline="0"/>
              <a:t>ASCII hex value for </a:t>
            </a:r>
            <a:r>
              <a:rPr lang="en-US" b="1" baseline="0"/>
              <a:t>CR</a:t>
            </a:r>
            <a:r>
              <a:rPr lang="en-US" baseline="0"/>
              <a:t>. (carriage return)</a:t>
            </a:r>
          </a:p>
        </p:txBody>
      </p:sp>
    </p:spTree>
    <p:extLst>
      <p:ext uri="{BB962C8B-B14F-4D97-AF65-F5344CB8AC3E}">
        <p14:creationId xmlns:p14="http://schemas.microsoft.com/office/powerpoint/2010/main" val="63782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9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</a:t>
            </a:r>
            <a:br>
              <a:rPr lang="en-US" dirty="0"/>
            </a:br>
            <a:r>
              <a:rPr lang="en-US" dirty="0"/>
              <a:t>inputting more than buffer size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373187"/>
          </a:xfrm>
        </p:spPr>
        <p:txBody>
          <a:bodyPr/>
          <a:lstStyle/>
          <a:p>
            <a:r>
              <a:rPr lang="en-US"/>
              <a:t>Entering more than six characters (five + the CR = 6) will cause the computer to sound the speaker.</a:t>
            </a:r>
          </a:p>
          <a:p>
            <a:pPr lvl="1"/>
            <a:r>
              <a:rPr lang="en-US"/>
              <a:t>The contents of the buffer will look like this:</a:t>
            </a:r>
          </a:p>
        </p:txBody>
      </p:sp>
      <p:pic>
        <p:nvPicPr>
          <p:cNvPr id="1293316" name="Picture 4" descr="pc04_01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476500"/>
            <a:ext cx="64166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3317" name="Rectangle 5"/>
          <p:cNvSpPr>
            <a:spLocks noChangeArrowheads="1"/>
          </p:cNvSpPr>
          <p:nvPr/>
        </p:nvSpPr>
        <p:spPr bwMode="auto">
          <a:xfrm>
            <a:off x="138113" y="3427413"/>
            <a:ext cx="90074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Location </a:t>
            </a:r>
            <a:r>
              <a:rPr lang="en-US" b="1" baseline="0">
                <a:solidFill>
                  <a:srgbClr val="FF0000"/>
                </a:solidFill>
              </a:rPr>
              <a:t>0015</a:t>
            </a:r>
            <a:r>
              <a:rPr lang="en-US" baseline="0"/>
              <a:t> has </a:t>
            </a:r>
            <a:r>
              <a:rPr lang="en-US" b="1" baseline="0">
                <a:solidFill>
                  <a:srgbClr val="FF0000"/>
                </a:solidFill>
              </a:rPr>
              <a:t>ASCII 20H</a:t>
            </a:r>
            <a:r>
              <a:rPr lang="en-US" baseline="0"/>
              <a:t> for &lt;SPACE&gt;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Location </a:t>
            </a:r>
            <a:r>
              <a:rPr lang="en-US" b="1" baseline="0">
                <a:solidFill>
                  <a:srgbClr val="0000FF"/>
                </a:solidFill>
              </a:rPr>
              <a:t>0016</a:t>
            </a:r>
            <a:r>
              <a:rPr lang="en-US" baseline="0"/>
              <a:t> has </a:t>
            </a:r>
            <a:r>
              <a:rPr lang="en-US" b="1" baseline="0">
                <a:solidFill>
                  <a:srgbClr val="0000FF"/>
                </a:solidFill>
              </a:rPr>
              <a:t>ASCII 61H</a:t>
            </a:r>
            <a:r>
              <a:rPr lang="en-US" baseline="0"/>
              <a:t> for "a</a:t>
            </a:r>
            <a:r>
              <a:rPr lang="ja-JP" altLang="en-US" baseline="0"/>
              <a:t>“</a:t>
            </a:r>
            <a:r>
              <a:rPr lang="en-US" baseline="0"/>
              <a:t>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Location </a:t>
            </a:r>
            <a:r>
              <a:rPr lang="en-US" b="1" baseline="0">
                <a:solidFill>
                  <a:srgbClr val="008000"/>
                </a:solidFill>
              </a:rPr>
              <a:t>0017</a:t>
            </a:r>
            <a:r>
              <a:rPr lang="en-US" baseline="0"/>
              <a:t> has </a:t>
            </a:r>
            <a:r>
              <a:rPr lang="en-US" b="1" baseline="0">
                <a:solidFill>
                  <a:srgbClr val="008000"/>
                </a:solidFill>
              </a:rPr>
              <a:t>0D</a:t>
            </a:r>
            <a:r>
              <a:rPr lang="en-US" baseline="0"/>
              <a:t> for &lt;RETURN&gt; key.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actual length is </a:t>
            </a:r>
            <a:r>
              <a:rPr lang="en-US" b="1" baseline="0"/>
              <a:t>05</a:t>
            </a:r>
            <a:r>
              <a:rPr lang="en-US" baseline="0"/>
              <a:t> at memory offset </a:t>
            </a:r>
            <a:r>
              <a:rPr lang="en-US" b="1" baseline="0"/>
              <a:t>0011H</a:t>
            </a:r>
            <a:r>
              <a:rPr lang="en-US" baseline="0"/>
              <a:t>. </a:t>
            </a:r>
          </a:p>
        </p:txBody>
      </p:sp>
      <p:grpSp>
        <p:nvGrpSpPr>
          <p:cNvPr id="1293322" name="Group 10"/>
          <p:cNvGrpSpPr>
            <a:grpSpLocks/>
          </p:cNvGrpSpPr>
          <p:nvPr/>
        </p:nvGrpSpPr>
        <p:grpSpPr bwMode="auto">
          <a:xfrm>
            <a:off x="4584700" y="2454275"/>
            <a:ext cx="2363788" cy="827088"/>
            <a:chOff x="2888" y="1502"/>
            <a:chExt cx="1489" cy="521"/>
          </a:xfrm>
        </p:grpSpPr>
        <p:sp>
          <p:nvSpPr>
            <p:cNvPr id="1293318" name="Rectangle 6"/>
            <p:cNvSpPr>
              <a:spLocks noChangeArrowheads="1"/>
            </p:cNvSpPr>
            <p:nvPr/>
          </p:nvSpPr>
          <p:spPr bwMode="auto">
            <a:xfrm>
              <a:off x="2888" y="1509"/>
              <a:ext cx="441" cy="5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320" name="Rectangle 8"/>
            <p:cNvSpPr>
              <a:spLocks noChangeArrowheads="1"/>
            </p:cNvSpPr>
            <p:nvPr/>
          </p:nvSpPr>
          <p:spPr bwMode="auto">
            <a:xfrm>
              <a:off x="3936" y="1502"/>
              <a:ext cx="441" cy="514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321" name="Rectangle 9"/>
            <p:cNvSpPr>
              <a:spLocks noChangeArrowheads="1"/>
            </p:cNvSpPr>
            <p:nvPr/>
          </p:nvSpPr>
          <p:spPr bwMode="auto">
            <a:xfrm>
              <a:off x="3408" y="1502"/>
              <a:ext cx="441" cy="51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3330" name="Group 18"/>
          <p:cNvGrpSpPr>
            <a:grpSpLocks/>
          </p:cNvGrpSpPr>
          <p:nvPr/>
        </p:nvGrpSpPr>
        <p:grpSpPr bwMode="auto">
          <a:xfrm>
            <a:off x="376238" y="2463800"/>
            <a:ext cx="1616075" cy="2536825"/>
            <a:chOff x="237" y="1508"/>
            <a:chExt cx="1018" cy="1598"/>
          </a:xfrm>
        </p:grpSpPr>
        <p:sp>
          <p:nvSpPr>
            <p:cNvPr id="1293323" name="Rectangle 11"/>
            <p:cNvSpPr>
              <a:spLocks noChangeArrowheads="1"/>
            </p:cNvSpPr>
            <p:nvPr/>
          </p:nvSpPr>
          <p:spPr bwMode="auto">
            <a:xfrm>
              <a:off x="814" y="1508"/>
              <a:ext cx="441" cy="5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327" name="Line 15"/>
            <p:cNvSpPr>
              <a:spLocks noChangeShapeType="1"/>
            </p:cNvSpPr>
            <p:nvPr/>
          </p:nvSpPr>
          <p:spPr bwMode="auto">
            <a:xfrm flipH="1">
              <a:off x="237" y="310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3328" name="Line 16"/>
            <p:cNvSpPr>
              <a:spLocks noChangeShapeType="1"/>
            </p:cNvSpPr>
            <p:nvPr/>
          </p:nvSpPr>
          <p:spPr bwMode="auto">
            <a:xfrm flipV="1">
              <a:off x="240" y="1872"/>
              <a:ext cx="0" cy="1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3329" name="Line 17"/>
            <p:cNvSpPr>
              <a:spLocks noChangeShapeType="1"/>
            </p:cNvSpPr>
            <p:nvPr/>
          </p:nvSpPr>
          <p:spPr bwMode="auto">
            <a:xfrm>
              <a:off x="240" y="187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16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7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</a:t>
            </a:r>
            <a:br>
              <a:rPr lang="en-US" dirty="0"/>
            </a:br>
            <a:r>
              <a:rPr lang="en-US" dirty="0"/>
              <a:t>inputting more than buffer size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34987"/>
          </a:xfrm>
        </p:spPr>
        <p:txBody>
          <a:bodyPr/>
          <a:lstStyle/>
          <a:p>
            <a:r>
              <a:rPr lang="en-US"/>
              <a:t>If only the CR key is activated &amp; no other character:</a:t>
            </a:r>
          </a:p>
        </p:txBody>
      </p:sp>
      <p:pic>
        <p:nvPicPr>
          <p:cNvPr id="1295364" name="Picture 4" descr="pc04_01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36700"/>
            <a:ext cx="39131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95376" name="Group 16"/>
          <p:cNvGrpSpPr>
            <a:grpSpLocks/>
          </p:cNvGrpSpPr>
          <p:nvPr/>
        </p:nvGrpSpPr>
        <p:grpSpPr bwMode="auto">
          <a:xfrm>
            <a:off x="633413" y="3621088"/>
            <a:ext cx="4772025" cy="1123950"/>
            <a:chOff x="399" y="2281"/>
            <a:chExt cx="3006" cy="708"/>
          </a:xfrm>
        </p:grpSpPr>
        <p:pic>
          <p:nvPicPr>
            <p:cNvPr id="1295365" name="Picture 5" descr="pc04_0150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2281"/>
              <a:ext cx="3006" cy="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5366" name="Picture 6" descr="pc04_0150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686"/>
              <a:ext cx="2965" cy="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5367" name="Rectangle 7"/>
          <p:cNvSpPr>
            <a:spLocks noChangeArrowheads="1"/>
          </p:cNvSpPr>
          <p:nvPr/>
        </p:nvSpPr>
        <p:spPr bwMode="auto">
          <a:xfrm>
            <a:off x="136525" y="2111375"/>
            <a:ext cx="90074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79450" lvl="1" indent="-2222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 </a:t>
            </a:r>
            <a:r>
              <a:rPr lang="en-US" b="1" baseline="0">
                <a:solidFill>
                  <a:srgbClr val="FF0000"/>
                </a:solidFill>
              </a:rPr>
              <a:t>0AH</a:t>
            </a:r>
            <a:r>
              <a:rPr lang="en-US" baseline="0"/>
              <a:t> is placed in memory </a:t>
            </a:r>
            <a:r>
              <a:rPr lang="en-US" baseline="0">
                <a:solidFill>
                  <a:srgbClr val="FF0000"/>
                </a:solidFill>
              </a:rPr>
              <a:t>0020H</a:t>
            </a:r>
            <a:r>
              <a:rPr lang="en-US" baseline="0"/>
              <a:t>.</a:t>
            </a:r>
          </a:p>
          <a:p>
            <a:pPr marL="679450" lvl="1" indent="-2222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 </a:t>
            </a:r>
            <a:r>
              <a:rPr lang="en-US" b="1" baseline="0">
                <a:solidFill>
                  <a:srgbClr val="0000FF"/>
                </a:solidFill>
              </a:rPr>
              <a:t>0021H</a:t>
            </a:r>
            <a:r>
              <a:rPr lang="en-US" baseline="0"/>
              <a:t> is for the count.</a:t>
            </a:r>
          </a:p>
          <a:p>
            <a:pPr marL="679450" lvl="1" indent="-2222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 </a:t>
            </a:r>
            <a:r>
              <a:rPr lang="en-US" baseline="0">
                <a:solidFill>
                  <a:srgbClr val="008000"/>
                </a:solidFill>
              </a:rPr>
              <a:t>0022H</a:t>
            </a:r>
            <a:r>
              <a:rPr lang="en-US" baseline="0"/>
              <a:t> IS the first location to have data that was entered. </a:t>
            </a:r>
          </a:p>
        </p:txBody>
      </p:sp>
      <p:grpSp>
        <p:nvGrpSpPr>
          <p:cNvPr id="1295375" name="Group 15"/>
          <p:cNvGrpSpPr>
            <a:grpSpLocks/>
          </p:cNvGrpSpPr>
          <p:nvPr/>
        </p:nvGrpSpPr>
        <p:grpSpPr bwMode="auto">
          <a:xfrm>
            <a:off x="611188" y="3503613"/>
            <a:ext cx="2022475" cy="623887"/>
            <a:chOff x="385" y="2207"/>
            <a:chExt cx="1274" cy="393"/>
          </a:xfrm>
        </p:grpSpPr>
        <p:sp>
          <p:nvSpPr>
            <p:cNvPr id="1295369" name="Rectangle 9"/>
            <p:cNvSpPr>
              <a:spLocks noChangeArrowheads="1"/>
            </p:cNvSpPr>
            <p:nvPr/>
          </p:nvSpPr>
          <p:spPr bwMode="auto">
            <a:xfrm>
              <a:off x="385" y="2207"/>
              <a:ext cx="385" cy="3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370" name="Rectangle 10"/>
            <p:cNvSpPr>
              <a:spLocks noChangeArrowheads="1"/>
            </p:cNvSpPr>
            <p:nvPr/>
          </p:nvSpPr>
          <p:spPr bwMode="auto">
            <a:xfrm>
              <a:off x="828" y="2208"/>
              <a:ext cx="385" cy="3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371" name="Rectangle 11"/>
            <p:cNvSpPr>
              <a:spLocks noChangeArrowheads="1"/>
            </p:cNvSpPr>
            <p:nvPr/>
          </p:nvSpPr>
          <p:spPr bwMode="auto">
            <a:xfrm>
              <a:off x="1274" y="2208"/>
              <a:ext cx="385" cy="39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5374" name="Rectangle 14"/>
          <p:cNvSpPr>
            <a:spLocks noChangeArrowheads="1"/>
          </p:cNvSpPr>
          <p:nvPr/>
        </p:nvSpPr>
        <p:spPr bwMode="auto">
          <a:xfrm>
            <a:off x="136525" y="4778375"/>
            <a:ext cx="87026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If only the &lt;RETURN&gt; key is activated, </a:t>
            </a:r>
            <a:r>
              <a:rPr lang="en-US" b="1" baseline="0">
                <a:solidFill>
                  <a:srgbClr val="008000"/>
                </a:solidFill>
              </a:rPr>
              <a:t>0022H</a:t>
            </a:r>
            <a:r>
              <a:rPr lang="en-US" baseline="0"/>
              <a:t> has </a:t>
            </a:r>
            <a:r>
              <a:rPr lang="en-US" b="1" baseline="0">
                <a:solidFill>
                  <a:srgbClr val="008000"/>
                </a:solidFill>
              </a:rPr>
              <a:t>0DH</a:t>
            </a:r>
            <a:r>
              <a:rPr lang="en-US" baseline="0"/>
              <a:t>, the hex code for CR.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The actual number of characters entered is </a:t>
            </a:r>
            <a:r>
              <a:rPr lang="en-US" sz="2100" b="1" baseline="0">
                <a:solidFill>
                  <a:srgbClr val="0000FF"/>
                </a:solidFill>
              </a:rPr>
              <a:t>0</a:t>
            </a:r>
            <a:r>
              <a:rPr lang="en-US" sz="2100" baseline="0"/>
              <a:t> at location </a:t>
            </a:r>
            <a:r>
              <a:rPr lang="en-US" sz="2100" b="1" baseline="0">
                <a:solidFill>
                  <a:srgbClr val="0000FF"/>
                </a:solidFill>
              </a:rPr>
              <a:t>0021</a:t>
            </a:r>
            <a:r>
              <a:rPr lang="en-US" sz="2100" baseline="0"/>
              <a:t>. </a:t>
            </a:r>
          </a:p>
        </p:txBody>
      </p:sp>
      <p:grpSp>
        <p:nvGrpSpPr>
          <p:cNvPr id="1295385" name="Group 25"/>
          <p:cNvGrpSpPr>
            <a:grpSpLocks/>
          </p:cNvGrpSpPr>
          <p:nvPr/>
        </p:nvGrpSpPr>
        <p:grpSpPr bwMode="auto">
          <a:xfrm>
            <a:off x="5853113" y="3657600"/>
            <a:ext cx="2986087" cy="2133600"/>
            <a:chOff x="3687" y="2304"/>
            <a:chExt cx="1881" cy="1344"/>
          </a:xfrm>
        </p:grpSpPr>
        <p:sp>
          <p:nvSpPr>
            <p:cNvPr id="1295377" name="Rectangle 17"/>
            <p:cNvSpPr>
              <a:spLocks noChangeArrowheads="1"/>
            </p:cNvSpPr>
            <p:nvPr/>
          </p:nvSpPr>
          <p:spPr bwMode="auto">
            <a:xfrm>
              <a:off x="3687" y="2304"/>
              <a:ext cx="163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CR is </a:t>
              </a:r>
              <a:r>
                <a:rPr lang="en-US" sz="2200" i="1" baseline="0"/>
                <a:t>not </a:t>
              </a:r>
              <a:r>
                <a:rPr lang="en-US" sz="2200" baseline="0"/>
                <a:t>included in the count.</a:t>
              </a:r>
            </a:p>
          </p:txBody>
        </p:sp>
        <p:grpSp>
          <p:nvGrpSpPr>
            <p:cNvPr id="1295384" name="Group 24"/>
            <p:cNvGrpSpPr>
              <a:grpSpLocks/>
            </p:cNvGrpSpPr>
            <p:nvPr/>
          </p:nvGrpSpPr>
          <p:grpSpPr bwMode="auto">
            <a:xfrm>
              <a:off x="3708" y="2337"/>
              <a:ext cx="1860" cy="1311"/>
              <a:chOff x="3708" y="2337"/>
              <a:chExt cx="1860" cy="1311"/>
            </a:xfrm>
          </p:grpSpPr>
          <p:sp>
            <p:nvSpPr>
              <p:cNvPr id="1295379" name="Rectangle 19"/>
              <p:cNvSpPr>
                <a:spLocks noChangeArrowheads="1"/>
              </p:cNvSpPr>
              <p:nvPr/>
            </p:nvSpPr>
            <p:spPr bwMode="auto">
              <a:xfrm>
                <a:off x="3708" y="2337"/>
                <a:ext cx="1518" cy="43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381" name="Line 21"/>
              <p:cNvSpPr>
                <a:spLocks noChangeShapeType="1"/>
              </p:cNvSpPr>
              <p:nvPr/>
            </p:nvSpPr>
            <p:spPr bwMode="auto">
              <a:xfrm flipH="1">
                <a:off x="5472" y="3645"/>
                <a:ext cx="9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382" name="Line 22"/>
              <p:cNvSpPr>
                <a:spLocks noChangeShapeType="1"/>
              </p:cNvSpPr>
              <p:nvPr/>
            </p:nvSpPr>
            <p:spPr bwMode="auto">
              <a:xfrm flipV="1">
                <a:off x="5562" y="2544"/>
                <a:ext cx="0" cy="110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383" name="Line 23"/>
              <p:cNvSpPr>
                <a:spLocks noChangeShapeType="1"/>
              </p:cNvSpPr>
              <p:nvPr/>
            </p:nvSpPr>
            <p:spPr bwMode="auto">
              <a:xfrm>
                <a:off x="5232" y="254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0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9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7" grpId="0" build="p" autoUpdateAnimBg="0" advAuto="0"/>
      <p:bldP spid="12953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</a:t>
            </a:r>
            <a:br>
              <a:rPr lang="en-US" dirty="0"/>
            </a:br>
            <a:r>
              <a:rPr lang="en-US" dirty="0"/>
              <a:t>use of carriage return and line feed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In Program 4-2, the EQU statement is used to equate CR (carriage return) with its ASCII value of 0DH, and LF (line feed) with its ASCII value of 0AH. </a:t>
            </a:r>
          </a:p>
          <a:p>
            <a:pPr lvl="1"/>
            <a:r>
              <a:rPr lang="en-US"/>
              <a:t>See pages 141 &amp; 142 </a:t>
            </a:r>
          </a:p>
          <a:p>
            <a:r>
              <a:rPr lang="en-US"/>
              <a:t>Program 4-3 prompts the user to type in a name with a maximum of eight letters.</a:t>
            </a:r>
          </a:p>
          <a:p>
            <a:pPr lvl="1"/>
            <a:r>
              <a:rPr lang="en-US"/>
              <a:t>The program gets the length and prints it to the screen.</a:t>
            </a:r>
          </a:p>
          <a:p>
            <a:pPr lvl="1"/>
            <a:r>
              <a:rPr lang="en-US"/>
              <a:t>See page 143. </a:t>
            </a:r>
          </a:p>
          <a:p>
            <a:r>
              <a:rPr lang="en-US"/>
              <a:t>Program 4-4 demonstrates many functions described in this chapter.</a:t>
            </a:r>
          </a:p>
          <a:p>
            <a:pPr lvl="1"/>
            <a:r>
              <a:rPr lang="en-US"/>
              <a:t>See pages 144 &amp; 145.</a:t>
            </a:r>
          </a:p>
        </p:txBody>
      </p:sp>
    </p:spTree>
    <p:extLst>
      <p:ext uri="{BB962C8B-B14F-4D97-AF65-F5344CB8AC3E}">
        <p14:creationId xmlns:p14="http://schemas.microsoft.com/office/powerpoint/2010/main" val="3463691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Option 07</a:t>
            </a:r>
            <a:br>
              <a:rPr lang="en-US" dirty="0"/>
            </a:br>
            <a:r>
              <a:rPr lang="en-US" dirty="0"/>
              <a:t>keyboard input without echo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2211387"/>
          </a:xfrm>
        </p:spPr>
        <p:txBody>
          <a:bodyPr/>
          <a:lstStyle/>
          <a:p>
            <a:r>
              <a:rPr lang="en-US"/>
              <a:t>Option 07 requires the user to enter a single character, which is not displayed (or echoed)</a:t>
            </a:r>
            <a:br>
              <a:rPr lang="en-US"/>
            </a:br>
            <a:r>
              <a:rPr lang="en-US"/>
              <a:t>on the screen. </a:t>
            </a:r>
          </a:p>
          <a:p>
            <a:pPr lvl="1"/>
            <a:r>
              <a:rPr lang="en-US"/>
              <a:t>The PC waits until a single character is entered</a:t>
            </a:r>
            <a:br>
              <a:rPr lang="en-US"/>
            </a:br>
            <a:r>
              <a:rPr lang="en-US"/>
              <a:t>and provides the character in AL.</a:t>
            </a:r>
          </a:p>
        </p:txBody>
      </p:sp>
      <p:pic>
        <p:nvPicPr>
          <p:cNvPr id="1301508" name="Picture 4" descr="pc04_01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243263"/>
            <a:ext cx="5584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7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</a:t>
            </a:r>
            <a:br>
              <a:rPr lang="en-US" dirty="0"/>
            </a:br>
            <a:r>
              <a:rPr lang="en-US" dirty="0"/>
              <a:t>using LABEL to define a string buffer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220787"/>
          </a:xfrm>
        </p:spPr>
        <p:txBody>
          <a:bodyPr/>
          <a:lstStyle/>
          <a:p>
            <a:r>
              <a:rPr lang="en-US"/>
              <a:t>The LABEL directive can be used in the data segment to assign multiple names to data.</a:t>
            </a:r>
          </a:p>
        </p:txBody>
      </p:sp>
      <p:pic>
        <p:nvPicPr>
          <p:cNvPr id="1302532" name="Picture 4" descr="pc04_01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55800"/>
            <a:ext cx="2979738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02533" name="Rectangle 5"/>
          <p:cNvSpPr>
            <a:spLocks noChangeArrowheads="1"/>
          </p:cNvSpPr>
          <p:nvPr/>
        </p:nvSpPr>
        <p:spPr bwMode="auto">
          <a:xfrm>
            <a:off x="136525" y="2286000"/>
            <a:ext cx="9007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Used to assign the same offset address to two names.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attribute can be: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BYTE; WORD; DWORD; FWORD; QWORD; TBYTE. </a:t>
            </a:r>
          </a:p>
        </p:txBody>
      </p:sp>
      <p:pic>
        <p:nvPicPr>
          <p:cNvPr id="1302534" name="Picture 6" descr="pc04_018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191000"/>
            <a:ext cx="29337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02535" name="Rectangle 7"/>
          <p:cNvSpPr>
            <a:spLocks noChangeArrowheads="1"/>
          </p:cNvSpPr>
          <p:nvPr/>
        </p:nvSpPr>
        <p:spPr bwMode="auto">
          <a:xfrm>
            <a:off x="136525" y="3581400"/>
            <a:ext cx="9007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In the following:</a:t>
            </a:r>
          </a:p>
        </p:txBody>
      </p:sp>
      <p:sp>
        <p:nvSpPr>
          <p:cNvPr id="1302536" name="Rectangle 8"/>
          <p:cNvSpPr>
            <a:spLocks noChangeArrowheads="1"/>
          </p:cNvSpPr>
          <p:nvPr/>
        </p:nvSpPr>
        <p:spPr bwMode="auto">
          <a:xfrm>
            <a:off x="136525" y="4800600"/>
            <a:ext cx="90074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offset address assigned to </a:t>
            </a:r>
            <a:r>
              <a:rPr lang="en-US" b="1" i="1" baseline="0">
                <a:solidFill>
                  <a:srgbClr val="FF0000"/>
                </a:solidFill>
              </a:rPr>
              <a:t>JOE</a:t>
            </a:r>
            <a:r>
              <a:rPr lang="en-US" baseline="0"/>
              <a:t> is the same offset address for </a:t>
            </a:r>
            <a:r>
              <a:rPr lang="en-US" b="1" i="1" baseline="0">
                <a:solidFill>
                  <a:srgbClr val="0000FF"/>
                </a:solidFill>
              </a:rPr>
              <a:t>TOM</a:t>
            </a:r>
            <a:r>
              <a:rPr lang="en-US" baseline="0"/>
              <a:t> since the LABEL directive does not occupy any memory space.</a:t>
            </a:r>
          </a:p>
        </p:txBody>
      </p:sp>
      <p:grpSp>
        <p:nvGrpSpPr>
          <p:cNvPr id="1302539" name="Group 11"/>
          <p:cNvGrpSpPr>
            <a:grpSpLocks/>
          </p:cNvGrpSpPr>
          <p:nvPr/>
        </p:nvGrpSpPr>
        <p:grpSpPr bwMode="auto">
          <a:xfrm>
            <a:off x="457200" y="4192588"/>
            <a:ext cx="533400" cy="531812"/>
            <a:chOff x="288" y="2641"/>
            <a:chExt cx="336" cy="335"/>
          </a:xfrm>
        </p:grpSpPr>
        <p:sp>
          <p:nvSpPr>
            <p:cNvPr id="1302537" name="Rectangle 9"/>
            <p:cNvSpPr>
              <a:spLocks noChangeArrowheads="1"/>
            </p:cNvSpPr>
            <p:nvPr/>
          </p:nvSpPr>
          <p:spPr bwMode="auto">
            <a:xfrm>
              <a:off x="289" y="2641"/>
              <a:ext cx="335" cy="15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8" name="Rectangle 10"/>
            <p:cNvSpPr>
              <a:spLocks noChangeArrowheads="1"/>
            </p:cNvSpPr>
            <p:nvPr/>
          </p:nvSpPr>
          <p:spPr bwMode="auto">
            <a:xfrm>
              <a:off x="288" y="2819"/>
              <a:ext cx="335" cy="157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8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3" grpId="0" autoUpdateAnimBg="0"/>
      <p:bldP spid="1302535" grpId="0" autoUpdateAnimBg="0"/>
      <p:bldP spid="130253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 </a:t>
            </a:r>
            <a:r>
              <a:rPr lang="en-US" dirty="0"/>
              <a:t>INTERRUPT 21H </a:t>
            </a:r>
            <a:br>
              <a:rPr lang="en-US" dirty="0"/>
            </a:br>
            <a:r>
              <a:rPr lang="en-US" dirty="0"/>
              <a:t>using LABEL to define a string buffer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92187"/>
          </a:xfrm>
        </p:spPr>
        <p:txBody>
          <a:bodyPr/>
          <a:lstStyle/>
          <a:p>
            <a:r>
              <a:rPr lang="en-US"/>
              <a:t>Use this directive to define a buffer area for the</a:t>
            </a:r>
            <a:br>
              <a:rPr lang="en-US"/>
            </a:br>
            <a:r>
              <a:rPr lang="en-US"/>
              <a:t>string keyboard input:</a:t>
            </a:r>
          </a:p>
        </p:txBody>
      </p:sp>
      <p:pic>
        <p:nvPicPr>
          <p:cNvPr id="1305604" name="Picture 4" descr="pc04_01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66913"/>
            <a:ext cx="400367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136525" y="3124200"/>
            <a:ext cx="90074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In the code segment the data can be accessed by name as follows:</a:t>
            </a:r>
          </a:p>
        </p:txBody>
      </p:sp>
      <p:pic>
        <p:nvPicPr>
          <p:cNvPr id="1305606" name="Picture 6" descr="pc04_020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189413"/>
            <a:ext cx="82184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2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278187"/>
          </a:xfrm>
        </p:spPr>
        <p:txBody>
          <a:bodyPr/>
          <a:lstStyle/>
          <a:p>
            <a:r>
              <a:rPr lang="en-US"/>
              <a:t>There are applications in Assembly language programming where a group of instructions performs a task used repeatedly. </a:t>
            </a:r>
          </a:p>
          <a:p>
            <a:pPr lvl="1"/>
            <a:r>
              <a:rPr lang="en-US"/>
              <a:t>It does not make sense to rewrite them every time. </a:t>
            </a:r>
          </a:p>
          <a:p>
            <a:r>
              <a:rPr lang="en-US"/>
              <a:t>Macros allow the programmer to write the task once only &amp; invoke it whenever, wherever it is needed. </a:t>
            </a:r>
          </a:p>
          <a:p>
            <a:pPr lvl="1"/>
            <a:r>
              <a:rPr lang="en-US"/>
              <a:t>Reduces time to write code &amp; reduce possibility of errors. </a:t>
            </a:r>
          </a:p>
        </p:txBody>
      </p:sp>
    </p:spTree>
    <p:extLst>
      <p:ext uri="{BB962C8B-B14F-4D97-AF65-F5344CB8AC3E}">
        <p14:creationId xmlns:p14="http://schemas.microsoft.com/office/powerpoint/2010/main" val="206944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interrupt</a:t>
            </a:r>
            <a:r>
              <a:rPr lang="en-US" dirty="0"/>
              <a:t> is a signal to the processor emitted by hardware or software indicating an event that needs immediate attention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BIOS interrupt calls</a:t>
            </a:r>
            <a:r>
              <a:rPr lang="en-US" dirty="0"/>
              <a:t> are a facility that DOS programs and some other software, such as boot loaders, use to invoke the facilities of the Basic </a:t>
            </a:r>
            <a:r>
              <a:rPr lang="en-US" dirty="0" err="1"/>
              <a:t>Input/Output</a:t>
            </a:r>
            <a:r>
              <a:rPr lang="en-US" dirty="0"/>
              <a:t> System on IBM PC compatible computers.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http://en.wikipedia.org/wiki/BIOS_interrupt_call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http://en.wikipedia.org/wiki/DOS_interrupt_call</a:t>
            </a:r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December 24, 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MACRO definition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839787"/>
          </a:xfrm>
        </p:spPr>
        <p:txBody>
          <a:bodyPr/>
          <a:lstStyle/>
          <a:p>
            <a:r>
              <a:rPr lang="en-US"/>
              <a:t>Every macro definition must have three parts:</a:t>
            </a:r>
          </a:p>
        </p:txBody>
      </p:sp>
      <p:pic>
        <p:nvPicPr>
          <p:cNvPr id="1246212" name="Picture 4" descr="pc04_02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577975"/>
            <a:ext cx="5037138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136525" y="2613025"/>
            <a:ext cx="87630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MACRO directive indicates the beginning of the macro definition, ENDM directive signals the end.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In between is the </a:t>
            </a:r>
            <a:r>
              <a:rPr lang="en-US" sz="2100" i="1" baseline="0"/>
              <a:t>body</a:t>
            </a:r>
            <a:r>
              <a:rPr lang="en-US" sz="2100" baseline="0"/>
              <a:t> of the macro.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name must be unique and must follow Assembly language naming conventions.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Dummies are names, parameters, or registers</a:t>
            </a:r>
            <a:br>
              <a:rPr lang="en-US" sz="2100" baseline="0"/>
            </a:br>
            <a:r>
              <a:rPr lang="en-US" sz="2100" baseline="0"/>
              <a:t>that are mentioned in the body of the macro.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The macro can be invoked (or called) by its name, and appropriate values substituted for dummy parameters. </a:t>
            </a:r>
          </a:p>
        </p:txBody>
      </p:sp>
    </p:spTree>
    <p:extLst>
      <p:ext uri="{BB962C8B-B14F-4D97-AF65-F5344CB8AC3E}">
        <p14:creationId xmlns:p14="http://schemas.microsoft.com/office/powerpoint/2010/main" val="100159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MACRO definition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A macro for displaying a string of data using the widely used function 09 of INT 21H:</a:t>
            </a:r>
          </a:p>
        </p:txBody>
      </p:sp>
      <p:pic>
        <p:nvPicPr>
          <p:cNvPr id="1247236" name="Picture 4" descr="pc04_02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51038"/>
            <a:ext cx="4570413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0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MACRO definition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 the following code segment, the macro can be</a:t>
            </a:r>
            <a:br>
              <a:rPr lang="en-US"/>
            </a:br>
            <a:r>
              <a:rPr lang="en-US"/>
              <a:t>invoked by its name with the user's actual data: </a:t>
            </a:r>
            <a:endParaRPr lang="en-US" sz="2400"/>
          </a:p>
          <a:p>
            <a:pPr lvl="2"/>
            <a:r>
              <a:rPr lang="en-US" sz="2400"/>
              <a:t>Instruction "STRING MESSAGE1" invokes the macro. </a:t>
            </a:r>
          </a:p>
        </p:txBody>
      </p:sp>
      <p:pic>
        <p:nvPicPr>
          <p:cNvPr id="1313797" name="Picture 5" descr="pc04_02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2449513"/>
            <a:ext cx="67278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3799" name="Rectangle 7"/>
          <p:cNvSpPr>
            <a:spLocks noChangeArrowheads="1"/>
          </p:cNvSpPr>
          <p:nvPr/>
        </p:nvSpPr>
        <p:spPr bwMode="auto">
          <a:xfrm>
            <a:off x="136525" y="3351213"/>
            <a:ext cx="8763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assembler expands the macro by providing the following code in the .LST file:</a:t>
            </a:r>
          </a:p>
        </p:txBody>
      </p:sp>
      <p:pic>
        <p:nvPicPr>
          <p:cNvPr id="1313800" name="Picture 8" descr="pc04_02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1175"/>
            <a:ext cx="376555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3801" name="Rectangle 9"/>
          <p:cNvSpPr>
            <a:spLocks noChangeArrowheads="1"/>
          </p:cNvSpPr>
          <p:nvPr/>
        </p:nvSpPr>
        <p:spPr bwMode="auto">
          <a:xfrm>
            <a:off x="136525" y="5126038"/>
            <a:ext cx="8763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(</a:t>
            </a:r>
            <a:r>
              <a:rPr lang="en-US" b="1" baseline="0">
                <a:solidFill>
                  <a:srgbClr val="0000FF"/>
                </a:solidFill>
              </a:rPr>
              <a:t>1</a:t>
            </a:r>
            <a:r>
              <a:rPr lang="en-US" baseline="0"/>
              <a:t>) indicates that the code is from the macro.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Earlier versions of MASM, used a plus sign (+). </a:t>
            </a:r>
          </a:p>
        </p:txBody>
      </p:sp>
      <p:sp>
        <p:nvSpPr>
          <p:cNvPr id="1313802" name="Rectangle 10"/>
          <p:cNvSpPr>
            <a:spLocks noChangeArrowheads="1"/>
          </p:cNvSpPr>
          <p:nvPr/>
        </p:nvSpPr>
        <p:spPr bwMode="auto">
          <a:xfrm>
            <a:off x="381000" y="4246563"/>
            <a:ext cx="388938" cy="8826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3809" name="Group 17"/>
          <p:cNvGrpSpPr>
            <a:grpSpLocks/>
          </p:cNvGrpSpPr>
          <p:nvPr/>
        </p:nvGrpSpPr>
        <p:grpSpPr bwMode="auto">
          <a:xfrm>
            <a:off x="522288" y="2466975"/>
            <a:ext cx="8316912" cy="2257425"/>
            <a:chOff x="329" y="1554"/>
            <a:chExt cx="5239" cy="1422"/>
          </a:xfrm>
        </p:grpSpPr>
        <p:sp>
          <p:nvSpPr>
            <p:cNvPr id="1313804" name="Rectangle 12"/>
            <p:cNvSpPr>
              <a:spLocks noChangeArrowheads="1"/>
            </p:cNvSpPr>
            <p:nvPr/>
          </p:nvSpPr>
          <p:spPr bwMode="auto">
            <a:xfrm>
              <a:off x="329" y="1554"/>
              <a:ext cx="4999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806" name="Line 14"/>
            <p:cNvSpPr>
              <a:spLocks noChangeShapeType="1"/>
            </p:cNvSpPr>
            <p:nvPr/>
          </p:nvSpPr>
          <p:spPr bwMode="auto">
            <a:xfrm flipH="1">
              <a:off x="2736" y="2968"/>
              <a:ext cx="28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807" name="Line 15"/>
            <p:cNvSpPr>
              <a:spLocks noChangeShapeType="1"/>
            </p:cNvSpPr>
            <p:nvPr/>
          </p:nvSpPr>
          <p:spPr bwMode="auto">
            <a:xfrm flipV="1">
              <a:off x="5562" y="1632"/>
              <a:ext cx="0" cy="1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808" name="Line 16"/>
            <p:cNvSpPr>
              <a:spLocks noChangeShapeType="1"/>
            </p:cNvSpPr>
            <p:nvPr/>
          </p:nvSpPr>
          <p:spPr bwMode="auto">
            <a:xfrm>
              <a:off x="5328" y="1640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49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1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9" grpId="0" build="p" autoUpdateAnimBg="0" advAuto="0"/>
      <p:bldP spid="1313801" grpId="0" build="p" autoUpdateAnimBg="0" advAuto="3000"/>
      <p:bldP spid="13138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comments in a macro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/>
              <a:t>Two types of comments in the macro:</a:t>
            </a:r>
          </a:p>
          <a:p>
            <a:pPr lvl="1"/>
            <a:r>
              <a:rPr lang="en-US"/>
              <a:t>Listable; Nonlistable. </a:t>
            </a:r>
          </a:p>
          <a:p>
            <a:r>
              <a:rPr lang="en-US"/>
              <a:t>Comments preceded by one semicolon (;) will show up in the ".lst" file when the program is assembled.</a:t>
            </a:r>
          </a:p>
          <a:p>
            <a:pPr lvl="1"/>
            <a:r>
              <a:rPr lang="en-US"/>
              <a:t>Those preceded by a double semicolon (;;) will not. </a:t>
            </a:r>
          </a:p>
        </p:txBody>
      </p:sp>
    </p:spTree>
    <p:extLst>
      <p:ext uri="{BB962C8B-B14F-4D97-AF65-F5344CB8AC3E}">
        <p14:creationId xmlns:p14="http://schemas.microsoft.com/office/powerpoint/2010/main" val="2309357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comments in a macro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directives designed to make programs that use macros more readable, affecting the ".lst" file, with no effect on the ".obj" or ".exe" files: </a:t>
            </a:r>
          </a:p>
          <a:p>
            <a:pPr lvl="1"/>
            <a:r>
              <a:rPr lang="en-US" b="1"/>
              <a:t>.LALL (List ALL)</a:t>
            </a:r>
            <a:r>
              <a:rPr lang="en-US"/>
              <a:t> will list all instructions/comments preceded by a single semicolon in the ".lst" file. </a:t>
            </a:r>
          </a:p>
          <a:p>
            <a:pPr lvl="1"/>
            <a:r>
              <a:rPr lang="en-US" b="1"/>
              <a:t>.SALL (Suppress ALL)</a:t>
            </a:r>
            <a:r>
              <a:rPr lang="en-US"/>
              <a:t> suppresses the listing of the macro body and the comments. </a:t>
            </a:r>
          </a:p>
          <a:p>
            <a:pPr lvl="2"/>
            <a:r>
              <a:rPr lang="en-US"/>
              <a:t>Used to make the list file shorter and easier to read</a:t>
            </a:r>
          </a:p>
          <a:p>
            <a:pPr lvl="3"/>
            <a:r>
              <a:rPr lang="en-US"/>
              <a:t>Will not eliminate any opcode from the object file. </a:t>
            </a:r>
          </a:p>
          <a:p>
            <a:pPr lvl="1"/>
            <a:r>
              <a:rPr lang="en-US" b="1"/>
              <a:t>.XALL (eXecutable ALL) </a:t>
            </a:r>
            <a:r>
              <a:rPr lang="en-US"/>
              <a:t>is used to list only the part of the macro that generates opcodes. </a:t>
            </a:r>
          </a:p>
          <a:p>
            <a:pPr lvl="2"/>
            <a:r>
              <a:rPr lang="en-US"/>
              <a:t>The default listing directive.</a:t>
            </a:r>
          </a:p>
        </p:txBody>
      </p:sp>
    </p:spTree>
    <p:extLst>
      <p:ext uri="{BB962C8B-B14F-4D97-AF65-F5344CB8AC3E}">
        <p14:creationId xmlns:p14="http://schemas.microsoft.com/office/powerpoint/2010/main" val="221359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7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LOCAL directive and its use in macros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2668587"/>
          </a:xfrm>
        </p:spPr>
        <p:txBody>
          <a:bodyPr/>
          <a:lstStyle/>
          <a:p>
            <a:r>
              <a:rPr lang="en-US"/>
              <a:t>If a macro is expanded more than once, and there is a label in the label field of the body of the macro, these labels must be declared as LOCAL. </a:t>
            </a:r>
          </a:p>
          <a:p>
            <a:pPr lvl="1"/>
            <a:r>
              <a:rPr lang="en-US"/>
              <a:t>Otherwise, an assembler error would be generated when the same label was encountered in two or more places. </a:t>
            </a:r>
          </a:p>
        </p:txBody>
      </p:sp>
      <p:sp>
        <p:nvSpPr>
          <p:cNvPr id="1317892" name="Rectangle 4"/>
          <p:cNvSpPr>
            <a:spLocks noChangeArrowheads="1"/>
          </p:cNvSpPr>
          <p:nvPr/>
        </p:nvSpPr>
        <p:spPr bwMode="auto">
          <a:xfrm>
            <a:off x="136525" y="3081338"/>
            <a:ext cx="900747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Rules which must be observed in the macro body: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1. All labels in the label field must be declared LOCAL.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2. LOCAL directive must be right after the MACRO directive.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3. The LOCAL directive can be used to declare all names and labels at once.</a:t>
            </a:r>
          </a:p>
        </p:txBody>
      </p:sp>
      <p:pic>
        <p:nvPicPr>
          <p:cNvPr id="1317893" name="Picture 5" descr="pc04_026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661025"/>
            <a:ext cx="316230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7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1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2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LOCAL directive and its use in macros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4587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In example 4-7, the "BACK" label is defined as LOCAL right after the MACRO directive. </a:t>
            </a:r>
          </a:p>
        </p:txBody>
      </p:sp>
      <p:pic>
        <p:nvPicPr>
          <p:cNvPr id="1318916" name="Picture 4" descr="ex04_00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887538"/>
            <a:ext cx="60960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66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i="1" smtClean="0"/>
              <a:t>WHAT </a:t>
            </a:r>
            <a:r>
              <a:rPr lang="en-US" i="1" dirty="0"/>
              <a:t>IS A MACRO, AND HOW IS IT USED?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INCLUDE directive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INCLUDE directive allows a programmer to write macros, save them in a file, and later bring them into any file. </a:t>
            </a:r>
          </a:p>
          <a:p>
            <a:pPr lvl="1"/>
            <a:r>
              <a:rPr lang="en-US"/>
              <a:t>Used to bring this file into any ".asm" file, to allow</a:t>
            </a:r>
            <a:br>
              <a:rPr lang="en-US"/>
            </a:br>
            <a:r>
              <a:rPr lang="en-US"/>
              <a:t>the program can call any of the macros as needed. </a:t>
            </a:r>
          </a:p>
          <a:p>
            <a:pPr lvl="2"/>
            <a:r>
              <a:rPr lang="en-US"/>
              <a:t>See Program 4 -7 on pages 155-157. </a:t>
            </a:r>
          </a:p>
          <a:p>
            <a:r>
              <a:rPr lang="en-US"/>
              <a:t>In the list file of Program 4-7, the letter "C" in front</a:t>
            </a:r>
            <a:br>
              <a:rPr lang="en-US"/>
            </a:br>
            <a:r>
              <a:rPr lang="en-US"/>
              <a:t>of the lines indicates that they are copied from another file and included in the present file.</a:t>
            </a:r>
          </a:p>
        </p:txBody>
      </p:sp>
    </p:spTree>
    <p:extLst>
      <p:ext uri="{BB962C8B-B14F-4D97-AF65-F5344CB8AC3E}">
        <p14:creationId xmlns:p14="http://schemas.microsoft.com/office/powerpoint/2010/main" val="195661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 </a:t>
            </a:r>
            <a:r>
              <a:rPr lang="en-US" dirty="0"/>
              <a:t>21H and 10H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601787"/>
          </a:xfrm>
        </p:spPr>
        <p:txBody>
          <a:bodyPr/>
          <a:lstStyle/>
          <a:p>
            <a:r>
              <a:rPr lang="en-US" dirty="0"/>
              <a:t>The INT instruction is somewhat like a FAR call. </a:t>
            </a:r>
          </a:p>
          <a:p>
            <a:pPr lvl="1"/>
            <a:r>
              <a:rPr lang="en-US" dirty="0"/>
              <a:t>Saves CS:IP and the flags on the stack and goes</a:t>
            </a:r>
            <a:br>
              <a:rPr lang="en-US" dirty="0"/>
            </a:br>
            <a:r>
              <a:rPr lang="en-US" dirty="0"/>
              <a:t>to the subroutine associated with that interrupt. </a:t>
            </a:r>
          </a:p>
        </p:txBody>
      </p:sp>
      <p:pic>
        <p:nvPicPr>
          <p:cNvPr id="1236996" name="Picture 4" descr="pc04_00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359025"/>
            <a:ext cx="66722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36997" name="Rectangle 5"/>
          <p:cNvSpPr>
            <a:spLocks noChangeArrowheads="1"/>
          </p:cNvSpPr>
          <p:nvPr/>
        </p:nvSpPr>
        <p:spPr bwMode="auto">
          <a:xfrm>
            <a:off x="136525" y="2767013"/>
            <a:ext cx="87630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In x86 processors, 256 interrupts, numbered 00 to FF.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INT 10H and INT 21H are the most widely used with various functions selected by the value in the AH register.</a:t>
            </a:r>
          </a:p>
        </p:txBody>
      </p:sp>
    </p:spTree>
    <p:extLst>
      <p:ext uri="{BB962C8B-B14F-4D97-AF65-F5344CB8AC3E}">
        <p14:creationId xmlns:p14="http://schemas.microsoft.com/office/powerpoint/2010/main" val="3522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</a:p>
        </p:txBody>
      </p:sp>
      <p:sp>
        <p:nvSpPr>
          <p:cNvPr id="12380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3201987"/>
          </a:xfrm>
        </p:spPr>
        <p:txBody>
          <a:bodyPr/>
          <a:lstStyle/>
          <a:p>
            <a:r>
              <a:rPr lang="en-US" dirty="0"/>
              <a:t>INT 10H subroutines are burned into the ROM BIOS.</a:t>
            </a:r>
          </a:p>
          <a:p>
            <a:pPr lvl="1"/>
            <a:r>
              <a:rPr lang="en-US" dirty="0"/>
              <a:t>Used to communicate with the computer's screen video. </a:t>
            </a:r>
          </a:p>
          <a:p>
            <a:pPr lvl="2"/>
            <a:r>
              <a:rPr lang="en-US" dirty="0"/>
              <a:t>Manipulation of screen text/graphics can be done via INT 10H. </a:t>
            </a:r>
          </a:p>
          <a:p>
            <a:r>
              <a:rPr lang="en-US" dirty="0"/>
              <a:t>Among the functions associated with INT 10H are changing character or background color, clearing</a:t>
            </a:r>
            <a:br>
              <a:rPr lang="en-US" dirty="0"/>
            </a:br>
            <a:r>
              <a:rPr lang="en-US" dirty="0"/>
              <a:t>the screen, and changing the location of the cursor. </a:t>
            </a:r>
          </a:p>
          <a:p>
            <a:pPr lvl="1"/>
            <a:r>
              <a:rPr lang="en-US" dirty="0"/>
              <a:t>Chosen by putting a specific value in register AH. </a:t>
            </a:r>
          </a:p>
        </p:txBody>
      </p:sp>
    </p:spTree>
    <p:extLst>
      <p:ext uri="{BB962C8B-B14F-4D97-AF65-F5344CB8AC3E}">
        <p14:creationId xmlns:p14="http://schemas.microsoft.com/office/powerpoint/2010/main" val="14319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/>
              <a:t>INT 10H PROGRAMMING </a:t>
            </a:r>
            <a:br>
              <a:rPr lang="en-US" dirty="0"/>
            </a:br>
            <a:r>
              <a:rPr lang="en-US" dirty="0"/>
              <a:t>monitor screen in text mode</a:t>
            </a:r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/>
          <a:lstStyle/>
          <a:p>
            <a:r>
              <a:rPr lang="en-US"/>
              <a:t>The monitor screen in the x86 PC is divided into</a:t>
            </a:r>
            <a:br>
              <a:rPr lang="en-US"/>
            </a:br>
            <a:r>
              <a:rPr lang="en-US"/>
              <a:t>80 columns and 25 rows in normal text mode. </a:t>
            </a:r>
          </a:p>
          <a:p>
            <a:pPr lvl="1"/>
            <a:r>
              <a:rPr lang="en-US"/>
              <a:t>Columns are numbered from 0 to 79.</a:t>
            </a:r>
          </a:p>
          <a:p>
            <a:pPr lvl="1"/>
            <a:r>
              <a:rPr lang="en-US"/>
              <a:t>Rows are numbered 0 to 24. </a:t>
            </a:r>
          </a:p>
        </p:txBody>
      </p:sp>
      <p:grpSp>
        <p:nvGrpSpPr>
          <p:cNvPr id="1239051" name="Group 11"/>
          <p:cNvGrpSpPr>
            <a:grpSpLocks/>
          </p:cNvGrpSpPr>
          <p:nvPr/>
        </p:nvGrpSpPr>
        <p:grpSpPr bwMode="auto">
          <a:xfrm>
            <a:off x="457200" y="3048000"/>
            <a:ext cx="8382000" cy="2667000"/>
            <a:chOff x="288" y="1920"/>
            <a:chExt cx="5280" cy="1680"/>
          </a:xfrm>
        </p:grpSpPr>
        <p:grpSp>
          <p:nvGrpSpPr>
            <p:cNvPr id="1239050" name="Group 10"/>
            <p:cNvGrpSpPr>
              <a:grpSpLocks/>
            </p:cNvGrpSpPr>
            <p:nvPr/>
          </p:nvGrpSpPr>
          <p:grpSpPr bwMode="auto">
            <a:xfrm>
              <a:off x="2352" y="1920"/>
              <a:ext cx="3216" cy="1680"/>
              <a:chOff x="2352" y="1776"/>
              <a:chExt cx="3216" cy="1680"/>
            </a:xfrm>
          </p:grpSpPr>
          <p:pic>
            <p:nvPicPr>
              <p:cNvPr id="1239047" name="Picture 7" descr="fg04_0010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1776"/>
                <a:ext cx="3216" cy="1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239048" name="Text Box 8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880" y="3264"/>
                <a:ext cx="225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 baseline="0">
                    <a:solidFill>
                      <a:srgbClr val="272727"/>
                    </a:solidFill>
                  </a:rPr>
                  <a:t>Figure 4-1 </a:t>
                </a:r>
                <a:r>
                  <a:rPr lang="en-US" sz="1400" baseline="0">
                    <a:solidFill>
                      <a:srgbClr val="272727"/>
                    </a:solidFill>
                  </a:rPr>
                  <a:t>Cursor Locations (row, column) </a:t>
                </a:r>
              </a:p>
            </p:txBody>
          </p:sp>
        </p:grpSp>
        <p:sp>
          <p:nvSpPr>
            <p:cNvPr id="1239049" name="Rectangle 9"/>
            <p:cNvSpPr>
              <a:spLocks noChangeArrowheads="1"/>
            </p:cNvSpPr>
            <p:nvPr/>
          </p:nvSpPr>
          <p:spPr bwMode="auto">
            <a:xfrm>
              <a:off x="288" y="2016"/>
              <a:ext cx="196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The top left corner has</a:t>
              </a:r>
              <a:br>
                <a:rPr lang="en-US" sz="2200" baseline="0"/>
              </a:br>
              <a:r>
                <a:rPr lang="en-US" sz="2200" baseline="0"/>
                <a:t>been assigned 00,00,</a:t>
              </a:r>
              <a:br>
                <a:rPr lang="en-US" sz="2200" baseline="0"/>
              </a:br>
              <a:r>
                <a:rPr lang="en-US" sz="2200" baseline="0"/>
                <a:t>the top right 00,79.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Bottom left is 24,00,</a:t>
              </a:r>
              <a:br>
                <a:rPr lang="en-US" sz="2200" baseline="0"/>
              </a:br>
              <a:r>
                <a:rPr lang="en-US" sz="2200" baseline="0"/>
                <a:t>bottom right 24,79.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2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  <a:br>
              <a:rPr lang="en-US" dirty="0"/>
            </a:br>
            <a:r>
              <a:rPr lang="en-US" dirty="0"/>
              <a:t>screen clearing with INT 10H function 06H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449387"/>
          </a:xfrm>
        </p:spPr>
        <p:txBody>
          <a:bodyPr/>
          <a:lstStyle/>
          <a:p>
            <a:r>
              <a:rPr lang="en-US"/>
              <a:t>To clear the screen using INT 10H, these registers must contain certain values before INT 10H is called: </a:t>
            </a:r>
          </a:p>
          <a:p>
            <a:pPr lvl="1"/>
            <a:r>
              <a:rPr lang="en-US"/>
              <a:t>AH = 06, AL = 00, BH = 07, CX = 0000, DH = 24, DL = 79. </a:t>
            </a:r>
          </a:p>
        </p:txBody>
      </p:sp>
      <p:pic>
        <p:nvPicPr>
          <p:cNvPr id="1240068" name="Picture 4" descr="pc04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68550"/>
            <a:ext cx="703897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40069" name="Rectangle 5"/>
          <p:cNvSpPr>
            <a:spLocks noChangeArrowheads="1"/>
          </p:cNvSpPr>
          <p:nvPr/>
        </p:nvSpPr>
        <p:spPr bwMode="auto">
          <a:xfrm>
            <a:off x="136525" y="4495800"/>
            <a:ext cx="9007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Option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AH = 06</a:t>
            </a:r>
            <a:r>
              <a:rPr lang="en-US" baseline="0"/>
              <a:t> calls the scroll function, to scroll upward.</a:t>
            </a:r>
            <a:r>
              <a:rPr lang="en-US" sz="2100" baseline="0"/>
              <a:t> </a:t>
            </a:r>
            <a:endParaRPr lang="en-US" baseline="0"/>
          </a:p>
        </p:txBody>
      </p:sp>
      <p:sp>
        <p:nvSpPr>
          <p:cNvPr id="1240070" name="Rectangle 6"/>
          <p:cNvSpPr>
            <a:spLocks noChangeArrowheads="1"/>
          </p:cNvSpPr>
          <p:nvPr/>
        </p:nvSpPr>
        <p:spPr bwMode="auto">
          <a:xfrm>
            <a:off x="501650" y="2395538"/>
            <a:ext cx="7067550" cy="2825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71" name="Rectangle 7"/>
          <p:cNvSpPr>
            <a:spLocks noChangeArrowheads="1"/>
          </p:cNvSpPr>
          <p:nvPr/>
        </p:nvSpPr>
        <p:spPr bwMode="auto">
          <a:xfrm>
            <a:off x="508000" y="3146425"/>
            <a:ext cx="7067550" cy="4984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72" name="Rectangle 8"/>
          <p:cNvSpPr>
            <a:spLocks noChangeArrowheads="1"/>
          </p:cNvSpPr>
          <p:nvPr/>
        </p:nvSpPr>
        <p:spPr bwMode="auto">
          <a:xfrm>
            <a:off x="136525" y="4953000"/>
            <a:ext cx="900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73100" lvl="1" indent="-21590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 </a:t>
            </a:r>
            <a:r>
              <a:rPr lang="en-US" b="1" baseline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baseline="0"/>
              <a:t> &amp; </a:t>
            </a:r>
            <a:r>
              <a:rPr lang="en-US" b="1" baseline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r>
              <a:rPr lang="en-US" baseline="0"/>
              <a:t> registers hold starting row &amp; column.</a:t>
            </a:r>
          </a:p>
        </p:txBody>
      </p:sp>
      <p:sp>
        <p:nvSpPr>
          <p:cNvPr id="1240073" name="Rectangle 9"/>
          <p:cNvSpPr>
            <a:spLocks noChangeArrowheads="1"/>
          </p:cNvSpPr>
          <p:nvPr/>
        </p:nvSpPr>
        <p:spPr bwMode="auto">
          <a:xfrm>
            <a:off x="508000" y="3679825"/>
            <a:ext cx="7067550" cy="49847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74" name="Rectangle 10"/>
          <p:cNvSpPr>
            <a:spLocks noChangeArrowheads="1"/>
          </p:cNvSpPr>
          <p:nvPr/>
        </p:nvSpPr>
        <p:spPr bwMode="auto">
          <a:xfrm>
            <a:off x="136525" y="5402263"/>
            <a:ext cx="900747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73100" lvl="1" indent="-21590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 </a:t>
            </a:r>
            <a:r>
              <a:rPr lang="en-US" b="1" baseline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DH</a:t>
            </a:r>
            <a:r>
              <a:rPr lang="en-US" baseline="0"/>
              <a:t> &amp; </a:t>
            </a:r>
            <a:r>
              <a:rPr lang="en-US" b="1" baseline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DL</a:t>
            </a:r>
            <a:r>
              <a:rPr lang="en-US" baseline="0"/>
              <a:t> registers hold ending row &amp; column.</a:t>
            </a:r>
          </a:p>
        </p:txBody>
      </p:sp>
    </p:spTree>
    <p:extLst>
      <p:ext uri="{BB962C8B-B14F-4D97-AF65-F5344CB8AC3E}">
        <p14:creationId xmlns:p14="http://schemas.microsoft.com/office/powerpoint/2010/main" val="4003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9" grpId="0" autoUpdateAnimBg="0"/>
      <p:bldP spid="1240070" grpId="0" animBg="1"/>
      <p:bldP spid="1240071" grpId="0" animBg="1"/>
      <p:bldP spid="1240072" grpId="0" autoUpdateAnimBg="0"/>
      <p:bldP spid="1240073" grpId="0" animBg="1"/>
      <p:bldP spid="12400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BIOS </a:t>
            </a:r>
            <a:r>
              <a:rPr lang="en-US" dirty="0"/>
              <a:t>INT 10H PROGRAMMING</a:t>
            </a:r>
            <a:br>
              <a:rPr lang="en-US" dirty="0"/>
            </a:br>
            <a:r>
              <a:rPr lang="en-US" dirty="0"/>
              <a:t>setting the cursor to a specific location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INT 10H function AH = 02 will change the position</a:t>
            </a:r>
            <a:br>
              <a:rPr lang="en-US"/>
            </a:br>
            <a:r>
              <a:rPr lang="en-US"/>
              <a:t>of the cursor to any location. </a:t>
            </a:r>
          </a:p>
          <a:p>
            <a:pPr lvl="1"/>
            <a:r>
              <a:rPr lang="en-US"/>
              <a:t>Desired position is identified by row/column values in DX.</a:t>
            </a:r>
          </a:p>
          <a:p>
            <a:pPr lvl="2"/>
            <a:r>
              <a:rPr lang="en-US"/>
              <a:t>Where DH = row and DL = column. </a:t>
            </a:r>
          </a:p>
          <a:p>
            <a:r>
              <a:rPr lang="en-US"/>
              <a:t>Video RAM can have multiple pages of text.</a:t>
            </a:r>
          </a:p>
          <a:p>
            <a:pPr lvl="1"/>
            <a:r>
              <a:rPr lang="en-US"/>
              <a:t>When AH = 02, page zero is chosen by making BH = 00.</a:t>
            </a:r>
          </a:p>
          <a:p>
            <a:r>
              <a:rPr lang="en-US"/>
              <a:t>After INT 10H (or INT 21H) has executed, registers not used by the interrupt remain unchanged. </a:t>
            </a:r>
          </a:p>
        </p:txBody>
      </p:sp>
    </p:spTree>
    <p:extLst>
      <p:ext uri="{BB962C8B-B14F-4D97-AF65-F5344CB8AC3E}">
        <p14:creationId xmlns:p14="http://schemas.microsoft.com/office/powerpoint/2010/main" val="740884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10913</TotalTime>
  <Words>2372</Words>
  <Application>Microsoft Macintosh PowerPoint</Application>
  <PresentationFormat>On-screen Show (4:3)</PresentationFormat>
  <Paragraphs>261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EEEN 311  Logic Circuits &amp; Microprocessors</vt:lpstr>
      <vt:lpstr>OBJECTIVES </vt:lpstr>
      <vt:lpstr>OBJECTIVES </vt:lpstr>
      <vt:lpstr>INTERRUPTS</vt:lpstr>
      <vt:lpstr>INT 21H and 10H</vt:lpstr>
      <vt:lpstr>BIOS INT 10H PROGRAMMING</vt:lpstr>
      <vt:lpstr>BIOS INT 10H PROGRAMMING  monitor screen in text mode</vt:lpstr>
      <vt:lpstr>BIOS INT 10H PROGRAMMING screen clearing with INT 10H function 06H</vt:lpstr>
      <vt:lpstr>BIOS INT 10H PROGRAMMING setting the cursor to a specific location</vt:lpstr>
      <vt:lpstr>BIOS INT 10H PROGRAMMING setting the cursor to a specific location</vt:lpstr>
      <vt:lpstr>BIOS INT 10H PROGRAMMING get current cursor position</vt:lpstr>
      <vt:lpstr>BIOS INT 10H PROGRAMMING changing the video mode</vt:lpstr>
      <vt:lpstr>BIOS INT 10H PROGRAMMING  attribute byte in monochrome monitors</vt:lpstr>
      <vt:lpstr>BIOS INT 10H PROGRAMMING  attribute byte in monochrome monitors</vt:lpstr>
      <vt:lpstr>BIOS INT 10H PROGRAMMING  attribute byte in CGA text mode</vt:lpstr>
      <vt:lpstr>BIOS INT 10H PROGRAMMING  attribute byte in CGA text mode</vt:lpstr>
      <vt:lpstr>BIOS INT 10H PROGRAMMING  attribute byte in CGA text mode</vt:lpstr>
      <vt:lpstr>BIOS INT 10H PROGRAMMING  graphics: pixel resolution &amp; color</vt:lpstr>
      <vt:lpstr>BIOS INT 10H PROGRAMMING  graphics: modes</vt:lpstr>
      <vt:lpstr>BIOS INT 10H PROGRAMMING  graphics: modes</vt:lpstr>
      <vt:lpstr>BIOS INT 10H PROGRAMMING  graphics: modes</vt:lpstr>
      <vt:lpstr>BIOS INT 10H PROGRAMMING  INT 10H and pixel programming</vt:lpstr>
      <vt:lpstr>BIOS INT 10H PROGRAMMING  drawing lines in graphics mode</vt:lpstr>
      <vt:lpstr>BIOS INT 10H PROGRAMMING  drawing lines in graphics mode</vt:lpstr>
      <vt:lpstr>DOS INTERRUPT 21H</vt:lpstr>
      <vt:lpstr>DOS INTERRUPT 21H Option 09 outputting a data string the monitor</vt:lpstr>
      <vt:lpstr>DOS INTERRUPT 21H Option 02  outputting a single character</vt:lpstr>
      <vt:lpstr>DOS INTERRUPT 21H Option 01 inputting a single character, with  echo</vt:lpstr>
      <vt:lpstr>DOS INTERRUPT 21H Option 01 inputting a single character, with  echo</vt:lpstr>
      <vt:lpstr>DOS INTERRUPT 21H Option 0AH inputting a data string from the keyboard</vt:lpstr>
      <vt:lpstr>DOS INTERRUPT 21H Option 0AH inputting a data string from the keyboard</vt:lpstr>
      <vt:lpstr>DOS INTERRUPT 21H Option 0AH inputting a data string from the keyboard</vt:lpstr>
      <vt:lpstr>DOS INTERRUPT 21H  inputting more than buffer size</vt:lpstr>
      <vt:lpstr>DOS INTERRUPT 21H  inputting more than buffer size</vt:lpstr>
      <vt:lpstr>DOS INTERRUPT 21H  use of carriage return and line feed</vt:lpstr>
      <vt:lpstr>DOS INTERRUPT 21H Option 07 keyboard input without echo</vt:lpstr>
      <vt:lpstr>DOS INTERRUPT 21H  using LABEL to define a string buffer</vt:lpstr>
      <vt:lpstr>DOS INTERRUPT 21H  using LABEL to define a string buffer</vt:lpstr>
      <vt:lpstr>WHAT IS A MACRO, AND HOW IS IT USED?</vt:lpstr>
      <vt:lpstr>WHAT IS A MACRO, AND HOW IS IT USED?  MACRO definition</vt:lpstr>
      <vt:lpstr>WHAT IS A MACRO, AND HOW IS IT USED?  MACRO definition</vt:lpstr>
      <vt:lpstr>WHAT IS A MACRO, AND HOW IS IT USED?  MACRO definition</vt:lpstr>
      <vt:lpstr>WHAT IS A MACRO, AND HOW IS IT USED?  comments in a macro</vt:lpstr>
      <vt:lpstr>WHAT IS A MACRO, AND HOW IS IT USED?  comments in a macro</vt:lpstr>
      <vt:lpstr>WHAT IS A MACRO, AND HOW IS IT USED?  LOCAL directive and its use in macros</vt:lpstr>
      <vt:lpstr>WHAT IS A MACRO, AND HOW IS IT USED?  LOCAL directive and its use in macros</vt:lpstr>
      <vt:lpstr>WHAT IS A MACRO, AND HOW IS IT USED?  INCLUDE directive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Baykal Sarıcaoğlu</cp:lastModifiedBy>
  <cp:revision>360</cp:revision>
  <dcterms:created xsi:type="dcterms:W3CDTF">2012-09-24T08:21:54Z</dcterms:created>
  <dcterms:modified xsi:type="dcterms:W3CDTF">2013-12-24T09:11:03Z</dcterms:modified>
</cp:coreProperties>
</file>