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61" r:id="rId4"/>
    <p:sldId id="262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t>Tuesday, October 8, 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EEEN 311 </a:t>
            </a:r>
            <a:br>
              <a:rPr lang="en-US" sz="3200" dirty="0" smtClean="0"/>
            </a:br>
            <a:r>
              <a:rPr lang="en-US" sz="3200" dirty="0" smtClean="0"/>
              <a:t>Logic Circuits &amp; Microprocessors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x86 Microprocessor</a:t>
            </a:r>
          </a:p>
          <a:p>
            <a:r>
              <a:rPr lang="en-US" sz="2000" dirty="0" smtClean="0"/>
              <a:t>[Week 2]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Pentium</a:t>
            </a:r>
            <a:r>
              <a:rPr lang="en-US" sz="2400" i="1" baseline="30000" dirty="0"/>
              <a:t>®</a:t>
            </a:r>
            <a:r>
              <a:rPr lang="en-US" sz="2400" i="1" dirty="0"/>
              <a:t> &amp; Pentium</a:t>
            </a:r>
            <a:r>
              <a:rPr lang="en-US" sz="2400" i="1" baseline="30000" dirty="0"/>
              <a:t>®</a:t>
            </a:r>
            <a:r>
              <a:rPr lang="en-US" sz="2400" i="1" dirty="0"/>
              <a:t> Pro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183499"/>
            <a:ext cx="8763000" cy="4116387"/>
          </a:xfrm>
        </p:spPr>
        <p:txBody>
          <a:bodyPr/>
          <a:lstStyle/>
          <a:p>
            <a:r>
              <a:rPr lang="en-US" dirty="0"/>
              <a:t>The Pentium</a:t>
            </a:r>
            <a:r>
              <a:rPr lang="en-US" baseline="30000" dirty="0"/>
              <a:t>®</a:t>
            </a:r>
            <a:r>
              <a:rPr lang="en-US" dirty="0"/>
              <a:t> is packaged in a 273-pin PGA chip</a:t>
            </a:r>
          </a:p>
          <a:p>
            <a:pPr lvl="1"/>
            <a:r>
              <a:rPr lang="en-US" dirty="0"/>
              <a:t>BICMOS technology, combines the speed of bipolar transistors with power efficiency of CMOS technology</a:t>
            </a:r>
          </a:p>
          <a:p>
            <a:pPr lvl="1"/>
            <a:r>
              <a:rPr lang="en-US" dirty="0"/>
              <a:t>64-bit data bus, 32-bit registers &amp; 32-bit address bus.</a:t>
            </a:r>
          </a:p>
          <a:p>
            <a:pPr lvl="1"/>
            <a:r>
              <a:rPr lang="en-US" dirty="0"/>
              <a:t>Capable of addressing 4gb of memory.</a:t>
            </a:r>
          </a:p>
          <a:p>
            <a:r>
              <a:rPr lang="en-US" dirty="0"/>
              <a:t>In 1995 Intel Pentium</a:t>
            </a:r>
            <a:r>
              <a:rPr lang="en-US" baseline="30000" dirty="0"/>
              <a:t>®</a:t>
            </a:r>
            <a:r>
              <a:rPr lang="en-US" dirty="0"/>
              <a:t> Pro was released</a:t>
            </a:r>
            <a:r>
              <a:rPr lang="en-US" dirty="0">
                <a:cs typeface="Times New Roman" charset="0"/>
              </a:rPr>
              <a:t>—</a:t>
            </a:r>
            <a:r>
              <a:rPr lang="en-US" dirty="0"/>
              <a:t>the </a:t>
            </a:r>
            <a:r>
              <a:rPr lang="en-US" dirty="0" smtClean="0"/>
              <a:t>sixth generation </a:t>
            </a:r>
            <a:r>
              <a:rPr lang="en-US" dirty="0"/>
              <a:t>x86.</a:t>
            </a:r>
          </a:p>
          <a:p>
            <a:pPr lvl="1"/>
            <a:r>
              <a:rPr lang="en-US" dirty="0"/>
              <a:t>5.5 million transistors.</a:t>
            </a:r>
          </a:p>
          <a:p>
            <a:pPr lvl="1"/>
            <a:r>
              <a:rPr lang="en-US" dirty="0"/>
              <a:t>Designed primarily for 32-bit servers &amp; workstations.</a:t>
            </a:r>
          </a:p>
        </p:txBody>
      </p:sp>
    </p:spTree>
    <p:extLst>
      <p:ext uri="{BB962C8B-B14F-4D97-AF65-F5344CB8AC3E}">
        <p14:creationId xmlns:p14="http://schemas.microsoft.com/office/powerpoint/2010/main" val="297989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749" name="Picture 1029" descr="ta01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47800"/>
            <a:ext cx="831850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Pentium</a:t>
            </a:r>
            <a:r>
              <a:rPr lang="en-US" sz="2400" i="1" baseline="30000" dirty="0"/>
              <a:t>®</a:t>
            </a:r>
            <a:r>
              <a:rPr lang="en-US" sz="2400" i="1" dirty="0"/>
              <a:t> &amp; Pentium</a:t>
            </a:r>
            <a:r>
              <a:rPr lang="en-US" sz="2400" i="1" baseline="30000" dirty="0"/>
              <a:t>®</a:t>
            </a:r>
            <a:r>
              <a:rPr lang="en-US" sz="2400" i="1" dirty="0"/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42040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Pentium</a:t>
            </a:r>
            <a:r>
              <a:rPr lang="en-US" sz="2400" i="1" baseline="30000" dirty="0" smtClean="0"/>
              <a:t>®</a:t>
            </a:r>
            <a:r>
              <a:rPr lang="en-US" sz="2400" i="1" dirty="0" smtClean="0"/>
              <a:t> </a:t>
            </a:r>
            <a:r>
              <a:rPr lang="en-US" sz="2400" i="1" dirty="0"/>
              <a:t>II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1311"/>
            <a:ext cx="8229600" cy="4525963"/>
          </a:xfrm>
        </p:spPr>
        <p:txBody>
          <a:bodyPr/>
          <a:lstStyle/>
          <a:p>
            <a:r>
              <a:rPr lang="en-US" dirty="0"/>
              <a:t>In 1997 Intel introduced the Pentium</a:t>
            </a:r>
            <a:r>
              <a:rPr lang="en-US" baseline="30000" dirty="0"/>
              <a:t>®</a:t>
            </a:r>
            <a:r>
              <a:rPr lang="en-US" dirty="0"/>
              <a:t> II processor</a:t>
            </a:r>
          </a:p>
          <a:p>
            <a:pPr lvl="1"/>
            <a:r>
              <a:rPr lang="en-US" dirty="0"/>
              <a:t>7.5-million-transistor processor featured MMX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MultiMedia</a:t>
            </a:r>
            <a:r>
              <a:rPr lang="en-US" dirty="0"/>
              <a:t> Extension) technology incorporated</a:t>
            </a:r>
            <a:br>
              <a:rPr lang="en-US" dirty="0"/>
            </a:br>
            <a:r>
              <a:rPr lang="en-US" dirty="0"/>
              <a:t>into the CPU.</a:t>
            </a:r>
          </a:p>
          <a:p>
            <a:pPr lvl="1"/>
            <a:r>
              <a:rPr lang="en-US" dirty="0"/>
              <a:t>For fast graphics and audio processing.</a:t>
            </a:r>
          </a:p>
          <a:p>
            <a:r>
              <a:rPr lang="en-US" dirty="0"/>
              <a:t>In 1998 the Pentium</a:t>
            </a:r>
            <a:r>
              <a:rPr lang="en-US" baseline="30000" dirty="0"/>
              <a:t>®</a:t>
            </a:r>
            <a:r>
              <a:rPr lang="en-US" dirty="0"/>
              <a:t> II Xeon was released.</a:t>
            </a:r>
          </a:p>
          <a:p>
            <a:pPr lvl="1"/>
            <a:r>
              <a:rPr lang="en-US" dirty="0"/>
              <a:t>Primary market is for servers and workstations.</a:t>
            </a:r>
          </a:p>
          <a:p>
            <a:r>
              <a:rPr lang="en-US" dirty="0"/>
              <a:t>In 1999, Celeron</a:t>
            </a:r>
            <a:r>
              <a:rPr lang="en-US" baseline="30000" dirty="0"/>
              <a:t>®</a:t>
            </a:r>
            <a:r>
              <a:rPr lang="en-US" dirty="0"/>
              <a:t> was released.</a:t>
            </a:r>
          </a:p>
          <a:p>
            <a:pPr lvl="1"/>
            <a:r>
              <a:rPr lang="en-US" dirty="0"/>
              <a:t>Lower cost &amp; good performance make it ideal for PCs used to meet educational and home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37739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Pentium</a:t>
            </a:r>
            <a:r>
              <a:rPr lang="en-US" sz="2400" i="1" baseline="30000" dirty="0"/>
              <a:t>®</a:t>
            </a:r>
            <a:r>
              <a:rPr lang="en-US" sz="2400" i="1" dirty="0"/>
              <a:t> III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430587"/>
          </a:xfrm>
        </p:spPr>
        <p:txBody>
          <a:bodyPr/>
          <a:lstStyle/>
          <a:p>
            <a:r>
              <a:rPr lang="en-US" dirty="0"/>
              <a:t>In 1999 Intel released Pentium</a:t>
            </a:r>
            <a:r>
              <a:rPr lang="en-US" baseline="30000" dirty="0"/>
              <a:t>®</a:t>
            </a:r>
            <a:r>
              <a:rPr lang="en-US" dirty="0"/>
              <a:t> III.</a:t>
            </a:r>
          </a:p>
          <a:p>
            <a:pPr lvl="1"/>
            <a:r>
              <a:rPr lang="en-US" dirty="0"/>
              <a:t>9.5-million-transistor processor.</a:t>
            </a:r>
          </a:p>
          <a:p>
            <a:pPr lvl="1"/>
            <a:r>
              <a:rPr lang="en-US" dirty="0"/>
              <a:t>70 new instructions called SIMD.</a:t>
            </a:r>
          </a:p>
          <a:p>
            <a:pPr lvl="1"/>
            <a:r>
              <a:rPr lang="en-US" dirty="0"/>
              <a:t>Enhance video/audio performance in 3-D imaging, and streaming audio.</a:t>
            </a:r>
          </a:p>
          <a:p>
            <a:r>
              <a:rPr lang="en-US" dirty="0"/>
              <a:t>In 1999 Intel introduced the Pentium</a:t>
            </a:r>
            <a:r>
              <a:rPr lang="en-US" baseline="30000" dirty="0"/>
              <a:t>®</a:t>
            </a:r>
            <a:r>
              <a:rPr lang="en-US" dirty="0"/>
              <a:t> III Xeon.</a:t>
            </a:r>
          </a:p>
          <a:p>
            <a:pPr lvl="1"/>
            <a:r>
              <a:rPr lang="en-US" dirty="0"/>
              <a:t>Designed more for servers and business workstations with multiprocessor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67227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Pentium</a:t>
            </a:r>
            <a:r>
              <a:rPr lang="en-US" sz="2400" i="1" baseline="30000" dirty="0"/>
              <a:t>®</a:t>
            </a:r>
            <a:r>
              <a:rPr lang="en-US" sz="2400" i="1" dirty="0"/>
              <a:t> 4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963987"/>
          </a:xfrm>
        </p:spPr>
        <p:txBody>
          <a:bodyPr/>
          <a:lstStyle/>
          <a:p>
            <a:r>
              <a:rPr lang="en-US" dirty="0"/>
              <a:t>The Pentium</a:t>
            </a:r>
            <a:r>
              <a:rPr lang="en-US" baseline="30000" dirty="0"/>
              <a:t>®</a:t>
            </a:r>
            <a:r>
              <a:rPr lang="en-US" dirty="0"/>
              <a:t> 4 debuted late in 1999.</a:t>
            </a:r>
          </a:p>
          <a:p>
            <a:pPr lvl="1"/>
            <a:r>
              <a:rPr lang="en-US" dirty="0"/>
              <a:t>Speeds of 1.4 to 1.5 GHz.</a:t>
            </a:r>
          </a:p>
          <a:p>
            <a:pPr lvl="1"/>
            <a:r>
              <a:rPr lang="en-US" dirty="0"/>
              <a:t>System bus operates at 400 MHz</a:t>
            </a:r>
          </a:p>
          <a:p>
            <a:r>
              <a:rPr lang="en-US" dirty="0"/>
              <a:t>Completely new 32-bit architecture, called </a:t>
            </a:r>
            <a:r>
              <a:rPr lang="en-US" dirty="0" err="1"/>
              <a:t>NetBurst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Designed for heavy multimedia processing.</a:t>
            </a:r>
          </a:p>
          <a:p>
            <a:pPr lvl="1"/>
            <a:r>
              <a:rPr lang="en-US" dirty="0"/>
              <a:t>Video, music, and graphic file manipulation on the Internet.</a:t>
            </a:r>
          </a:p>
          <a:p>
            <a:pPr lvl="1"/>
            <a:r>
              <a:rPr lang="en-US" dirty="0"/>
              <a:t>New cache and pipelining technology &amp; expansion of</a:t>
            </a:r>
            <a:br>
              <a:rPr lang="en-US" dirty="0"/>
            </a:br>
            <a:r>
              <a:rPr lang="en-US" dirty="0"/>
              <a:t>the multimedia instruction set make the P4 a high-end media processing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88733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Intel 64 Architecture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7728"/>
            <a:ext cx="8229600" cy="4525963"/>
          </a:xfrm>
        </p:spPr>
        <p:txBody>
          <a:bodyPr/>
          <a:lstStyle/>
          <a:p>
            <a:r>
              <a:rPr lang="en-US" dirty="0"/>
              <a:t>Intel has selected Itanium</a:t>
            </a:r>
            <a:r>
              <a:rPr lang="en-US" baseline="30000" dirty="0"/>
              <a:t>®</a:t>
            </a:r>
            <a:r>
              <a:rPr lang="en-US" dirty="0"/>
              <a:t> as the new brand name for the first product in its 64-bit family of processors.</a:t>
            </a:r>
          </a:p>
          <a:p>
            <a:pPr lvl="1"/>
            <a:r>
              <a:rPr lang="en-US" dirty="0"/>
              <a:t>Formerly called Merced.</a:t>
            </a:r>
          </a:p>
          <a:p>
            <a:r>
              <a:rPr lang="en-US" dirty="0"/>
              <a:t>The evolution of microprocessors is increasingly influenced by the evolution of the Internet.</a:t>
            </a:r>
          </a:p>
          <a:p>
            <a:pPr lvl="1"/>
            <a:r>
              <a:rPr lang="en-US" dirty="0"/>
              <a:t>Itanium</a:t>
            </a:r>
            <a:r>
              <a:rPr lang="en-US" baseline="30000" dirty="0"/>
              <a:t>®</a:t>
            </a:r>
            <a:r>
              <a:rPr lang="en-US" dirty="0"/>
              <a:t> architecture is designed to meet Internet-driven needs for servers &amp; high-performance workstations.</a:t>
            </a:r>
          </a:p>
          <a:p>
            <a:pPr lvl="1"/>
            <a:r>
              <a:rPr lang="en-US" dirty="0"/>
              <a:t>Itanium</a:t>
            </a:r>
            <a:r>
              <a:rPr lang="en-US" baseline="30000" dirty="0"/>
              <a:t>®</a:t>
            </a:r>
            <a:r>
              <a:rPr lang="en-US" dirty="0"/>
              <a:t> will have the ability to execute many instructions simultaneously, plus extremely large memory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56772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/>
              <a:t>8088/86</a:t>
            </a:r>
          </a:p>
        </p:txBody>
      </p:sp>
      <p:grpSp>
        <p:nvGrpSpPr>
          <p:cNvPr id="1388552" name="Group 8"/>
          <p:cNvGrpSpPr>
            <a:grpSpLocks/>
          </p:cNvGrpSpPr>
          <p:nvPr/>
        </p:nvGrpSpPr>
        <p:grpSpPr bwMode="auto">
          <a:xfrm>
            <a:off x="457201" y="1041400"/>
            <a:ext cx="8382000" cy="4876800"/>
            <a:chOff x="288" y="656"/>
            <a:chExt cx="5280" cy="3072"/>
          </a:xfrm>
        </p:grpSpPr>
        <p:pic>
          <p:nvPicPr>
            <p:cNvPr id="1388548" name="Picture 4" descr="fg01_001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656"/>
              <a:ext cx="2736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88549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88" y="3134"/>
              <a:ext cx="2449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baseline="0" dirty="0">
                  <a:solidFill>
                    <a:srgbClr val="272727"/>
                  </a:solidFill>
                </a:rPr>
                <a:t>Figure 1-1</a:t>
              </a:r>
            </a:p>
            <a:p>
              <a:r>
                <a:rPr lang="en-US" sz="1400" baseline="0" dirty="0">
                  <a:solidFill>
                    <a:srgbClr val="272727"/>
                  </a:solidFill>
                </a:rPr>
                <a:t>Internal Block Diagram of the 8088/86 CPU</a:t>
              </a:r>
            </a:p>
            <a:p>
              <a:r>
                <a:rPr lang="en-US" sz="1400" baseline="0" dirty="0">
                  <a:solidFill>
                    <a:srgbClr val="272727"/>
                  </a:solidFill>
                </a:rPr>
                <a:t>(Reprinted by permission of Intel Corporation,</a:t>
              </a:r>
              <a:br>
                <a:rPr lang="en-US" sz="1400" baseline="0" dirty="0">
                  <a:solidFill>
                    <a:srgbClr val="272727"/>
                  </a:solidFill>
                </a:rPr>
              </a:br>
              <a:r>
                <a:rPr lang="en-US" sz="1400" baseline="0" dirty="0">
                  <a:solidFill>
                    <a:srgbClr val="272727"/>
                  </a:solidFill>
                </a:rPr>
                <a:t>Copyright Intel Corp.1989)</a:t>
              </a:r>
            </a:p>
          </p:txBody>
        </p:sp>
      </p:grpSp>
      <p:sp>
        <p:nvSpPr>
          <p:cNvPr id="13885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4359275" cy="3201987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two</a:t>
            </a:r>
            <a:r>
              <a:rPr lang="en-US" dirty="0"/>
              <a:t> ways to</a:t>
            </a:r>
            <a:br>
              <a:rPr lang="en-US" dirty="0"/>
            </a:br>
            <a:r>
              <a:rPr lang="en-US" dirty="0"/>
              <a:t>make the CPU process</a:t>
            </a:r>
            <a:br>
              <a:rPr lang="en-US" dirty="0"/>
            </a:br>
            <a:r>
              <a:rPr lang="en-US" dirty="0"/>
              <a:t>information faster: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Increase the working</a:t>
            </a:r>
            <a:br>
              <a:rPr lang="en-US" dirty="0"/>
            </a:br>
            <a:r>
              <a:rPr lang="en-US" dirty="0"/>
              <a:t>frequency.</a:t>
            </a:r>
          </a:p>
          <a:p>
            <a:pPr lvl="2">
              <a:buFont typeface="Courier New"/>
              <a:buChar char="o"/>
            </a:pPr>
            <a:r>
              <a:rPr lang="en-US" sz="1900" dirty="0">
                <a:cs typeface="Arial" charset="0"/>
              </a:rPr>
              <a:t>Using technology available, with cost considerations.</a:t>
            </a:r>
            <a:endParaRPr lang="en-US" sz="19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internal</a:t>
            </a:r>
            <a:br>
              <a:rPr lang="en-US" dirty="0"/>
            </a:br>
            <a:r>
              <a:rPr lang="en-US" dirty="0"/>
              <a:t>architecture of the CPU.</a:t>
            </a:r>
          </a:p>
        </p:txBody>
      </p:sp>
    </p:spTree>
    <p:extLst>
      <p:ext uri="{BB962C8B-B14F-4D97-AF65-F5344CB8AC3E}">
        <p14:creationId xmlns:p14="http://schemas.microsoft.com/office/powerpoint/2010/main" val="39450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/>
              <a:t>8088/86 </a:t>
            </a:r>
            <a:br>
              <a:rPr lang="en-US" dirty="0"/>
            </a:br>
            <a:r>
              <a:rPr lang="en-US" sz="2400" i="1" dirty="0"/>
              <a:t>pipelining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373187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8085 could </a:t>
            </a:r>
            <a:r>
              <a:rPr lang="en-US" dirty="0" smtClean="0">
                <a:cs typeface="Arial" charset="0"/>
              </a:rPr>
              <a:t>either fetch </a:t>
            </a:r>
            <a:r>
              <a:rPr lang="en-US" i="1" dirty="0">
                <a:cs typeface="Arial" charset="0"/>
              </a:rPr>
              <a:t>or</a:t>
            </a:r>
            <a:r>
              <a:rPr lang="en-US" dirty="0">
                <a:cs typeface="Arial" charset="0"/>
              </a:rPr>
              <a:t> execute at any given time.</a:t>
            </a:r>
          </a:p>
          <a:p>
            <a:pPr lvl="1"/>
            <a:r>
              <a:rPr lang="en-US" dirty="0"/>
              <a:t>The idea of pipelining in its simplest form is to allow the CPU to fetch </a:t>
            </a:r>
            <a:r>
              <a:rPr lang="en-US" i="1" dirty="0"/>
              <a:t>and</a:t>
            </a:r>
            <a:r>
              <a:rPr lang="en-US" dirty="0"/>
              <a:t> execute at the same time.</a:t>
            </a:r>
          </a:p>
        </p:txBody>
      </p:sp>
      <p:grpSp>
        <p:nvGrpSpPr>
          <p:cNvPr id="1440775" name="Group 7"/>
          <p:cNvGrpSpPr>
            <a:grpSpLocks/>
          </p:cNvGrpSpPr>
          <p:nvPr/>
        </p:nvGrpSpPr>
        <p:grpSpPr bwMode="auto">
          <a:xfrm>
            <a:off x="774700" y="2281238"/>
            <a:ext cx="7658100" cy="3735387"/>
            <a:chOff x="488" y="1437"/>
            <a:chExt cx="4824" cy="2353"/>
          </a:xfrm>
        </p:grpSpPr>
        <p:pic>
          <p:nvPicPr>
            <p:cNvPr id="1440772" name="Picture 4" descr="fg01_002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437"/>
              <a:ext cx="4824" cy="2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440773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79" y="3598"/>
              <a:ext cx="25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baseline="0">
                  <a:solidFill>
                    <a:srgbClr val="272727"/>
                  </a:solidFill>
                </a:rPr>
                <a:t>Figure 1-2 </a:t>
              </a:r>
              <a:r>
                <a:rPr lang="en-US" sz="1400" baseline="0">
                  <a:solidFill>
                    <a:srgbClr val="272727"/>
                  </a:solidFill>
                </a:rPr>
                <a:t>Pipelined vs Nonpipelined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68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THE 8088/86 </a:t>
            </a:r>
            <a:br>
              <a:rPr lang="en-US" dirty="0"/>
            </a:br>
            <a:r>
              <a:rPr lang="en-US" sz="2400" i="1" dirty="0"/>
              <a:t>pipelining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953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cs typeface="Arial" charset="0"/>
              </a:rPr>
              <a:t>Intel implemented pipelining in 8088/86 by splitting the internal structure of the into two sections: </a:t>
            </a:r>
          </a:p>
          <a:p>
            <a:pPr lvl="1"/>
            <a:r>
              <a:rPr lang="en-US" dirty="0">
                <a:cs typeface="Arial" charset="0"/>
              </a:rPr>
              <a:t>The </a:t>
            </a:r>
            <a:r>
              <a:rPr lang="en-US" b="1" dirty="0">
                <a:cs typeface="Arial" charset="0"/>
              </a:rPr>
              <a:t>execution un</a:t>
            </a:r>
            <a:r>
              <a:rPr lang="en-US" b="1" dirty="0">
                <a:solidFill>
                  <a:srgbClr val="595959"/>
                </a:solidFill>
                <a:cs typeface="Arial" charset="0"/>
              </a:rPr>
              <a:t>it</a:t>
            </a:r>
            <a:r>
              <a:rPr lang="en-US" dirty="0">
                <a:cs typeface="Arial" charset="0"/>
              </a:rPr>
              <a:t> (EU) and the </a:t>
            </a:r>
            <a:r>
              <a:rPr lang="en-US" b="1" dirty="0">
                <a:cs typeface="Arial" charset="0"/>
              </a:rPr>
              <a:t>bus interface unit </a:t>
            </a:r>
            <a:r>
              <a:rPr lang="en-US" dirty="0">
                <a:cs typeface="Arial" charset="0"/>
              </a:rPr>
              <a:t>(BIU).</a:t>
            </a:r>
          </a:p>
          <a:p>
            <a:pPr lvl="1"/>
            <a:r>
              <a:rPr lang="en-US" dirty="0">
                <a:cs typeface="Arial" charset="0"/>
              </a:rPr>
              <a:t>These two sections work simultaneously.</a:t>
            </a:r>
          </a:p>
          <a:p>
            <a:r>
              <a:rPr lang="en-US" dirty="0"/>
              <a:t>The BIU accesses memory and peripherals, while the EU executes instructions previously fetched.</a:t>
            </a:r>
          </a:p>
          <a:p>
            <a:pPr lvl="1"/>
            <a:r>
              <a:rPr lang="en-US" dirty="0"/>
              <a:t>This works only if the BIU keeps ahead of the EU, so</a:t>
            </a:r>
            <a:br>
              <a:rPr lang="en-US" dirty="0"/>
            </a:br>
            <a:r>
              <a:rPr lang="en-US" dirty="0"/>
              <a:t>the BIU of the 8088/86 has a buffer, or queue </a:t>
            </a:r>
          </a:p>
          <a:p>
            <a:pPr lvl="1"/>
            <a:r>
              <a:rPr lang="en-US" dirty="0"/>
              <a:t>The buffer is 4 bytes long in 8088 and 6 bytes in 8086.</a:t>
            </a:r>
          </a:p>
          <a:p>
            <a:r>
              <a:rPr lang="en-US" dirty="0"/>
              <a:t>8088/86 pipelining has two </a:t>
            </a:r>
            <a:r>
              <a:rPr lang="en-US" dirty="0" smtClean="0"/>
              <a:t>branches, </a:t>
            </a:r>
            <a:r>
              <a:rPr lang="en-US" i="1" dirty="0"/>
              <a:t>fetch</a:t>
            </a:r>
            <a:r>
              <a:rPr lang="en-US" dirty="0"/>
              <a:t> &amp; </a:t>
            </a:r>
            <a:r>
              <a:rPr lang="en-US" i="1" dirty="0"/>
              <a:t>execute.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more powerful computers, it can have many stages.</a:t>
            </a:r>
          </a:p>
        </p:txBody>
      </p:sp>
    </p:spTree>
    <p:extLst>
      <p:ext uri="{BB962C8B-B14F-4D97-AF65-F5344CB8AC3E}">
        <p14:creationId xmlns:p14="http://schemas.microsoft.com/office/powerpoint/2010/main" val="16168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THE 8088/86 </a:t>
            </a:r>
            <a:br>
              <a:rPr lang="en-US" dirty="0"/>
            </a:br>
            <a:r>
              <a:rPr lang="en-US" sz="2400" i="1" dirty="0"/>
              <a:t>pipelining</a:t>
            </a:r>
          </a:p>
        </p:txBody>
      </p:sp>
      <p:sp>
        <p:nvSpPr>
          <p:cNvPr id="1444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4993"/>
            <a:ext cx="8229600" cy="4525963"/>
          </a:xfrm>
        </p:spPr>
        <p:txBody>
          <a:bodyPr/>
          <a:lstStyle/>
          <a:p>
            <a:r>
              <a:rPr lang="en-US" dirty="0"/>
              <a:t>If an instruction takes too long to execute, the queue is filled to capacity and the buses will sit </a:t>
            </a:r>
            <a:r>
              <a:rPr lang="en-US" b="1" i="1" dirty="0" smtClean="0"/>
              <a:t>idle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some circumstances, the microprocessor must </a:t>
            </a:r>
            <a:r>
              <a:rPr lang="en-US" b="1" dirty="0"/>
              <a:t>flush out</a:t>
            </a:r>
            <a:r>
              <a:rPr lang="en-US" dirty="0"/>
              <a:t> the queue.</a:t>
            </a:r>
          </a:p>
          <a:p>
            <a:pPr lvl="1"/>
            <a:r>
              <a:rPr lang="en-US" dirty="0"/>
              <a:t>When a jump instruction is executed, the BIU starts to fetch information from the new location in memory and information fetched previously is discarded.</a:t>
            </a:r>
          </a:p>
          <a:p>
            <a:pPr lvl="1"/>
            <a:r>
              <a:rPr lang="en-US" dirty="0"/>
              <a:t>The EU must wait until the BIU fetches the new instruction</a:t>
            </a:r>
          </a:p>
          <a:p>
            <a:pPr lvl="1"/>
            <a:r>
              <a:rPr lang="en-US" dirty="0"/>
              <a:t>In computer science terminology, a </a:t>
            </a:r>
            <a:r>
              <a:rPr lang="en-US" b="1" dirty="0"/>
              <a:t>branch penalty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a pipelined CPU, too much jumping around reduces</a:t>
            </a:r>
            <a:br>
              <a:rPr lang="en-US" dirty="0"/>
            </a:br>
            <a:r>
              <a:rPr lang="en-US" dirty="0"/>
              <a:t>the efficiency of a program.</a:t>
            </a:r>
          </a:p>
        </p:txBody>
      </p:sp>
    </p:spTree>
    <p:extLst>
      <p:ext uri="{BB962C8B-B14F-4D97-AF65-F5344CB8AC3E}">
        <p14:creationId xmlns:p14="http://schemas.microsoft.com/office/powerpoint/2010/main" val="33774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38113" y="770386"/>
            <a:ext cx="9005887" cy="5475989"/>
          </a:xfrm>
        </p:spPr>
        <p:txBody>
          <a:bodyPr>
            <a:normAutofit fontScale="77500" lnSpcReduction="20000"/>
          </a:bodyPr>
          <a:lstStyle/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Describe the Intel family of microprocessors from  8085 to </a:t>
            </a:r>
            <a:r>
              <a:rPr lang="en-US" sz="2500" dirty="0"/>
              <a:t>Pentium</a:t>
            </a:r>
            <a:r>
              <a:rPr lang="en-US" sz="2500" baseline="30000" dirty="0"/>
              <a:t>®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  <a:cs typeface="Arial" charset="0"/>
              </a:rPr>
              <a:t>In terms of bus size, physical memory &amp; special features.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Explain the function of the EU (execution unit) and BIU (bus interface unit).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Describe </a:t>
            </a:r>
            <a:r>
              <a:rPr lang="en-US" sz="2500" b="1" i="1" dirty="0">
                <a:solidFill>
                  <a:srgbClr val="000000"/>
                </a:solidFill>
                <a:cs typeface="Arial" charset="0"/>
              </a:rPr>
              <a:t>pipelining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and how it enables the CPU</a:t>
            </a:r>
            <a:br>
              <a:rPr lang="en-US" sz="2500" dirty="0">
                <a:solidFill>
                  <a:srgbClr val="000000"/>
                </a:solidFill>
                <a:cs typeface="Arial" charset="0"/>
              </a:rPr>
            </a:br>
            <a:r>
              <a:rPr lang="en-US" sz="2500" dirty="0">
                <a:solidFill>
                  <a:srgbClr val="000000"/>
                </a:solidFill>
                <a:cs typeface="Arial" charset="0"/>
              </a:rPr>
              <a:t>to work faster.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List the registers of the 8086.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Code simple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MOV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ADD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instructions.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  <a:cs typeface="Arial" charset="0"/>
              </a:rPr>
              <a:t>Describe the effect of these instructions on their operands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State the purpose of the code segment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, data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segment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, stack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segment, and extra segment.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Explain the difference between a logical address and a physical address.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Describe the </a:t>
            </a:r>
            <a:r>
              <a:rPr lang="en-US" sz="2500" i="1" dirty="0">
                <a:solidFill>
                  <a:srgbClr val="000000"/>
                </a:solidFill>
                <a:cs typeface="Arial" charset="0"/>
              </a:rPr>
              <a:t>"little endian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" storage 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convention of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x86 microprocessors.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State the purpose of the stack.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Explain the function of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PUSH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POP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instructions.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List the bits of the flag register and briefly state the purpose of each bit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Demonstrate the effect of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ADD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instructions 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on the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flag register.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List the addressing modes of the 8086 and recognize examples of each mode.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Know how to use flowcharts and </a:t>
            </a:r>
            <a:r>
              <a:rPr lang="en-US" sz="2500" dirty="0" err="1" smtClean="0">
                <a:solidFill>
                  <a:srgbClr val="000000"/>
                </a:solidFill>
                <a:cs typeface="Arial" charset="0"/>
              </a:rPr>
              <a:t>pseudocode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in program development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25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THE 8088/86</a:t>
            </a:r>
            <a:br>
              <a:rPr lang="en-US" dirty="0"/>
            </a:br>
            <a:r>
              <a:rPr lang="en-US" sz="2400" i="1" dirty="0"/>
              <a:t>registers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187814"/>
          </a:xfrm>
        </p:spPr>
        <p:txBody>
          <a:bodyPr>
            <a:normAutofit/>
          </a:bodyPr>
          <a:lstStyle/>
          <a:p>
            <a:r>
              <a:rPr lang="en-US" dirty="0"/>
              <a:t>In the CPU, registers store information temporarily.</a:t>
            </a:r>
          </a:p>
          <a:p>
            <a:pPr lvl="1"/>
            <a:r>
              <a:rPr lang="en-US" dirty="0"/>
              <a:t>One or two bytes of data to be processed.</a:t>
            </a:r>
          </a:p>
          <a:p>
            <a:pPr lvl="1"/>
            <a:r>
              <a:rPr lang="en-US" dirty="0"/>
              <a:t>The address of data</a:t>
            </a:r>
            <a:r>
              <a:rPr lang="en-US" dirty="0" smtClean="0"/>
              <a:t>.</a:t>
            </a:r>
          </a:p>
          <a:p>
            <a:r>
              <a:rPr lang="en-US" dirty="0"/>
              <a:t>General-purpose registers in 8088/86 processors can be accessed as either 16-bit or 8-bit </a:t>
            </a:r>
            <a:r>
              <a:rPr lang="en-US" dirty="0" smtClean="0"/>
              <a:t>registers.</a:t>
            </a:r>
            <a:endParaRPr lang="en-US" dirty="0"/>
          </a:p>
          <a:p>
            <a:pPr lvl="1"/>
            <a:r>
              <a:rPr lang="en-US" dirty="0"/>
              <a:t>All other registers can be accessed </a:t>
            </a:r>
            <a:r>
              <a:rPr lang="en-US" dirty="0" smtClean="0"/>
              <a:t>only as </a:t>
            </a:r>
            <a:r>
              <a:rPr lang="en-US" dirty="0"/>
              <a:t>the full 16 bits.</a:t>
            </a:r>
          </a:p>
          <a:p>
            <a:r>
              <a:rPr lang="en-US" dirty="0"/>
              <a:t>In 8088/86, data types are either 8 or 16 </a:t>
            </a:r>
            <a:r>
              <a:rPr lang="en-US" dirty="0" smtClean="0"/>
              <a:t>bits.</a:t>
            </a:r>
            <a:endParaRPr lang="en-US" dirty="0"/>
          </a:p>
          <a:p>
            <a:pPr lvl="1"/>
            <a:r>
              <a:rPr lang="en-US" dirty="0"/>
              <a:t>To access 12-bit data, for example, a 16-bit </a:t>
            </a:r>
            <a:r>
              <a:rPr lang="en-US" dirty="0" smtClean="0"/>
              <a:t>register must </a:t>
            </a:r>
            <a:r>
              <a:rPr lang="en-US" dirty="0"/>
              <a:t>be used with the highest 4 bits set to 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940" name="Picture 4" descr="ua01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66850"/>
            <a:ext cx="82677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THE 8088/86</a:t>
            </a:r>
            <a:br>
              <a:rPr lang="en-US" dirty="0"/>
            </a:br>
            <a:r>
              <a:rPr lang="en-US" sz="2400" i="1" dirty="0"/>
              <a:t>registers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The bits of a register are numbered in descending order, as shown:</a:t>
            </a:r>
          </a:p>
        </p:txBody>
      </p:sp>
      <p:pic>
        <p:nvPicPr>
          <p:cNvPr id="1447943" name="Picture 7" descr="ua01_001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62128"/>
            <a:ext cx="2857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47944" name="Rectangle 8"/>
          <p:cNvSpPr>
            <a:spLocks noChangeArrowheads="1"/>
          </p:cNvSpPr>
          <p:nvPr/>
        </p:nvSpPr>
        <p:spPr bwMode="auto">
          <a:xfrm>
            <a:off x="136525" y="3275013"/>
            <a:ext cx="87630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400" baseline="0" dirty="0" smtClean="0">
                <a:latin typeface="Arial"/>
                <a:cs typeface="Arial"/>
              </a:rPr>
              <a:t>Some instructions use only specific</a:t>
            </a:r>
            <a:r>
              <a:rPr lang="en-US" sz="2400" dirty="0" smtClean="0">
                <a:latin typeface="Arial"/>
                <a:cs typeface="Arial"/>
              </a:rPr>
              <a:t> registers.</a:t>
            </a:r>
            <a:endParaRPr lang="en-US" sz="2400" baseline="0" dirty="0" smtClean="0">
              <a:latin typeface="Arial"/>
              <a:cs typeface="Arial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400" baseline="0" dirty="0" smtClean="0">
                <a:latin typeface="Arial"/>
                <a:cs typeface="Arial"/>
              </a:rPr>
              <a:t>The </a:t>
            </a:r>
            <a:r>
              <a:rPr lang="en-US" sz="2400" baseline="0" dirty="0">
                <a:latin typeface="Arial"/>
                <a:cs typeface="Arial"/>
              </a:rPr>
              <a:t>first letter of each register indicates its use</a:t>
            </a:r>
            <a:r>
              <a:rPr lang="en-US" sz="2800" baseline="0" dirty="0"/>
              <a:t>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AX is used for the accumulator.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BX is a base addressing register.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CX is a counter in loop operations.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DX points to data in I/O operations.</a:t>
            </a:r>
          </a:p>
        </p:txBody>
      </p:sp>
    </p:spTree>
    <p:extLst>
      <p:ext uri="{BB962C8B-B14F-4D97-AF65-F5344CB8AC3E}">
        <p14:creationId xmlns:p14="http://schemas.microsoft.com/office/powerpoint/2010/main" val="23743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7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7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7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7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7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7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7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7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7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7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THE 8088/86</a:t>
            </a:r>
            <a:br>
              <a:rPr lang="en-US" dirty="0"/>
            </a:br>
            <a:r>
              <a:rPr lang="en-US" sz="2400" i="1" dirty="0"/>
              <a:t>registers</a:t>
            </a:r>
          </a:p>
        </p:txBody>
      </p:sp>
      <p:pic>
        <p:nvPicPr>
          <p:cNvPr id="1446917" name="Picture 5" descr="ta01_00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47800"/>
            <a:ext cx="8267700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36525" y="4878250"/>
            <a:ext cx="8763000" cy="117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400" baseline="0" dirty="0" smtClean="0">
                <a:latin typeface="Arial"/>
                <a:cs typeface="Arial"/>
              </a:rPr>
              <a:t>AX accumulator,</a:t>
            </a:r>
            <a:r>
              <a:rPr lang="en-US" sz="2400" dirty="0" smtClean="0">
                <a:latin typeface="Arial"/>
                <a:cs typeface="Arial"/>
              </a:rPr>
              <a:t> BX base addressing register, CX counter in loop operations, DX to point data in I/O operations.</a:t>
            </a:r>
            <a:endParaRPr lang="en-US" sz="2400" baseline="0" dirty="0" smtClean="0">
              <a:latin typeface="Arial"/>
              <a:cs typeface="Arial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endParaRPr lang="en-US" sz="2000" baseline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3467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</a:t>
            </a:r>
            <a:r>
              <a:rPr lang="en-US" sz="2800" dirty="0"/>
              <a:t>TO ASSEMBLY PROGRAMMING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0061"/>
            <a:ext cx="8229600" cy="4525963"/>
          </a:xfrm>
        </p:spPr>
        <p:txBody>
          <a:bodyPr/>
          <a:lstStyle/>
          <a:p>
            <a:r>
              <a:rPr lang="en-US" dirty="0"/>
              <a:t>The CPU can work only in binary, very high speeds.</a:t>
            </a:r>
          </a:p>
          <a:p>
            <a:pPr lvl="1"/>
            <a:r>
              <a:rPr lang="en-US" dirty="0"/>
              <a:t>It is tedious &amp; slow for humans to deal with 0s &amp; 1s in order to program the computer.</a:t>
            </a:r>
          </a:p>
          <a:p>
            <a:r>
              <a:rPr lang="en-US" dirty="0"/>
              <a:t>A program of 0s &amp; 1s is called machine language.</a:t>
            </a:r>
          </a:p>
          <a:p>
            <a:pPr lvl="1"/>
            <a:r>
              <a:rPr lang="en-US" dirty="0"/>
              <a:t>Early computer programmers actually coded programs</a:t>
            </a:r>
            <a:br>
              <a:rPr lang="en-US" dirty="0"/>
            </a:br>
            <a:r>
              <a:rPr lang="en-US" dirty="0"/>
              <a:t>in machine language.</a:t>
            </a:r>
          </a:p>
          <a:p>
            <a:r>
              <a:rPr lang="en-US" dirty="0"/>
              <a:t>Eventually, Assembly </a:t>
            </a:r>
            <a:r>
              <a:rPr lang="en-US" dirty="0" smtClean="0"/>
              <a:t>Languages </a:t>
            </a:r>
            <a:r>
              <a:rPr lang="en-US" dirty="0"/>
              <a:t>were developed, which provided </a:t>
            </a:r>
            <a:r>
              <a:rPr lang="en-US" i="1" dirty="0"/>
              <a:t>mnemonics</a:t>
            </a:r>
            <a:r>
              <a:rPr lang="en-US" dirty="0"/>
              <a:t> for machine code.</a:t>
            </a:r>
          </a:p>
          <a:p>
            <a:pPr lvl="1"/>
            <a:r>
              <a:rPr lang="en-US" dirty="0"/>
              <a:t>Mnemonic is typically used in computer science and engineering literature to refer to codes &amp; abbreviations that are relatively easy to remember.</a:t>
            </a:r>
          </a:p>
        </p:txBody>
      </p:sp>
    </p:spTree>
    <p:extLst>
      <p:ext uri="{BB962C8B-B14F-4D97-AF65-F5344CB8AC3E}">
        <p14:creationId xmlns:p14="http://schemas.microsoft.com/office/powerpoint/2010/main" val="37787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1841"/>
            <a:ext cx="8229600" cy="54374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Assembly </a:t>
            </a:r>
            <a:r>
              <a:rPr lang="en-US" dirty="0"/>
              <a:t>language is referred to as a </a:t>
            </a:r>
            <a:r>
              <a:rPr lang="en-US" i="1" dirty="0"/>
              <a:t>low-level</a:t>
            </a:r>
            <a:r>
              <a:rPr lang="en-US" dirty="0"/>
              <a:t> language because it deals directly with the internal structure of the CPU.</a:t>
            </a:r>
          </a:p>
          <a:p>
            <a:pPr lvl="1"/>
            <a:r>
              <a:rPr lang="en-US" dirty="0"/>
              <a:t>Assembly language programs must be translated into machine code by a program called an </a:t>
            </a:r>
            <a:r>
              <a:rPr lang="en-US" b="1" i="1" dirty="0"/>
              <a:t>assembler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To program in Assembly language, </a:t>
            </a:r>
            <a:r>
              <a:rPr lang="en-US" dirty="0" smtClean="0"/>
              <a:t>programmers must </a:t>
            </a:r>
            <a:r>
              <a:rPr lang="en-US" dirty="0"/>
              <a:t>know the number of registers and their size.</a:t>
            </a:r>
          </a:p>
          <a:p>
            <a:pPr lvl="1"/>
            <a:r>
              <a:rPr lang="en-US" dirty="0"/>
              <a:t>As well as other details of the CPU</a:t>
            </a:r>
            <a:r>
              <a:rPr lang="en-US" dirty="0" smtClean="0"/>
              <a:t>.</a:t>
            </a:r>
          </a:p>
          <a:p>
            <a:r>
              <a:rPr lang="en-US" dirty="0"/>
              <a:t>Today there are many different programming languages, such as C/C++, BASIC, C#, etc.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high-level</a:t>
            </a:r>
            <a:r>
              <a:rPr lang="en-US" dirty="0"/>
              <a:t> languages because the programmer does not have to be concerned with internal CPU details.</a:t>
            </a:r>
          </a:p>
          <a:p>
            <a:r>
              <a:rPr lang="en-US" dirty="0"/>
              <a:t>High-level languages are translated into machine code by a program called a </a:t>
            </a:r>
            <a:r>
              <a:rPr lang="en-US" b="1" i="1" dirty="0"/>
              <a:t>compiler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To write a program in C, one must use a </a:t>
            </a:r>
            <a:r>
              <a:rPr lang="en-US" i="1" dirty="0"/>
              <a:t>C </a:t>
            </a:r>
            <a:r>
              <a:rPr lang="en-US" i="1" dirty="0" smtClean="0"/>
              <a:t>compiler</a:t>
            </a:r>
            <a:r>
              <a:rPr lang="en-US" dirty="0" smtClean="0"/>
              <a:t> to </a:t>
            </a:r>
            <a:r>
              <a:rPr lang="en-US" dirty="0"/>
              <a:t>translate the program into machine language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3467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</a:t>
            </a:r>
            <a:r>
              <a:rPr lang="en-US" sz="2800" dirty="0"/>
              <a:t>TO ASSEMBLY PROGRAMMING</a:t>
            </a:r>
          </a:p>
        </p:txBody>
      </p:sp>
    </p:spTree>
    <p:extLst>
      <p:ext uri="{BB962C8B-B14F-4D97-AF65-F5344CB8AC3E}">
        <p14:creationId xmlns:p14="http://schemas.microsoft.com/office/powerpoint/2010/main" val="15691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5951"/>
            <a:ext cx="8229600" cy="4525963"/>
          </a:xfrm>
        </p:spPr>
        <p:txBody>
          <a:bodyPr/>
          <a:lstStyle/>
          <a:p>
            <a:r>
              <a:rPr lang="en-US" dirty="0"/>
              <a:t>An Assembly language program consists of a series of lines of Assembly language instructions.</a:t>
            </a:r>
          </a:p>
          <a:p>
            <a:r>
              <a:rPr lang="en-US" dirty="0"/>
              <a:t>An Assembly language instruction consists of a mnemonic, optionally followed by one or two </a:t>
            </a:r>
            <a:r>
              <a:rPr lang="en-US" i="1" dirty="0"/>
              <a:t>operands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Operands are the data items being manipulated.</a:t>
            </a:r>
          </a:p>
          <a:p>
            <a:pPr lvl="1"/>
            <a:r>
              <a:rPr lang="en-US" dirty="0"/>
              <a:t>Mnemonics are commands to the CPU, telling </a:t>
            </a:r>
            <a:r>
              <a:rPr lang="en-US" dirty="0" smtClean="0"/>
              <a:t>it what </a:t>
            </a:r>
            <a:r>
              <a:rPr lang="en-US" dirty="0"/>
              <a:t>to do with those items.</a:t>
            </a:r>
          </a:p>
          <a:p>
            <a:r>
              <a:rPr lang="en-US" dirty="0"/>
              <a:t>Two widely used instructions are </a:t>
            </a:r>
            <a:r>
              <a:rPr lang="en-US" b="1" i="1" dirty="0"/>
              <a:t>move</a:t>
            </a:r>
            <a:r>
              <a:rPr lang="en-US" dirty="0"/>
              <a:t> &amp; </a:t>
            </a:r>
            <a:r>
              <a:rPr lang="en-US" b="1" i="1" dirty="0"/>
              <a:t>add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3467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</a:t>
            </a:r>
            <a:r>
              <a:rPr lang="en-US" sz="2800" dirty="0"/>
              <a:t>TO ASSEMBLY PROGRAMMING</a:t>
            </a:r>
          </a:p>
        </p:txBody>
      </p:sp>
    </p:spTree>
    <p:extLst>
      <p:ext uri="{BB962C8B-B14F-4D97-AF65-F5344CB8AC3E}">
        <p14:creationId xmlns:p14="http://schemas.microsoft.com/office/powerpoint/2010/main" val="246303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dirty="0"/>
              <a:t>The MOV instruction copies data from one location to another, using this format:</a:t>
            </a:r>
          </a:p>
        </p:txBody>
      </p:sp>
      <p:pic>
        <p:nvPicPr>
          <p:cNvPr id="1393668" name="Picture 4" descr="pc01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56404"/>
            <a:ext cx="81454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93669" name="Rectangle 5"/>
          <p:cNvSpPr>
            <a:spLocks noChangeArrowheads="1"/>
          </p:cNvSpPr>
          <p:nvPr/>
        </p:nvSpPr>
        <p:spPr bwMode="auto">
          <a:xfrm>
            <a:off x="136525" y="2374900"/>
            <a:ext cx="87630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400" baseline="0" dirty="0">
                <a:latin typeface="Arial"/>
                <a:cs typeface="Arial"/>
              </a:rPr>
              <a:t>This instruction tells the CPU to move (in reality, copy) the source operand to the destination operand.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solidFill>
                  <a:srgbClr val="595959"/>
                </a:solidFill>
                <a:latin typeface="Arial"/>
                <a:cs typeface="Arial"/>
              </a:rPr>
              <a:t>For example, the instruction "</a:t>
            </a:r>
            <a:r>
              <a:rPr lang="en-US" b="1" baseline="0" dirty="0">
                <a:solidFill>
                  <a:srgbClr val="595959"/>
                </a:solidFill>
                <a:latin typeface="Arial"/>
                <a:cs typeface="Arial"/>
              </a:rPr>
              <a:t>MOV DX,CX</a:t>
            </a:r>
            <a:r>
              <a:rPr lang="en-US" baseline="0" dirty="0">
                <a:solidFill>
                  <a:srgbClr val="595959"/>
                </a:solidFill>
                <a:latin typeface="Arial"/>
                <a:cs typeface="Arial"/>
              </a:rPr>
              <a:t>" copies the contents of register CX to register DX.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solidFill>
                  <a:srgbClr val="595959"/>
                </a:solidFill>
                <a:latin typeface="Arial"/>
                <a:cs typeface="Arial"/>
              </a:rPr>
              <a:t>After this instruction is executed, register DX will </a:t>
            </a:r>
            <a:r>
              <a:rPr lang="en-US" baseline="0" dirty="0" smtClean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baseline="0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baseline="0" dirty="0">
                <a:solidFill>
                  <a:srgbClr val="595959"/>
                </a:solidFill>
                <a:latin typeface="Arial"/>
                <a:cs typeface="Arial"/>
              </a:rPr>
              <a:t>same value as register CX</a:t>
            </a:r>
            <a:r>
              <a:rPr lang="en-US" baseline="0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</a:rPr>
              <a:t>Instruction does not affect the source operand.</a:t>
            </a:r>
            <a:endParaRPr lang="en-US" sz="2400" baseline="0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98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This </a:t>
            </a:r>
            <a:r>
              <a:rPr lang="en-US" dirty="0" smtClean="0">
                <a:cs typeface="Arial" charset="0"/>
              </a:rPr>
              <a:t>program </a:t>
            </a:r>
            <a:r>
              <a:rPr lang="en-US" dirty="0">
                <a:cs typeface="Arial" charset="0"/>
              </a:rPr>
              <a:t>first loads CL with value 55H, then moves this value around to various registers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inside the CPU.</a:t>
            </a:r>
          </a:p>
        </p:txBody>
      </p:sp>
      <p:pic>
        <p:nvPicPr>
          <p:cNvPr id="1455110" name="Picture 6" descr="pc01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73300"/>
            <a:ext cx="82677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391888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</p:spPr>
        <p:txBody>
          <a:bodyPr/>
          <a:lstStyle/>
          <a:p>
            <a:r>
              <a:rPr lang="en-US">
                <a:cs typeface="Arial" charset="0"/>
              </a:rPr>
              <a:t>The use of 16-bit registers is shown here:</a:t>
            </a:r>
          </a:p>
        </p:txBody>
      </p:sp>
      <p:pic>
        <p:nvPicPr>
          <p:cNvPr id="1459205" name="Picture 5" descr="pc01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47800"/>
            <a:ext cx="826770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373006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949529"/>
          </a:xfrm>
        </p:spPr>
        <p:txBody>
          <a:bodyPr>
            <a:noAutofit/>
          </a:bodyPr>
          <a:lstStyle/>
          <a:p>
            <a:r>
              <a:rPr lang="en-US" dirty="0"/>
              <a:t>In the 8086 CPU, data can be moved among all the registers, as long as the source and destination registers match in size (</a:t>
            </a:r>
            <a:r>
              <a:rPr lang="en-US" i="1" dirty="0"/>
              <a:t>Except</a:t>
            </a:r>
            <a:r>
              <a:rPr lang="en-US" dirty="0"/>
              <a:t> the flag register.)</a:t>
            </a:r>
          </a:p>
          <a:p>
            <a:pPr lvl="1"/>
            <a:r>
              <a:rPr lang="en-US" sz="2400" dirty="0"/>
              <a:t>There is no such instruction as "</a:t>
            </a:r>
            <a:r>
              <a:rPr lang="en-US" sz="2400" b="1" dirty="0"/>
              <a:t>MOV FR,AX</a:t>
            </a:r>
            <a:r>
              <a:rPr lang="ja-JP" altLang="en-US" sz="2400" dirty="0"/>
              <a:t>“</a:t>
            </a:r>
            <a:r>
              <a:rPr lang="en-US" sz="2400" dirty="0"/>
              <a:t>.</a:t>
            </a:r>
          </a:p>
          <a:p>
            <a:r>
              <a:rPr lang="en-US" dirty="0"/>
              <a:t>Code such as "</a:t>
            </a:r>
            <a:r>
              <a:rPr lang="en-US" b="1" dirty="0"/>
              <a:t>MOV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DX</a:t>
            </a:r>
            <a:r>
              <a:rPr lang="en-US" dirty="0"/>
              <a:t>" will cause an error.</a:t>
            </a:r>
          </a:p>
          <a:p>
            <a:pPr lvl="1"/>
            <a:r>
              <a:rPr lang="en-US" sz="2400" dirty="0"/>
              <a:t>One cannot move the contents of a 16-bit </a:t>
            </a:r>
            <a:r>
              <a:rPr lang="en-US" sz="2400" dirty="0" smtClean="0"/>
              <a:t>register into </a:t>
            </a:r>
            <a:r>
              <a:rPr lang="en-US" sz="2400" dirty="0"/>
              <a:t>an 8-bit register.</a:t>
            </a:r>
          </a:p>
        </p:txBody>
      </p:sp>
      <p:grpSp>
        <p:nvGrpSpPr>
          <p:cNvPr id="1456143" name="Group 15"/>
          <p:cNvGrpSpPr>
            <a:grpSpLocks/>
          </p:cNvGrpSpPr>
          <p:nvPr/>
        </p:nvGrpSpPr>
        <p:grpSpPr bwMode="auto">
          <a:xfrm>
            <a:off x="342900" y="4191000"/>
            <a:ext cx="8496300" cy="1531938"/>
            <a:chOff x="216" y="2640"/>
            <a:chExt cx="5352" cy="965"/>
          </a:xfrm>
        </p:grpSpPr>
        <p:grpSp>
          <p:nvGrpSpPr>
            <p:cNvPr id="1456142" name="Group 14"/>
            <p:cNvGrpSpPr>
              <a:grpSpLocks/>
            </p:cNvGrpSpPr>
            <p:nvPr/>
          </p:nvGrpSpPr>
          <p:grpSpPr bwMode="auto">
            <a:xfrm>
              <a:off x="216" y="2768"/>
              <a:ext cx="5328" cy="837"/>
              <a:chOff x="216" y="2768"/>
              <a:chExt cx="5328" cy="837"/>
            </a:xfrm>
          </p:grpSpPr>
          <p:pic>
            <p:nvPicPr>
              <p:cNvPr id="1456136" name="Picture 8" descr="ta01_0040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" y="2768"/>
                <a:ext cx="5328" cy="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6137" name="Rectangle 9"/>
              <p:cNvSpPr>
                <a:spLocks noChangeArrowheads="1"/>
              </p:cNvSpPr>
              <p:nvPr/>
            </p:nvSpPr>
            <p:spPr bwMode="auto">
              <a:xfrm>
                <a:off x="2760" y="3368"/>
                <a:ext cx="328" cy="20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138" name="Rectangle 10"/>
              <p:cNvSpPr>
                <a:spLocks noChangeArrowheads="1"/>
              </p:cNvSpPr>
              <p:nvPr/>
            </p:nvSpPr>
            <p:spPr bwMode="auto">
              <a:xfrm>
                <a:off x="3600" y="3112"/>
                <a:ext cx="328" cy="208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456140" name="Picture 12" descr="ta01_0040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640"/>
              <a:ext cx="2256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41261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520"/>
            <a:ext cx="8229600" cy="1143000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r>
              <a:rPr lang="en-US" sz="2400" i="1" dirty="0"/>
              <a:t>evolution from 8080/8085 to 8086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8281"/>
            <a:ext cx="8229600" cy="4729472"/>
          </a:xfrm>
        </p:spPr>
        <p:txBody>
          <a:bodyPr>
            <a:noAutofit/>
          </a:bodyPr>
          <a:lstStyle/>
          <a:p>
            <a:r>
              <a:rPr lang="en-US" dirty="0"/>
              <a:t>In 1978, Intel Corporation introduced the 16-bit 8086 microprocessor, a major improvement over the previous generation 8080/8085 series.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8086 capacity of 1 megabyte of memory exceeded the 8080/8085 maximum of 64K bytes of memory.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8080/8085 was an 8-bit system, which could work on</a:t>
            </a:r>
            <a:br>
              <a:rPr lang="en-US" sz="2200" dirty="0"/>
            </a:br>
            <a:r>
              <a:rPr lang="en-US" sz="2200" dirty="0"/>
              <a:t>only 8 bits of data at a time.</a:t>
            </a:r>
          </a:p>
          <a:p>
            <a:pPr lvl="2">
              <a:buFont typeface="Wingdings" charset="2"/>
              <a:buChar char="Ø"/>
            </a:pPr>
            <a:r>
              <a:rPr lang="en-US" sz="2000" dirty="0"/>
              <a:t>Data larger than 8 bits had to be broken into 8-bit </a:t>
            </a:r>
            <a:r>
              <a:rPr lang="en-US" sz="2000" dirty="0" smtClean="0"/>
              <a:t>pieces to </a:t>
            </a:r>
            <a:r>
              <a:rPr lang="en-US" sz="2000" dirty="0"/>
              <a:t>be processed by the CPU.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8086 was a </a:t>
            </a:r>
            <a:r>
              <a:rPr lang="en-US" sz="2200" b="1" i="1" dirty="0"/>
              <a:t>pipelined</a:t>
            </a:r>
            <a:r>
              <a:rPr lang="en-US" sz="2200" dirty="0"/>
              <a:t> processor, as opposed to the </a:t>
            </a:r>
            <a:r>
              <a:rPr lang="en-US" sz="2200" dirty="0" smtClean="0"/>
              <a:t>  </a:t>
            </a:r>
            <a:r>
              <a:rPr lang="en-US" sz="2200" b="1" i="1" dirty="0" smtClean="0"/>
              <a:t>non-pipelined</a:t>
            </a:r>
            <a:r>
              <a:rPr lang="en-US" sz="2200" b="1" dirty="0" smtClean="0"/>
              <a:t> </a:t>
            </a:r>
            <a:r>
              <a:rPr lang="en-US" sz="2200" dirty="0"/>
              <a:t>8080/8085.</a:t>
            </a:r>
          </a:p>
        </p:txBody>
      </p:sp>
    </p:spTree>
    <p:extLst>
      <p:ext uri="{BB962C8B-B14F-4D97-AF65-F5344CB8AC3E}">
        <p14:creationId xmlns:p14="http://schemas.microsoft.com/office/powerpoint/2010/main" val="385747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Using the MOV instruction, data can be moved directly into </a:t>
            </a:r>
            <a:r>
              <a:rPr lang="en-US" u="sng" dirty="0" smtClean="0">
                <a:cs typeface="Arial" charset="0"/>
              </a:rPr>
              <a:t>non-segment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registers only.</a:t>
            </a:r>
          </a:p>
          <a:p>
            <a:pPr lvl="1"/>
            <a:r>
              <a:rPr lang="en-US" dirty="0">
                <a:cs typeface="Arial" charset="0"/>
              </a:rPr>
              <a:t>The following demonstrates legal &amp; illegal instructions.</a:t>
            </a:r>
          </a:p>
        </p:txBody>
      </p:sp>
      <p:pic>
        <p:nvPicPr>
          <p:cNvPr id="1457157" name="Picture 5" descr="pc01_00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47900"/>
            <a:ext cx="6307138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7236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Arial" charset="0"/>
              </a:rPr>
              <a:t>Values </a:t>
            </a:r>
            <a:r>
              <a:rPr lang="en-US" i="1">
                <a:cs typeface="Arial" charset="0"/>
              </a:rPr>
              <a:t>cannot</a:t>
            </a:r>
            <a:r>
              <a:rPr lang="en-US">
                <a:cs typeface="Arial" charset="0"/>
              </a:rPr>
              <a:t> be loaded directly into any segment register (CS, DS, ES, or SS).</a:t>
            </a:r>
          </a:p>
          <a:p>
            <a:pPr lvl="1"/>
            <a:r>
              <a:rPr lang="en-US">
                <a:cs typeface="Arial" charset="0"/>
              </a:rPr>
              <a:t>To load a value into a segment register, load it to a non-segment register, then move it to the segment register.</a:t>
            </a:r>
            <a:endParaRPr lang="en-US"/>
          </a:p>
        </p:txBody>
      </p:sp>
      <p:pic>
        <p:nvPicPr>
          <p:cNvPr id="1460229" name="Picture 5" descr="pc01_005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2743200"/>
            <a:ext cx="7065962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35548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44938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Arial" charset="0"/>
              </a:rPr>
              <a:t>If a value less than FFH is moved into a 16-bit register, the rest of the bits are assumed to be zeros.</a:t>
            </a:r>
          </a:p>
          <a:p>
            <a:pPr lvl="1"/>
            <a:r>
              <a:rPr lang="en-US" sz="2200" dirty="0">
                <a:cs typeface="Arial" charset="0"/>
              </a:rPr>
              <a:t>For example, in "</a:t>
            </a:r>
            <a:r>
              <a:rPr lang="en-US" sz="2200" b="1" dirty="0">
                <a:latin typeface="Courier" charset="0"/>
                <a:cs typeface="Arial" charset="0"/>
              </a:rPr>
              <a:t>MOV BX,5</a:t>
            </a:r>
            <a:r>
              <a:rPr lang="en-US" sz="2200" dirty="0">
                <a:cs typeface="Arial" charset="0"/>
              </a:rPr>
              <a:t>" the result will be BX = 0005.</a:t>
            </a:r>
          </a:p>
          <a:p>
            <a:pPr lvl="1"/>
            <a:r>
              <a:rPr lang="en-US" sz="2200" dirty="0">
                <a:cs typeface="Arial" charset="0"/>
              </a:rPr>
              <a:t>BH = 00 and BL = 05.</a:t>
            </a:r>
          </a:p>
        </p:txBody>
      </p:sp>
      <p:sp>
        <p:nvSpPr>
          <p:cNvPr id="1461254" name="Rectangle 6"/>
          <p:cNvSpPr>
            <a:spLocks noChangeArrowheads="1"/>
          </p:cNvSpPr>
          <p:nvPr/>
        </p:nvSpPr>
        <p:spPr bwMode="auto">
          <a:xfrm>
            <a:off x="136525" y="2743200"/>
            <a:ext cx="90074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400" baseline="0" dirty="0">
                <a:latin typeface="Arial"/>
                <a:cs typeface="Arial"/>
              </a:rPr>
              <a:t>Moving a value that is too large into a register will cause an error.</a:t>
            </a:r>
          </a:p>
        </p:txBody>
      </p:sp>
      <p:pic>
        <p:nvPicPr>
          <p:cNvPr id="1461255" name="Picture 7" descr="pc01_00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2" y="3740262"/>
            <a:ext cx="775176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MOV</a:t>
            </a:r>
            <a:r>
              <a:rPr lang="en-US" sz="2700" i="1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8977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300" name="Picture 4" descr="pc01_008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11" y="3488524"/>
            <a:ext cx="41497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3302" name="Rectangle 6"/>
          <p:cNvSpPr>
            <a:spLocks noChangeArrowheads="1"/>
          </p:cNvSpPr>
          <p:nvPr/>
        </p:nvSpPr>
        <p:spPr bwMode="auto">
          <a:xfrm>
            <a:off x="136525" y="4519724"/>
            <a:ext cx="87630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latin typeface="Arial"/>
                <a:cs typeface="Arial"/>
              </a:rPr>
              <a:t>Executing the program above results in:</a:t>
            </a:r>
            <a:br>
              <a:rPr lang="en-US" baseline="0" dirty="0">
                <a:latin typeface="Arial"/>
                <a:cs typeface="Arial"/>
              </a:rPr>
            </a:br>
            <a:r>
              <a:rPr lang="en-US" baseline="0" dirty="0">
                <a:latin typeface="Arial"/>
                <a:cs typeface="Arial"/>
              </a:rPr>
              <a:t>AL = 59H (25H + 34H = 59H) and BL = 34H.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100" baseline="0" dirty="0">
                <a:latin typeface="Arial"/>
                <a:cs typeface="Arial"/>
              </a:rPr>
              <a:t>The contents of BL do not change.</a:t>
            </a:r>
          </a:p>
        </p:txBody>
      </p:sp>
      <p:sp>
        <p:nvSpPr>
          <p:cNvPr id="1463303" name="Rectangle 7"/>
          <p:cNvSpPr>
            <a:spLocks noChangeArrowheads="1"/>
          </p:cNvSpPr>
          <p:nvPr/>
        </p:nvSpPr>
        <p:spPr bwMode="auto">
          <a:xfrm>
            <a:off x="146935" y="881581"/>
            <a:ext cx="87630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400" baseline="0" dirty="0">
                <a:latin typeface="Arial"/>
                <a:cs typeface="Arial"/>
              </a:rPr>
              <a:t>The ADD instruction has the following format:</a:t>
            </a:r>
          </a:p>
        </p:txBody>
      </p:sp>
      <p:pic>
        <p:nvPicPr>
          <p:cNvPr id="1463304" name="Picture 8" descr="pc01_007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0" y="1490811"/>
            <a:ext cx="8245475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3306" name="Rectangle 10"/>
          <p:cNvSpPr>
            <a:spLocks noChangeArrowheads="1"/>
          </p:cNvSpPr>
          <p:nvPr/>
        </p:nvSpPr>
        <p:spPr bwMode="auto">
          <a:xfrm>
            <a:off x="146935" y="1916113"/>
            <a:ext cx="8763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000" baseline="0" dirty="0">
                <a:latin typeface="Arial"/>
                <a:cs typeface="Arial"/>
              </a:rPr>
              <a:t>ADD tells the CPU to add the source &amp; destination operands and put the result in the destination.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To add two numbers such as 25H and 34H, each </a:t>
            </a:r>
            <a:r>
              <a:rPr lang="en-US" sz="2000" baseline="0" dirty="0" smtClean="0">
                <a:latin typeface="Arial"/>
                <a:cs typeface="Arial"/>
              </a:rPr>
              <a:t>can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aseline="0" dirty="0" smtClean="0">
                <a:latin typeface="Arial"/>
                <a:cs typeface="Arial"/>
              </a:rPr>
              <a:t>be </a:t>
            </a:r>
            <a:r>
              <a:rPr lang="en-US" sz="2000" baseline="0" dirty="0">
                <a:latin typeface="Arial"/>
                <a:cs typeface="Arial"/>
              </a:rPr>
              <a:t>moved to a register, then added together: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 smtClean="0"/>
              <a:t>ADD</a:t>
            </a:r>
            <a:r>
              <a:rPr lang="en-US" sz="2700" i="1" dirty="0" smtClean="0"/>
              <a:t> </a:t>
            </a:r>
            <a:r>
              <a:rPr lang="en-US" sz="2700" i="1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64546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The  program above can be written in many ways, depending on the registers used, such as:</a:t>
            </a:r>
          </a:p>
        </p:txBody>
      </p:sp>
      <p:pic>
        <p:nvPicPr>
          <p:cNvPr id="1465348" name="Picture 4" descr="pc01_00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17713"/>
            <a:ext cx="5584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5349" name="Rectangle 5"/>
          <p:cNvSpPr>
            <a:spLocks noChangeArrowheads="1"/>
          </p:cNvSpPr>
          <p:nvPr/>
        </p:nvSpPr>
        <p:spPr bwMode="auto">
          <a:xfrm>
            <a:off x="136525" y="2971800"/>
            <a:ext cx="87630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The program above results in DH = 59H</a:t>
            </a:r>
            <a:br>
              <a:rPr lang="en-US" sz="2000" baseline="0" dirty="0">
                <a:latin typeface="Arial"/>
                <a:cs typeface="Arial"/>
              </a:rPr>
            </a:br>
            <a:r>
              <a:rPr lang="en-US" sz="2000" baseline="0" dirty="0">
                <a:latin typeface="Arial"/>
                <a:cs typeface="Arial"/>
              </a:rPr>
              <a:t>and CL = 34H.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 smtClean="0"/>
              <a:t>ADD</a:t>
            </a:r>
            <a:r>
              <a:rPr lang="en-US" sz="2700" i="1" dirty="0" smtClean="0"/>
              <a:t> </a:t>
            </a:r>
            <a:r>
              <a:rPr lang="en-US" sz="2700" i="1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423569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i="1" dirty="0"/>
              <a:t>Is it necessary to move both data items into registers before adding them together?</a:t>
            </a:r>
          </a:p>
          <a:p>
            <a:pPr lvl="1"/>
            <a:r>
              <a:rPr lang="en-US" dirty="0"/>
              <a:t>No, it is not necessary.</a:t>
            </a:r>
          </a:p>
        </p:txBody>
      </p:sp>
      <p:pic>
        <p:nvPicPr>
          <p:cNvPr id="1467396" name="Picture 4" descr="pc01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463800"/>
            <a:ext cx="5868988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7397" name="Rectangle 5"/>
          <p:cNvSpPr>
            <a:spLocks noChangeArrowheads="1"/>
          </p:cNvSpPr>
          <p:nvPr/>
        </p:nvSpPr>
        <p:spPr bwMode="auto">
          <a:xfrm>
            <a:off x="136525" y="3198813"/>
            <a:ext cx="876300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In the case above, while one register contained one value, the second value followed the instruction as</a:t>
            </a:r>
            <a:br>
              <a:rPr lang="en-US" sz="2000" baseline="0" dirty="0">
                <a:latin typeface="Arial"/>
                <a:cs typeface="Arial"/>
              </a:rPr>
            </a:br>
            <a:r>
              <a:rPr lang="en-US" sz="2000" baseline="0" dirty="0">
                <a:latin typeface="Arial"/>
                <a:cs typeface="Arial"/>
              </a:rPr>
              <a:t>an operand.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This is called an immediate operand.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 smtClean="0"/>
              <a:t>ADD</a:t>
            </a:r>
            <a:r>
              <a:rPr lang="en-US" sz="2700" i="1" dirty="0" smtClean="0"/>
              <a:t> </a:t>
            </a:r>
            <a:r>
              <a:rPr lang="en-US" sz="2700" i="1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4636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906587"/>
          </a:xfrm>
        </p:spPr>
        <p:txBody>
          <a:bodyPr/>
          <a:lstStyle/>
          <a:p>
            <a:r>
              <a:rPr lang="en-US"/>
              <a:t>An 8-bit register can hold numbers up to FFH.</a:t>
            </a:r>
          </a:p>
          <a:p>
            <a:pPr lvl="1"/>
            <a:r>
              <a:rPr lang="en-US"/>
              <a:t>For numbers larger than FFH (255 decimal), a 16-bit register such as AX, BX, CX, or DX must be used.</a:t>
            </a:r>
          </a:p>
          <a:p>
            <a:r>
              <a:rPr lang="en-US"/>
              <a:t>The following program can add 34EH &amp; 6A5H:</a:t>
            </a:r>
          </a:p>
        </p:txBody>
      </p:sp>
      <p:pic>
        <p:nvPicPr>
          <p:cNvPr id="1469445" name="Picture 5" descr="pc01_01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1" y="2588419"/>
            <a:ext cx="5786438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9448" name="Rectangle 8"/>
          <p:cNvSpPr>
            <a:spLocks noChangeArrowheads="1"/>
          </p:cNvSpPr>
          <p:nvPr/>
        </p:nvSpPr>
        <p:spPr bwMode="auto">
          <a:xfrm>
            <a:off x="53245" y="3504316"/>
            <a:ext cx="876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Running the program gives DX = 9F3H.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(34E + 6A5 = 9F3) and AX = 34E.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 smtClean="0"/>
              <a:t>ADD</a:t>
            </a:r>
            <a:r>
              <a:rPr lang="en-US" sz="2700" i="1" dirty="0" smtClean="0"/>
              <a:t> </a:t>
            </a:r>
            <a:r>
              <a:rPr lang="en-US" sz="2700" i="1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198636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 dirty="0"/>
              <a:t>Any 16-bit </a:t>
            </a:r>
            <a:r>
              <a:rPr lang="en-US" dirty="0" smtClean="0"/>
              <a:t>non-segment </a:t>
            </a:r>
            <a:r>
              <a:rPr lang="en-US" dirty="0"/>
              <a:t>registers could have been used to perform the action above:</a:t>
            </a:r>
          </a:p>
        </p:txBody>
      </p:sp>
      <p:pic>
        <p:nvPicPr>
          <p:cNvPr id="1471492" name="Picture 4" descr="pc01_01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19300"/>
            <a:ext cx="572293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71493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The general-purpose registers are typically used in </a:t>
            </a:r>
            <a:r>
              <a:rPr lang="en-US" sz="2000" baseline="0" dirty="0" smtClean="0">
                <a:latin typeface="Arial"/>
                <a:cs typeface="Arial"/>
              </a:rPr>
              <a:t>arithmetic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aseline="0" dirty="0" smtClean="0">
                <a:latin typeface="Arial"/>
                <a:cs typeface="Arial"/>
              </a:rPr>
              <a:t>operations</a:t>
            </a:r>
            <a:endParaRPr lang="en-US" sz="2000" baseline="0" dirty="0">
              <a:latin typeface="Arial"/>
              <a:cs typeface="Arial"/>
            </a:endParaRP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 Register AX is sometimes referred to as the </a:t>
            </a:r>
            <a:r>
              <a:rPr lang="en-US" sz="2000" i="1" baseline="0" dirty="0">
                <a:latin typeface="Arial"/>
                <a:cs typeface="Arial"/>
              </a:rPr>
              <a:t>accumulator.</a:t>
            </a:r>
            <a:endParaRPr lang="en-US" sz="2000" baseline="0" dirty="0">
              <a:latin typeface="Arial"/>
              <a:cs typeface="Arial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14" y="-103467"/>
            <a:ext cx="8364086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INTRODUCTION </a:t>
            </a:r>
            <a:r>
              <a:rPr lang="en-US" sz="3100" dirty="0"/>
              <a:t>TO </a:t>
            </a:r>
            <a:r>
              <a:rPr lang="en-US" sz="3100" dirty="0" smtClean="0"/>
              <a:t>ASSEMBLY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 smtClean="0"/>
              <a:t>ADD</a:t>
            </a:r>
            <a:r>
              <a:rPr lang="en-US" sz="2700" i="1" dirty="0" smtClean="0"/>
              <a:t> </a:t>
            </a:r>
            <a:r>
              <a:rPr lang="en-US" sz="2700" i="1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92789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77" y="-115407"/>
            <a:ext cx="8686800" cy="1143000"/>
          </a:xfrm>
        </p:spPr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PROGRAM SEGMENTS </a:t>
            </a:r>
            <a:endParaRPr lang="en-US" dirty="0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7593"/>
            <a:ext cx="8229600" cy="4525963"/>
          </a:xfrm>
        </p:spPr>
        <p:txBody>
          <a:bodyPr/>
          <a:lstStyle/>
          <a:p>
            <a:r>
              <a:rPr lang="en-US" dirty="0"/>
              <a:t>A typical Assembly language program consists of</a:t>
            </a:r>
            <a:br>
              <a:rPr lang="en-US" dirty="0"/>
            </a:br>
            <a:r>
              <a:rPr lang="en-US" dirty="0"/>
              <a:t>at least three segments:</a:t>
            </a:r>
          </a:p>
          <a:p>
            <a:pPr lvl="1"/>
            <a:r>
              <a:rPr lang="en-US" b="1" dirty="0"/>
              <a:t>A code segment</a:t>
            </a:r>
            <a:r>
              <a:rPr lang="en-US" dirty="0"/>
              <a:t> - which contains the Assembly language instructions that perform the tasks that the program was designed to accomplish.</a:t>
            </a:r>
          </a:p>
          <a:p>
            <a:pPr lvl="1"/>
            <a:r>
              <a:rPr lang="en-US" b="1" dirty="0"/>
              <a:t>A data segment</a:t>
            </a:r>
            <a:r>
              <a:rPr lang="en-US" dirty="0"/>
              <a:t> - used to store information (data) to</a:t>
            </a:r>
            <a:br>
              <a:rPr lang="en-US" dirty="0"/>
            </a:br>
            <a:r>
              <a:rPr lang="en-US" dirty="0"/>
              <a:t>be processed by the instructions in the code segment.</a:t>
            </a:r>
          </a:p>
          <a:p>
            <a:pPr lvl="1"/>
            <a:r>
              <a:rPr lang="en-US" b="1" dirty="0"/>
              <a:t>A stack segment</a:t>
            </a:r>
            <a:r>
              <a:rPr lang="en-US" dirty="0"/>
              <a:t> - used by the CPU to store information temporarily.</a:t>
            </a:r>
          </a:p>
        </p:txBody>
      </p:sp>
    </p:spTree>
    <p:extLst>
      <p:ext uri="{BB962C8B-B14F-4D97-AF65-F5344CB8AC3E}">
        <p14:creationId xmlns:p14="http://schemas.microsoft.com/office/powerpoint/2010/main" val="344321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origin and definition of the segment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459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segment</a:t>
            </a:r>
            <a:r>
              <a:rPr lang="en-US" dirty="0"/>
              <a:t> is an area of memory that includes up</a:t>
            </a:r>
            <a:br>
              <a:rPr lang="en-US" dirty="0"/>
            </a:br>
            <a:r>
              <a:rPr lang="en-US" dirty="0"/>
              <a:t>to 64K bytes, and begins on an address evenly divisible by 16 (such an address ends in 0H)</a:t>
            </a:r>
          </a:p>
          <a:p>
            <a:pPr lvl="1"/>
            <a:r>
              <a:rPr lang="en-US" dirty="0" smtClean="0"/>
              <a:t>8085 addressed a maximum of 64K of physical memory, since it had only 16 pins for address lines. (2</a:t>
            </a:r>
            <a:r>
              <a:rPr lang="en-US" baseline="30000" dirty="0" smtClean="0"/>
              <a:t>16</a:t>
            </a:r>
            <a:r>
              <a:rPr lang="en-US" dirty="0" smtClean="0"/>
              <a:t> = 64K)</a:t>
            </a:r>
          </a:p>
          <a:p>
            <a:pPr lvl="1"/>
            <a:r>
              <a:rPr lang="en-US" dirty="0" smtClean="0"/>
              <a:t>Limitation was carried into 8088/86 design for compatibility.</a:t>
            </a:r>
          </a:p>
          <a:p>
            <a:r>
              <a:rPr lang="en-US" dirty="0" smtClean="0"/>
              <a:t>In </a:t>
            </a:r>
            <a:r>
              <a:rPr lang="en-US" dirty="0"/>
              <a:t>8085 there was 64K bytes of memory for all code, data, and stack information.</a:t>
            </a:r>
          </a:p>
          <a:p>
            <a:pPr lvl="1"/>
            <a:r>
              <a:rPr lang="en-US" dirty="0"/>
              <a:t>In 8088/86 there can be up to 64K bytes in each </a:t>
            </a:r>
            <a:r>
              <a:rPr lang="en-US" dirty="0" smtClean="0"/>
              <a:t>category at any given time.</a:t>
            </a:r>
            <a:endParaRPr lang="en-US" dirty="0"/>
          </a:p>
          <a:p>
            <a:pPr lvl="1"/>
            <a:r>
              <a:rPr lang="en-US" dirty="0"/>
              <a:t>The code segment, data segment, and stack segment.</a:t>
            </a:r>
          </a:p>
        </p:txBody>
      </p:sp>
    </p:spTree>
    <p:extLst>
      <p:ext uri="{BB962C8B-B14F-4D97-AF65-F5344CB8AC3E}">
        <p14:creationId xmlns:p14="http://schemas.microsoft.com/office/powerpoint/2010/main" val="159615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04" name="Picture 4" descr="ta01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447800"/>
            <a:ext cx="8443913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520"/>
            <a:ext cx="8229600" cy="1143000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r>
              <a:rPr lang="en-US" sz="2400" i="1" dirty="0"/>
              <a:t>evolution from 8080/8085 to 8086</a:t>
            </a:r>
          </a:p>
        </p:txBody>
      </p:sp>
    </p:spTree>
    <p:extLst>
      <p:ext uri="{BB962C8B-B14F-4D97-AF65-F5344CB8AC3E}">
        <p14:creationId xmlns:p14="http://schemas.microsoft.com/office/powerpoint/2010/main" val="68548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logical address and physical address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115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literature concerning 8086, there are three types of addresses mentioned frequently:</a:t>
            </a:r>
          </a:p>
          <a:p>
            <a:pPr lvl="1"/>
            <a:r>
              <a:rPr lang="en-US" b="1" dirty="0"/>
              <a:t>The physical address</a:t>
            </a:r>
            <a:r>
              <a:rPr lang="en-US" dirty="0"/>
              <a:t> - the 20-bit address actually on the address pins of the 8086 processor, decoded by the memory interfacing circuitry.</a:t>
            </a:r>
          </a:p>
          <a:p>
            <a:pPr lvl="2"/>
            <a:r>
              <a:rPr lang="en-US" dirty="0"/>
              <a:t>This address can have a range of 00000H to FFFFFH.</a:t>
            </a:r>
          </a:p>
          <a:p>
            <a:pPr lvl="2"/>
            <a:r>
              <a:rPr lang="en-US" dirty="0"/>
              <a:t>An actual physical location in RAM or ROM within the 1 </a:t>
            </a:r>
            <a:r>
              <a:rPr lang="en-US" dirty="0" err="1"/>
              <a:t>mb</a:t>
            </a:r>
            <a:r>
              <a:rPr lang="en-US" dirty="0"/>
              <a:t> memory range.</a:t>
            </a:r>
          </a:p>
          <a:p>
            <a:pPr lvl="1"/>
            <a:r>
              <a:rPr lang="en-US" b="1" dirty="0"/>
              <a:t>The offset address</a:t>
            </a:r>
            <a:r>
              <a:rPr lang="en-US" dirty="0"/>
              <a:t> - a location in a 64K-byte segment range, which can can range from 0000H to FFFFH.</a:t>
            </a:r>
          </a:p>
          <a:p>
            <a:pPr lvl="1"/>
            <a:r>
              <a:rPr lang="en-US" b="1" dirty="0"/>
              <a:t>The logical address</a:t>
            </a:r>
            <a:r>
              <a:rPr lang="en-US" dirty="0"/>
              <a:t> - which consists of a segment value and an offset address.</a:t>
            </a:r>
          </a:p>
        </p:txBody>
      </p:sp>
    </p:spTree>
    <p:extLst>
      <p:ext uri="{BB962C8B-B14F-4D97-AF65-F5344CB8AC3E}">
        <p14:creationId xmlns:p14="http://schemas.microsoft.com/office/powerpoint/2010/main" val="2184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PROGRAM SEGMENTS </a:t>
            </a:r>
            <a:r>
              <a:rPr lang="en-US" dirty="0"/>
              <a:t/>
            </a:r>
            <a:br>
              <a:rPr lang="en-US" dirty="0"/>
            </a:br>
            <a:r>
              <a:rPr lang="en-US" sz="2700" i="1" dirty="0"/>
              <a:t>code segment 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039533"/>
            <a:ext cx="8763000" cy="3659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execute a program, 8086 fetches the instructions (</a:t>
            </a:r>
            <a:r>
              <a:rPr lang="en-US" i="1" dirty="0" err="1"/>
              <a:t>opcodes</a:t>
            </a:r>
            <a:r>
              <a:rPr lang="en-US" dirty="0"/>
              <a:t> and </a:t>
            </a:r>
            <a:r>
              <a:rPr lang="en-US" i="1" dirty="0"/>
              <a:t>operands</a:t>
            </a:r>
            <a:r>
              <a:rPr lang="en-US" dirty="0"/>
              <a:t>) from the code segment.</a:t>
            </a:r>
          </a:p>
          <a:p>
            <a:pPr lvl="1"/>
            <a:r>
              <a:rPr lang="en-US" dirty="0"/>
              <a:t>The logical address of an instruction always consists of a CS (code segment) and an IP (instruction pointer), shown in </a:t>
            </a:r>
            <a:r>
              <a:rPr lang="en-US" b="1" dirty="0">
                <a:latin typeface="Courier" charset="0"/>
              </a:rPr>
              <a:t>CS:IP</a:t>
            </a:r>
            <a:r>
              <a:rPr lang="en-US" dirty="0"/>
              <a:t> format.</a:t>
            </a:r>
          </a:p>
          <a:p>
            <a:pPr lvl="1"/>
            <a:r>
              <a:rPr lang="en-US" dirty="0"/>
              <a:t>The physical address for the location of the instruction</a:t>
            </a:r>
            <a:br>
              <a:rPr lang="en-US" dirty="0"/>
            </a:br>
            <a:r>
              <a:rPr lang="en-US" dirty="0"/>
              <a:t>is generated by shifting the CS left one hex digit, then adding it to the IP.</a:t>
            </a:r>
          </a:p>
          <a:p>
            <a:pPr lvl="2"/>
            <a:r>
              <a:rPr lang="en-US" dirty="0"/>
              <a:t>IP contains the offset address.</a:t>
            </a:r>
          </a:p>
          <a:p>
            <a:r>
              <a:rPr lang="en-US" dirty="0"/>
              <a:t>The resulting 20-bit address is called the </a:t>
            </a:r>
            <a:r>
              <a:rPr lang="en-US" i="1" dirty="0"/>
              <a:t>physical address</a:t>
            </a:r>
            <a:r>
              <a:rPr lang="en-US" dirty="0"/>
              <a:t> since it is put on the external physical address bus pins.</a:t>
            </a:r>
          </a:p>
        </p:txBody>
      </p:sp>
    </p:spTree>
    <p:extLst>
      <p:ext uri="{BB962C8B-B14F-4D97-AF65-F5344CB8AC3E}">
        <p14:creationId xmlns:p14="http://schemas.microsoft.com/office/powerpoint/2010/main" val="82624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code segment 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</p:spPr>
        <p:txBody>
          <a:bodyPr/>
          <a:lstStyle/>
          <a:p>
            <a:r>
              <a:rPr lang="en-US"/>
              <a:t>Assume values in CS &amp; IP as shown in the diagram:</a:t>
            </a:r>
          </a:p>
        </p:txBody>
      </p:sp>
      <p:pic>
        <p:nvPicPr>
          <p:cNvPr id="1474564" name="Picture 4" descr="ua01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460500"/>
            <a:ext cx="7467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74565" name="Rectangle 5"/>
          <p:cNvSpPr>
            <a:spLocks noChangeArrowheads="1"/>
          </p:cNvSpPr>
          <p:nvPr/>
        </p:nvSpPr>
        <p:spPr bwMode="auto">
          <a:xfrm>
            <a:off x="136525" y="2817813"/>
            <a:ext cx="876300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offset address contained in IP, is 95F3H.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logical address is </a:t>
            </a:r>
            <a:r>
              <a:rPr lang="en-US" b="1" baseline="0">
                <a:latin typeface="Courier" charset="0"/>
              </a:rPr>
              <a:t>CS:IP</a:t>
            </a:r>
            <a:r>
              <a:rPr lang="en-US" baseline="0"/>
              <a:t>, or </a:t>
            </a:r>
            <a:r>
              <a:rPr lang="en-US" b="1" baseline="0">
                <a:latin typeface="Courier" charset="0"/>
              </a:rPr>
              <a:t>2500:95F3H.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physical address will be 25000 + 95F3 = 2E5F3H</a:t>
            </a:r>
          </a:p>
        </p:txBody>
      </p:sp>
    </p:spTree>
    <p:extLst>
      <p:ext uri="{BB962C8B-B14F-4D97-AF65-F5344CB8AC3E}">
        <p14:creationId xmlns:p14="http://schemas.microsoft.com/office/powerpoint/2010/main" val="278922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Calculate the physical address of an instruction:</a:t>
            </a:r>
          </a:p>
        </p:txBody>
      </p:sp>
      <p:pic>
        <p:nvPicPr>
          <p:cNvPr id="1480708" name="Picture 4" descr="ua01_00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98600"/>
            <a:ext cx="55626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0711" name="Rectangle 7"/>
          <p:cNvSpPr>
            <a:spLocks noChangeArrowheads="1"/>
          </p:cNvSpPr>
          <p:nvPr/>
        </p:nvSpPr>
        <p:spPr bwMode="auto">
          <a:xfrm>
            <a:off x="136525" y="4852988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microprocessor will retrieve the instruction from memory locations starting at 2E5F3.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code segment </a:t>
            </a:r>
          </a:p>
        </p:txBody>
      </p:sp>
    </p:spTree>
    <p:extLst>
      <p:ext uri="{BB962C8B-B14F-4D97-AF65-F5344CB8AC3E}">
        <p14:creationId xmlns:p14="http://schemas.microsoft.com/office/powerpoint/2010/main" val="191004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Calculate the physical address of an instruction:</a:t>
            </a:r>
          </a:p>
        </p:txBody>
      </p:sp>
      <p:pic>
        <p:nvPicPr>
          <p:cNvPr id="1482758" name="Picture 6" descr="ua01_00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98600"/>
            <a:ext cx="55626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2759" name="Rectangle 7"/>
          <p:cNvSpPr>
            <a:spLocks noChangeArrowheads="1"/>
          </p:cNvSpPr>
          <p:nvPr/>
        </p:nvSpPr>
        <p:spPr bwMode="auto">
          <a:xfrm>
            <a:off x="136525" y="48514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Since IP can have a minimum value of 0000H and a maximum of FFFFH, the logical address range in this example is 2500:0000 to 2500:FFFF.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code segment </a:t>
            </a:r>
          </a:p>
        </p:txBody>
      </p:sp>
    </p:spTree>
    <p:extLst>
      <p:ext uri="{BB962C8B-B14F-4D97-AF65-F5344CB8AC3E}">
        <p14:creationId xmlns:p14="http://schemas.microsoft.com/office/powerpoint/2010/main" val="90127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6" name="Rectangle 6"/>
          <p:cNvSpPr>
            <a:spLocks noChangeArrowheads="1"/>
          </p:cNvSpPr>
          <p:nvPr/>
        </p:nvSpPr>
        <p:spPr bwMode="auto">
          <a:xfrm>
            <a:off x="136525" y="48514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This means that the lowest memory location of the code segment above will be 25000H (25000 + 0000) and the highest memory location will be 34FFFH (25000 + FFFF).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Calculate the physical address of an instruction:</a:t>
            </a:r>
          </a:p>
        </p:txBody>
      </p:sp>
      <p:pic>
        <p:nvPicPr>
          <p:cNvPr id="1484805" name="Picture 5" descr="ua01_00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98600"/>
            <a:ext cx="55626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code segment </a:t>
            </a:r>
          </a:p>
        </p:txBody>
      </p:sp>
    </p:spTree>
    <p:extLst>
      <p:ext uri="{BB962C8B-B14F-4D97-AF65-F5344CB8AC3E}">
        <p14:creationId xmlns:p14="http://schemas.microsoft.com/office/powerpoint/2010/main" val="89423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677987"/>
          </a:xfrm>
        </p:spPr>
        <p:txBody>
          <a:bodyPr/>
          <a:lstStyle/>
          <a:p>
            <a:r>
              <a:rPr lang="en-US" i="1"/>
              <a:t>What happens if the desired instructions are located beyond these two limits? </a:t>
            </a:r>
          </a:p>
          <a:p>
            <a:pPr lvl="1"/>
            <a:r>
              <a:rPr lang="en-US"/>
              <a:t>The value of CS must be changed to access those instructions.</a:t>
            </a:r>
          </a:p>
        </p:txBody>
      </p:sp>
      <p:pic>
        <p:nvPicPr>
          <p:cNvPr id="1479684" name="Picture 4" descr="ex01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743200"/>
            <a:ext cx="8272462" cy="285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sz="2700" i="1" dirty="0"/>
              <a:t>code segment </a:t>
            </a:r>
          </a:p>
        </p:txBody>
      </p:sp>
    </p:spTree>
    <p:extLst>
      <p:ext uri="{BB962C8B-B14F-4D97-AF65-F5344CB8AC3E}">
        <p14:creationId xmlns:p14="http://schemas.microsoft.com/office/powerpoint/2010/main" val="7151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123" y="1098962"/>
            <a:ext cx="8588359" cy="512659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8086 microprocessor has a 16-bit data bus, internally and externally.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registers are 16 bits wide, and there is a 16-bit</a:t>
            </a:r>
            <a:b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bus to transfer data in and out of the CPU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was resistance to a 16-bit external bus as</a:t>
            </a:r>
            <a:b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peripherals were designed around 8-bit processors.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printed circuit board with a 16-bit data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 also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 more.</a:t>
            </a:r>
          </a:p>
          <a:p>
            <a:r>
              <a:rPr lang="en-US" sz="2200" dirty="0"/>
              <a:t>As a result, Intel came out with the 8088 version.</a:t>
            </a:r>
          </a:p>
          <a:p>
            <a:pPr lvl="1"/>
            <a:r>
              <a:rPr lang="en-US" sz="1900" dirty="0"/>
              <a:t>Identical to the 8086, but with an 8-bit </a:t>
            </a:r>
            <a:r>
              <a:rPr lang="en-US" sz="1900" dirty="0" smtClean="0"/>
              <a:t> external data </a:t>
            </a:r>
            <a:r>
              <a:rPr lang="en-US" sz="1900" dirty="0"/>
              <a:t>bus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 smtClean="0"/>
              <a:t>It has the same memory capacity of 1 megabyte.</a:t>
            </a:r>
            <a:endParaRPr lang="en-US" sz="1900" dirty="0"/>
          </a:p>
          <a:p>
            <a:pPr lvl="1"/>
            <a:r>
              <a:rPr lang="en-US" sz="1900" dirty="0"/>
              <a:t>Picked up by IBM as the microprocessor in designing the PC</a:t>
            </a:r>
            <a:r>
              <a:rPr lang="en-US" sz="1900" dirty="0" smtClean="0"/>
              <a:t>.</a:t>
            </a:r>
          </a:p>
          <a:p>
            <a:r>
              <a:rPr lang="en-US" sz="2200" dirty="0"/>
              <a:t>The 8088-based IBM PC was </a:t>
            </a:r>
            <a:r>
              <a:rPr lang="en-US" sz="2200" dirty="0" smtClean="0"/>
              <a:t>a </a:t>
            </a:r>
            <a:r>
              <a:rPr lang="en-US" sz="2200" dirty="0"/>
              <a:t>great success</a:t>
            </a:r>
            <a:r>
              <a:rPr lang="en-US" sz="2200" dirty="0" smtClean="0"/>
              <a:t>, because </a:t>
            </a:r>
            <a:r>
              <a:rPr lang="en-US" sz="2200" dirty="0"/>
              <a:t>IBM &amp; Microsoft made it an open system.</a:t>
            </a:r>
          </a:p>
          <a:p>
            <a:pPr lvl="1"/>
            <a:r>
              <a:rPr lang="en-US" sz="1900" dirty="0"/>
              <a:t>Documentation and specifications of the </a:t>
            </a:r>
            <a:r>
              <a:rPr lang="en-US" sz="1900" dirty="0" smtClean="0"/>
              <a:t>hardware and </a:t>
            </a:r>
            <a:r>
              <a:rPr lang="en-US" sz="1900" dirty="0"/>
              <a:t>software of the PC were made </a:t>
            </a:r>
            <a:r>
              <a:rPr lang="en-US" sz="1900" dirty="0" smtClean="0"/>
              <a:t>public.</a:t>
            </a:r>
            <a:endParaRPr lang="en-US" sz="1900" dirty="0"/>
          </a:p>
          <a:p>
            <a:pPr lvl="1"/>
            <a:r>
              <a:rPr lang="en-US" sz="1900" dirty="0"/>
              <a:t>Making it possible for many vendors to clone the hardware successfully &amp; spawn a major growth in both hardware and software designs based on the IBM PC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 smtClean="0"/>
              <a:t>In contrast to Apple computer which was a fully closed system.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520"/>
            <a:ext cx="8229600" cy="1143000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r>
              <a:rPr lang="en-US" sz="2400" i="1" dirty="0"/>
              <a:t>evolution from 8080/8085 to 8086</a:t>
            </a:r>
          </a:p>
        </p:txBody>
      </p:sp>
    </p:spTree>
    <p:extLst>
      <p:ext uri="{BB962C8B-B14F-4D97-AF65-F5344CB8AC3E}">
        <p14:creationId xmlns:p14="http://schemas.microsoft.com/office/powerpoint/2010/main" val="241258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80286, 80386, and 80486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011779"/>
          </a:xfrm>
        </p:spPr>
        <p:txBody>
          <a:bodyPr>
            <a:normAutofit/>
          </a:bodyPr>
          <a:lstStyle/>
          <a:p>
            <a:r>
              <a:rPr lang="en-US" dirty="0"/>
              <a:t>Intel introduced the 80286 in 1982, which IBM picked up for the design of the PC AT.</a:t>
            </a:r>
          </a:p>
          <a:p>
            <a:pPr lvl="1"/>
            <a:r>
              <a:rPr lang="en-US" dirty="0"/>
              <a:t>16-bit internal &amp; external data buses.</a:t>
            </a:r>
          </a:p>
          <a:p>
            <a:pPr lvl="1"/>
            <a:r>
              <a:rPr lang="en-US" dirty="0"/>
              <a:t>24 address lines, for 16mb memory. (2</a:t>
            </a:r>
            <a:r>
              <a:rPr lang="en-US" baseline="30000" dirty="0"/>
              <a:t>24</a:t>
            </a:r>
            <a:r>
              <a:rPr lang="en-US" dirty="0"/>
              <a:t> = 16mb)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memory for the first time.</a:t>
            </a:r>
          </a:p>
          <a:p>
            <a:pPr lvl="1"/>
            <a:r>
              <a:rPr lang="en-US" dirty="0" smtClean="0"/>
              <a:t>Virtual memory is way to fool microprocessor into thinking that it has access to an almost unlimited amount of memory by swapping data between disk storage and RAM.</a:t>
            </a:r>
            <a:endParaRPr lang="en-US" dirty="0"/>
          </a:p>
        </p:txBody>
      </p:sp>
      <p:sp>
        <p:nvSpPr>
          <p:cNvPr id="1382405" name="Rectangle 5"/>
          <p:cNvSpPr>
            <a:spLocks noChangeArrowheads="1"/>
          </p:cNvSpPr>
          <p:nvPr/>
        </p:nvSpPr>
        <p:spPr bwMode="auto">
          <a:xfrm>
            <a:off x="136525" y="3924592"/>
            <a:ext cx="87630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>
                <a:latin typeface="Arial"/>
                <a:cs typeface="Arial"/>
              </a:rPr>
              <a:t>80286 can operate in one of two modes: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/>
              <a:buChar char="o"/>
            </a:pPr>
            <a:r>
              <a:rPr lang="en-US" sz="2000" b="1" baseline="0" dirty="0">
                <a:solidFill>
                  <a:srgbClr val="595959"/>
                </a:solidFill>
                <a:latin typeface="Arial"/>
                <a:cs typeface="Arial"/>
              </a:rPr>
              <a:t>Real mode</a:t>
            </a:r>
            <a:r>
              <a:rPr lang="en-US" sz="2000" baseline="0" dirty="0">
                <a:solidFill>
                  <a:srgbClr val="595959"/>
                </a:solidFill>
                <a:latin typeface="Arial"/>
                <a:cs typeface="Arial"/>
              </a:rPr>
              <a:t> - a faster 8088/8086 with the same maximum of 1 megabyte of memory.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/>
              <a:buChar char="o"/>
            </a:pPr>
            <a:r>
              <a:rPr lang="en-US" sz="2000" b="1" baseline="0" dirty="0">
                <a:solidFill>
                  <a:srgbClr val="595959"/>
                </a:solidFill>
                <a:latin typeface="Arial"/>
                <a:cs typeface="Arial"/>
              </a:rPr>
              <a:t>Protected mode</a:t>
            </a:r>
            <a:r>
              <a:rPr lang="en-US" sz="2000" baseline="0" dirty="0">
                <a:solidFill>
                  <a:srgbClr val="595959"/>
                </a:solidFill>
                <a:latin typeface="Arial"/>
                <a:cs typeface="Arial"/>
              </a:rPr>
              <a:t> - which allows for 16M of memory.</a:t>
            </a:r>
          </a:p>
          <a:p>
            <a:pPr marL="800100" lvl="1" indent="-342900">
              <a:spcBef>
                <a:spcPct val="20000"/>
              </a:spcBef>
              <a:buFont typeface="Courier New"/>
              <a:buChar char="o"/>
            </a:pPr>
            <a:r>
              <a:rPr lang="en-US" sz="2000" baseline="0" dirty="0">
                <a:solidFill>
                  <a:srgbClr val="595959"/>
                </a:solidFill>
                <a:latin typeface="Arial"/>
                <a:cs typeface="Arial"/>
              </a:rPr>
              <a:t>Also capable of protecting the operating system &amp; programs from accidental or deliberate destruction by a user.</a:t>
            </a:r>
          </a:p>
        </p:txBody>
      </p:sp>
    </p:spTree>
    <p:extLst>
      <p:ext uri="{BB962C8B-B14F-4D97-AF65-F5344CB8AC3E}">
        <p14:creationId xmlns:p14="http://schemas.microsoft.com/office/powerpoint/2010/main" val="282593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1985 Intel introduced 80386 (or 80386DX).</a:t>
            </a:r>
          </a:p>
          <a:p>
            <a:pPr lvl="1"/>
            <a:r>
              <a:rPr lang="en-US" dirty="0"/>
              <a:t>32-bit internally/externally, with a 32-bit address bus.</a:t>
            </a:r>
          </a:p>
          <a:p>
            <a:pPr lvl="1"/>
            <a:r>
              <a:rPr lang="en-US" dirty="0"/>
              <a:t>Capable of handling memory of up to 4 gigabytes. (2</a:t>
            </a:r>
            <a:r>
              <a:rPr lang="en-US" baseline="30000" dirty="0"/>
              <a:t>32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memory increased to 64 terabytes. (2</a:t>
            </a:r>
            <a:r>
              <a:rPr lang="en-US" baseline="30000" dirty="0"/>
              <a:t>46</a:t>
            </a:r>
            <a:r>
              <a:rPr lang="en-US" dirty="0"/>
              <a:t>)</a:t>
            </a:r>
          </a:p>
          <a:p>
            <a:r>
              <a:rPr lang="en-US" dirty="0"/>
              <a:t>Later Intel introduced 386SX, internally identical, but with </a:t>
            </a:r>
            <a:r>
              <a:rPr lang="en-US" dirty="0" smtClean="0"/>
              <a:t>a 16</a:t>
            </a:r>
            <a:r>
              <a:rPr lang="en-US" dirty="0"/>
              <a:t>-bit external data bus &amp; 24-bit address bus.</a:t>
            </a:r>
          </a:p>
          <a:p>
            <a:pPr lvl="1"/>
            <a:r>
              <a:rPr lang="en-US" dirty="0"/>
              <a:t>This makes the 386SX system much cheaper.</a:t>
            </a:r>
          </a:p>
          <a:p>
            <a:r>
              <a:rPr lang="en-US" dirty="0"/>
              <a:t>Since general-purpose processors could not handle mathematical calculations rapidly, Intel introduced numeric data processing chips.</a:t>
            </a:r>
          </a:p>
          <a:p>
            <a:pPr lvl="1"/>
            <a:r>
              <a:rPr lang="en-US" dirty="0"/>
              <a:t>Math </a:t>
            </a:r>
            <a:r>
              <a:rPr lang="en-US" i="1" dirty="0" smtClean="0"/>
              <a:t>co-processors</a:t>
            </a:r>
            <a:r>
              <a:rPr lang="en-US" dirty="0"/>
              <a:t>, such as 8087, 80287, 80387</a:t>
            </a:r>
            <a:r>
              <a:rPr lang="en-US" dirty="0" smtClean="0"/>
              <a:t>.</a:t>
            </a:r>
          </a:p>
          <a:p>
            <a:r>
              <a:rPr lang="en-US" dirty="0"/>
              <a:t>On the 80486, in 1989, Intel put a greatly enhanced 80386 &amp; math coprocessor on a single chip.</a:t>
            </a:r>
          </a:p>
          <a:p>
            <a:pPr lvl="1"/>
            <a:r>
              <a:rPr lang="en-US" dirty="0"/>
              <a:t>Plus additional features such as </a:t>
            </a:r>
            <a:r>
              <a:rPr lang="en-US" i="1" dirty="0"/>
              <a:t>cache memory.</a:t>
            </a:r>
          </a:p>
          <a:p>
            <a:pPr lvl="1"/>
            <a:r>
              <a:rPr lang="en-US" dirty="0"/>
              <a:t>Cache memory is static RAM with a very fast access time.</a:t>
            </a:r>
          </a:p>
          <a:p>
            <a:r>
              <a:rPr lang="en-US" dirty="0"/>
              <a:t>All programs written for the 8088/86 will run on</a:t>
            </a:r>
            <a:br>
              <a:rPr lang="en-US" dirty="0"/>
            </a:br>
            <a:r>
              <a:rPr lang="en-US" dirty="0"/>
              <a:t>286, 386, and 486 computers.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80286, 80386, and 80486</a:t>
            </a:r>
          </a:p>
        </p:txBody>
      </p:sp>
    </p:spTree>
    <p:extLst>
      <p:ext uri="{BB962C8B-B14F-4D97-AF65-F5344CB8AC3E}">
        <p14:creationId xmlns:p14="http://schemas.microsoft.com/office/powerpoint/2010/main" val="334185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701" name="Picture 5" descr="ta01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22400"/>
            <a:ext cx="84582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89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8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BRIEF HISTORY OF THE x86 FAMILY </a:t>
            </a:r>
            <a:br>
              <a:rPr lang="en-US" smtClean="0"/>
            </a:br>
            <a:r>
              <a:rPr lang="en-US" sz="2400" i="1" smtClean="0"/>
              <a:t>80286, 80386, and 80486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0729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THE x86 FAMILY </a:t>
            </a:r>
            <a:br>
              <a:rPr lang="en-US" dirty="0"/>
            </a:br>
            <a:r>
              <a:rPr lang="en-US" sz="2400" i="1" dirty="0"/>
              <a:t>Pentium</a:t>
            </a:r>
            <a:r>
              <a:rPr lang="en-US" sz="2400" i="1" baseline="30000" dirty="0"/>
              <a:t>®</a:t>
            </a:r>
            <a:r>
              <a:rPr lang="en-US" sz="2400" i="1" dirty="0"/>
              <a:t> &amp; Pentium</a:t>
            </a:r>
            <a:r>
              <a:rPr lang="en-US" sz="2400" i="1" baseline="30000" dirty="0"/>
              <a:t>®</a:t>
            </a:r>
            <a:r>
              <a:rPr lang="en-US" sz="2400" i="1" dirty="0"/>
              <a:t> Pro</a:t>
            </a:r>
          </a:p>
        </p:txBody>
      </p:sp>
      <p:sp>
        <p:nvSpPr>
          <p:cNvPr id="138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1287609"/>
            <a:ext cx="8763000" cy="5281510"/>
          </a:xfrm>
        </p:spPr>
        <p:txBody>
          <a:bodyPr>
            <a:normAutofit/>
          </a:bodyPr>
          <a:lstStyle/>
          <a:p>
            <a:r>
              <a:rPr lang="en-US" dirty="0"/>
              <a:t>In 1992, Intel released the Pentium</a:t>
            </a:r>
            <a:r>
              <a:rPr lang="en-US" baseline="30000" dirty="0"/>
              <a:t>®</a:t>
            </a:r>
            <a:r>
              <a:rPr lang="en-US" dirty="0"/>
              <a:t>. (</a:t>
            </a:r>
            <a:r>
              <a:rPr lang="en-US" i="1" dirty="0"/>
              <a:t>not</a:t>
            </a:r>
            <a:r>
              <a:rPr lang="en-US" dirty="0"/>
              <a:t> 80586)</a:t>
            </a:r>
          </a:p>
          <a:p>
            <a:pPr lvl="1"/>
            <a:r>
              <a:rPr lang="en-US" dirty="0"/>
              <a:t>A name can be copyrighted, but numbers cannot</a:t>
            </a:r>
            <a:r>
              <a:rPr lang="en-US" dirty="0" smtClean="0"/>
              <a:t>.</a:t>
            </a:r>
          </a:p>
          <a:p>
            <a:r>
              <a:rPr lang="en-US" dirty="0"/>
              <a:t>On release, Pentium</a:t>
            </a:r>
            <a:r>
              <a:rPr lang="en-US" baseline="30000" dirty="0"/>
              <a:t>®</a:t>
            </a:r>
            <a:r>
              <a:rPr lang="en-US" dirty="0"/>
              <a:t> had speeds of 60 &amp; 66 </a:t>
            </a:r>
            <a:r>
              <a:rPr lang="en-US" dirty="0" err="1"/>
              <a:t>MHz.</a:t>
            </a:r>
            <a:endParaRPr lang="en-US" dirty="0"/>
          </a:p>
          <a:p>
            <a:pPr lvl="1"/>
            <a:r>
              <a:rPr lang="en-US" dirty="0"/>
              <a:t>Designers utilized over 3 million transistors on the Pentium</a:t>
            </a:r>
            <a:r>
              <a:rPr lang="en-US" baseline="30000" dirty="0"/>
              <a:t>®</a:t>
            </a:r>
            <a:r>
              <a:rPr lang="en-US" dirty="0"/>
              <a:t> chip using submicron fabrication technology.</a:t>
            </a:r>
          </a:p>
          <a:p>
            <a:pPr lvl="1"/>
            <a:r>
              <a:rPr lang="en-US" dirty="0"/>
              <a:t>New design features made speed twice that of 80486/66.</a:t>
            </a:r>
          </a:p>
          <a:p>
            <a:pPr lvl="1"/>
            <a:r>
              <a:rPr lang="en-US" dirty="0"/>
              <a:t>Over 300 times faster than that of the original 8088.</a:t>
            </a:r>
          </a:p>
          <a:p>
            <a:r>
              <a:rPr lang="en-US" dirty="0"/>
              <a:t>Pentium</a:t>
            </a:r>
            <a:r>
              <a:rPr lang="en-US" baseline="30000" dirty="0"/>
              <a:t>®</a:t>
            </a:r>
            <a:r>
              <a:rPr lang="en-US" dirty="0"/>
              <a:t> is fully compatible with previous x86 processors but includes several new features.</a:t>
            </a:r>
          </a:p>
          <a:p>
            <a:pPr lvl="1"/>
            <a:r>
              <a:rPr lang="en-US" dirty="0"/>
              <a:t>Separate 8K cache memory for code and data.</a:t>
            </a:r>
          </a:p>
          <a:p>
            <a:pPr lvl="1"/>
            <a:r>
              <a:rPr lang="en-US" dirty="0"/>
              <a:t>64-bit bus, and a vastly improved floating-point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2651</Words>
  <Application>Microsoft Macintosh PowerPoint</Application>
  <PresentationFormat>On-screen Show (4:3)</PresentationFormat>
  <Paragraphs>272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EEEN 311  Logic Circuits &amp; Microprocessors</vt:lpstr>
      <vt:lpstr>OBJECTIVES</vt:lpstr>
      <vt:lpstr>BRIEF HISTORY OF THE x86 FAMILY evolution from 8080/8085 to 8086</vt:lpstr>
      <vt:lpstr>BRIEF HISTORY OF THE x86 FAMILY evolution from 8080/8085 to 8086</vt:lpstr>
      <vt:lpstr>BRIEF HISTORY OF THE x86 FAMILY evolution from 8080/8085 to 8086</vt:lpstr>
      <vt:lpstr>BRIEF HISTORY OF THE x86 FAMILY  80286, 80386, and 80486</vt:lpstr>
      <vt:lpstr>BRIEF HISTORY OF THE x86 FAMILY  80286, 80386, and 80486</vt:lpstr>
      <vt:lpstr>PowerPoint Presentation</vt:lpstr>
      <vt:lpstr>BRIEF HISTORY OF THE x86 FAMILY  Pentium® &amp; Pentium® Pro</vt:lpstr>
      <vt:lpstr>BRIEF HISTORY OF THE x86 FAMILY  Pentium® &amp; Pentium® Pro</vt:lpstr>
      <vt:lpstr>BRIEF HISTORY OF THE x86 FAMILY  Pentium® &amp; Pentium® Pro</vt:lpstr>
      <vt:lpstr>BRIEF HISTORY OF THE x86 FAMILY  Pentium® II</vt:lpstr>
      <vt:lpstr>BRIEF HISTORY OF THE x86 FAMILY  Pentium® III</vt:lpstr>
      <vt:lpstr>BRIEF HISTORY OF THE x86 FAMILY  Pentium® 4</vt:lpstr>
      <vt:lpstr>BRIEF HISTORY OF THE x86 FAMILY  Intel 64 Architecture</vt:lpstr>
      <vt:lpstr>Inside The 8088/86</vt:lpstr>
      <vt:lpstr>Inside The 8088/86  pipelining</vt:lpstr>
      <vt:lpstr>INSIDE THE 8088/86  pipelining</vt:lpstr>
      <vt:lpstr>INSIDE THE 8088/86  pipelining</vt:lpstr>
      <vt:lpstr>INSIDE THE 8088/86 registers</vt:lpstr>
      <vt:lpstr>INSIDE THE 8088/86 registers</vt:lpstr>
      <vt:lpstr>INSIDE THE 8088/86 registers</vt:lpstr>
      <vt:lpstr>INTRODUCTION TO ASSEMBLY PROGRAMMING</vt:lpstr>
      <vt:lpstr>INTRODUCTION TO ASSEMBLY PROGRAMMING</vt:lpstr>
      <vt:lpstr>INTRODUCTION TO ASSEMBLY PROGRAMMING</vt:lpstr>
      <vt:lpstr>INTRODUCTION TO ASSEMBLY PROGRAMMING  MOV instruction</vt:lpstr>
      <vt:lpstr>INTRODUCTION TO ASSEMBLY PROGRAMMING  MOV instruction</vt:lpstr>
      <vt:lpstr>INTRODUCTION TO ASSEMBLY PROGRAMMING  MOV instruction</vt:lpstr>
      <vt:lpstr>INTRODUCTION TO ASSEMBLY PROGRAMMING  MOV instruction</vt:lpstr>
      <vt:lpstr>INTRODUCTION TO ASSEMBLY PROGRAMMING  MOV instruction</vt:lpstr>
      <vt:lpstr>INTRODUCTION TO ASSEMBLY PROGRAMMING  MOV instruction</vt:lpstr>
      <vt:lpstr>INTRODUCTION TO ASSEMBLY PROGRAMMING  MOV instruction</vt:lpstr>
      <vt:lpstr>INTRODUCTION TO ASSEMBLY PROGRAMMING  ADD instruction</vt:lpstr>
      <vt:lpstr>INTRODUCTION TO ASSEMBLY PROGRAMMING  ADD instruction</vt:lpstr>
      <vt:lpstr>INTRODUCTION TO ASSEMBLY PROGRAMMING  ADD instruction</vt:lpstr>
      <vt:lpstr>INTRODUCTION TO ASSEMBLY PROGRAMMING  ADD instruction</vt:lpstr>
      <vt:lpstr>INTRODUCTION TO ASSEMBLY PROGRAMMING  ADD instruction</vt:lpstr>
      <vt:lpstr>INTRODUCTION TO PROGRAM SEGMENTS </vt:lpstr>
      <vt:lpstr>INTRODUCTION TO PROGRAM SEGMENTS  origin and definition of the segment</vt:lpstr>
      <vt:lpstr>INTRODUCTION TO PROGRAM SEGMENTS  logical address and physical address</vt:lpstr>
      <vt:lpstr>INTRODUCTION TO PROGRAM SEGMENTS  code segment </vt:lpstr>
      <vt:lpstr>INTRODUCTION TO PROGRAM SEGMENTS  code segment </vt:lpstr>
      <vt:lpstr>INTRODUCTION TO PROGRAM SEGMENTS  code segment </vt:lpstr>
      <vt:lpstr>INTRODUCTION TO PROGRAM SEGMENTS  code segment </vt:lpstr>
      <vt:lpstr>INTRODUCTION TO PROGRAM SEGMENTS  code segment </vt:lpstr>
      <vt:lpstr>INTRODUCTION TO PROGRAM SEGMENTS  code segment </vt:lpstr>
    </vt:vector>
  </TitlesOfParts>
  <Company>Bilgi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Baykal Sarıcaoğlu</cp:lastModifiedBy>
  <cp:revision>153</cp:revision>
  <dcterms:created xsi:type="dcterms:W3CDTF">2012-09-24T08:21:54Z</dcterms:created>
  <dcterms:modified xsi:type="dcterms:W3CDTF">2013-10-08T05:35:05Z</dcterms:modified>
</cp:coreProperties>
</file>