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8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68" r:id="rId59"/>
    <p:sldId id="369" r:id="rId60"/>
    <p:sldId id="370" r:id="rId61"/>
    <p:sldId id="371" r:id="rId62"/>
    <p:sldId id="372" r:id="rId63"/>
    <p:sldId id="373" r:id="rId64"/>
    <p:sldId id="374" r:id="rId65"/>
    <p:sldId id="375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2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esProps" Target="presProps.xml"/><Relationship Id="rId71" Type="http://schemas.openxmlformats.org/officeDocument/2006/relationships/viewProps" Target="viewProps.xml"/><Relationship Id="rId72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51FAD-2D00-7946-9AFC-FB84AF75CB90}" type="datetimeFigureOut">
              <a:rPr lang="en-US" smtClean="0"/>
              <a:t>10/2/12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85076-AE56-8540-9E92-BAD00A49A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7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3B7C3-A308-C242-9E42-B2B8B4346B81}" type="datetimeFigureOut">
              <a:rPr lang="en-US" smtClean="0"/>
              <a:t>10/2/12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F1673-3B07-C94F-AC5A-B322BA371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384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76C4C-17C7-4844-B928-44CB2F8318F8}" type="datetime2">
              <a:rPr lang="en-US" smtClean="0"/>
              <a:t>Tuesday, October 2,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6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B8F5-59EF-8D4E-9D27-B8E8515DE168}" type="datetime2">
              <a:rPr lang="en-US" smtClean="0"/>
              <a:t>Tuesday, October 2,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1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E9AD9-8BCE-D64A-B1D2-F8BEA09E73BC}" type="datetime2">
              <a:rPr lang="en-US" smtClean="0"/>
              <a:t>Tuesday, October 2,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3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/>
            </a:lvl1pPr>
            <a:lvl2pPr marL="742950" indent="-285750">
              <a:buFont typeface="Courier New"/>
              <a:buChar char="o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437C-11E9-3947-863A-61C374749801}" type="datetime2">
              <a:rPr lang="en-US" smtClean="0"/>
              <a:t>Tuesday, October 2,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8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E0A6-C8B3-E841-AEE5-463AB6F2ABCC}" type="datetime2">
              <a:rPr lang="en-US" smtClean="0"/>
              <a:t>Tuesday, October 2, 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F856-27D1-1447-BC6F-F158C753C158}" type="datetime2">
              <a:rPr lang="en-US" smtClean="0"/>
              <a:t>Tuesday, October 2,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5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A0CF9-7F6E-B049-AAEC-90FCD7C029DB}" type="datetime2">
              <a:rPr lang="en-US" smtClean="0"/>
              <a:t>Tuesday, October 2, 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4DDB-BC64-094E-AF7F-AC865B3303B9}" type="datetime2">
              <a:rPr lang="en-US" smtClean="0"/>
              <a:t>Tuesday, October 2, 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2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2259-D3D0-A142-8131-274323B0011D}" type="datetime2">
              <a:rPr lang="en-US" smtClean="0"/>
              <a:t>Tuesday, October 2, 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7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8C05-7EE4-3A44-95CE-AD1E2CAA7A48}" type="datetime2">
              <a:rPr lang="en-US" smtClean="0"/>
              <a:t>Tuesday, October 2,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58E89-EE25-6744-8E9D-150C4846643C}" type="datetime2">
              <a:rPr lang="en-US" smtClean="0"/>
              <a:t>Tuesday, October 2, 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1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034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8AC7-F430-7642-ADA7-E22A5AF81136}" type="datetime2">
              <a:rPr lang="en-US" smtClean="0"/>
              <a:t>Tuesday, October 2, 12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C9CE9-3E8B-1542-88CC-36B6B60004C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bilgi_logo copy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42" y="6194028"/>
            <a:ext cx="2646501" cy="6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1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9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2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3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4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5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7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8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9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2.jpeg"/><Relationship Id="rId5" Type="http://schemas.openxmlformats.org/officeDocument/2006/relationships/image" Target="../media/image33.jpeg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5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6.jpe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7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38.jpeg"/><Relationship Id="rId5" Type="http://schemas.openxmlformats.org/officeDocument/2006/relationships/image" Target="../media/image39.jpeg"/><Relationship Id="rId1" Type="http://schemas.openxmlformats.org/officeDocument/2006/relationships/tags" Target="../tags/tag31.xml"/><Relationship Id="rId2" Type="http://schemas.openxmlformats.org/officeDocument/2006/relationships/tags" Target="../tags/tag3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e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866" y="2130425"/>
            <a:ext cx="8171954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EEEN 311 </a:t>
            </a:r>
            <a:br>
              <a:rPr lang="en-US" sz="3200" dirty="0" smtClean="0"/>
            </a:br>
            <a:r>
              <a:rPr lang="en-US" sz="3200" dirty="0" smtClean="0"/>
              <a:t>Logic Circuits &amp; Microprocessors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x86 Microprocessor</a:t>
            </a:r>
          </a:p>
          <a:p>
            <a:r>
              <a:rPr lang="en-US" sz="2000" dirty="0" smtClean="0"/>
              <a:t>[Week 2]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1753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SEGMENTS </a:t>
            </a:r>
            <a:br>
              <a:rPr lang="en-US" dirty="0"/>
            </a:br>
            <a:r>
              <a:rPr lang="en-US" dirty="0"/>
              <a:t>data segment </a:t>
            </a:r>
          </a:p>
        </p:txBody>
      </p:sp>
      <p:sp>
        <p:nvSpPr>
          <p:cNvPr id="150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data had to be stored at a different offset address the program would have to be rewritten</a:t>
            </a:r>
          </a:p>
          <a:p>
            <a:pPr lvl="1"/>
            <a:r>
              <a:rPr lang="en-US" dirty="0"/>
              <a:t>A way to solve this problem is to use a register to hold</a:t>
            </a:r>
            <a:br>
              <a:rPr lang="en-US" dirty="0"/>
            </a:br>
            <a:r>
              <a:rPr lang="en-US" dirty="0"/>
              <a:t>the offset address, and before each ADD, increment the register to access the next byte.</a:t>
            </a:r>
          </a:p>
          <a:p>
            <a:r>
              <a:rPr lang="en-US" dirty="0"/>
              <a:t>8088/86 allows only the use of registers </a:t>
            </a:r>
            <a:r>
              <a:rPr lang="en-US" dirty="0">
                <a:solidFill>
                  <a:srgbClr val="FF0000"/>
                </a:solidFill>
              </a:rPr>
              <a:t>BX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SI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DI</a:t>
            </a:r>
            <a:r>
              <a:rPr lang="en-US" dirty="0"/>
              <a:t> as offset registers for the data segment</a:t>
            </a:r>
          </a:p>
          <a:p>
            <a:pPr lvl="1"/>
            <a:r>
              <a:rPr lang="en-US" dirty="0"/>
              <a:t>The term </a:t>
            </a:r>
            <a:r>
              <a:rPr lang="en-US" b="1" i="1" dirty="0"/>
              <a:t>pointer</a:t>
            </a:r>
            <a:r>
              <a:rPr lang="en-US" i="1" dirty="0"/>
              <a:t> </a:t>
            </a:r>
            <a:r>
              <a:rPr lang="en-US" dirty="0"/>
              <a:t>is often used for a register holding</a:t>
            </a:r>
            <a:br>
              <a:rPr lang="en-US" dirty="0"/>
            </a:br>
            <a:r>
              <a:rPr lang="en-US" dirty="0"/>
              <a:t>an offset address.</a:t>
            </a:r>
          </a:p>
        </p:txBody>
      </p:sp>
    </p:spTree>
    <p:extLst>
      <p:ext uri="{BB962C8B-B14F-4D97-AF65-F5344CB8AC3E}">
        <p14:creationId xmlns:p14="http://schemas.microsoft.com/office/powerpoint/2010/main" val="2371214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SEGMENTS </a:t>
            </a:r>
            <a:br>
              <a:rPr lang="en-US" dirty="0"/>
            </a:br>
            <a:r>
              <a:rPr lang="en-US" dirty="0"/>
              <a:t>data segment </a:t>
            </a:r>
          </a:p>
        </p:txBody>
      </p:sp>
      <p:sp>
        <p:nvSpPr>
          <p:cNvPr id="150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611187"/>
          </a:xfrm>
        </p:spPr>
        <p:txBody>
          <a:bodyPr/>
          <a:lstStyle/>
          <a:p>
            <a:r>
              <a:rPr lang="en-US"/>
              <a:t>In the following example, 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BX</a:t>
            </a:r>
            <a:r>
              <a:rPr lang="en-US"/>
              <a:t> is used as a pointer:</a:t>
            </a:r>
          </a:p>
        </p:txBody>
      </p:sp>
      <p:grpSp>
        <p:nvGrpSpPr>
          <p:cNvPr id="1503241" name="Group 9"/>
          <p:cNvGrpSpPr>
            <a:grpSpLocks/>
          </p:cNvGrpSpPr>
          <p:nvPr/>
        </p:nvGrpSpPr>
        <p:grpSpPr bwMode="auto">
          <a:xfrm>
            <a:off x="381000" y="1485900"/>
            <a:ext cx="8458200" cy="2278063"/>
            <a:chOff x="240" y="936"/>
            <a:chExt cx="5328" cy="1435"/>
          </a:xfrm>
        </p:grpSpPr>
        <p:pic>
          <p:nvPicPr>
            <p:cNvPr id="1503236" name="Picture 4" descr="pc01_0180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" y="936"/>
              <a:ext cx="5108" cy="1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503237" name="Rectangle 5"/>
            <p:cNvSpPr>
              <a:spLocks noChangeArrowheads="1"/>
            </p:cNvSpPr>
            <p:nvPr/>
          </p:nvSpPr>
          <p:spPr bwMode="auto">
            <a:xfrm>
              <a:off x="240" y="1104"/>
              <a:ext cx="5328" cy="14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03239" name="Rectangle 7"/>
          <p:cNvSpPr>
            <a:spLocks noChangeArrowheads="1"/>
          </p:cNvSpPr>
          <p:nvPr/>
        </p:nvSpPr>
        <p:spPr bwMode="auto">
          <a:xfrm>
            <a:off x="136525" y="3846513"/>
            <a:ext cx="8763000" cy="144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aseline="0"/>
              <a:t>The </a:t>
            </a:r>
            <a:r>
              <a:rPr lang="en-US" sz="2800" b="1" baseline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</a:t>
            </a:r>
            <a:r>
              <a:rPr lang="en-US" sz="2800" baseline="0"/>
              <a:t> instruction adds 1 to (increments) its operand.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"</a:t>
            </a:r>
            <a:r>
              <a:rPr lang="en-US" b="1" baseline="0">
                <a:solidFill>
                  <a:srgbClr val="0000FF"/>
                </a:solidFill>
                <a:latin typeface="Courier" charset="0"/>
              </a:rPr>
              <a:t>INC BX</a:t>
            </a:r>
            <a:r>
              <a:rPr lang="en-US" baseline="0"/>
              <a:t>" achieves the same result as "</a:t>
            </a:r>
            <a:r>
              <a:rPr lang="en-US" b="1" baseline="0">
                <a:latin typeface="Courier" charset="0"/>
              </a:rPr>
              <a:t>ADD BX,1</a:t>
            </a:r>
            <a:r>
              <a:rPr lang="ja-JP" altLang="en-US" baseline="0"/>
              <a:t>“</a:t>
            </a:r>
            <a:endParaRPr lang="en-US" baseline="0"/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If the offset address where data is located is changed, only one instruction will need to be modified.</a:t>
            </a:r>
          </a:p>
        </p:txBody>
      </p:sp>
      <p:sp>
        <p:nvSpPr>
          <p:cNvPr id="1503240" name="Rectangle 8"/>
          <p:cNvSpPr>
            <a:spLocks noChangeArrowheads="1"/>
          </p:cNvSpPr>
          <p:nvPr/>
        </p:nvSpPr>
        <p:spPr bwMode="auto">
          <a:xfrm>
            <a:off x="381000" y="2247900"/>
            <a:ext cx="8458200" cy="2286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3239" grpId="0" autoUpdateAnimBg="0"/>
      <p:bldP spid="15032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0800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dirty="0" smtClean="0"/>
              <a:t>INTRODUCTION </a:t>
            </a:r>
            <a:r>
              <a:rPr lang="en-US" dirty="0"/>
              <a:t>TO PROGRAM SEGMENTS 	 data segment logical/physical address</a:t>
            </a:r>
          </a:p>
        </p:txBody>
      </p:sp>
      <p:sp>
        <p:nvSpPr>
          <p:cNvPr id="151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physical address for data is calculated using the same rules as for the code segment.</a:t>
            </a:r>
          </a:p>
          <a:p>
            <a:pPr lvl="1"/>
            <a:r>
              <a:rPr lang="en-US" dirty="0"/>
              <a:t>The physical address of data is calculated by shifting DS left one hex digit and adding the offset value, as shown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smtClean="0"/>
              <a:t>coming 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63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0800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SEGMENTS 	 data segment logical/physical address</a:t>
            </a:r>
          </a:p>
        </p:txBody>
      </p:sp>
      <p:pic>
        <p:nvPicPr>
          <p:cNvPr id="1514502" name="Picture 6" descr="ex01_002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066800"/>
            <a:ext cx="7321550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2337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0800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SEGMENTS 	 data segment logical/physical address</a:t>
            </a:r>
          </a:p>
        </p:txBody>
      </p:sp>
      <p:pic>
        <p:nvPicPr>
          <p:cNvPr id="1516552" name="Picture 8" descr="ex01_0030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025525"/>
            <a:ext cx="8335963" cy="468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914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9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SEGMENTS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little </a:t>
            </a:r>
            <a:r>
              <a:rPr lang="en-US" i="1" dirty="0"/>
              <a:t>endian convention</a:t>
            </a:r>
          </a:p>
        </p:txBody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92187"/>
          </a:xfrm>
        </p:spPr>
        <p:txBody>
          <a:bodyPr>
            <a:normAutofit/>
          </a:bodyPr>
          <a:lstStyle/>
          <a:p>
            <a:r>
              <a:rPr lang="en-US" sz="2200" dirty="0"/>
              <a:t>Previous examples used 8-bit or 1-byte data.</a:t>
            </a:r>
          </a:p>
          <a:p>
            <a:pPr lvl="1"/>
            <a:r>
              <a:rPr lang="en-US" sz="2200" i="1" dirty="0"/>
              <a:t>What happens when 16-bit data is used?</a:t>
            </a:r>
          </a:p>
        </p:txBody>
      </p:sp>
      <p:pic>
        <p:nvPicPr>
          <p:cNvPr id="1403908" name="Picture 4" descr="pc01_019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1981200"/>
            <a:ext cx="8126412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03910" name="Rectangle 6"/>
          <p:cNvSpPr>
            <a:spLocks noChangeArrowheads="1"/>
          </p:cNvSpPr>
          <p:nvPr/>
        </p:nvSpPr>
        <p:spPr bwMode="auto">
          <a:xfrm>
            <a:off x="136525" y="2679700"/>
            <a:ext cx="8763000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charset="2"/>
              <a:buChar char="§"/>
            </a:pPr>
            <a:r>
              <a:rPr lang="en-US" sz="2200" baseline="0" dirty="0">
                <a:latin typeface="Arial"/>
                <a:cs typeface="Arial"/>
              </a:rPr>
              <a:t>The low byte goes to the low memory location and the high byte goes to the high memory address.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200" baseline="0" dirty="0">
                <a:latin typeface="Arial"/>
                <a:cs typeface="Arial"/>
              </a:rPr>
              <a:t>Memory location DS:1500 contains F3H.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200" baseline="0" dirty="0">
                <a:latin typeface="Arial"/>
                <a:cs typeface="Arial"/>
              </a:rPr>
              <a:t>Memory location DS:1501 contains 35H.</a:t>
            </a:r>
          </a:p>
          <a:p>
            <a:pPr marL="1143000" lvl="2" indent="-2286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200" baseline="0" dirty="0">
                <a:latin typeface="Arial"/>
                <a:cs typeface="Arial"/>
              </a:rPr>
              <a:t>(DS:1500 = F3  DS:1501 = 35)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200" baseline="0" dirty="0">
                <a:latin typeface="Arial"/>
                <a:cs typeface="Arial"/>
              </a:rPr>
              <a:t>This convention is called </a:t>
            </a:r>
            <a:r>
              <a:rPr lang="en-US" sz="2200" b="1" i="1" baseline="0" dirty="0">
                <a:latin typeface="Arial"/>
                <a:cs typeface="Arial"/>
              </a:rPr>
              <a:t>little endian</a:t>
            </a:r>
            <a:r>
              <a:rPr lang="en-US" sz="2200" b="1" baseline="0" dirty="0">
                <a:latin typeface="Arial"/>
                <a:cs typeface="Arial"/>
              </a:rPr>
              <a:t> </a:t>
            </a:r>
            <a:r>
              <a:rPr lang="en-US" sz="2200" b="1" baseline="0" dirty="0" err="1">
                <a:latin typeface="Arial"/>
                <a:cs typeface="Arial"/>
              </a:rPr>
              <a:t>vs</a:t>
            </a:r>
            <a:r>
              <a:rPr lang="en-US" sz="2200" b="1" baseline="0" dirty="0">
                <a:latin typeface="Arial"/>
                <a:cs typeface="Arial"/>
              </a:rPr>
              <a:t> </a:t>
            </a:r>
            <a:r>
              <a:rPr lang="en-US" sz="2200" b="1" i="1" baseline="0" dirty="0">
                <a:latin typeface="Arial"/>
                <a:cs typeface="Arial"/>
              </a:rPr>
              <a:t>big endian</a:t>
            </a:r>
            <a:r>
              <a:rPr lang="en-US" sz="2200" baseline="0" dirty="0">
                <a:latin typeface="Arial"/>
                <a:cs typeface="Arial"/>
              </a:rPr>
              <a:t>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200" baseline="0" dirty="0">
                <a:latin typeface="Arial"/>
                <a:cs typeface="Arial"/>
              </a:rPr>
              <a:t>From a Gulliver</a:t>
            </a:r>
            <a:r>
              <a:rPr lang="ja-JP" altLang="en-US" sz="2200" baseline="0" dirty="0">
                <a:latin typeface="Arial"/>
                <a:cs typeface="Arial"/>
              </a:rPr>
              <a:t>’</a:t>
            </a:r>
            <a:r>
              <a:rPr lang="en-US" sz="2200" baseline="0" dirty="0">
                <a:latin typeface="Arial"/>
                <a:cs typeface="Arial"/>
              </a:rPr>
              <a:t>s Travels story about how an egg should</a:t>
            </a:r>
            <a:br>
              <a:rPr lang="en-US" sz="2200" baseline="0" dirty="0">
                <a:latin typeface="Arial"/>
                <a:cs typeface="Arial"/>
              </a:rPr>
            </a:br>
            <a:r>
              <a:rPr lang="en-US" sz="2200" baseline="0" dirty="0">
                <a:latin typeface="Arial"/>
                <a:cs typeface="Arial"/>
              </a:rPr>
              <a:t>be opened—from the little end, or the big end.</a:t>
            </a:r>
          </a:p>
        </p:txBody>
      </p:sp>
    </p:spTree>
    <p:extLst>
      <p:ext uri="{BB962C8B-B14F-4D97-AF65-F5344CB8AC3E}">
        <p14:creationId xmlns:p14="http://schemas.microsoft.com/office/powerpoint/2010/main" val="340928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3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3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03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39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3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39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03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39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03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039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03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039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91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</a:t>
            </a:r>
            <a:r>
              <a:rPr lang="en-US" dirty="0" smtClean="0"/>
              <a:t>SEGMENTS</a:t>
            </a:r>
            <a:br>
              <a:rPr lang="en-US" dirty="0" smtClean="0"/>
            </a:br>
            <a:r>
              <a:rPr lang="en-US" sz="2700" i="1" dirty="0" smtClean="0"/>
              <a:t>little </a:t>
            </a:r>
            <a:r>
              <a:rPr lang="en-US" sz="2700" i="1" dirty="0"/>
              <a:t>endian convention</a:t>
            </a:r>
          </a:p>
        </p:txBody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754187"/>
          </a:xfrm>
        </p:spPr>
        <p:txBody>
          <a:bodyPr>
            <a:normAutofit/>
          </a:bodyPr>
          <a:lstStyle/>
          <a:p>
            <a:r>
              <a:rPr lang="en-US" sz="1800" dirty="0"/>
              <a:t>In the big endian method, the high byte goes to the low address.</a:t>
            </a:r>
          </a:p>
          <a:p>
            <a:pPr lvl="1"/>
            <a:r>
              <a:rPr lang="en-US" sz="1800" dirty="0"/>
              <a:t>In the little endian method, the high byte goes to the</a:t>
            </a:r>
            <a:br>
              <a:rPr lang="en-US" sz="1800" dirty="0"/>
            </a:br>
            <a:r>
              <a:rPr lang="en-US" sz="1800" dirty="0"/>
              <a:t>high address and the low byte to the low address.</a:t>
            </a:r>
          </a:p>
        </p:txBody>
      </p:sp>
      <p:pic>
        <p:nvPicPr>
          <p:cNvPr id="1518598" name="Picture 6" descr="ex01_00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933276"/>
            <a:ext cx="8318500" cy="311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5656" y="5001428"/>
            <a:ext cx="8763000" cy="175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Courier New"/>
              <a:buChar char="o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smtClean="0"/>
              <a:t>All Intel microprocessors and many microcontrollers use the little endian convention.</a:t>
            </a:r>
          </a:p>
          <a:p>
            <a:pPr lvl="1"/>
            <a:r>
              <a:rPr lang="en-US" sz="1800" smtClean="0"/>
              <a:t>Freescale (formerly Motorola) microprocessors, along with some other microcontrollers, use big endian.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6484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SEGMENTS </a:t>
            </a:r>
            <a:br>
              <a:rPr lang="en-US" dirty="0"/>
            </a:br>
            <a:r>
              <a:rPr lang="en-US" dirty="0"/>
              <a:t>extra segment (ES) </a:t>
            </a:r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830387"/>
          </a:xfrm>
        </p:spPr>
        <p:txBody>
          <a:bodyPr/>
          <a:lstStyle/>
          <a:p>
            <a:r>
              <a:rPr lang="en-US"/>
              <a:t>ES is a segment register used as an extra data segment.</a:t>
            </a:r>
          </a:p>
          <a:p>
            <a:pPr lvl="1"/>
            <a:r>
              <a:rPr lang="en-US"/>
              <a:t>In many normal programs this segment is not used.</a:t>
            </a:r>
          </a:p>
          <a:p>
            <a:pPr lvl="1"/>
            <a:r>
              <a:rPr lang="en-US"/>
              <a:t>Use is essential for string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140656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</a:t>
            </a:r>
            <a:r>
              <a:rPr lang="en-US" dirty="0" smtClean="0"/>
              <a:t>SEGMENTS</a:t>
            </a:r>
            <a:br>
              <a:rPr lang="en-US" dirty="0" smtClean="0"/>
            </a:br>
            <a:r>
              <a:rPr lang="en-US" dirty="0" smtClean="0"/>
              <a:t>memory </a:t>
            </a:r>
            <a:r>
              <a:rPr lang="en-US" dirty="0"/>
              <a:t>map of the IBM PC</a:t>
            </a:r>
          </a:p>
        </p:txBody>
      </p:sp>
      <p:sp>
        <p:nvSpPr>
          <p:cNvPr id="152269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5883275" cy="4090987"/>
          </a:xfrm>
          <a:noFill/>
          <a:ln/>
        </p:spPr>
        <p:txBody>
          <a:bodyPr/>
          <a:lstStyle/>
          <a:p>
            <a:r>
              <a:rPr lang="en-US" dirty="0"/>
              <a:t>The 20-bit address of 8088/86 allows 1mb (1024K bytes) of memory space with the address range 00000–FFFFF.</a:t>
            </a:r>
          </a:p>
          <a:p>
            <a:pPr lvl="1"/>
            <a:r>
              <a:rPr lang="en-US" dirty="0"/>
              <a:t>During the design phase of the first IBM PC, engineers had to </a:t>
            </a:r>
            <a:r>
              <a:rPr lang="en-US" dirty="0" smtClean="0"/>
              <a:t>decide on </a:t>
            </a:r>
            <a:r>
              <a:rPr lang="en-US" dirty="0"/>
              <a:t>the allocation of the 1-megabyte memory space to various </a:t>
            </a:r>
            <a:r>
              <a:rPr lang="en-US" dirty="0" smtClean="0"/>
              <a:t>sections of </a:t>
            </a:r>
            <a:r>
              <a:rPr lang="en-US" dirty="0"/>
              <a:t>the PC.</a:t>
            </a:r>
          </a:p>
          <a:p>
            <a:pPr lvl="2"/>
            <a:r>
              <a:rPr lang="en-US" dirty="0"/>
              <a:t>This memory allocation is</a:t>
            </a:r>
            <a:br>
              <a:rPr lang="en-US" dirty="0"/>
            </a:br>
            <a:r>
              <a:rPr lang="en-US" dirty="0"/>
              <a:t>called a </a:t>
            </a:r>
            <a:r>
              <a:rPr lang="en-US" b="1" i="1" dirty="0"/>
              <a:t>memory map</a:t>
            </a:r>
            <a:r>
              <a:rPr lang="en-US" dirty="0"/>
              <a:t>.</a:t>
            </a:r>
          </a:p>
        </p:txBody>
      </p:sp>
      <p:grpSp>
        <p:nvGrpSpPr>
          <p:cNvPr id="1522703" name="Group 15"/>
          <p:cNvGrpSpPr>
            <a:grpSpLocks/>
          </p:cNvGrpSpPr>
          <p:nvPr/>
        </p:nvGrpSpPr>
        <p:grpSpPr bwMode="auto">
          <a:xfrm>
            <a:off x="227013" y="990600"/>
            <a:ext cx="8624887" cy="4902200"/>
            <a:chOff x="143" y="624"/>
            <a:chExt cx="5433" cy="3088"/>
          </a:xfrm>
        </p:grpSpPr>
        <p:pic>
          <p:nvPicPr>
            <p:cNvPr id="1522701" name="Picture 13" descr="fg01_003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6" y="624"/>
              <a:ext cx="1660" cy="3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2702" name="Text Box 14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43" y="3512"/>
              <a:ext cx="21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baseline="0">
                  <a:solidFill>
                    <a:srgbClr val="272727"/>
                  </a:solidFill>
                </a:rPr>
                <a:t>Figure 1-3 </a:t>
              </a:r>
              <a:r>
                <a:rPr lang="en-US" sz="1400" baseline="0">
                  <a:solidFill>
                    <a:srgbClr val="272727"/>
                  </a:solidFill>
                </a:rPr>
                <a:t>Memory Allocation in the 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265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3734" name="Group 22"/>
          <p:cNvGrpSpPr>
            <a:grpSpLocks/>
          </p:cNvGrpSpPr>
          <p:nvPr/>
        </p:nvGrpSpPr>
        <p:grpSpPr bwMode="auto">
          <a:xfrm>
            <a:off x="227013" y="990600"/>
            <a:ext cx="8624887" cy="4902200"/>
            <a:chOff x="143" y="624"/>
            <a:chExt cx="5433" cy="3088"/>
          </a:xfrm>
        </p:grpSpPr>
        <p:pic>
          <p:nvPicPr>
            <p:cNvPr id="1523732" name="Picture 20" descr="fg01_003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6" y="624"/>
              <a:ext cx="1660" cy="3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3733" name="Text Box 21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43" y="3512"/>
              <a:ext cx="21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400" b="1" baseline="0">
                  <a:solidFill>
                    <a:srgbClr val="272727"/>
                  </a:solidFill>
                </a:rPr>
                <a:t>Figure 1-3 </a:t>
              </a:r>
              <a:r>
                <a:rPr lang="en-US" sz="1400" baseline="0">
                  <a:solidFill>
                    <a:srgbClr val="272727"/>
                  </a:solidFill>
                </a:rPr>
                <a:t>Memory Allocation in the PC</a:t>
              </a:r>
            </a:p>
          </p:txBody>
        </p:sp>
      </p:grpSp>
      <p:sp>
        <p:nvSpPr>
          <p:cNvPr id="1523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</a:t>
            </a:r>
            <a:r>
              <a:rPr lang="en-US" dirty="0" smtClean="0"/>
              <a:t>SEGMENTS</a:t>
            </a:r>
            <a:br>
              <a:rPr lang="en-US" dirty="0" smtClean="0"/>
            </a:br>
            <a:r>
              <a:rPr lang="en-US" dirty="0" smtClean="0"/>
              <a:t>memory </a:t>
            </a:r>
            <a:r>
              <a:rPr lang="en-US" dirty="0"/>
              <a:t>map of the IBM PC</a:t>
            </a:r>
          </a:p>
        </p:txBody>
      </p:sp>
      <p:sp>
        <p:nvSpPr>
          <p:cNvPr id="152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5883275" cy="1296987"/>
          </a:xfrm>
        </p:spPr>
        <p:txBody>
          <a:bodyPr/>
          <a:lstStyle/>
          <a:p>
            <a:r>
              <a:rPr lang="en-US"/>
              <a:t>Of this 1 megabyte, 640K bytes from addresses </a:t>
            </a:r>
            <a:r>
              <a:rPr 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00000–9FFFFH</a:t>
            </a:r>
            <a:r>
              <a:rPr lang="en-US"/>
              <a:t> were set aside for RAM</a:t>
            </a:r>
          </a:p>
        </p:txBody>
      </p:sp>
      <p:sp>
        <p:nvSpPr>
          <p:cNvPr id="1523718" name="Rectangle 6"/>
          <p:cNvSpPr>
            <a:spLocks noChangeArrowheads="1"/>
          </p:cNvSpPr>
          <p:nvPr/>
        </p:nvSpPr>
        <p:spPr bwMode="auto">
          <a:xfrm>
            <a:off x="7835900" y="1168400"/>
            <a:ext cx="774700" cy="27051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3721" name="Rectangle 9"/>
          <p:cNvSpPr>
            <a:spLocks noChangeArrowheads="1"/>
          </p:cNvSpPr>
          <p:nvPr/>
        </p:nvSpPr>
        <p:spPr bwMode="auto">
          <a:xfrm>
            <a:off x="7835900" y="3962400"/>
            <a:ext cx="774700" cy="9017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3723" name="Rectangle 11"/>
          <p:cNvSpPr>
            <a:spLocks noChangeArrowheads="1"/>
          </p:cNvSpPr>
          <p:nvPr/>
        </p:nvSpPr>
        <p:spPr bwMode="auto">
          <a:xfrm>
            <a:off x="7835900" y="4953000"/>
            <a:ext cx="774700" cy="7366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3725" name="Rectangle 13"/>
          <p:cNvSpPr>
            <a:spLocks noChangeArrowheads="1"/>
          </p:cNvSpPr>
          <p:nvPr/>
        </p:nvSpPr>
        <p:spPr bwMode="auto">
          <a:xfrm>
            <a:off x="136525" y="2336800"/>
            <a:ext cx="58832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aseline="0"/>
              <a:t>128K bytes </a:t>
            </a:r>
            <a:r>
              <a:rPr lang="en-US" sz="2800" b="1" baseline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A0000H– BFFFFH</a:t>
            </a:r>
            <a:r>
              <a:rPr lang="en-US" sz="2800" baseline="0"/>
              <a:t> were allocated for video memory</a:t>
            </a:r>
          </a:p>
        </p:txBody>
      </p:sp>
      <p:sp>
        <p:nvSpPr>
          <p:cNvPr id="1523726" name="Rectangle 14"/>
          <p:cNvSpPr>
            <a:spLocks noChangeArrowheads="1"/>
          </p:cNvSpPr>
          <p:nvPr/>
        </p:nvSpPr>
        <p:spPr bwMode="auto">
          <a:xfrm>
            <a:off x="136525" y="3352800"/>
            <a:ext cx="5883275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aseline="0"/>
              <a:t>The remaining 256K bytes from </a:t>
            </a:r>
            <a:r>
              <a:rPr lang="en-US" sz="2800" b="1" baseline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C0000H–FFFFFH</a:t>
            </a:r>
            <a:r>
              <a:rPr lang="en-US" sz="2800" baseline="0"/>
              <a:t> were set aside for ROM</a:t>
            </a:r>
          </a:p>
        </p:txBody>
      </p:sp>
    </p:spTree>
    <p:extLst>
      <p:ext uri="{BB962C8B-B14F-4D97-AF65-F5344CB8AC3E}">
        <p14:creationId xmlns:p14="http://schemas.microsoft.com/office/powerpoint/2010/main" val="3160105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23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23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23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23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3715" grpId="0" build="p" autoUpdateAnimBg="0" advAuto="0"/>
      <p:bldP spid="1523718" grpId="0" animBg="1"/>
      <p:bldP spid="1523721" grpId="0" animBg="1"/>
      <p:bldP spid="1523723" grpId="0" animBg="1"/>
      <p:bldP spid="1523725" grpId="0" build="p" autoUpdateAnimBg="0"/>
      <p:bldP spid="152372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4" name="Rectangle 1028"/>
          <p:cNvSpPr>
            <a:spLocks noGrp="1" noChangeArrowheads="1"/>
          </p:cNvSpPr>
          <p:nvPr>
            <p:ph type="body" idx="1"/>
          </p:nvPr>
        </p:nvSpPr>
        <p:spPr>
          <a:xfrm>
            <a:off x="138113" y="770386"/>
            <a:ext cx="9005887" cy="5475989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 smtClean="0">
                <a:solidFill>
                  <a:srgbClr val="000000"/>
                </a:solidFill>
                <a:cs typeface="Arial" charset="0"/>
              </a:rPr>
              <a:t>State 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the purpose of the code segment</a:t>
            </a:r>
            <a:r>
              <a:rPr lang="en-US" sz="2500" dirty="0" smtClean="0">
                <a:solidFill>
                  <a:srgbClr val="000000"/>
                </a:solidFill>
                <a:cs typeface="Arial" charset="0"/>
              </a:rPr>
              <a:t>, data 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segment</a:t>
            </a:r>
            <a:r>
              <a:rPr lang="en-US" sz="2500" dirty="0" smtClean="0">
                <a:solidFill>
                  <a:srgbClr val="000000"/>
                </a:solidFill>
                <a:cs typeface="Arial" charset="0"/>
              </a:rPr>
              <a:t>, stack 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segment, and extra segment.</a:t>
            </a:r>
          </a:p>
          <a:p>
            <a:r>
              <a:rPr lang="en-US" sz="2500" dirty="0">
                <a:solidFill>
                  <a:srgbClr val="000000"/>
                </a:solidFill>
                <a:cs typeface="Arial" charset="0"/>
              </a:rPr>
              <a:t>Explain the difference between a logical address and a physical address.</a:t>
            </a:r>
          </a:p>
          <a:p>
            <a:r>
              <a:rPr lang="en-US" sz="2500" dirty="0">
                <a:solidFill>
                  <a:srgbClr val="000000"/>
                </a:solidFill>
                <a:cs typeface="Arial" charset="0"/>
              </a:rPr>
              <a:t>Describe the </a:t>
            </a:r>
            <a:r>
              <a:rPr lang="en-US" sz="2500" i="1" dirty="0">
                <a:solidFill>
                  <a:srgbClr val="000000"/>
                </a:solidFill>
                <a:cs typeface="Arial" charset="0"/>
              </a:rPr>
              <a:t>"little endian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" storage </a:t>
            </a:r>
            <a:r>
              <a:rPr lang="en-US" sz="2500" dirty="0" smtClean="0">
                <a:solidFill>
                  <a:srgbClr val="000000"/>
                </a:solidFill>
                <a:cs typeface="Arial" charset="0"/>
              </a:rPr>
              <a:t>convention of 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x86 microprocessors.</a:t>
            </a:r>
          </a:p>
          <a:p>
            <a:r>
              <a:rPr lang="en-US" sz="2500" dirty="0">
                <a:solidFill>
                  <a:srgbClr val="000000"/>
                </a:solidFill>
                <a:cs typeface="Arial" charset="0"/>
              </a:rPr>
              <a:t>State the purpose of the stack.</a:t>
            </a:r>
          </a:p>
          <a:p>
            <a:r>
              <a:rPr lang="en-US" sz="2500" dirty="0">
                <a:solidFill>
                  <a:srgbClr val="000000"/>
                </a:solidFill>
                <a:cs typeface="Arial" charset="0"/>
              </a:rPr>
              <a:t>Explain the function of </a:t>
            </a:r>
            <a:r>
              <a:rPr lang="en-US" sz="2500" b="1" dirty="0">
                <a:solidFill>
                  <a:srgbClr val="000000"/>
                </a:solidFill>
                <a:cs typeface="Arial" charset="0"/>
              </a:rPr>
              <a:t>PUSH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 and </a:t>
            </a:r>
            <a:r>
              <a:rPr lang="en-US" sz="2500" b="1" dirty="0">
                <a:solidFill>
                  <a:srgbClr val="000000"/>
                </a:solidFill>
                <a:cs typeface="Arial" charset="0"/>
              </a:rPr>
              <a:t>POP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 instructions.</a:t>
            </a:r>
          </a:p>
          <a:p>
            <a:r>
              <a:rPr lang="en-US" sz="2500" dirty="0">
                <a:solidFill>
                  <a:srgbClr val="000000"/>
                </a:solidFill>
                <a:cs typeface="Arial" charset="0"/>
              </a:rPr>
              <a:t>List the bits of the flag register and briefly state the purpose of each bit</a:t>
            </a:r>
            <a:r>
              <a:rPr lang="en-US" sz="2500" dirty="0" smtClean="0">
                <a:solidFill>
                  <a:srgbClr val="000000"/>
                </a:solidFill>
                <a:cs typeface="Arial" charset="0"/>
              </a:rPr>
              <a:t>.</a:t>
            </a:r>
          </a:p>
          <a:p>
            <a:r>
              <a:rPr lang="en-US" sz="2500" dirty="0">
                <a:solidFill>
                  <a:srgbClr val="000000"/>
                </a:solidFill>
                <a:cs typeface="Arial" charset="0"/>
              </a:rPr>
              <a:t>Demonstrate the effect of </a:t>
            </a:r>
            <a:r>
              <a:rPr lang="en-US" sz="2500" b="1" dirty="0">
                <a:solidFill>
                  <a:srgbClr val="000000"/>
                </a:solidFill>
                <a:cs typeface="Arial" charset="0"/>
              </a:rPr>
              <a:t>ADD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 instructions </a:t>
            </a:r>
            <a:r>
              <a:rPr lang="en-US" sz="2500" dirty="0" smtClean="0">
                <a:solidFill>
                  <a:srgbClr val="000000"/>
                </a:solidFill>
                <a:cs typeface="Arial" charset="0"/>
              </a:rPr>
              <a:t>on the 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flag register.</a:t>
            </a:r>
          </a:p>
          <a:p>
            <a:r>
              <a:rPr lang="en-US" sz="2500" dirty="0">
                <a:solidFill>
                  <a:srgbClr val="000000"/>
                </a:solidFill>
                <a:cs typeface="Arial" charset="0"/>
              </a:rPr>
              <a:t>List the addressing modes of the 8086 and recognize examples of each mode.</a:t>
            </a:r>
          </a:p>
          <a:p>
            <a:r>
              <a:rPr lang="en-US" sz="2500" dirty="0">
                <a:solidFill>
                  <a:srgbClr val="000000"/>
                </a:solidFill>
                <a:cs typeface="Arial" charset="0"/>
              </a:rPr>
              <a:t>Know how to use flowcharts and </a:t>
            </a:r>
            <a:r>
              <a:rPr lang="en-US" sz="2500" dirty="0" err="1" smtClean="0">
                <a:solidFill>
                  <a:srgbClr val="000000"/>
                </a:solidFill>
                <a:cs typeface="Arial" charset="0"/>
              </a:rPr>
              <a:t>pseudocode</a:t>
            </a:r>
            <a:r>
              <a:rPr lang="en-US" sz="250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sz="2500" dirty="0">
                <a:solidFill>
                  <a:srgbClr val="000000"/>
                </a:solidFill>
                <a:cs typeface="Arial" charset="0"/>
              </a:rPr>
              <a:t>in program development</a:t>
            </a:r>
            <a:r>
              <a:rPr lang="en-US" sz="2500" dirty="0" smtClean="0">
                <a:solidFill>
                  <a:srgbClr val="000000"/>
                </a:solidFill>
                <a:cs typeface="Arial" charset="0"/>
              </a:rPr>
              <a:t>.</a:t>
            </a:r>
            <a:endParaRPr lang="en-US" sz="250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3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SEGMENTS </a:t>
            </a:r>
            <a:br>
              <a:rPr lang="en-US" dirty="0"/>
            </a:br>
            <a:r>
              <a:rPr lang="en-US" dirty="0"/>
              <a:t>more about RAM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5029200"/>
          </a:xfrm>
        </p:spPr>
        <p:txBody>
          <a:bodyPr/>
          <a:lstStyle/>
          <a:p>
            <a:r>
              <a:rPr lang="en-US"/>
              <a:t>In the early 80s, most PCs came with 64K to 256K bytes of RAM, more than adequate at the time</a:t>
            </a:r>
          </a:p>
          <a:p>
            <a:pPr lvl="1">
              <a:lnSpc>
                <a:spcPct val="90000"/>
              </a:lnSpc>
            </a:pPr>
            <a:r>
              <a:rPr lang="en-US"/>
              <a:t>Users had to buy memory to expand up to 640K.</a:t>
            </a:r>
          </a:p>
          <a:p>
            <a:r>
              <a:rPr lang="en-US"/>
              <a:t>Managing RAM is left to Windows because...</a:t>
            </a:r>
          </a:p>
          <a:p>
            <a:pPr lvl="1">
              <a:lnSpc>
                <a:spcPct val="90000"/>
              </a:lnSpc>
            </a:pPr>
            <a:r>
              <a:rPr lang="en-US"/>
              <a:t>The amount of memory used by Windows varies.</a:t>
            </a:r>
          </a:p>
          <a:p>
            <a:pPr lvl="1">
              <a:lnSpc>
                <a:spcPct val="90000"/>
              </a:lnSpc>
            </a:pPr>
            <a:r>
              <a:rPr lang="en-US"/>
              <a:t>Different computers have different amounts of RAM.</a:t>
            </a:r>
          </a:p>
          <a:p>
            <a:pPr lvl="1">
              <a:lnSpc>
                <a:spcPct val="90000"/>
              </a:lnSpc>
            </a:pPr>
            <a:r>
              <a:rPr lang="en-US"/>
              <a:t>Memory needs of application packages vary.</a:t>
            </a:r>
          </a:p>
          <a:p>
            <a:r>
              <a:rPr lang="en-US"/>
              <a:t>For this reason, we do not assign any values for the CS, DS, and SS registers.</a:t>
            </a:r>
          </a:p>
          <a:p>
            <a:pPr lvl="1"/>
            <a:r>
              <a:rPr lang="en-US"/>
              <a:t>Such an assignment means specifying an exact physical address in the range 00000–9FFFFH, and this is beyond the knowledge of the user.</a:t>
            </a:r>
          </a:p>
        </p:txBody>
      </p:sp>
    </p:spTree>
    <p:extLst>
      <p:ext uri="{BB962C8B-B14F-4D97-AF65-F5344CB8AC3E}">
        <p14:creationId xmlns:p14="http://schemas.microsoft.com/office/powerpoint/2010/main" val="732900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</a:t>
            </a:r>
            <a:r>
              <a:rPr lang="en-US" dirty="0" smtClean="0"/>
              <a:t>SEGMENTS</a:t>
            </a:r>
            <a:br>
              <a:rPr lang="en-US" dirty="0" smtClean="0"/>
            </a:br>
            <a:r>
              <a:rPr lang="en-US" dirty="0" smtClean="0"/>
              <a:t>video </a:t>
            </a:r>
            <a:r>
              <a:rPr lang="en-US" dirty="0"/>
              <a:t>RAM</a:t>
            </a:r>
          </a:p>
        </p:txBody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A0000H to BFFFFH is set aside for video</a:t>
            </a:r>
          </a:p>
          <a:p>
            <a:pPr lvl="1"/>
            <a:r>
              <a:rPr lang="en-US"/>
              <a:t>The amount used and the location vary depending</a:t>
            </a:r>
            <a:br>
              <a:rPr lang="en-US"/>
            </a:br>
            <a:r>
              <a:rPr lang="en-US"/>
              <a:t>on the video board installed on the PC</a:t>
            </a:r>
          </a:p>
        </p:txBody>
      </p:sp>
    </p:spTree>
    <p:extLst>
      <p:ext uri="{BB962C8B-B14F-4D97-AF65-F5344CB8AC3E}">
        <p14:creationId xmlns:p14="http://schemas.microsoft.com/office/powerpoint/2010/main" val="342045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1.INTRODUCTION </a:t>
            </a:r>
            <a:r>
              <a:rPr lang="en-US" dirty="0"/>
              <a:t>TO PROGRAM SEGMENTS </a:t>
            </a:r>
            <a:br>
              <a:rPr lang="en-US" dirty="0"/>
            </a:br>
            <a:r>
              <a:rPr lang="en-US" dirty="0"/>
              <a:t>more about ROM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5029200"/>
          </a:xfrm>
        </p:spPr>
        <p:txBody>
          <a:bodyPr/>
          <a:lstStyle/>
          <a:p>
            <a:r>
              <a:rPr lang="en-US"/>
              <a:t>C0000H to FFFFFH is set aside for ROM.</a:t>
            </a:r>
          </a:p>
          <a:p>
            <a:pPr lvl="1"/>
            <a:r>
              <a:rPr lang="en-US"/>
              <a:t>Not all the memory in this range is used by the PC's ROM.</a:t>
            </a:r>
          </a:p>
          <a:p>
            <a:r>
              <a:rPr lang="en-US"/>
              <a:t>64K bytes from location F0000H–FFFFFH are</a:t>
            </a:r>
            <a:br>
              <a:rPr lang="en-US"/>
            </a:br>
            <a:r>
              <a:rPr lang="en-US"/>
              <a:t>used by BIOS (basic input/output system) ROM.</a:t>
            </a:r>
          </a:p>
          <a:p>
            <a:pPr lvl="1"/>
            <a:r>
              <a:rPr lang="en-US"/>
              <a:t>Some of the remaining space is used by various adapter cards (such as the network card), and the rest is free.</a:t>
            </a:r>
          </a:p>
          <a:p>
            <a:r>
              <a:rPr lang="en-US"/>
              <a:t>The 640K bytes from 00000 to 9FFFFH is referred</a:t>
            </a:r>
            <a:br>
              <a:rPr lang="en-US"/>
            </a:br>
            <a:r>
              <a:rPr lang="en-US"/>
              <a:t>to as </a:t>
            </a:r>
            <a:r>
              <a:rPr lang="en-US" i="1"/>
              <a:t>conventional memory</a:t>
            </a:r>
            <a:r>
              <a:rPr lang="en-US"/>
              <a:t>.</a:t>
            </a:r>
          </a:p>
          <a:p>
            <a:pPr lvl="1"/>
            <a:r>
              <a:rPr lang="en-US"/>
              <a:t>The 384K bytes from A0000H to FFFFFH are called</a:t>
            </a:r>
            <a:br>
              <a:rPr lang="en-US"/>
            </a:br>
            <a:r>
              <a:rPr lang="en-US"/>
              <a:t>the UMB (</a:t>
            </a:r>
            <a:r>
              <a:rPr lang="en-US" i="1"/>
              <a:t>upper  memory block</a:t>
            </a:r>
            <a:r>
              <a:rPr lang="en-US"/>
              <a:t>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6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SEGMENTS </a:t>
            </a:r>
            <a:br>
              <a:rPr lang="en-US" dirty="0"/>
            </a:br>
            <a:r>
              <a:rPr lang="en-US" dirty="0"/>
              <a:t>function of BIOS ROM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2674"/>
            <a:ext cx="8229600" cy="4525963"/>
          </a:xfrm>
        </p:spPr>
        <p:txBody>
          <a:bodyPr/>
          <a:lstStyle/>
          <a:p>
            <a:r>
              <a:rPr lang="en-US" dirty="0"/>
              <a:t>There must be some permanent (nonvolatile) memory to hold the programs telling the </a:t>
            </a:r>
            <a:r>
              <a:rPr lang="en-US" dirty="0" smtClean="0"/>
              <a:t>CPU what </a:t>
            </a:r>
            <a:r>
              <a:rPr lang="en-US" dirty="0"/>
              <a:t>to do when the power is turned on</a:t>
            </a:r>
          </a:p>
          <a:p>
            <a:pPr lvl="1"/>
            <a:r>
              <a:rPr lang="en-US" dirty="0"/>
              <a:t>This collection of programs is referred to as BIOS.</a:t>
            </a:r>
          </a:p>
          <a:p>
            <a:r>
              <a:rPr lang="en-US" dirty="0"/>
              <a:t>BIOS stands for </a:t>
            </a:r>
            <a:r>
              <a:rPr lang="en-US" i="1" dirty="0"/>
              <a:t>basic input-output system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contains programs to test RAM and </a:t>
            </a:r>
            <a:r>
              <a:rPr lang="en-US" dirty="0" smtClean="0"/>
              <a:t>other components </a:t>
            </a:r>
            <a:r>
              <a:rPr lang="en-US" dirty="0"/>
              <a:t>connected to the CPU.</a:t>
            </a:r>
          </a:p>
          <a:p>
            <a:pPr lvl="1"/>
            <a:r>
              <a:rPr lang="en-US" dirty="0"/>
              <a:t>It also contains programs that allow Windows to </a:t>
            </a:r>
            <a:r>
              <a:rPr lang="en-US" dirty="0" smtClean="0"/>
              <a:t>communicate with </a:t>
            </a:r>
            <a:r>
              <a:rPr lang="en-US" dirty="0"/>
              <a:t>peripheral devices.</a:t>
            </a:r>
          </a:p>
          <a:p>
            <a:pPr lvl="1"/>
            <a:r>
              <a:rPr lang="en-US" dirty="0"/>
              <a:t>The BIOS tests devices connected to the PC </a:t>
            </a:r>
            <a:r>
              <a:rPr lang="en-US" dirty="0" smtClean="0"/>
              <a:t>when the </a:t>
            </a:r>
            <a:r>
              <a:rPr lang="en-US" dirty="0"/>
              <a:t>computer is turned on and to report any errors.</a:t>
            </a:r>
          </a:p>
        </p:txBody>
      </p:sp>
    </p:spTree>
    <p:extLst>
      <p:ext uri="{BB962C8B-B14F-4D97-AF65-F5344CB8AC3E}">
        <p14:creationId xmlns:p14="http://schemas.microsoft.com/office/powerpoint/2010/main" val="685096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STACK </a:t>
            </a:r>
            <a:br>
              <a:rPr lang="en-US" dirty="0"/>
            </a:br>
            <a:r>
              <a:rPr lang="en-US" i="1" dirty="0"/>
              <a:t>what is a stack? why is it needed?</a:t>
            </a:r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7760"/>
            <a:ext cx="8229600" cy="4525963"/>
          </a:xfrm>
        </p:spPr>
        <p:txBody>
          <a:bodyPr/>
          <a:lstStyle/>
          <a:p>
            <a:pPr>
              <a:tabLst>
                <a:tab pos="2235200" algn="l"/>
              </a:tabLst>
            </a:pPr>
            <a:r>
              <a:rPr lang="en-US" dirty="0"/>
              <a:t>The stack is a section of read/write memory (RAM) used by the CPU to store information  temporarily.</a:t>
            </a:r>
          </a:p>
          <a:p>
            <a:pPr lvl="1">
              <a:tabLst>
                <a:tab pos="2235200" algn="l"/>
              </a:tabLst>
            </a:pPr>
            <a:r>
              <a:rPr lang="en-US" dirty="0"/>
              <a:t>The CPU needs this storage area since there </a:t>
            </a:r>
            <a:r>
              <a:rPr lang="en-US" dirty="0" smtClean="0"/>
              <a:t>are only </a:t>
            </a:r>
            <a:r>
              <a:rPr lang="en-US" dirty="0"/>
              <a:t>a limited number of registers.</a:t>
            </a:r>
          </a:p>
          <a:p>
            <a:pPr lvl="2">
              <a:tabLst>
                <a:tab pos="2235200" algn="l"/>
              </a:tabLst>
            </a:pPr>
            <a:r>
              <a:rPr lang="en-US" dirty="0"/>
              <a:t>There must be some place for the CPU to store</a:t>
            </a:r>
            <a:br>
              <a:rPr lang="en-US" dirty="0"/>
            </a:br>
            <a:r>
              <a:rPr lang="en-US" dirty="0"/>
              <a:t>information safely and temporarily.</a:t>
            </a:r>
          </a:p>
          <a:p>
            <a:pPr>
              <a:tabLst>
                <a:tab pos="2235200" algn="l"/>
              </a:tabLst>
            </a:pPr>
            <a:r>
              <a:rPr lang="en-US" dirty="0"/>
              <a:t>The main disadvantage of the stack is access time.</a:t>
            </a:r>
          </a:p>
          <a:p>
            <a:pPr lvl="1">
              <a:tabLst>
                <a:tab pos="2235200" algn="l"/>
              </a:tabLst>
            </a:pPr>
            <a:r>
              <a:rPr lang="en-US" dirty="0"/>
              <a:t>Since the stack is in RAM, it takes much longer </a:t>
            </a:r>
            <a:r>
              <a:rPr lang="en-US" dirty="0" smtClean="0"/>
              <a:t>to access </a:t>
            </a:r>
            <a:r>
              <a:rPr lang="en-US" dirty="0"/>
              <a:t>compared to the access time of registers.</a:t>
            </a:r>
          </a:p>
          <a:p>
            <a:pPr>
              <a:tabLst>
                <a:tab pos="2235200" algn="l"/>
              </a:tabLst>
            </a:pPr>
            <a:r>
              <a:rPr lang="en-US" dirty="0"/>
              <a:t>Some very powerful (expensive) computers do not have a stack.</a:t>
            </a:r>
          </a:p>
          <a:p>
            <a:pPr lvl="1">
              <a:lnSpc>
                <a:spcPct val="80000"/>
              </a:lnSpc>
              <a:tabLst>
                <a:tab pos="2235200" algn="l"/>
              </a:tabLst>
            </a:pPr>
            <a:r>
              <a:rPr lang="en-US" dirty="0"/>
              <a:t>The CPU has a large number of registers to work with.</a:t>
            </a:r>
          </a:p>
        </p:txBody>
      </p:sp>
    </p:spTree>
    <p:extLst>
      <p:ext uri="{BB962C8B-B14F-4D97-AF65-F5344CB8AC3E}">
        <p14:creationId xmlns:p14="http://schemas.microsoft.com/office/powerpoint/2010/main" val="161499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STACK </a:t>
            </a:r>
            <a:br>
              <a:rPr lang="en-US" dirty="0"/>
            </a:br>
            <a:r>
              <a:rPr lang="en-US" sz="2400" i="1" dirty="0"/>
              <a:t>how stacks are accessed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078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stack is a section of RAM, so there must be registers inside the CPU to point to it.</a:t>
            </a:r>
          </a:p>
          <a:p>
            <a:pPr lvl="1"/>
            <a:r>
              <a:rPr lang="en-US" dirty="0"/>
              <a:t>The SS (</a:t>
            </a:r>
            <a:r>
              <a:rPr lang="en-US" i="1" dirty="0"/>
              <a:t>stack segment</a:t>
            </a:r>
            <a:r>
              <a:rPr lang="en-US" dirty="0"/>
              <a:t>) register.</a:t>
            </a:r>
          </a:p>
          <a:p>
            <a:pPr lvl="1"/>
            <a:r>
              <a:rPr lang="en-US" dirty="0"/>
              <a:t>The SP (</a:t>
            </a:r>
            <a:r>
              <a:rPr lang="en-US" i="1" dirty="0"/>
              <a:t>stack pointer</a:t>
            </a:r>
            <a:r>
              <a:rPr lang="en-US" dirty="0"/>
              <a:t>) register.</a:t>
            </a:r>
          </a:p>
          <a:p>
            <a:pPr lvl="2"/>
            <a:r>
              <a:rPr lang="en-US" dirty="0"/>
              <a:t>These registers must be loaded before any</a:t>
            </a:r>
            <a:br>
              <a:rPr lang="en-US" dirty="0"/>
            </a:br>
            <a:r>
              <a:rPr lang="en-US" dirty="0"/>
              <a:t>instructions accessing the stack are used.</a:t>
            </a:r>
          </a:p>
          <a:p>
            <a:r>
              <a:rPr lang="en-US" dirty="0"/>
              <a:t>Every register inside the x86 can be stored in the stack, and brought back into the CPU from </a:t>
            </a:r>
            <a:r>
              <a:rPr lang="en-US" dirty="0" smtClean="0"/>
              <a:t>the stack </a:t>
            </a:r>
            <a:r>
              <a:rPr lang="en-US" dirty="0"/>
              <a:t>memory, except segment registers and SP.</a:t>
            </a:r>
          </a:p>
          <a:p>
            <a:pPr lvl="1"/>
            <a:r>
              <a:rPr lang="en-US" dirty="0"/>
              <a:t>Storing a CPU register in the stack is called a</a:t>
            </a:r>
            <a:r>
              <a:rPr lang="en-US" i="1" dirty="0"/>
              <a:t> </a:t>
            </a:r>
            <a:r>
              <a:rPr lang="en-US" b="1" i="1" dirty="0"/>
              <a:t>push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Loading the contents of the stack into the CPU register</a:t>
            </a:r>
            <a:br>
              <a:rPr lang="en-US" dirty="0"/>
            </a:br>
            <a:r>
              <a:rPr lang="en-US" dirty="0"/>
              <a:t>is called a </a:t>
            </a:r>
            <a:r>
              <a:rPr lang="en-US" b="1" i="1" dirty="0"/>
              <a:t>pop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902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STACK </a:t>
            </a:r>
            <a:br>
              <a:rPr lang="en-US" dirty="0"/>
            </a:br>
            <a:r>
              <a:rPr lang="en-US" sz="2400" i="1" dirty="0"/>
              <a:t>how stacks are accessed</a:t>
            </a:r>
          </a:p>
        </p:txBody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02675" cy="5029200"/>
          </a:xfrm>
        </p:spPr>
        <p:txBody>
          <a:bodyPr/>
          <a:lstStyle/>
          <a:p>
            <a:r>
              <a:rPr lang="en-US"/>
              <a:t>The x86 stack pointer register (SP) points at the current memory location used as the top of the stack.</a:t>
            </a:r>
          </a:p>
          <a:p>
            <a:pPr lvl="1"/>
            <a:r>
              <a:rPr lang="en-US"/>
              <a:t>As data is </a:t>
            </a:r>
            <a:r>
              <a:rPr lang="en-US" i="1"/>
              <a:t>pushed </a:t>
            </a:r>
            <a:r>
              <a:rPr lang="en-US" b="1" i="1"/>
              <a:t>onto</a:t>
            </a:r>
            <a:r>
              <a:rPr lang="en-US"/>
              <a:t> the stack it is </a:t>
            </a:r>
            <a:r>
              <a:rPr lang="en-US" b="1" i="1"/>
              <a:t>decremented</a:t>
            </a:r>
            <a:r>
              <a:rPr lang="en-US" i="1"/>
              <a:t>.</a:t>
            </a:r>
          </a:p>
          <a:p>
            <a:pPr lvl="1"/>
            <a:r>
              <a:rPr lang="en-US"/>
              <a:t>As data is </a:t>
            </a:r>
            <a:r>
              <a:rPr lang="en-US" i="1"/>
              <a:t>popped</a:t>
            </a:r>
            <a:r>
              <a:rPr lang="en-US"/>
              <a:t> </a:t>
            </a:r>
            <a:r>
              <a:rPr lang="en-US" b="1" i="1"/>
              <a:t>off</a:t>
            </a:r>
            <a:r>
              <a:rPr lang="en-US"/>
              <a:t> the stack into the CPU, it is </a:t>
            </a:r>
            <a:r>
              <a:rPr lang="en-US" b="1" i="1"/>
              <a:t>incremented</a:t>
            </a:r>
            <a:r>
              <a:rPr lang="en-US"/>
              <a:t>.</a:t>
            </a:r>
          </a:p>
          <a:p>
            <a:r>
              <a:rPr lang="en-US"/>
              <a:t>When an instruction pushes or pops a general-purpose register, it must be the </a:t>
            </a:r>
            <a:r>
              <a:rPr lang="en-US" i="1"/>
              <a:t>entire </a:t>
            </a:r>
            <a:r>
              <a:rPr lang="en-US"/>
              <a:t>16-bit register.</a:t>
            </a:r>
          </a:p>
          <a:p>
            <a:pPr lvl="1"/>
            <a:r>
              <a:rPr lang="en-US"/>
              <a:t>One must code "</a:t>
            </a:r>
            <a:r>
              <a:rPr lang="en-US" b="1">
                <a:latin typeface="Courier" charset="0"/>
              </a:rPr>
              <a:t>PUSH AX</a:t>
            </a:r>
            <a:r>
              <a:rPr lang="en-US"/>
              <a:t>".</a:t>
            </a:r>
          </a:p>
          <a:p>
            <a:pPr lvl="2"/>
            <a:r>
              <a:rPr lang="en-US"/>
              <a:t>There are no instructions such as "</a:t>
            </a:r>
            <a:r>
              <a:rPr lang="en-US" b="1">
                <a:latin typeface="Courier" charset="0"/>
              </a:rPr>
              <a:t>PUSH AL</a:t>
            </a:r>
            <a:r>
              <a:rPr lang="en-US"/>
              <a:t>" or "</a:t>
            </a:r>
            <a:r>
              <a:rPr lang="en-US" b="1">
                <a:latin typeface="Courier" charset="0"/>
              </a:rPr>
              <a:t>PUSH AH</a:t>
            </a:r>
            <a:r>
              <a:rPr lang="en-US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7096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STACK </a:t>
            </a:r>
            <a:br>
              <a:rPr lang="en-US" dirty="0"/>
            </a:br>
            <a:r>
              <a:rPr lang="en-US" sz="2400" i="1" dirty="0"/>
              <a:t>how stacks are accessed</a:t>
            </a:r>
          </a:p>
        </p:txBody>
      </p:sp>
      <p:sp>
        <p:nvSpPr>
          <p:cNvPr id="152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5029200"/>
          </a:xfrm>
        </p:spPr>
        <p:txBody>
          <a:bodyPr/>
          <a:lstStyle/>
          <a:p>
            <a:r>
              <a:rPr lang="en-US" dirty="0"/>
              <a:t>The SP is decremented after the push is to make sure the stack is growing </a:t>
            </a:r>
            <a:r>
              <a:rPr lang="en-US" i="1" dirty="0"/>
              <a:t>downward</a:t>
            </a:r>
            <a:r>
              <a:rPr lang="en-US" dirty="0"/>
              <a:t> from upper addresses to lower addresses.</a:t>
            </a:r>
          </a:p>
          <a:p>
            <a:pPr lvl="1"/>
            <a:r>
              <a:rPr lang="en-US" dirty="0"/>
              <a:t>The opposite of the IP. (instruction pointer)</a:t>
            </a:r>
          </a:p>
          <a:p>
            <a:r>
              <a:rPr lang="en-US" dirty="0"/>
              <a:t>To ensure the code section &amp; stack section of the program never write over each other, they </a:t>
            </a:r>
            <a:r>
              <a:rPr lang="en-US" dirty="0" smtClean="0"/>
              <a:t>are located </a:t>
            </a:r>
            <a:r>
              <a:rPr lang="en-US" dirty="0"/>
              <a:t>at opposite ends of the RAM set </a:t>
            </a:r>
            <a:r>
              <a:rPr lang="en-US" dirty="0" smtClean="0"/>
              <a:t>aside for </a:t>
            </a:r>
            <a:r>
              <a:rPr lang="en-US" dirty="0"/>
              <a:t>the program.</a:t>
            </a:r>
          </a:p>
          <a:p>
            <a:pPr lvl="1"/>
            <a:r>
              <a:rPr lang="en-US" dirty="0"/>
              <a:t>They grow toward each other but must not meet.</a:t>
            </a:r>
          </a:p>
          <a:p>
            <a:pPr lvl="2"/>
            <a:r>
              <a:rPr lang="en-US" dirty="0"/>
              <a:t>If they meet, the program will crash.</a:t>
            </a:r>
          </a:p>
        </p:txBody>
      </p:sp>
    </p:spTree>
    <p:extLst>
      <p:ext uri="{BB962C8B-B14F-4D97-AF65-F5344CB8AC3E}">
        <p14:creationId xmlns:p14="http://schemas.microsoft.com/office/powerpoint/2010/main" val="1570772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STACK </a:t>
            </a:r>
            <a:br>
              <a:rPr lang="en-US" dirty="0"/>
            </a:br>
            <a:r>
              <a:rPr lang="en-US" sz="2400" i="1" dirty="0"/>
              <a:t>pushing onto the stack</a:t>
            </a:r>
          </a:p>
        </p:txBody>
      </p:sp>
      <p:sp>
        <p:nvSpPr>
          <p:cNvPr id="15288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915987"/>
          </a:xfrm>
          <a:noFill/>
          <a:ln/>
        </p:spPr>
        <p:txBody>
          <a:bodyPr/>
          <a:lstStyle/>
          <a:p>
            <a:r>
              <a:rPr lang="en-US"/>
              <a:t>As each PUSH is executed, the register contents are saved on the stack and SP is decremented by 2.</a:t>
            </a:r>
          </a:p>
        </p:txBody>
      </p:sp>
      <p:pic>
        <p:nvPicPr>
          <p:cNvPr id="1528840" name="Picture 8" descr="ex01_006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60563"/>
            <a:ext cx="6096000" cy="391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056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STACK </a:t>
            </a:r>
            <a:br>
              <a:rPr lang="en-US" dirty="0"/>
            </a:br>
            <a:r>
              <a:rPr lang="en-US" sz="2400" i="1" dirty="0"/>
              <a:t>pushing onto the stack</a:t>
            </a:r>
          </a:p>
        </p:txBody>
      </p:sp>
      <p:pic>
        <p:nvPicPr>
          <p:cNvPr id="1532931" name="Picture 3" descr="ex01_006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60563"/>
            <a:ext cx="6096000" cy="391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329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915987"/>
          </a:xfrm>
          <a:noFill/>
          <a:ln/>
        </p:spPr>
        <p:txBody>
          <a:bodyPr/>
          <a:lstStyle/>
          <a:p>
            <a:r>
              <a:rPr lang="en-US"/>
              <a:t>For every byte of data saved on the stack, SP is decremented once.</a:t>
            </a:r>
          </a:p>
        </p:txBody>
      </p:sp>
      <p:sp>
        <p:nvSpPr>
          <p:cNvPr id="1532933" name="Rectangle 5"/>
          <p:cNvSpPr>
            <a:spLocks noChangeArrowheads="1"/>
          </p:cNvSpPr>
          <p:nvPr/>
        </p:nvSpPr>
        <p:spPr bwMode="auto">
          <a:xfrm>
            <a:off x="454025" y="2357438"/>
            <a:ext cx="23780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200" baseline="0"/>
              <a:t>Since the push</a:t>
            </a:r>
            <a:br>
              <a:rPr lang="en-US" sz="2200" baseline="0"/>
            </a:br>
            <a:r>
              <a:rPr lang="en-US" sz="2200" baseline="0"/>
              <a:t>is saving the contents of a</a:t>
            </a:r>
            <a:br>
              <a:rPr lang="en-US" sz="2200" baseline="0"/>
            </a:br>
            <a:r>
              <a:rPr lang="en-US" sz="2200" baseline="0"/>
              <a:t>16-bit register,</a:t>
            </a:r>
            <a:br>
              <a:rPr lang="en-US" sz="2200" baseline="0"/>
            </a:br>
            <a:r>
              <a:rPr lang="en-US" sz="2200" baseline="0"/>
              <a:t>it decrements </a:t>
            </a:r>
            <a:r>
              <a:rPr lang="en-US" sz="2200" i="1" baseline="0"/>
              <a:t>twice.</a:t>
            </a:r>
          </a:p>
        </p:txBody>
      </p:sp>
    </p:spTree>
    <p:extLst>
      <p:ext uri="{BB962C8B-B14F-4D97-AF65-F5344CB8AC3E}">
        <p14:creationId xmlns:p14="http://schemas.microsoft.com/office/powerpoint/2010/main" val="1368935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0800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SEGMENTS </a:t>
            </a:r>
            <a:br>
              <a:rPr lang="en-US" dirty="0"/>
            </a:br>
            <a:r>
              <a:rPr lang="en-US" dirty="0"/>
              <a:t>code segment logical/physical address</a:t>
            </a:r>
          </a:p>
        </p:txBody>
      </p:sp>
      <p:sp>
        <p:nvSpPr>
          <p:cNvPr id="140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1058567"/>
            <a:ext cx="8763000" cy="24399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next code segment, CS and IP hold the logical address of the instructions to be executed.</a:t>
            </a:r>
          </a:p>
          <a:p>
            <a:pPr lvl="1"/>
            <a:r>
              <a:rPr lang="en-US" dirty="0"/>
              <a:t>The following Assembly language instructions have been assembled (translated into machine code) and stored in memory.</a:t>
            </a:r>
          </a:p>
          <a:p>
            <a:pPr lvl="1"/>
            <a:r>
              <a:rPr lang="en-US" dirty="0"/>
              <a:t>The three columns show the logical address of </a:t>
            </a:r>
            <a:r>
              <a:rPr lang="en-US" b="1" dirty="0">
                <a:latin typeface="Courier" charset="0"/>
              </a:rPr>
              <a:t>CS:IP</a:t>
            </a:r>
            <a:r>
              <a:rPr lang="en-US" dirty="0"/>
              <a:t>, the machine code stored at that address, and the corresponding Assembly language code.</a:t>
            </a:r>
          </a:p>
          <a:p>
            <a:pPr lvl="1"/>
            <a:r>
              <a:rPr lang="en-US" dirty="0"/>
              <a:t>The physical address is put on the address bus by the CPU to be decoded by the memory circuitry.</a:t>
            </a:r>
          </a:p>
        </p:txBody>
      </p:sp>
    </p:spTree>
    <p:extLst>
      <p:ext uri="{BB962C8B-B14F-4D97-AF65-F5344CB8AC3E}">
        <p14:creationId xmlns:p14="http://schemas.microsoft.com/office/powerpoint/2010/main" val="3989812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0835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STACK </a:t>
            </a:r>
            <a:br>
              <a:rPr lang="en-US" dirty="0"/>
            </a:br>
            <a:r>
              <a:rPr lang="en-US" sz="2400" i="1" dirty="0"/>
              <a:t>pushing onto the stack</a:t>
            </a:r>
          </a:p>
        </p:txBody>
      </p:sp>
      <p:pic>
        <p:nvPicPr>
          <p:cNvPr id="1533955" name="Picture 3" descr="ex01_006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60563"/>
            <a:ext cx="6096000" cy="391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339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9007475" cy="915987"/>
          </a:xfrm>
          <a:noFill/>
          <a:ln/>
        </p:spPr>
        <p:txBody>
          <a:bodyPr/>
          <a:lstStyle/>
          <a:p>
            <a:r>
              <a:rPr lang="en-US"/>
              <a:t>In the x86, the lower byte is always stored in the memory location with the </a:t>
            </a:r>
            <a:r>
              <a:rPr lang="en-US" i="1"/>
              <a:t>lower </a:t>
            </a:r>
            <a:r>
              <a:rPr lang="en-US"/>
              <a:t>address.</a:t>
            </a:r>
          </a:p>
        </p:txBody>
      </p:sp>
      <p:sp>
        <p:nvSpPr>
          <p:cNvPr id="1533957" name="Rectangle 5"/>
          <p:cNvSpPr>
            <a:spLocks noChangeArrowheads="1"/>
          </p:cNvSpPr>
          <p:nvPr/>
        </p:nvSpPr>
        <p:spPr bwMode="auto">
          <a:xfrm>
            <a:off x="454025" y="2362200"/>
            <a:ext cx="23780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200" baseline="0"/>
              <a:t>24H, the content of AH, is saved</a:t>
            </a:r>
            <a:br>
              <a:rPr lang="en-US" sz="2200" baseline="0"/>
            </a:br>
            <a:r>
              <a:rPr lang="en-US" sz="2200" baseline="0"/>
              <a:t>in the memory location with the address 1235.</a:t>
            </a:r>
          </a:p>
          <a:p>
            <a:pPr eaLnBrk="1" hangingPunct="1">
              <a:spcBef>
                <a:spcPct val="20000"/>
              </a:spcBef>
            </a:pPr>
            <a:r>
              <a:rPr lang="en-US" sz="2200" baseline="0"/>
              <a:t>AL is stored in location 1234.</a:t>
            </a:r>
          </a:p>
          <a:p>
            <a:pPr eaLnBrk="1" hangingPunct="1">
              <a:spcBef>
                <a:spcPct val="20000"/>
              </a:spcBef>
            </a:pPr>
            <a:endParaRPr lang="en-US" sz="2200" i="1" baseline="0"/>
          </a:p>
        </p:txBody>
      </p:sp>
    </p:spTree>
    <p:extLst>
      <p:ext uri="{BB962C8B-B14F-4D97-AF65-F5344CB8AC3E}">
        <p14:creationId xmlns:p14="http://schemas.microsoft.com/office/powerpoint/2010/main" val="2324510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STACK </a:t>
            </a:r>
            <a:br>
              <a:rPr lang="en-US" dirty="0"/>
            </a:br>
            <a:r>
              <a:rPr lang="en-US" sz="2400" i="1" dirty="0"/>
              <a:t>popping the stack</a:t>
            </a:r>
          </a:p>
        </p:txBody>
      </p:sp>
      <p:sp>
        <p:nvSpPr>
          <p:cNvPr id="141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439987"/>
          </a:xfrm>
        </p:spPr>
        <p:txBody>
          <a:bodyPr/>
          <a:lstStyle/>
          <a:p>
            <a:r>
              <a:rPr lang="en-US"/>
              <a:t>With every pop, the top 2 bytes of the stack are copied to the x86 CPU register specified by the instruction &amp; the stack pointer is incremented twice.</a:t>
            </a:r>
          </a:p>
        </p:txBody>
      </p:sp>
      <p:grpSp>
        <p:nvGrpSpPr>
          <p:cNvPr id="1415174" name="Group 6"/>
          <p:cNvGrpSpPr>
            <a:grpSpLocks/>
          </p:cNvGrpSpPr>
          <p:nvPr/>
        </p:nvGrpSpPr>
        <p:grpSpPr bwMode="auto">
          <a:xfrm>
            <a:off x="455613" y="2438400"/>
            <a:ext cx="8383587" cy="3290888"/>
            <a:chOff x="287" y="1536"/>
            <a:chExt cx="5281" cy="2073"/>
          </a:xfrm>
        </p:grpSpPr>
        <p:pic>
          <p:nvPicPr>
            <p:cNvPr id="1415172" name="Picture 4" descr="ex01_00700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7" y="1536"/>
              <a:ext cx="3841" cy="2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415173" name="Rectangle 5"/>
            <p:cNvSpPr>
              <a:spLocks noChangeArrowheads="1"/>
            </p:cNvSpPr>
            <p:nvPr/>
          </p:nvSpPr>
          <p:spPr bwMode="auto">
            <a:xfrm>
              <a:off x="287" y="1738"/>
              <a:ext cx="1450" cy="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>
                <a:spcBef>
                  <a:spcPct val="20000"/>
                </a:spcBef>
              </a:pPr>
              <a:r>
                <a:rPr lang="en-US" sz="2200" baseline="0"/>
                <a:t>While the data actually remains in memory, it is not accessible, since the stack pointer, SP is </a:t>
              </a:r>
              <a:r>
                <a:rPr lang="en-US" sz="2200" i="1" baseline="0"/>
                <a:t>beyond</a:t>
              </a:r>
              <a:r>
                <a:rPr lang="en-US" sz="2200" baseline="0"/>
                <a:t> that point.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235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STACK </a:t>
            </a:r>
            <a:br>
              <a:rPr lang="en-US" dirty="0"/>
            </a:br>
            <a:r>
              <a:rPr lang="en-US" sz="2400" i="1" dirty="0"/>
              <a:t>logical </a:t>
            </a:r>
            <a:r>
              <a:rPr lang="en-US" sz="2400" i="1" dirty="0" err="1"/>
              <a:t>vs</a:t>
            </a:r>
            <a:r>
              <a:rPr lang="en-US" sz="2400" i="1" dirty="0"/>
              <a:t> physical stack address</a:t>
            </a:r>
          </a:p>
        </p:txBody>
      </p:sp>
      <p:sp>
        <p:nvSpPr>
          <p:cNvPr id="141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02675" cy="2287587"/>
          </a:xfrm>
        </p:spPr>
        <p:txBody>
          <a:bodyPr/>
          <a:lstStyle/>
          <a:p>
            <a:r>
              <a:rPr lang="en-US" dirty="0"/>
              <a:t>The exact physical location of the stack depends on the value of the stack segment (SS) register </a:t>
            </a:r>
            <a:r>
              <a:rPr lang="en-US" dirty="0" smtClean="0"/>
              <a:t>and SP</a:t>
            </a:r>
            <a:r>
              <a:rPr lang="en-US" dirty="0"/>
              <a:t>, the stack pointer.</a:t>
            </a:r>
          </a:p>
          <a:p>
            <a:pPr lvl="1"/>
            <a:r>
              <a:rPr lang="en-US" dirty="0"/>
              <a:t>To compute physical addresses for the stack, </a:t>
            </a:r>
            <a:r>
              <a:rPr lang="en-US" dirty="0" smtClean="0"/>
              <a:t>shift left </a:t>
            </a:r>
            <a:r>
              <a:rPr lang="en-US" dirty="0"/>
              <a:t>SS, then add offset SP, the stack pointer register.</a:t>
            </a:r>
          </a:p>
        </p:txBody>
      </p:sp>
      <p:pic>
        <p:nvPicPr>
          <p:cNvPr id="1417221" name="Picture 5" descr="ex01_008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187700"/>
            <a:ext cx="8245475" cy="229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17222" name="Rectangle 6"/>
          <p:cNvSpPr>
            <a:spLocks noChangeArrowheads="1"/>
          </p:cNvSpPr>
          <p:nvPr/>
        </p:nvSpPr>
        <p:spPr bwMode="auto">
          <a:xfrm>
            <a:off x="136525" y="5522913"/>
            <a:ext cx="87630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Windows assigns values for the SP and SS.</a:t>
            </a:r>
          </a:p>
        </p:txBody>
      </p:sp>
    </p:spTree>
    <p:extLst>
      <p:ext uri="{BB962C8B-B14F-4D97-AF65-F5344CB8AC3E}">
        <p14:creationId xmlns:p14="http://schemas.microsoft.com/office/powerpoint/2010/main" val="244904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41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722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STACK</a:t>
            </a:r>
            <a:br>
              <a:rPr lang="en-US" dirty="0"/>
            </a:br>
            <a:r>
              <a:rPr lang="en-US" sz="2400" i="1" dirty="0"/>
              <a:t>a few more words about x86 segments</a:t>
            </a:r>
          </a:p>
        </p:txBody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439987"/>
          </a:xfrm>
        </p:spPr>
        <p:txBody>
          <a:bodyPr/>
          <a:lstStyle/>
          <a:p>
            <a:r>
              <a:rPr lang="en-US" i="1"/>
              <a:t>Can a single physical address belong to many different logical addresses? </a:t>
            </a:r>
          </a:p>
          <a:p>
            <a:pPr lvl="1"/>
            <a:r>
              <a:rPr lang="en-US"/>
              <a:t>Observe the physical address value of 15020H.</a:t>
            </a:r>
          </a:p>
          <a:p>
            <a:pPr lvl="2"/>
            <a:r>
              <a:rPr lang="en-US"/>
              <a:t>Many possible logical addresses represent this single</a:t>
            </a:r>
            <a:br>
              <a:rPr lang="en-US"/>
            </a:br>
            <a:r>
              <a:rPr lang="en-US"/>
              <a:t>physical address: </a:t>
            </a:r>
          </a:p>
        </p:txBody>
      </p:sp>
      <p:pic>
        <p:nvPicPr>
          <p:cNvPr id="1418244" name="Picture 4" descr="pc01_020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3035300"/>
            <a:ext cx="6170613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18246" name="Rectangle 6"/>
          <p:cNvSpPr>
            <a:spLocks noChangeArrowheads="1"/>
          </p:cNvSpPr>
          <p:nvPr/>
        </p:nvSpPr>
        <p:spPr bwMode="auto">
          <a:xfrm>
            <a:off x="136525" y="4799013"/>
            <a:ext cx="87630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An illustration of the dynamic behavior of the segment and offset concept in the 8086 CPU.</a:t>
            </a:r>
          </a:p>
        </p:txBody>
      </p:sp>
    </p:spTree>
    <p:extLst>
      <p:ext uri="{BB962C8B-B14F-4D97-AF65-F5344CB8AC3E}">
        <p14:creationId xmlns:p14="http://schemas.microsoft.com/office/powerpoint/2010/main" val="2446469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1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1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8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8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8243" grpId="0" build="p" bldLvl="2" autoUpdateAnimBg="0"/>
      <p:bldP spid="1418246" grpId="0" build="p" bldLvl="2" autoUpdateAnimBg="0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STACK</a:t>
            </a:r>
            <a:br>
              <a:rPr lang="en-US" dirty="0"/>
            </a:br>
            <a:r>
              <a:rPr lang="en-US" sz="2400" i="1" dirty="0"/>
              <a:t>a few more words about x86 segments</a:t>
            </a:r>
          </a:p>
        </p:txBody>
      </p:sp>
      <p:sp>
        <p:nvSpPr>
          <p:cNvPr id="153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449387"/>
          </a:xfrm>
        </p:spPr>
        <p:txBody>
          <a:bodyPr/>
          <a:lstStyle/>
          <a:p>
            <a:r>
              <a:rPr lang="en-US"/>
              <a:t>When adding the offset to the shifted segment register results in an address beyond the maximum allowed range of FFFFFH, </a:t>
            </a:r>
            <a:r>
              <a:rPr lang="en-US" i="1"/>
              <a:t>wrap-around</a:t>
            </a:r>
            <a:r>
              <a:rPr lang="en-US"/>
              <a:t> will occur.</a:t>
            </a:r>
          </a:p>
        </p:txBody>
      </p:sp>
      <p:pic>
        <p:nvPicPr>
          <p:cNvPr id="1537028" name="Picture 4" descr="ex01_009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2528888"/>
            <a:ext cx="7897813" cy="265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295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STACK</a:t>
            </a:r>
            <a:br>
              <a:rPr lang="en-US" dirty="0"/>
            </a:br>
            <a:r>
              <a:rPr lang="en-US" dirty="0"/>
              <a:t>overlapping</a:t>
            </a:r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550" y="1032878"/>
            <a:ext cx="8229600" cy="4525963"/>
          </a:xfrm>
        </p:spPr>
        <p:txBody>
          <a:bodyPr/>
          <a:lstStyle/>
          <a:p>
            <a:r>
              <a:rPr lang="en-US" dirty="0"/>
              <a:t>In calculating the physical address, it is possible that two segments can overlap.</a:t>
            </a:r>
          </a:p>
        </p:txBody>
      </p:sp>
      <p:pic>
        <p:nvPicPr>
          <p:cNvPr id="1419268" name="Picture 4" descr="fg01_004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28813"/>
            <a:ext cx="5791200" cy="395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912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 </a:t>
            </a:r>
            <a:r>
              <a:rPr lang="en-US" dirty="0"/>
              <a:t>REGISTER</a:t>
            </a:r>
          </a:p>
        </p:txBody>
      </p:sp>
      <p:sp>
        <p:nvSpPr>
          <p:cNvPr id="142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3125787"/>
          </a:xfrm>
        </p:spPr>
        <p:txBody>
          <a:bodyPr/>
          <a:lstStyle/>
          <a:p>
            <a:r>
              <a:rPr lang="en-US" dirty="0"/>
              <a:t>Many Assembly language instructions alter flag register bits &amp; some instructions function differently based on </a:t>
            </a:r>
            <a:r>
              <a:rPr lang="en-US" dirty="0" smtClean="0"/>
              <a:t>the information </a:t>
            </a:r>
            <a:r>
              <a:rPr lang="en-US" dirty="0"/>
              <a:t>in the flag register.</a:t>
            </a:r>
          </a:p>
          <a:p>
            <a:r>
              <a:rPr lang="en-US" dirty="0"/>
              <a:t>The flag register is a 16-bit register sometimes referred to as the </a:t>
            </a:r>
            <a:r>
              <a:rPr lang="en-US" i="1" dirty="0"/>
              <a:t>status register.</a:t>
            </a:r>
          </a:p>
          <a:p>
            <a:pPr lvl="1"/>
            <a:r>
              <a:rPr lang="en-US" dirty="0"/>
              <a:t>Although 16 bits wide, only some of the bits are used.</a:t>
            </a:r>
          </a:p>
          <a:p>
            <a:pPr lvl="2"/>
            <a:r>
              <a:rPr lang="en-US" dirty="0"/>
              <a:t>The rest are either undefined or reserved by Intel.</a:t>
            </a:r>
          </a:p>
        </p:txBody>
      </p:sp>
    </p:spTree>
    <p:extLst>
      <p:ext uri="{BB962C8B-B14F-4D97-AF65-F5344CB8AC3E}">
        <p14:creationId xmlns:p14="http://schemas.microsoft.com/office/powerpoint/2010/main" val="4062193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075" name="Picture 27" descr="fg01_00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1905000"/>
            <a:ext cx="7669213" cy="27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1.6	FLAG REGISTER</a:t>
            </a:r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92187"/>
          </a:xfrm>
        </p:spPr>
        <p:txBody>
          <a:bodyPr/>
          <a:lstStyle/>
          <a:p>
            <a:r>
              <a:rPr lang="en-US"/>
              <a:t>Six flags, called </a:t>
            </a:r>
            <a:r>
              <a:rPr lang="en-US" i="1"/>
              <a:t>conditional flags</a:t>
            </a:r>
            <a:r>
              <a:rPr lang="en-US"/>
              <a:t>, indicate some condition resulting after an instruction executes.</a:t>
            </a:r>
          </a:p>
        </p:txBody>
      </p:sp>
      <p:sp>
        <p:nvSpPr>
          <p:cNvPr id="1538053" name="Rectangle 5"/>
          <p:cNvSpPr>
            <a:spLocks noChangeArrowheads="1"/>
          </p:cNvSpPr>
          <p:nvPr/>
        </p:nvSpPr>
        <p:spPr bwMode="auto">
          <a:xfrm>
            <a:off x="136525" y="4699000"/>
            <a:ext cx="8763000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These six are </a:t>
            </a:r>
            <a:r>
              <a:rPr lang="en-US" b="1" baseline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CF</a:t>
            </a:r>
            <a:r>
              <a:rPr lang="en-US" baseline="0"/>
              <a:t>, </a:t>
            </a:r>
            <a:r>
              <a:rPr lang="en-US" b="1" baseline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PF</a:t>
            </a:r>
            <a:r>
              <a:rPr lang="en-US" baseline="0"/>
              <a:t>, </a:t>
            </a:r>
            <a:r>
              <a:rPr lang="en-US" b="1" baseline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AF</a:t>
            </a:r>
            <a:r>
              <a:rPr lang="en-US" baseline="0"/>
              <a:t>, </a:t>
            </a:r>
            <a:r>
              <a:rPr lang="en-US" b="1" baseline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ZF</a:t>
            </a:r>
            <a:r>
              <a:rPr lang="en-US" baseline="0"/>
              <a:t>, </a:t>
            </a:r>
            <a:r>
              <a:rPr lang="en-US" b="1" baseline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SF</a:t>
            </a:r>
            <a:r>
              <a:rPr lang="en-US" baseline="0"/>
              <a:t>, and </a:t>
            </a:r>
            <a:r>
              <a:rPr lang="en-US" baseline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OF</a:t>
            </a:r>
            <a:r>
              <a:rPr lang="en-US" baseline="0"/>
              <a:t>.</a:t>
            </a:r>
          </a:p>
        </p:txBody>
      </p:sp>
      <p:grpSp>
        <p:nvGrpSpPr>
          <p:cNvPr id="1538067" name="Group 19"/>
          <p:cNvGrpSpPr>
            <a:grpSpLocks/>
          </p:cNvGrpSpPr>
          <p:nvPr/>
        </p:nvGrpSpPr>
        <p:grpSpPr bwMode="auto">
          <a:xfrm>
            <a:off x="850900" y="2333625"/>
            <a:ext cx="7480300" cy="1905000"/>
            <a:chOff x="536" y="2256"/>
            <a:chExt cx="4712" cy="1200"/>
          </a:xfrm>
        </p:grpSpPr>
        <p:grpSp>
          <p:nvGrpSpPr>
            <p:cNvPr id="1538060" name="Group 12"/>
            <p:cNvGrpSpPr>
              <a:grpSpLocks/>
            </p:cNvGrpSpPr>
            <p:nvPr/>
          </p:nvGrpSpPr>
          <p:grpSpPr bwMode="auto">
            <a:xfrm>
              <a:off x="1784" y="2256"/>
              <a:ext cx="3464" cy="192"/>
              <a:chOff x="1784" y="2256"/>
              <a:chExt cx="3464" cy="192"/>
            </a:xfrm>
          </p:grpSpPr>
          <p:sp>
            <p:nvSpPr>
              <p:cNvPr id="1538054" name="Rectangle 6"/>
              <p:cNvSpPr>
                <a:spLocks noChangeArrowheads="1"/>
              </p:cNvSpPr>
              <p:nvPr/>
            </p:nvSpPr>
            <p:spPr bwMode="auto">
              <a:xfrm>
                <a:off x="3224" y="2256"/>
                <a:ext cx="288" cy="19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55" name="Rectangle 7"/>
              <p:cNvSpPr>
                <a:spLocks noChangeArrowheads="1"/>
              </p:cNvSpPr>
              <p:nvPr/>
            </p:nvSpPr>
            <p:spPr bwMode="auto">
              <a:xfrm>
                <a:off x="4384" y="2256"/>
                <a:ext cx="288" cy="19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56" name="Rectangle 8"/>
              <p:cNvSpPr>
                <a:spLocks noChangeArrowheads="1"/>
              </p:cNvSpPr>
              <p:nvPr/>
            </p:nvSpPr>
            <p:spPr bwMode="auto">
              <a:xfrm>
                <a:off x="3808" y="2256"/>
                <a:ext cx="288" cy="19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57" name="Rectangle 9"/>
              <p:cNvSpPr>
                <a:spLocks noChangeArrowheads="1"/>
              </p:cNvSpPr>
              <p:nvPr/>
            </p:nvSpPr>
            <p:spPr bwMode="auto">
              <a:xfrm>
                <a:off x="4960" y="2256"/>
                <a:ext cx="288" cy="19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58" name="Rectangle 10"/>
              <p:cNvSpPr>
                <a:spLocks noChangeArrowheads="1"/>
              </p:cNvSpPr>
              <p:nvPr/>
            </p:nvSpPr>
            <p:spPr bwMode="auto">
              <a:xfrm>
                <a:off x="2936" y="2256"/>
                <a:ext cx="288" cy="19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59" name="Rectangle 11"/>
              <p:cNvSpPr>
                <a:spLocks noChangeArrowheads="1"/>
              </p:cNvSpPr>
              <p:nvPr/>
            </p:nvSpPr>
            <p:spPr bwMode="auto">
              <a:xfrm>
                <a:off x="1784" y="2256"/>
                <a:ext cx="288" cy="192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8061" name="Rectangle 13"/>
            <p:cNvSpPr>
              <a:spLocks noChangeArrowheads="1"/>
            </p:cNvSpPr>
            <p:nvPr/>
          </p:nvSpPr>
          <p:spPr bwMode="auto">
            <a:xfrm>
              <a:off x="3152" y="3264"/>
              <a:ext cx="224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62" name="Rectangle 14"/>
            <p:cNvSpPr>
              <a:spLocks noChangeArrowheads="1"/>
            </p:cNvSpPr>
            <p:nvPr/>
          </p:nvSpPr>
          <p:spPr bwMode="auto">
            <a:xfrm>
              <a:off x="3152" y="3072"/>
              <a:ext cx="224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63" name="Rectangle 15"/>
            <p:cNvSpPr>
              <a:spLocks noChangeArrowheads="1"/>
            </p:cNvSpPr>
            <p:nvPr/>
          </p:nvSpPr>
          <p:spPr bwMode="auto">
            <a:xfrm>
              <a:off x="3152" y="2904"/>
              <a:ext cx="224" cy="16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64" name="Rectangle 16"/>
            <p:cNvSpPr>
              <a:spLocks noChangeArrowheads="1"/>
            </p:cNvSpPr>
            <p:nvPr/>
          </p:nvSpPr>
          <p:spPr bwMode="auto">
            <a:xfrm>
              <a:off x="3152" y="2712"/>
              <a:ext cx="224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65" name="Rectangle 17"/>
            <p:cNvSpPr>
              <a:spLocks noChangeArrowheads="1"/>
            </p:cNvSpPr>
            <p:nvPr/>
          </p:nvSpPr>
          <p:spPr bwMode="auto">
            <a:xfrm>
              <a:off x="3152" y="2520"/>
              <a:ext cx="224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66" name="Rectangle 18"/>
            <p:cNvSpPr>
              <a:spLocks noChangeArrowheads="1"/>
            </p:cNvSpPr>
            <p:nvPr/>
          </p:nvSpPr>
          <p:spPr bwMode="auto">
            <a:xfrm>
              <a:off x="536" y="2896"/>
              <a:ext cx="224" cy="19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074" name="Group 26"/>
          <p:cNvGrpSpPr>
            <a:grpSpLocks/>
          </p:cNvGrpSpPr>
          <p:nvPr/>
        </p:nvGrpSpPr>
        <p:grpSpPr bwMode="auto">
          <a:xfrm>
            <a:off x="850900" y="2333625"/>
            <a:ext cx="3797300" cy="2247900"/>
            <a:chOff x="536" y="2256"/>
            <a:chExt cx="2392" cy="1416"/>
          </a:xfrm>
        </p:grpSpPr>
        <p:sp>
          <p:nvSpPr>
            <p:cNvPr id="1538068" name="Rectangle 20"/>
            <p:cNvSpPr>
              <a:spLocks noChangeArrowheads="1"/>
            </p:cNvSpPr>
            <p:nvPr/>
          </p:nvSpPr>
          <p:spPr bwMode="auto">
            <a:xfrm>
              <a:off x="536" y="3096"/>
              <a:ext cx="224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69" name="Rectangle 21"/>
            <p:cNvSpPr>
              <a:spLocks noChangeArrowheads="1"/>
            </p:cNvSpPr>
            <p:nvPr/>
          </p:nvSpPr>
          <p:spPr bwMode="auto">
            <a:xfrm>
              <a:off x="536" y="3288"/>
              <a:ext cx="224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70" name="Rectangle 22"/>
            <p:cNvSpPr>
              <a:spLocks noChangeArrowheads="1"/>
            </p:cNvSpPr>
            <p:nvPr/>
          </p:nvSpPr>
          <p:spPr bwMode="auto">
            <a:xfrm>
              <a:off x="536" y="3480"/>
              <a:ext cx="224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71" name="Rectangle 23"/>
            <p:cNvSpPr>
              <a:spLocks noChangeArrowheads="1"/>
            </p:cNvSpPr>
            <p:nvPr/>
          </p:nvSpPr>
          <p:spPr bwMode="auto">
            <a:xfrm>
              <a:off x="2088" y="2256"/>
              <a:ext cx="28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72" name="Rectangle 24"/>
            <p:cNvSpPr>
              <a:spLocks noChangeArrowheads="1"/>
            </p:cNvSpPr>
            <p:nvPr/>
          </p:nvSpPr>
          <p:spPr bwMode="auto">
            <a:xfrm>
              <a:off x="2360" y="2256"/>
              <a:ext cx="28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073" name="Rectangle 25"/>
            <p:cNvSpPr>
              <a:spLocks noChangeArrowheads="1"/>
            </p:cNvSpPr>
            <p:nvPr/>
          </p:nvSpPr>
          <p:spPr bwMode="auto">
            <a:xfrm>
              <a:off x="2648" y="2256"/>
              <a:ext cx="280" cy="19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8076" name="Rectangle 28"/>
          <p:cNvSpPr>
            <a:spLocks noChangeArrowheads="1"/>
          </p:cNvSpPr>
          <p:nvPr/>
        </p:nvSpPr>
        <p:spPr bwMode="auto">
          <a:xfrm>
            <a:off x="136525" y="5143500"/>
            <a:ext cx="87630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The remaining three, often called </a:t>
            </a:r>
            <a:r>
              <a:rPr lang="en-US" i="1" baseline="0"/>
              <a:t>control flags</a:t>
            </a:r>
            <a:r>
              <a:rPr lang="en-US" baseline="0"/>
              <a:t>, control</a:t>
            </a:r>
            <a:br>
              <a:rPr lang="en-US" baseline="0"/>
            </a:br>
            <a:r>
              <a:rPr lang="en-US" baseline="0"/>
              <a:t>the operation of instructions </a:t>
            </a:r>
            <a:r>
              <a:rPr lang="en-US" i="1" baseline="0"/>
              <a:t>before</a:t>
            </a:r>
            <a:r>
              <a:rPr lang="en-US" baseline="0"/>
              <a:t> they are executed.</a:t>
            </a:r>
          </a:p>
        </p:txBody>
      </p:sp>
    </p:spTree>
    <p:extLst>
      <p:ext uri="{BB962C8B-B14F-4D97-AF65-F5344CB8AC3E}">
        <p14:creationId xmlns:p14="http://schemas.microsoft.com/office/powerpoint/2010/main" val="325141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8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8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38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053" grpId="0" build="p" bldLvl="2" autoUpdateAnimBg="0"/>
      <p:bldP spid="1538076" grpId="0" build="p" bldLvl="2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 </a:t>
            </a:r>
            <a:r>
              <a:rPr lang="en-US" dirty="0"/>
              <a:t>REGISTER </a:t>
            </a:r>
            <a:br>
              <a:rPr lang="en-US" dirty="0"/>
            </a:br>
            <a:r>
              <a:rPr lang="en-US" sz="2400" i="1" dirty="0"/>
              <a:t>bits of the flag register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Flag register bits used in x86 Assembly language programming, with a brief explanation each:</a:t>
            </a:r>
          </a:p>
          <a:p>
            <a:pPr lvl="1"/>
            <a:r>
              <a:rPr lang="en-US" b="1" dirty="0"/>
              <a:t>CF (Carry Flag)</a:t>
            </a:r>
            <a:r>
              <a:rPr lang="en-US" dirty="0"/>
              <a:t> </a:t>
            </a:r>
            <a:r>
              <a:rPr lang="en-US" b="1" dirty="0"/>
              <a:t>-</a:t>
            </a:r>
            <a:r>
              <a:rPr lang="en-US" dirty="0"/>
              <a:t> Set when there is a carry out, from d7 after an 8-bit operation, or d15 after a 16-bit operation.</a:t>
            </a:r>
          </a:p>
          <a:p>
            <a:pPr lvl="2"/>
            <a:r>
              <a:rPr lang="en-US" dirty="0"/>
              <a:t>Used to detect errors in unsigned arithmetic operations.</a:t>
            </a:r>
          </a:p>
          <a:p>
            <a:pPr lvl="1"/>
            <a:r>
              <a:rPr lang="en-US" b="1" dirty="0"/>
              <a:t>PF (Parity Flag) - </a:t>
            </a:r>
            <a:r>
              <a:rPr lang="en-US" dirty="0"/>
              <a:t> After certain operations, the </a:t>
            </a:r>
            <a:r>
              <a:rPr lang="en-US" dirty="0" smtClean="0"/>
              <a:t>parity of </a:t>
            </a:r>
            <a:r>
              <a:rPr lang="en-US" dirty="0"/>
              <a:t>the result's low-order byte is checked.</a:t>
            </a:r>
          </a:p>
          <a:p>
            <a:pPr lvl="2"/>
            <a:r>
              <a:rPr lang="en-US" dirty="0"/>
              <a:t>If the byte has an even number of 1s, the parity flag is set to 1; otherwise, it is cleared.</a:t>
            </a:r>
          </a:p>
          <a:p>
            <a:pPr lvl="1"/>
            <a:r>
              <a:rPr lang="en-US" b="1" dirty="0"/>
              <a:t>AF (Auxiliary Carry Flag) - </a:t>
            </a:r>
            <a:r>
              <a:rPr lang="en-US" dirty="0"/>
              <a:t>If there is a carry from d3 to d4 of an operation, this bit is set; otherwise, it is cleared.</a:t>
            </a:r>
          </a:p>
          <a:p>
            <a:pPr lvl="2"/>
            <a:r>
              <a:rPr lang="en-US" dirty="0"/>
              <a:t>Used by instructions that perform BCD (binary coded</a:t>
            </a:r>
            <a:br>
              <a:rPr lang="en-US" dirty="0"/>
            </a:br>
            <a:r>
              <a:rPr lang="en-US" dirty="0"/>
              <a:t>decimal) arithmetic.</a:t>
            </a:r>
          </a:p>
        </p:txBody>
      </p:sp>
    </p:spTree>
    <p:extLst>
      <p:ext uri="{BB962C8B-B14F-4D97-AF65-F5344CB8AC3E}">
        <p14:creationId xmlns:p14="http://schemas.microsoft.com/office/powerpoint/2010/main" val="2456902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2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2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2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1315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 </a:t>
            </a:r>
            <a:r>
              <a:rPr lang="en-US" dirty="0"/>
              <a:t>REGISTER </a:t>
            </a:r>
            <a:br>
              <a:rPr lang="en-US" dirty="0"/>
            </a:br>
            <a:r>
              <a:rPr lang="en-US" sz="2400" i="1" dirty="0"/>
              <a:t>bits of the flag register</a:t>
            </a:r>
          </a:p>
        </p:txBody>
      </p:sp>
      <p:sp>
        <p:nvSpPr>
          <p:cNvPr id="154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449387"/>
          </a:xfrm>
        </p:spPr>
        <p:txBody>
          <a:bodyPr/>
          <a:lstStyle/>
          <a:p>
            <a:r>
              <a:rPr lang="en-US"/>
              <a:t>Flag register bits used in x86 Assembly language programming, with a brief explanation each:</a:t>
            </a:r>
          </a:p>
        </p:txBody>
      </p:sp>
      <p:sp>
        <p:nvSpPr>
          <p:cNvPr id="1540100" name="Rectangle 4"/>
          <p:cNvSpPr>
            <a:spLocks noChangeArrowheads="1"/>
          </p:cNvSpPr>
          <p:nvPr/>
        </p:nvSpPr>
        <p:spPr bwMode="auto">
          <a:xfrm>
            <a:off x="136525" y="1841500"/>
            <a:ext cx="87630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1" baseline="0"/>
              <a:t>ZF (Zero Flag) - </a:t>
            </a:r>
            <a:r>
              <a:rPr lang="en-US" baseline="0"/>
              <a:t>Set to 1 if the result of an arithmetic or logical operation is zero; otherwise, it is cleared.</a:t>
            </a:r>
          </a:p>
        </p:txBody>
      </p:sp>
      <p:sp>
        <p:nvSpPr>
          <p:cNvPr id="1540101" name="Rectangle 5"/>
          <p:cNvSpPr>
            <a:spLocks noChangeArrowheads="1"/>
          </p:cNvSpPr>
          <p:nvPr/>
        </p:nvSpPr>
        <p:spPr bwMode="auto">
          <a:xfrm>
            <a:off x="136525" y="2686050"/>
            <a:ext cx="8763000" cy="243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1" baseline="0"/>
              <a:t>SF (Sign Flag) -</a:t>
            </a:r>
            <a:r>
              <a:rPr lang="en-US" baseline="0"/>
              <a:t> Binary representation of signed numbers uses the most significant bit as the sign bit.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aseline="0"/>
              <a:t>After arithmetic or logic operations, the status of this sign</a:t>
            </a:r>
            <a:br>
              <a:rPr lang="en-US" sz="2100" baseline="0"/>
            </a:br>
            <a:r>
              <a:rPr lang="en-US" sz="2100" baseline="0"/>
              <a:t>bit is copied into the SF, indicating the sign of the result.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1" baseline="0"/>
              <a:t>TF (Trap Flag) -</a:t>
            </a:r>
            <a:r>
              <a:rPr lang="en-US" baseline="0"/>
              <a:t> When this flag is set it allows the program to single-step, meaning to execute one instruction at a time.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aseline="0"/>
              <a:t>Single-stepping is used for debugging purposes.</a:t>
            </a:r>
          </a:p>
        </p:txBody>
      </p:sp>
    </p:spTree>
    <p:extLst>
      <p:ext uri="{BB962C8B-B14F-4D97-AF65-F5344CB8AC3E}">
        <p14:creationId xmlns:p14="http://schemas.microsoft.com/office/powerpoint/2010/main" val="94469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0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40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40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40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40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0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40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100" grpId="0" build="p" bldLvl="2" autoUpdateAnimBg="0" advAuto="0"/>
      <p:bldP spid="1540101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0800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SEGMENTS </a:t>
            </a:r>
            <a:br>
              <a:rPr lang="en-US" dirty="0"/>
            </a:br>
            <a:r>
              <a:rPr lang="en-US" dirty="0"/>
              <a:t>code segment logical/physical address</a:t>
            </a:r>
          </a:p>
        </p:txBody>
      </p:sp>
      <p:pic>
        <p:nvPicPr>
          <p:cNvPr id="1486852" name="Picture 4" descr="pc01_01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17132"/>
            <a:ext cx="7943850" cy="304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68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36525" y="4239732"/>
            <a:ext cx="8763000" cy="1981200"/>
          </a:xfrm>
          <a:noFill/>
          <a:ln/>
        </p:spPr>
        <p:txBody>
          <a:bodyPr/>
          <a:lstStyle/>
          <a:p>
            <a:pPr marL="114300" lvl="1" indent="0">
              <a:buFontTx/>
              <a:buNone/>
            </a:pPr>
            <a:r>
              <a:rPr lang="en-US" sz="2100" dirty="0"/>
              <a:t>Instruction "</a:t>
            </a:r>
            <a:r>
              <a:rPr lang="en-US" sz="2100" b="1" dirty="0">
                <a:solidFill>
                  <a:srgbClr val="FF0000"/>
                </a:solidFill>
                <a:latin typeface="Courier" charset="0"/>
              </a:rPr>
              <a:t>MOV AL,57</a:t>
            </a:r>
            <a:r>
              <a:rPr lang="en-US" sz="2100" dirty="0"/>
              <a:t>" has a machine code of </a:t>
            </a:r>
            <a:r>
              <a:rPr lang="en-US" sz="2100" dirty="0">
                <a:solidFill>
                  <a:srgbClr val="FF0000"/>
                </a:solidFill>
              </a:rPr>
              <a:t>B057</a:t>
            </a:r>
            <a:r>
              <a:rPr lang="en-US" sz="2100" dirty="0"/>
              <a:t>.</a:t>
            </a:r>
          </a:p>
          <a:p>
            <a:pPr marL="114300" lvl="1" indent="0">
              <a:buFontTx/>
              <a:buNone/>
            </a:pPr>
            <a:r>
              <a:rPr lang="en-US" sz="2100" dirty="0"/>
              <a:t>B0 is the </a:t>
            </a:r>
            <a:r>
              <a:rPr lang="en-US" sz="2100" dirty="0" err="1"/>
              <a:t>opcode</a:t>
            </a:r>
            <a:r>
              <a:rPr lang="en-US" sz="2100" dirty="0"/>
              <a:t> and 57 is the operand.</a:t>
            </a:r>
          </a:p>
        </p:txBody>
      </p:sp>
      <p:sp>
        <p:nvSpPr>
          <p:cNvPr id="1486855" name="Rectangle 7"/>
          <p:cNvSpPr>
            <a:spLocks noChangeArrowheads="1"/>
          </p:cNvSpPr>
          <p:nvPr/>
        </p:nvSpPr>
        <p:spPr bwMode="auto">
          <a:xfrm>
            <a:off x="2755900" y="1740121"/>
            <a:ext cx="56134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89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6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6854" grpId="0" build="p" autoUpdateAnimBg="0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 </a:t>
            </a:r>
            <a:r>
              <a:rPr lang="en-US" dirty="0"/>
              <a:t>REGISTER </a:t>
            </a:r>
            <a:br>
              <a:rPr lang="en-US" dirty="0"/>
            </a:br>
            <a:r>
              <a:rPr lang="en-US" sz="2400" i="1" dirty="0"/>
              <a:t>bits of the flag register</a:t>
            </a:r>
          </a:p>
        </p:txBody>
      </p:sp>
      <p:sp>
        <p:nvSpPr>
          <p:cNvPr id="154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449387"/>
          </a:xfrm>
        </p:spPr>
        <p:txBody>
          <a:bodyPr/>
          <a:lstStyle/>
          <a:p>
            <a:r>
              <a:rPr lang="en-US"/>
              <a:t>Flag register bits used in x86 Assembly language programming, with a brief explanation each:</a:t>
            </a:r>
          </a:p>
        </p:txBody>
      </p:sp>
      <p:sp>
        <p:nvSpPr>
          <p:cNvPr id="1542148" name="Rectangle 4"/>
          <p:cNvSpPr>
            <a:spLocks noChangeArrowheads="1"/>
          </p:cNvSpPr>
          <p:nvPr/>
        </p:nvSpPr>
        <p:spPr bwMode="auto">
          <a:xfrm>
            <a:off x="136525" y="1841500"/>
            <a:ext cx="87630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1" baseline="0"/>
              <a:t>IF (Interrupt Enable Flag) -</a:t>
            </a:r>
            <a:r>
              <a:rPr lang="en-US" baseline="0"/>
              <a:t> This bit is set or cleared to enable/disable only external maskable interrupt requests.</a:t>
            </a:r>
          </a:p>
        </p:txBody>
      </p:sp>
      <p:sp>
        <p:nvSpPr>
          <p:cNvPr id="1542149" name="Rectangle 5"/>
          <p:cNvSpPr>
            <a:spLocks noChangeArrowheads="1"/>
          </p:cNvSpPr>
          <p:nvPr/>
        </p:nvSpPr>
        <p:spPr bwMode="auto">
          <a:xfrm>
            <a:off x="136525" y="2690813"/>
            <a:ext cx="8763000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1" baseline="0"/>
              <a:t>DF (Direction Flag) - </a:t>
            </a:r>
            <a:r>
              <a:rPr lang="en-US" baseline="0"/>
              <a:t>Used to control the direction of string operations.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="1" baseline="0"/>
              <a:t>OF (Overflow Flag) - </a:t>
            </a:r>
            <a:r>
              <a:rPr lang="en-US" baseline="0"/>
              <a:t>Set when the result of a signed number operation is too large, causing the high-order</a:t>
            </a:r>
            <a:br>
              <a:rPr lang="en-US" baseline="0"/>
            </a:br>
            <a:r>
              <a:rPr lang="en-US" baseline="0"/>
              <a:t>bit to overflow into the sign bit.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aseline="0"/>
              <a:t>Used only to detect errors in signed arithmetic operations.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endParaRPr lang="en-US" sz="2100" baseline="0"/>
          </a:p>
        </p:txBody>
      </p:sp>
    </p:spTree>
    <p:extLst>
      <p:ext uri="{BB962C8B-B14F-4D97-AF65-F5344CB8AC3E}">
        <p14:creationId xmlns:p14="http://schemas.microsoft.com/office/powerpoint/2010/main" val="4270808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2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2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4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4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2148" grpId="0" build="p" bldLvl="2" autoUpdateAnimBg="0" advAuto="0"/>
      <p:bldP spid="1542149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 </a:t>
            </a:r>
            <a:r>
              <a:rPr lang="en-US" dirty="0"/>
              <a:t>REGISTER </a:t>
            </a:r>
            <a:br>
              <a:rPr lang="en-US" dirty="0"/>
            </a:br>
            <a:r>
              <a:rPr lang="en-US" sz="2400" i="1" dirty="0"/>
              <a:t>flag register and ADD instruction</a:t>
            </a:r>
          </a:p>
        </p:txBody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449387"/>
          </a:xfrm>
        </p:spPr>
        <p:txBody>
          <a:bodyPr/>
          <a:lstStyle/>
          <a:p>
            <a:r>
              <a:rPr lang="en-US"/>
              <a:t>Flag bits affected by the ADD instruction:</a:t>
            </a:r>
          </a:p>
          <a:p>
            <a:pPr lvl="1"/>
            <a:r>
              <a:rPr lang="en-US"/>
              <a:t>CF (carry flag); PF (parity flag); AF (auxiliary carry flag).</a:t>
            </a:r>
          </a:p>
          <a:p>
            <a:pPr lvl="1"/>
            <a:r>
              <a:rPr lang="en-US"/>
              <a:t>ZF (zero flag); SF (sign flag); OF (overflow flag).</a:t>
            </a:r>
          </a:p>
        </p:txBody>
      </p:sp>
      <p:pic>
        <p:nvPicPr>
          <p:cNvPr id="1422340" name="Picture 4" descr="ex01_010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786063"/>
            <a:ext cx="8235950" cy="309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9479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 </a:t>
            </a:r>
            <a:r>
              <a:rPr lang="en-US" dirty="0"/>
              <a:t>REGISTER </a:t>
            </a:r>
            <a:br>
              <a:rPr lang="en-US" dirty="0"/>
            </a:br>
            <a:r>
              <a:rPr lang="en-US" sz="2400" i="1" dirty="0"/>
              <a:t>flag register and ADD instruction</a:t>
            </a:r>
          </a:p>
        </p:txBody>
      </p:sp>
      <p:sp>
        <p:nvSpPr>
          <p:cNvPr id="154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449387"/>
          </a:xfrm>
        </p:spPr>
        <p:txBody>
          <a:bodyPr/>
          <a:lstStyle/>
          <a:p>
            <a:r>
              <a:rPr lang="en-US"/>
              <a:t>Flag bits affected by the ADD instruction:</a:t>
            </a:r>
          </a:p>
          <a:p>
            <a:pPr lvl="1"/>
            <a:r>
              <a:rPr lang="en-US"/>
              <a:t>CF (carry flag); PF (parity flag); AF (auxiliary carry flag).</a:t>
            </a:r>
          </a:p>
          <a:p>
            <a:pPr lvl="1"/>
            <a:r>
              <a:rPr lang="en-US"/>
              <a:t>ZF (zero flag); SF (sign flag); OF (overflow flag).</a:t>
            </a:r>
          </a:p>
        </p:txBody>
      </p:sp>
      <p:pic>
        <p:nvPicPr>
          <p:cNvPr id="1544197" name="Picture 5" descr="ex01_011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2438400"/>
            <a:ext cx="8226425" cy="345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616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dirty="0"/>
              <a:t>It is important to note differences between 8- and 16-bit operations in terms of impact on the flag bits.</a:t>
            </a:r>
          </a:p>
          <a:p>
            <a:pPr lvl="1"/>
            <a:r>
              <a:rPr lang="en-US" dirty="0"/>
              <a:t>The parity bit only counts the lower 8 bits of the result</a:t>
            </a:r>
            <a:br>
              <a:rPr lang="en-US" dirty="0"/>
            </a:br>
            <a:r>
              <a:rPr lang="en-US" dirty="0"/>
              <a:t>and is set accordingly.</a:t>
            </a:r>
          </a:p>
        </p:txBody>
      </p:sp>
      <p:pic>
        <p:nvPicPr>
          <p:cNvPr id="1543172" name="Picture 4" descr="ex01_012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3052763"/>
            <a:ext cx="8364537" cy="281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3467"/>
            <a:ext cx="8229600" cy="1143000"/>
          </a:xfrm>
        </p:spPr>
        <p:txBody>
          <a:bodyPr/>
          <a:lstStyle/>
          <a:p>
            <a:r>
              <a:rPr lang="en-US" dirty="0" smtClean="0"/>
              <a:t>FLAG </a:t>
            </a:r>
            <a:r>
              <a:rPr lang="en-US" dirty="0"/>
              <a:t>REGISTER </a:t>
            </a:r>
            <a:br>
              <a:rPr lang="en-US" dirty="0"/>
            </a:br>
            <a:r>
              <a:rPr lang="en-US" sz="2400" i="1" dirty="0"/>
              <a:t>flag register and ADD instruction</a:t>
            </a:r>
          </a:p>
        </p:txBody>
      </p:sp>
    </p:spTree>
    <p:extLst>
      <p:ext uri="{BB962C8B-B14F-4D97-AF65-F5344CB8AC3E}">
        <p14:creationId xmlns:p14="http://schemas.microsoft.com/office/powerpoint/2010/main" val="230019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906587"/>
          </a:xfrm>
        </p:spPr>
        <p:txBody>
          <a:bodyPr/>
          <a:lstStyle/>
          <a:p>
            <a:r>
              <a:rPr lang="en-US"/>
              <a:t>The carry flag is set if there is a carry beyond bit d15 instead of bit d7.</a:t>
            </a:r>
          </a:p>
          <a:p>
            <a:pPr lvl="1"/>
            <a:r>
              <a:rPr lang="en-US"/>
              <a:t>Since the result of the entire 16-bit operation is zero (meaning the contents of BX), ZF is set to high.</a:t>
            </a:r>
          </a:p>
        </p:txBody>
      </p:sp>
      <p:pic>
        <p:nvPicPr>
          <p:cNvPr id="1545220" name="Picture 4" descr="ex01_013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048000"/>
            <a:ext cx="8364537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3467"/>
            <a:ext cx="8229600" cy="1143000"/>
          </a:xfrm>
        </p:spPr>
        <p:txBody>
          <a:bodyPr/>
          <a:lstStyle/>
          <a:p>
            <a:r>
              <a:rPr lang="en-US" dirty="0" smtClean="0"/>
              <a:t>FLAG </a:t>
            </a:r>
            <a:r>
              <a:rPr lang="en-US" dirty="0"/>
              <a:t>REGISTER </a:t>
            </a:r>
            <a:br>
              <a:rPr lang="en-US" dirty="0"/>
            </a:br>
            <a:r>
              <a:rPr lang="en-US" sz="2400" i="1" dirty="0"/>
              <a:t>flag register and ADD instruction</a:t>
            </a:r>
          </a:p>
        </p:txBody>
      </p:sp>
    </p:spTree>
    <p:extLst>
      <p:ext uri="{BB962C8B-B14F-4D97-AF65-F5344CB8AC3E}">
        <p14:creationId xmlns:p14="http://schemas.microsoft.com/office/powerpoint/2010/main" val="2416943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906587"/>
          </a:xfrm>
        </p:spPr>
        <p:txBody>
          <a:bodyPr/>
          <a:lstStyle/>
          <a:p>
            <a:r>
              <a:rPr lang="en-US" dirty="0"/>
              <a:t>Instructions such as data transfers (MOV) affect no flags.</a:t>
            </a:r>
          </a:p>
        </p:txBody>
      </p:sp>
      <p:pic>
        <p:nvPicPr>
          <p:cNvPr id="1546244" name="Picture 4" descr="ex01_014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106613"/>
            <a:ext cx="7916863" cy="376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3467"/>
            <a:ext cx="8229600" cy="1143000"/>
          </a:xfrm>
        </p:spPr>
        <p:txBody>
          <a:bodyPr/>
          <a:lstStyle/>
          <a:p>
            <a:r>
              <a:rPr lang="en-US" dirty="0" smtClean="0"/>
              <a:t>FLAG </a:t>
            </a:r>
            <a:r>
              <a:rPr lang="en-US" dirty="0"/>
              <a:t>REGISTER </a:t>
            </a:r>
            <a:br>
              <a:rPr lang="en-US" dirty="0"/>
            </a:br>
            <a:r>
              <a:rPr lang="en-US" sz="2400" i="1" dirty="0"/>
              <a:t>flag register and ADD instruction</a:t>
            </a:r>
          </a:p>
        </p:txBody>
      </p:sp>
    </p:spTree>
    <p:extLst>
      <p:ext uri="{BB962C8B-B14F-4D97-AF65-F5344CB8AC3E}">
        <p14:creationId xmlns:p14="http://schemas.microsoft.com/office/powerpoint/2010/main" val="2351244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FLAG </a:t>
            </a:r>
            <a:r>
              <a:rPr lang="en-US" dirty="0"/>
              <a:t>REGISTER </a:t>
            </a:r>
            <a:br>
              <a:rPr lang="en-US" dirty="0"/>
            </a:br>
            <a:r>
              <a:rPr lang="en-US" sz="2400" i="1" dirty="0"/>
              <a:t>use of the zero flag for looping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449387"/>
          </a:xfrm>
        </p:spPr>
        <p:txBody>
          <a:bodyPr/>
          <a:lstStyle/>
          <a:p>
            <a:r>
              <a:rPr lang="en-US"/>
              <a:t>A widely used application of the flag register is the use of the zero flag to implement program loops.</a:t>
            </a:r>
          </a:p>
          <a:p>
            <a:pPr lvl="1"/>
            <a:r>
              <a:rPr lang="en-US"/>
              <a:t>A </a:t>
            </a:r>
            <a:r>
              <a:rPr lang="en-US" i="1"/>
              <a:t>loop</a:t>
            </a:r>
            <a:r>
              <a:rPr lang="en-US"/>
              <a:t> is a set of instructions repeated a number of times.</a:t>
            </a:r>
          </a:p>
        </p:txBody>
      </p:sp>
    </p:spTree>
    <p:extLst>
      <p:ext uri="{BB962C8B-B14F-4D97-AF65-F5344CB8AC3E}">
        <p14:creationId xmlns:p14="http://schemas.microsoft.com/office/powerpoint/2010/main" val="173225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830387"/>
          </a:xfrm>
        </p:spPr>
        <p:txBody>
          <a:bodyPr/>
          <a:lstStyle/>
          <a:p>
            <a:r>
              <a:rPr lang="en-US"/>
              <a:t>As an example, to add 5 bytes of data, a </a:t>
            </a:r>
            <a:r>
              <a:rPr lang="en-US" i="1"/>
              <a:t>counter </a:t>
            </a:r>
            <a:r>
              <a:rPr lang="en-US"/>
              <a:t>can be used to keep track of how many times the loop needs to be repeated.</a:t>
            </a:r>
          </a:p>
        </p:txBody>
      </p:sp>
      <p:pic>
        <p:nvPicPr>
          <p:cNvPr id="1554437" name="Picture 5" descr="pc01_02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3854450"/>
            <a:ext cx="80168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4440" name="Rectangle 8"/>
          <p:cNvSpPr>
            <a:spLocks noChangeArrowheads="1"/>
          </p:cNvSpPr>
          <p:nvPr/>
        </p:nvSpPr>
        <p:spPr bwMode="auto">
          <a:xfrm>
            <a:off x="136525" y="2273300"/>
            <a:ext cx="8763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 baseline="0" dirty="0">
                <a:latin typeface="Arial"/>
                <a:cs typeface="Arial"/>
              </a:rPr>
              <a:t>Each time the addition is performed the counter</a:t>
            </a:r>
            <a:br>
              <a:rPr lang="en-US" sz="2000" baseline="0" dirty="0">
                <a:latin typeface="Arial"/>
                <a:cs typeface="Arial"/>
              </a:rPr>
            </a:br>
            <a:r>
              <a:rPr lang="en-US" sz="2000" baseline="0" dirty="0">
                <a:latin typeface="Arial"/>
                <a:cs typeface="Arial"/>
              </a:rPr>
              <a:t>is decremented and the zero flag is checked.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000" baseline="0" dirty="0">
                <a:latin typeface="Arial"/>
                <a:cs typeface="Arial"/>
              </a:rPr>
              <a:t>When the counter becomes zero, the zero flag is</a:t>
            </a:r>
            <a:br>
              <a:rPr lang="en-US" sz="2000" baseline="0" dirty="0">
                <a:latin typeface="Arial"/>
                <a:cs typeface="Arial"/>
              </a:rPr>
            </a:br>
            <a:r>
              <a:rPr lang="en-US" sz="2000" baseline="0" dirty="0">
                <a:latin typeface="Arial"/>
                <a:cs typeface="Arial"/>
              </a:rPr>
              <a:t>set (ZF = 1) and the loop is stopped.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3467"/>
            <a:ext cx="8229600" cy="1143000"/>
          </a:xfrm>
        </p:spPr>
        <p:txBody>
          <a:bodyPr/>
          <a:lstStyle/>
          <a:p>
            <a:r>
              <a:rPr lang="en-US" dirty="0" smtClean="0"/>
              <a:t>FLAG </a:t>
            </a:r>
            <a:r>
              <a:rPr lang="en-US" dirty="0"/>
              <a:t>REGISTER </a:t>
            </a:r>
            <a:br>
              <a:rPr lang="en-US" dirty="0"/>
            </a:br>
            <a:r>
              <a:rPr lang="en-US" sz="2400" i="1" dirty="0"/>
              <a:t>use of the zero flag for looping</a:t>
            </a:r>
          </a:p>
        </p:txBody>
      </p:sp>
    </p:spTree>
    <p:extLst>
      <p:ext uri="{BB962C8B-B14F-4D97-AF65-F5344CB8AC3E}">
        <p14:creationId xmlns:p14="http://schemas.microsoft.com/office/powerpoint/2010/main" val="417157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4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4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54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54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5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4435" grpId="0" build="p" bldLvl="2" autoUpdateAnimBg="0" advAuto="0"/>
      <p:bldP spid="1554440" grpId="0" build="p" bldLvl="2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8297" name="Picture 9" descr="pc01_02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3854450"/>
            <a:ext cx="80168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449387"/>
          </a:xfrm>
        </p:spPr>
        <p:txBody>
          <a:bodyPr/>
          <a:lstStyle/>
          <a:p>
            <a:r>
              <a:rPr lang="en-US"/>
              <a:t>Register 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CX</a:t>
            </a:r>
            <a:r>
              <a:rPr lang="en-US"/>
              <a:t> is used to hold the counter.</a:t>
            </a:r>
          </a:p>
          <a:p>
            <a:pPr marL="647700" lvl="1" indent="-190500"/>
            <a:r>
              <a:rPr lang="en-US"/>
              <a:t> </a:t>
            </a:r>
            <a:r>
              <a:rPr 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BX</a:t>
            </a:r>
            <a:r>
              <a:rPr lang="en-US"/>
              <a:t> is the offset pointer.</a:t>
            </a:r>
          </a:p>
          <a:p>
            <a:pPr lvl="2"/>
            <a:r>
              <a:rPr lang="en-US"/>
              <a:t>(SI or DI could have been used instead)</a:t>
            </a:r>
          </a:p>
        </p:txBody>
      </p:sp>
      <p:sp>
        <p:nvSpPr>
          <p:cNvPr id="1548294" name="Rectangle 6"/>
          <p:cNvSpPr>
            <a:spLocks noChangeArrowheads="1"/>
          </p:cNvSpPr>
          <p:nvPr/>
        </p:nvSpPr>
        <p:spPr bwMode="auto">
          <a:xfrm>
            <a:off x="1828800" y="3856038"/>
            <a:ext cx="7010400" cy="27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8295" name="Rectangle 7"/>
          <p:cNvSpPr>
            <a:spLocks noChangeArrowheads="1"/>
          </p:cNvSpPr>
          <p:nvPr/>
        </p:nvSpPr>
        <p:spPr bwMode="auto">
          <a:xfrm>
            <a:off x="1828800" y="4148138"/>
            <a:ext cx="7010400" cy="2794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3467"/>
            <a:ext cx="8229600" cy="1143000"/>
          </a:xfrm>
        </p:spPr>
        <p:txBody>
          <a:bodyPr/>
          <a:lstStyle/>
          <a:p>
            <a:r>
              <a:rPr lang="en-US" dirty="0" smtClean="0"/>
              <a:t>FLAG </a:t>
            </a:r>
            <a:r>
              <a:rPr lang="en-US" dirty="0"/>
              <a:t>REGISTER </a:t>
            </a:r>
            <a:br>
              <a:rPr lang="en-US" dirty="0"/>
            </a:br>
            <a:r>
              <a:rPr lang="en-US" sz="2400" i="1" dirty="0"/>
              <a:t>use of the zero flag for looping</a:t>
            </a:r>
          </a:p>
        </p:txBody>
      </p:sp>
    </p:spTree>
    <p:extLst>
      <p:ext uri="{BB962C8B-B14F-4D97-AF65-F5344CB8AC3E}">
        <p14:creationId xmlns:p14="http://schemas.microsoft.com/office/powerpoint/2010/main" val="2710009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1368" name="Picture 8" descr="pc01_02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3854450"/>
            <a:ext cx="80168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439987"/>
          </a:xfrm>
        </p:spPr>
        <p:txBody>
          <a:bodyPr>
            <a:normAutofit fontScale="92500"/>
          </a:bodyPr>
          <a:lstStyle/>
          <a:p>
            <a:pPr marL="266700" indent="-266700"/>
            <a:r>
              <a:rPr lang="en-US"/>
              <a:t> 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AL</a:t>
            </a:r>
            <a:r>
              <a:rPr lang="en-US"/>
              <a:t> is initialized before the start of the loop</a:t>
            </a:r>
          </a:p>
          <a:p>
            <a:pPr lvl="1"/>
            <a:r>
              <a:rPr lang="en-US"/>
              <a:t>In each iteration, ZF is checked by the </a:t>
            </a:r>
            <a:r>
              <a:rPr 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JNZ </a:t>
            </a:r>
            <a:r>
              <a:rPr lang="en-US"/>
              <a:t>instruction</a:t>
            </a:r>
          </a:p>
          <a:p>
            <a:pPr lvl="2"/>
            <a:r>
              <a:rPr lang="en-US"/>
              <a:t>JNZ stands for "Jump Not Zero</a:t>
            </a:r>
            <a:r>
              <a:rPr lang="ja-JP" altLang="en-US"/>
              <a:t>“</a:t>
            </a:r>
            <a:r>
              <a:rPr lang="en-US"/>
              <a:t>, meaning that if ZF = 0,</a:t>
            </a:r>
            <a:br>
              <a:rPr lang="en-US"/>
            </a:br>
            <a:r>
              <a:rPr lang="en-US"/>
              <a:t>jump to a new address.</a:t>
            </a:r>
          </a:p>
          <a:p>
            <a:pPr lvl="2"/>
            <a:r>
              <a:rPr lang="en-US"/>
              <a:t>If ZF = 1, the jump is </a:t>
            </a:r>
            <a:r>
              <a:rPr lang="en-US" i="1"/>
              <a:t>not</a:t>
            </a:r>
            <a:r>
              <a:rPr lang="en-US"/>
              <a:t> performed, and the instruction</a:t>
            </a:r>
            <a:br>
              <a:rPr lang="en-US"/>
            </a:br>
            <a:r>
              <a:rPr lang="en-US"/>
              <a:t>below the jump will be executed.</a:t>
            </a:r>
          </a:p>
        </p:txBody>
      </p:sp>
      <p:sp>
        <p:nvSpPr>
          <p:cNvPr id="1551365" name="Rectangle 5"/>
          <p:cNvSpPr>
            <a:spLocks noChangeArrowheads="1"/>
          </p:cNvSpPr>
          <p:nvPr/>
        </p:nvSpPr>
        <p:spPr bwMode="auto">
          <a:xfrm>
            <a:off x="1828800" y="4402138"/>
            <a:ext cx="7010400" cy="279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1366" name="Rectangle 6"/>
          <p:cNvSpPr>
            <a:spLocks noChangeArrowheads="1"/>
          </p:cNvSpPr>
          <p:nvPr/>
        </p:nvSpPr>
        <p:spPr bwMode="auto">
          <a:xfrm>
            <a:off x="1828800" y="5430838"/>
            <a:ext cx="7010400" cy="5080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3467"/>
            <a:ext cx="8229600" cy="1143000"/>
          </a:xfrm>
        </p:spPr>
        <p:txBody>
          <a:bodyPr/>
          <a:lstStyle/>
          <a:p>
            <a:r>
              <a:rPr lang="en-US" dirty="0" smtClean="0"/>
              <a:t>FLAG </a:t>
            </a:r>
            <a:r>
              <a:rPr lang="en-US" dirty="0"/>
              <a:t>REGISTER </a:t>
            </a:r>
            <a:br>
              <a:rPr lang="en-US" dirty="0"/>
            </a:br>
            <a:r>
              <a:rPr lang="en-US" sz="2400" i="1" dirty="0"/>
              <a:t>use of the zero flag for looping</a:t>
            </a:r>
          </a:p>
        </p:txBody>
      </p:sp>
    </p:spTree>
    <p:extLst>
      <p:ext uri="{BB962C8B-B14F-4D97-AF65-F5344CB8AC3E}">
        <p14:creationId xmlns:p14="http://schemas.microsoft.com/office/powerpoint/2010/main" val="5000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0800"/>
            <a:ext cx="8991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SEGMENTS </a:t>
            </a:r>
            <a:br>
              <a:rPr lang="en-US" dirty="0"/>
            </a:br>
            <a:r>
              <a:rPr lang="en-US" dirty="0"/>
              <a:t>code segment logical/physical address</a:t>
            </a:r>
          </a:p>
        </p:txBody>
      </p:sp>
      <p:pic>
        <p:nvPicPr>
          <p:cNvPr id="1487876" name="Picture 4" descr="pc01_014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055688"/>
            <a:ext cx="8099425" cy="279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78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36525" y="4113213"/>
            <a:ext cx="8763000" cy="1906587"/>
          </a:xfrm>
          <a:noFill/>
          <a:ln/>
        </p:spPr>
        <p:txBody>
          <a:bodyPr/>
          <a:lstStyle/>
          <a:p>
            <a:pPr marL="114300" lvl="1" indent="0">
              <a:buFontTx/>
              <a:buNone/>
            </a:pPr>
            <a:r>
              <a:rPr lang="en-US" sz="2100"/>
              <a:t>Instruction "</a:t>
            </a:r>
            <a:r>
              <a:rPr lang="en-US" sz="2100" b="1">
                <a:latin typeface="Courier" charset="0"/>
              </a:rPr>
              <a:t>MOV AL,57</a:t>
            </a:r>
            <a:r>
              <a:rPr lang="en-US" sz="2100"/>
              <a:t>" has a machine code of </a:t>
            </a:r>
            <a:r>
              <a:rPr lang="en-US" sz="2100">
                <a:solidFill>
                  <a:srgbClr val="008000"/>
                </a:solidFill>
              </a:rPr>
              <a:t>B057</a:t>
            </a:r>
            <a:r>
              <a:rPr lang="en-US" sz="2100"/>
              <a:t>.</a:t>
            </a:r>
          </a:p>
          <a:p>
            <a:pPr marL="114300" lvl="1" indent="0">
              <a:buFontTx/>
              <a:buNone/>
            </a:pPr>
            <a:r>
              <a:rPr lang="en-US" sz="2100">
                <a:solidFill>
                  <a:srgbClr val="008000"/>
                </a:solidFill>
              </a:rPr>
              <a:t>B0</a:t>
            </a:r>
            <a:r>
              <a:rPr lang="en-US" sz="2100"/>
              <a:t> is the opcode and </a:t>
            </a:r>
            <a:r>
              <a:rPr lang="en-US" sz="2100">
                <a:solidFill>
                  <a:srgbClr val="008000"/>
                </a:solidFill>
              </a:rPr>
              <a:t>57</a:t>
            </a:r>
            <a:r>
              <a:rPr lang="en-US" sz="2100"/>
              <a:t> is the operand.</a:t>
            </a:r>
          </a:p>
          <a:p>
            <a:pPr marL="114300" lvl="1" indent="0">
              <a:buFontTx/>
              <a:buNone/>
            </a:pPr>
            <a:r>
              <a:rPr lang="en-US" sz="2100"/>
              <a:t>The byte at address </a:t>
            </a:r>
            <a:r>
              <a:rPr lang="en-US" sz="2100">
                <a:solidFill>
                  <a:srgbClr val="FF0000"/>
                </a:solidFill>
              </a:rPr>
              <a:t>1132:0100</a:t>
            </a:r>
            <a:r>
              <a:rPr lang="en-US" sz="2100"/>
              <a:t> contains </a:t>
            </a:r>
            <a:r>
              <a:rPr lang="en-US" sz="2100">
                <a:solidFill>
                  <a:srgbClr val="FF0000"/>
                </a:solidFill>
              </a:rPr>
              <a:t>B0</a:t>
            </a:r>
            <a:r>
              <a:rPr lang="en-US" sz="2100"/>
              <a:t>, the opcode for moving</a:t>
            </a:r>
            <a:br>
              <a:rPr lang="en-US" sz="2100"/>
            </a:br>
            <a:r>
              <a:rPr lang="en-US" sz="2100"/>
              <a:t>a value into register AL.</a:t>
            </a:r>
          </a:p>
          <a:p>
            <a:pPr marL="114300" lvl="1" indent="0">
              <a:buFontTx/>
              <a:buNone/>
            </a:pPr>
            <a:r>
              <a:rPr lang="en-US" sz="2100"/>
              <a:t>Address </a:t>
            </a:r>
            <a:r>
              <a:rPr lang="en-US" sz="2100">
                <a:solidFill>
                  <a:srgbClr val="0000FF"/>
                </a:solidFill>
              </a:rPr>
              <a:t>1132:0101</a:t>
            </a:r>
            <a:r>
              <a:rPr lang="en-US" sz="2100"/>
              <a:t> contains the operand to be moved to </a:t>
            </a:r>
            <a:r>
              <a:rPr lang="en-US" sz="2100">
                <a:solidFill>
                  <a:srgbClr val="0000FF"/>
                </a:solidFill>
              </a:rPr>
              <a:t>AL</a:t>
            </a:r>
            <a:r>
              <a:rPr lang="en-US" sz="2100"/>
              <a:t>.</a:t>
            </a:r>
          </a:p>
        </p:txBody>
      </p:sp>
      <p:sp>
        <p:nvSpPr>
          <p:cNvPr id="1487879" name="Rectangle 7"/>
          <p:cNvSpPr>
            <a:spLocks noChangeArrowheads="1"/>
          </p:cNvSpPr>
          <p:nvPr/>
        </p:nvSpPr>
        <p:spPr bwMode="auto">
          <a:xfrm>
            <a:off x="381000" y="1358900"/>
            <a:ext cx="5613400" cy="228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7880" name="Rectangle 8"/>
          <p:cNvSpPr>
            <a:spLocks noChangeArrowheads="1"/>
          </p:cNvSpPr>
          <p:nvPr/>
        </p:nvSpPr>
        <p:spPr bwMode="auto">
          <a:xfrm>
            <a:off x="381000" y="1612900"/>
            <a:ext cx="5613400" cy="2286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7881" name="Rectangle 9"/>
          <p:cNvSpPr>
            <a:spLocks noChangeArrowheads="1"/>
          </p:cNvSpPr>
          <p:nvPr/>
        </p:nvSpPr>
        <p:spPr bwMode="auto">
          <a:xfrm>
            <a:off x="5410200" y="1346200"/>
            <a:ext cx="584200" cy="4826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17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7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7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7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7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878" grpId="0" build="p" autoUpdateAnimBg="0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2393" name="Picture 9" descr="pc01_02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" y="3854450"/>
            <a:ext cx="80168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66700" indent="-266700"/>
            <a:r>
              <a:rPr lang="en-US"/>
              <a:t> 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JNZ</a:t>
            </a:r>
            <a:r>
              <a:rPr lang="en-US"/>
              <a:t> instruction must come </a:t>
            </a:r>
            <a:r>
              <a:rPr lang="en-US" i="1"/>
              <a:t>immediately after</a:t>
            </a:r>
            <a:r>
              <a:rPr lang="en-US"/>
              <a:t> the  </a:t>
            </a:r>
            <a:br>
              <a:rPr lang="en-US"/>
            </a:br>
            <a:r>
              <a:rPr lang="en-US"/>
              <a:t>  instruction that decrements </a:t>
            </a:r>
            <a:r>
              <a:rPr 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CX</a:t>
            </a:r>
            <a:r>
              <a:rPr lang="en-US"/>
              <a:t>.</a:t>
            </a:r>
          </a:p>
          <a:p>
            <a:pPr lvl="1"/>
            <a:r>
              <a:rPr lang="en-US"/>
              <a:t>JNZ needs to check the effect of "DEC CX" on ZF.</a:t>
            </a:r>
          </a:p>
          <a:p>
            <a:pPr lvl="2"/>
            <a:r>
              <a:rPr lang="en-US"/>
              <a:t>If any instruction were placed between them, that instruction might affect the zero flag.</a:t>
            </a:r>
          </a:p>
        </p:txBody>
      </p:sp>
      <p:sp>
        <p:nvSpPr>
          <p:cNvPr id="1552390" name="Rectangle 6"/>
          <p:cNvSpPr>
            <a:spLocks noChangeArrowheads="1"/>
          </p:cNvSpPr>
          <p:nvPr/>
        </p:nvSpPr>
        <p:spPr bwMode="auto">
          <a:xfrm>
            <a:off x="1828800" y="5138738"/>
            <a:ext cx="7010400" cy="27940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2391" name="Rectangle 7"/>
          <p:cNvSpPr>
            <a:spLocks noChangeArrowheads="1"/>
          </p:cNvSpPr>
          <p:nvPr/>
        </p:nvSpPr>
        <p:spPr bwMode="auto">
          <a:xfrm>
            <a:off x="1828800" y="5430838"/>
            <a:ext cx="7010400" cy="5080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03467"/>
            <a:ext cx="8229600" cy="1143000"/>
          </a:xfrm>
        </p:spPr>
        <p:txBody>
          <a:bodyPr/>
          <a:lstStyle/>
          <a:p>
            <a:r>
              <a:rPr lang="en-US" dirty="0" smtClean="0"/>
              <a:t>FLAG </a:t>
            </a:r>
            <a:r>
              <a:rPr lang="en-US" dirty="0"/>
              <a:t>REGISTER </a:t>
            </a:r>
            <a:br>
              <a:rPr lang="en-US" dirty="0"/>
            </a:br>
            <a:r>
              <a:rPr lang="en-US" sz="2400" i="1" dirty="0"/>
              <a:t>use of the zero flag for looping</a:t>
            </a:r>
          </a:p>
        </p:txBody>
      </p:sp>
    </p:spTree>
    <p:extLst>
      <p:ext uri="{BB962C8B-B14F-4D97-AF65-F5344CB8AC3E}">
        <p14:creationId xmlns:p14="http://schemas.microsoft.com/office/powerpoint/2010/main" val="151196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</a:t>
            </a:r>
            <a:r>
              <a:rPr lang="en-US" dirty="0"/>
              <a:t>ADDRESSING MODES</a:t>
            </a:r>
          </a:p>
        </p:txBody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439987"/>
          </a:xfrm>
        </p:spPr>
        <p:txBody>
          <a:bodyPr/>
          <a:lstStyle/>
          <a:p>
            <a:r>
              <a:rPr lang="en-US" dirty="0"/>
              <a:t>The CPU can access operands (data) in various ways, called </a:t>
            </a:r>
            <a:r>
              <a:rPr lang="en-US" i="1" dirty="0"/>
              <a:t>addressing modes.</a:t>
            </a:r>
          </a:p>
          <a:p>
            <a:pPr lvl="1"/>
            <a:r>
              <a:rPr lang="en-US" dirty="0"/>
              <a:t>The number of addressing modes is determined </a:t>
            </a:r>
            <a:r>
              <a:rPr lang="en-US" dirty="0" smtClean="0"/>
              <a:t>when the </a:t>
            </a:r>
            <a:r>
              <a:rPr lang="en-US" dirty="0"/>
              <a:t>microprocessor is designed &amp; cannot be changed</a:t>
            </a:r>
          </a:p>
          <a:p>
            <a:r>
              <a:rPr lang="en-US" dirty="0"/>
              <a:t>The x86 provides seven distinct addressing modes:</a:t>
            </a:r>
          </a:p>
        </p:txBody>
      </p:sp>
      <p:grpSp>
        <p:nvGrpSpPr>
          <p:cNvPr id="1424391" name="Group 7"/>
          <p:cNvGrpSpPr>
            <a:grpSpLocks/>
          </p:cNvGrpSpPr>
          <p:nvPr/>
        </p:nvGrpSpPr>
        <p:grpSpPr bwMode="auto">
          <a:xfrm>
            <a:off x="974725" y="3276600"/>
            <a:ext cx="7864475" cy="1754188"/>
            <a:chOff x="614" y="2064"/>
            <a:chExt cx="4954" cy="1105"/>
          </a:xfrm>
        </p:grpSpPr>
        <p:sp>
          <p:nvSpPr>
            <p:cNvPr id="1424388" name="Rectangle 4"/>
            <p:cNvSpPr>
              <a:spLocks noChangeArrowheads="1"/>
            </p:cNvSpPr>
            <p:nvPr/>
          </p:nvSpPr>
          <p:spPr bwMode="auto">
            <a:xfrm>
              <a:off x="614" y="2064"/>
              <a:ext cx="2410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742950" lvl="1" indent="-285750" eaLnBrk="1" hangingPunct="1">
                <a:spcBef>
                  <a:spcPct val="20000"/>
                </a:spcBef>
                <a:buFontTx/>
                <a:buChar char="–"/>
              </a:pPr>
              <a:r>
                <a:rPr lang="en-US" baseline="0"/>
                <a:t>1 - Register        </a:t>
              </a:r>
            </a:p>
            <a:p>
              <a:pPr marL="742950" lvl="1" indent="-285750" eaLnBrk="1" hangingPunct="1">
                <a:spcBef>
                  <a:spcPct val="20000"/>
                </a:spcBef>
                <a:buFontTx/>
                <a:buChar char="–"/>
              </a:pPr>
              <a:r>
                <a:rPr lang="en-US" baseline="0"/>
                <a:t>2 - Immediate       </a:t>
              </a:r>
            </a:p>
            <a:p>
              <a:pPr marL="742950" lvl="1" indent="-285750" eaLnBrk="1" hangingPunct="1">
                <a:spcBef>
                  <a:spcPct val="20000"/>
                </a:spcBef>
                <a:buFontTx/>
                <a:buChar char="–"/>
              </a:pPr>
              <a:r>
                <a:rPr lang="en-US" baseline="0"/>
                <a:t>3 - Direct</a:t>
              </a:r>
            </a:p>
            <a:p>
              <a:pPr marL="742950" lvl="1" indent="-285750" eaLnBrk="1" hangingPunct="1">
                <a:spcBef>
                  <a:spcPct val="20000"/>
                </a:spcBef>
                <a:buFontTx/>
                <a:buChar char="–"/>
              </a:pPr>
              <a:r>
                <a:rPr lang="en-US" baseline="0"/>
                <a:t>4 - Register indirect</a:t>
              </a:r>
            </a:p>
          </p:txBody>
        </p:sp>
        <p:sp>
          <p:nvSpPr>
            <p:cNvPr id="1424389" name="Rectangle 5"/>
            <p:cNvSpPr>
              <a:spLocks noChangeArrowheads="1"/>
            </p:cNvSpPr>
            <p:nvPr/>
          </p:nvSpPr>
          <p:spPr bwMode="auto">
            <a:xfrm>
              <a:off x="2726" y="2064"/>
              <a:ext cx="2842" cy="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742950" lvl="1" indent="-285750" eaLnBrk="1" hangingPunct="1">
                <a:spcBef>
                  <a:spcPct val="20000"/>
                </a:spcBef>
                <a:buFontTx/>
                <a:buChar char="–"/>
              </a:pPr>
              <a:r>
                <a:rPr lang="en-US" baseline="0"/>
                <a:t>5 - Based relative  </a:t>
              </a:r>
            </a:p>
            <a:p>
              <a:pPr marL="742950" lvl="1" indent="-285750" eaLnBrk="1" hangingPunct="1">
                <a:spcBef>
                  <a:spcPct val="20000"/>
                </a:spcBef>
                <a:buFontTx/>
                <a:buChar char="–"/>
              </a:pPr>
              <a:r>
                <a:rPr lang="en-US" baseline="0"/>
                <a:t>6 - Indexed relative</a:t>
              </a:r>
            </a:p>
            <a:p>
              <a:pPr marL="742950" lvl="1" indent="-285750" eaLnBrk="1" hangingPunct="1">
                <a:spcBef>
                  <a:spcPct val="20000"/>
                </a:spcBef>
                <a:buFontTx/>
                <a:buChar char="–"/>
              </a:pPr>
              <a:r>
                <a:rPr lang="en-US" baseline="0"/>
                <a:t>7 - Based indexed relative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74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</a:t>
            </a:r>
            <a:r>
              <a:rPr lang="en-US" dirty="0"/>
              <a:t>ADDRESSING MODES </a:t>
            </a:r>
            <a:br>
              <a:rPr lang="en-US" dirty="0"/>
            </a:br>
            <a:r>
              <a:rPr lang="en-US" dirty="0"/>
              <a:t>register addressing mode </a:t>
            </a:r>
          </a:p>
        </p:txBody>
      </p:sp>
      <p:sp>
        <p:nvSpPr>
          <p:cNvPr id="142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982787"/>
          </a:xfrm>
        </p:spPr>
        <p:txBody>
          <a:bodyPr/>
          <a:lstStyle/>
          <a:p>
            <a:r>
              <a:rPr lang="en-US" i="1"/>
              <a:t>Register addressing mode</a:t>
            </a:r>
            <a:r>
              <a:rPr lang="en-US"/>
              <a:t> involves use of registers to hold the data to be manipulated.</a:t>
            </a:r>
          </a:p>
          <a:p>
            <a:pPr lvl="1"/>
            <a:r>
              <a:rPr lang="en-US"/>
              <a:t>Memory is not accessed, so it is relatively fast.</a:t>
            </a:r>
          </a:p>
          <a:p>
            <a:r>
              <a:rPr lang="en-US"/>
              <a:t>Examples of register addressing mode:</a:t>
            </a:r>
          </a:p>
        </p:txBody>
      </p:sp>
      <p:pic>
        <p:nvPicPr>
          <p:cNvPr id="1425412" name="Picture 4" descr="pc01_022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022600"/>
            <a:ext cx="7523163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25413" name="Rectangle 5"/>
          <p:cNvSpPr>
            <a:spLocks noChangeArrowheads="1"/>
          </p:cNvSpPr>
          <p:nvPr/>
        </p:nvSpPr>
        <p:spPr bwMode="auto">
          <a:xfrm>
            <a:off x="136525" y="4114800"/>
            <a:ext cx="8763000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The the source &amp; destination registers must match in size.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aseline="0"/>
              <a:t>Coding "</a:t>
            </a:r>
            <a:r>
              <a:rPr lang="en-US" sz="2100" b="1" baseline="0">
                <a:latin typeface="Courier" charset="0"/>
              </a:rPr>
              <a:t>MOV CL,AX</a:t>
            </a:r>
            <a:r>
              <a:rPr lang="en-US" sz="2100" baseline="0"/>
              <a:t>" will give an error, since the source is</a:t>
            </a:r>
            <a:br>
              <a:rPr lang="en-US" sz="2100" baseline="0"/>
            </a:br>
            <a:r>
              <a:rPr lang="en-US" sz="2100" baseline="0"/>
              <a:t>a 16-bit register and the destination is an 8-bit register.</a:t>
            </a:r>
          </a:p>
        </p:txBody>
      </p:sp>
    </p:spTree>
    <p:extLst>
      <p:ext uri="{BB962C8B-B14F-4D97-AF65-F5344CB8AC3E}">
        <p14:creationId xmlns:p14="http://schemas.microsoft.com/office/powerpoint/2010/main" val="236450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2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5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25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25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5413" grpId="0" build="p" bldLvl="2" autoUpdateAnimBg="0" advAuto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</a:t>
            </a:r>
            <a:r>
              <a:rPr lang="en-US" dirty="0"/>
              <a:t>ADDRESSING MODES </a:t>
            </a:r>
            <a:br>
              <a:rPr lang="en-US" dirty="0"/>
            </a:br>
            <a:r>
              <a:rPr lang="en-US" dirty="0"/>
              <a:t>immediate addressing mode</a:t>
            </a:r>
          </a:p>
        </p:txBody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744787"/>
          </a:xfrm>
        </p:spPr>
        <p:txBody>
          <a:bodyPr/>
          <a:lstStyle/>
          <a:p>
            <a:r>
              <a:rPr lang="en-US"/>
              <a:t>In </a:t>
            </a:r>
            <a:r>
              <a:rPr lang="en-US" i="1"/>
              <a:t>immediate addressing mode</a:t>
            </a:r>
            <a:r>
              <a:rPr lang="en-US"/>
              <a:t>, as the name implies, when the instruction is assembled, the operand comes immediately after the opcode.</a:t>
            </a:r>
          </a:p>
          <a:p>
            <a:pPr lvl="1"/>
            <a:r>
              <a:rPr lang="en-US"/>
              <a:t>The source operand is a constant.</a:t>
            </a:r>
          </a:p>
          <a:p>
            <a:r>
              <a:rPr lang="en-US"/>
              <a:t>This mode can be used to load information into any of register except the segment and flag registers.</a:t>
            </a:r>
          </a:p>
        </p:txBody>
      </p:sp>
      <p:pic>
        <p:nvPicPr>
          <p:cNvPr id="1426436" name="Picture 4" descr="pc01_023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3784600"/>
            <a:ext cx="765175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230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2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2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2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643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</a:t>
            </a:r>
            <a:r>
              <a:rPr lang="en-US" dirty="0"/>
              <a:t>ADDRESSING MODES </a:t>
            </a:r>
            <a:br>
              <a:rPr lang="en-US" dirty="0"/>
            </a:br>
            <a:r>
              <a:rPr lang="en-US" dirty="0"/>
              <a:t>immediate addressing mode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449387"/>
          </a:xfrm>
        </p:spPr>
        <p:txBody>
          <a:bodyPr/>
          <a:lstStyle/>
          <a:p>
            <a:r>
              <a:rPr lang="en-US"/>
              <a:t>To move information to the segment registers, the data must </a:t>
            </a:r>
            <a:r>
              <a:rPr lang="en-US" i="1"/>
              <a:t>first</a:t>
            </a:r>
            <a:r>
              <a:rPr lang="en-US"/>
              <a:t> be moved to a general-purpose register, </a:t>
            </a:r>
            <a:r>
              <a:rPr lang="en-US" i="1"/>
              <a:t>then</a:t>
            </a:r>
            <a:r>
              <a:rPr lang="en-US"/>
              <a:t> to the segment register.</a:t>
            </a:r>
          </a:p>
        </p:txBody>
      </p:sp>
      <p:pic>
        <p:nvPicPr>
          <p:cNvPr id="1559556" name="Picture 4" descr="pc01_024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2466975"/>
            <a:ext cx="8262937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09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</a:t>
            </a:r>
            <a:r>
              <a:rPr lang="en-US" dirty="0"/>
              <a:t>ADDRESSING MODES </a:t>
            </a:r>
            <a:br>
              <a:rPr lang="en-US" dirty="0"/>
            </a:br>
            <a:r>
              <a:rPr lang="en-US" dirty="0"/>
              <a:t>direct addressing mode</a:t>
            </a:r>
          </a:p>
        </p:txBody>
      </p:sp>
      <p:sp>
        <p:nvSpPr>
          <p:cNvPr id="142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973387"/>
          </a:xfrm>
        </p:spPr>
        <p:txBody>
          <a:bodyPr/>
          <a:lstStyle/>
          <a:p>
            <a:r>
              <a:rPr lang="en-US"/>
              <a:t>In </a:t>
            </a:r>
            <a:r>
              <a:rPr lang="en-US" i="1"/>
              <a:t>direct addressing mode</a:t>
            </a:r>
            <a:r>
              <a:rPr lang="en-US"/>
              <a:t>, the data is in some memory location(s). </a:t>
            </a:r>
          </a:p>
          <a:p>
            <a:pPr lvl="1"/>
            <a:r>
              <a:rPr lang="en-US"/>
              <a:t>In most programs, the data to be processed is often</a:t>
            </a:r>
            <a:br>
              <a:rPr lang="en-US"/>
            </a:br>
            <a:r>
              <a:rPr lang="en-US"/>
              <a:t>in some memory location </a:t>
            </a:r>
            <a:r>
              <a:rPr lang="en-US" i="1"/>
              <a:t>outside</a:t>
            </a:r>
            <a:r>
              <a:rPr lang="en-US"/>
              <a:t> the CPU.</a:t>
            </a:r>
          </a:p>
          <a:p>
            <a:pPr lvl="1"/>
            <a:r>
              <a:rPr lang="en-US"/>
              <a:t>The address of the data in memory comes immediately after the instruction.</a:t>
            </a:r>
          </a:p>
        </p:txBody>
      </p:sp>
    </p:spTree>
    <p:extLst>
      <p:ext uri="{BB962C8B-B14F-4D97-AF65-F5344CB8AC3E}">
        <p14:creationId xmlns:p14="http://schemas.microsoft.com/office/powerpoint/2010/main" val="1032848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2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2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2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7459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3662" name="Picture 14" descr="pc01_025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781300"/>
            <a:ext cx="6946900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</a:t>
            </a:r>
            <a:r>
              <a:rPr lang="en-US" dirty="0"/>
              <a:t>ADDRESSING MODES </a:t>
            </a:r>
            <a:br>
              <a:rPr lang="en-US" dirty="0"/>
            </a:br>
            <a:r>
              <a:rPr lang="en-US" dirty="0"/>
              <a:t>direct addressing mode</a:t>
            </a:r>
          </a:p>
        </p:txBody>
      </p:sp>
      <p:sp>
        <p:nvSpPr>
          <p:cNvPr id="1563653" name="Rectangle 5"/>
          <p:cNvSpPr>
            <a:spLocks noChangeArrowheads="1"/>
          </p:cNvSpPr>
          <p:nvPr/>
        </p:nvSpPr>
        <p:spPr bwMode="auto">
          <a:xfrm>
            <a:off x="136525" y="912813"/>
            <a:ext cx="8763000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aseline="0"/>
              <a:t>The address of the operand is provided with the instruction, as an offset address.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Calculate the physical address by shifting left the DS register and adding it to the offset:</a:t>
            </a:r>
          </a:p>
        </p:txBody>
      </p:sp>
      <p:sp>
        <p:nvSpPr>
          <p:cNvPr id="156365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36525" y="3225800"/>
            <a:ext cx="8763000" cy="915988"/>
          </a:xfrm>
          <a:noFill/>
          <a:ln/>
        </p:spPr>
        <p:txBody>
          <a:bodyPr/>
          <a:lstStyle/>
          <a:p>
            <a:r>
              <a:rPr lang="en-US"/>
              <a:t>Note the </a:t>
            </a:r>
            <a:r>
              <a:rPr lang="en-US" b="1">
                <a:solidFill>
                  <a:srgbClr val="FF0000"/>
                </a:solidFill>
              </a:rPr>
              <a:t>bracket</a:t>
            </a:r>
            <a:r>
              <a:rPr lang="en-US"/>
              <a:t> around the address.</a:t>
            </a:r>
          </a:p>
        </p:txBody>
      </p:sp>
      <p:sp>
        <p:nvSpPr>
          <p:cNvPr id="1563660" name="Rectangle 12"/>
          <p:cNvSpPr>
            <a:spLocks noChangeArrowheads="1"/>
          </p:cNvSpPr>
          <p:nvPr/>
        </p:nvSpPr>
        <p:spPr bwMode="auto">
          <a:xfrm>
            <a:off x="136525" y="3735388"/>
            <a:ext cx="8763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If the bracket is absent, executing the command will give an error, as it is interpreted to move the </a:t>
            </a:r>
            <a:r>
              <a:rPr lang="en-US" i="1" baseline="0"/>
              <a:t>value</a:t>
            </a:r>
            <a:r>
              <a:rPr lang="en-US" baseline="0"/>
              <a:t> 2400 </a:t>
            </a:r>
            <a:br>
              <a:rPr lang="en-US" baseline="0"/>
            </a:br>
            <a:r>
              <a:rPr lang="en-US" baseline="0"/>
              <a:t>(16-bit data) into register DL.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aseline="0"/>
              <a:t>An 8-bit register.</a:t>
            </a:r>
          </a:p>
        </p:txBody>
      </p:sp>
      <p:sp>
        <p:nvSpPr>
          <p:cNvPr id="1563661" name="Rectangle 13"/>
          <p:cNvSpPr>
            <a:spLocks noChangeArrowheads="1"/>
          </p:cNvSpPr>
          <p:nvPr/>
        </p:nvSpPr>
        <p:spPr bwMode="auto">
          <a:xfrm>
            <a:off x="1485900" y="2743200"/>
            <a:ext cx="8636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1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63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63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6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63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63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63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63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63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63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3653" grpId="0" build="p" autoUpdateAnimBg="0"/>
      <p:bldP spid="1563659" grpId="0" build="p" autoUpdateAnimBg="0"/>
      <p:bldP spid="1563660" grpId="0" build="p" bldLvl="2" autoUpdateAnimBg="0" advAuto="0"/>
      <p:bldP spid="156366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</a:t>
            </a:r>
            <a:r>
              <a:rPr lang="en-US" dirty="0"/>
              <a:t>ADDRESSING MODES </a:t>
            </a:r>
            <a:br>
              <a:rPr lang="en-US" dirty="0"/>
            </a:br>
            <a:r>
              <a:rPr lang="en-US" dirty="0"/>
              <a:t>register indirect addressing mode</a:t>
            </a:r>
          </a:p>
        </p:txBody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3201987"/>
          </a:xfrm>
        </p:spPr>
        <p:txBody>
          <a:bodyPr/>
          <a:lstStyle/>
          <a:p>
            <a:r>
              <a:rPr lang="en-US"/>
              <a:t>In </a:t>
            </a:r>
            <a:r>
              <a:rPr lang="en-US" i="1"/>
              <a:t>register indirect addressing mode</a:t>
            </a:r>
            <a:r>
              <a:rPr lang="en-US"/>
              <a:t>, the address of the memory location where the operand resides is held by a register.</a:t>
            </a:r>
          </a:p>
          <a:p>
            <a:pPr lvl="1"/>
            <a:r>
              <a:rPr lang="en-US"/>
              <a:t>The registers used for this purpose are SI, DI, and BX.</a:t>
            </a:r>
          </a:p>
          <a:p>
            <a:r>
              <a:rPr lang="en-US"/>
              <a:t>If these three registers are used as pointers, they must be combined with DS in order to generate</a:t>
            </a:r>
            <a:br>
              <a:rPr lang="en-US"/>
            </a:br>
            <a:r>
              <a:rPr lang="en-US"/>
              <a:t>the 20-bit physical address.</a:t>
            </a:r>
          </a:p>
        </p:txBody>
      </p:sp>
      <p:sp>
        <p:nvSpPr>
          <p:cNvPr id="1428485" name="Rectangle 5"/>
          <p:cNvSpPr>
            <a:spLocks noChangeArrowheads="1"/>
          </p:cNvSpPr>
          <p:nvPr/>
        </p:nvSpPr>
        <p:spPr bwMode="auto">
          <a:xfrm>
            <a:off x="136525" y="4773613"/>
            <a:ext cx="8763000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Notice that </a:t>
            </a:r>
            <a:r>
              <a:rPr lang="en-US" baseline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BX</a:t>
            </a:r>
            <a:r>
              <a:rPr lang="en-US" baseline="0"/>
              <a:t> is in </a:t>
            </a:r>
            <a:r>
              <a:rPr lang="en-US" b="1" baseline="0">
                <a:solidFill>
                  <a:srgbClr val="FF0000"/>
                </a:solidFill>
              </a:rPr>
              <a:t>brackets</a:t>
            </a:r>
            <a:r>
              <a:rPr lang="en-US" baseline="0"/>
              <a:t>.</a:t>
            </a:r>
          </a:p>
        </p:txBody>
      </p:sp>
      <p:pic>
        <p:nvPicPr>
          <p:cNvPr id="1428486" name="Picture 6" descr="pc01_02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5763"/>
            <a:ext cx="7486650" cy="52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8487" name="Rectangle 7"/>
          <p:cNvSpPr>
            <a:spLocks noChangeArrowheads="1"/>
          </p:cNvSpPr>
          <p:nvPr/>
        </p:nvSpPr>
        <p:spPr bwMode="auto">
          <a:xfrm>
            <a:off x="1498600" y="4178300"/>
            <a:ext cx="533400" cy="304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8488" name="Rectangle 8"/>
          <p:cNvSpPr>
            <a:spLocks noChangeArrowheads="1"/>
          </p:cNvSpPr>
          <p:nvPr/>
        </p:nvSpPr>
        <p:spPr bwMode="auto">
          <a:xfrm>
            <a:off x="136525" y="5219700"/>
            <a:ext cx="87630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The physical address is calculated by shifting DS</a:t>
            </a:r>
            <a:br>
              <a:rPr lang="en-US" baseline="0"/>
            </a:br>
            <a:r>
              <a:rPr lang="en-US" baseline="0"/>
              <a:t>left one hex position and adding BX to it.</a:t>
            </a:r>
          </a:p>
        </p:txBody>
      </p:sp>
    </p:spTree>
    <p:extLst>
      <p:ext uri="{BB962C8B-B14F-4D97-AF65-F5344CB8AC3E}">
        <p14:creationId xmlns:p14="http://schemas.microsoft.com/office/powerpoint/2010/main" val="2860807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2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8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8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8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8485" grpId="0" build="p" autoUpdateAnimBg="0" advAuto="0"/>
      <p:bldP spid="1428487" grpId="0" animBg="1"/>
      <p:bldP spid="1428488" grpId="0" build="p" autoUpdateAnimBg="0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</a:t>
            </a:r>
            <a:r>
              <a:rPr lang="en-US" dirty="0"/>
              <a:t>ADDRESSING MODES </a:t>
            </a:r>
            <a:br>
              <a:rPr lang="en-US" dirty="0"/>
            </a:br>
            <a:r>
              <a:rPr lang="en-US" dirty="0"/>
              <a:t>register indirect addressing mode</a:t>
            </a:r>
          </a:p>
        </p:txBody>
      </p:sp>
      <p:sp>
        <p:nvSpPr>
          <p:cNvPr id="156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15987"/>
          </a:xfrm>
        </p:spPr>
        <p:txBody>
          <a:bodyPr/>
          <a:lstStyle/>
          <a:p>
            <a:r>
              <a:rPr lang="en-US"/>
              <a:t>The same rules apply when using register SI or DI.</a:t>
            </a:r>
          </a:p>
        </p:txBody>
      </p:sp>
      <p:pic>
        <p:nvPicPr>
          <p:cNvPr id="1565700" name="Picture 4" descr="pc01_026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536700"/>
            <a:ext cx="5859463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565701" name="Picture 5" descr="ex01_0160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819400"/>
            <a:ext cx="8245475" cy="256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65702" name="Rectangle 6"/>
          <p:cNvSpPr>
            <a:spLocks noChangeArrowheads="1"/>
          </p:cNvSpPr>
          <p:nvPr/>
        </p:nvSpPr>
        <p:spPr bwMode="auto">
          <a:xfrm>
            <a:off x="136525" y="2133600"/>
            <a:ext cx="87630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aseline="0"/>
              <a:t>Example 1-16 shows 16-bit data.</a:t>
            </a:r>
          </a:p>
        </p:txBody>
      </p:sp>
    </p:spTree>
    <p:extLst>
      <p:ext uri="{BB962C8B-B14F-4D97-AF65-F5344CB8AC3E}">
        <p14:creationId xmlns:p14="http://schemas.microsoft.com/office/powerpoint/2010/main" val="3463800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6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65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5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570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511" name="Rectangle 7"/>
          <p:cNvSpPr>
            <a:spLocks noChangeArrowheads="1"/>
          </p:cNvSpPr>
          <p:nvPr/>
        </p:nvSpPr>
        <p:spPr bwMode="auto">
          <a:xfrm>
            <a:off x="136525" y="3859213"/>
            <a:ext cx="8763000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Alternatives are "</a:t>
            </a:r>
            <a:r>
              <a:rPr lang="en-US" b="1" baseline="0">
                <a:latin typeface="Courier" charset="0"/>
              </a:rPr>
              <a:t>MOV CX,[BX+10]</a:t>
            </a:r>
            <a:r>
              <a:rPr lang="en-US" baseline="0"/>
              <a:t>" or  "</a:t>
            </a:r>
            <a:r>
              <a:rPr lang="en-US" b="1" baseline="0">
                <a:latin typeface="Courier" charset="0"/>
              </a:rPr>
              <a:t>MOV CX,10[BX]</a:t>
            </a:r>
            <a:r>
              <a:rPr lang="en-US" baseline="0"/>
              <a:t>"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100" baseline="0"/>
              <a:t>Again the low address contents will go into CL</a:t>
            </a:r>
            <a:br>
              <a:rPr lang="en-US" sz="2100" baseline="0"/>
            </a:br>
            <a:r>
              <a:rPr lang="en-US" sz="2100" baseline="0"/>
              <a:t>and the high address contents into CH.</a:t>
            </a:r>
          </a:p>
        </p:txBody>
      </p:sp>
      <p:sp>
        <p:nvSpPr>
          <p:cNvPr id="142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</a:t>
            </a:r>
            <a:r>
              <a:rPr lang="en-US" dirty="0"/>
              <a:t>ADDRESSING MODES </a:t>
            </a:r>
            <a:br>
              <a:rPr lang="en-US" dirty="0"/>
            </a:br>
            <a:r>
              <a:rPr lang="en-US" dirty="0"/>
              <a:t>based relative addressing mode</a:t>
            </a:r>
          </a:p>
        </p:txBody>
      </p:sp>
      <p:sp>
        <p:nvSpPr>
          <p:cNvPr id="142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2287587"/>
          </a:xfrm>
        </p:spPr>
        <p:txBody>
          <a:bodyPr/>
          <a:lstStyle/>
          <a:p>
            <a:r>
              <a:rPr lang="en-US"/>
              <a:t>In </a:t>
            </a:r>
            <a:r>
              <a:rPr lang="en-US" i="1"/>
              <a:t>based relative addressing mode</a:t>
            </a:r>
            <a:r>
              <a:rPr lang="en-US"/>
              <a:t>, base registers BX &amp; BP, and a displacement value, are used to calculate the </a:t>
            </a:r>
            <a:r>
              <a:rPr lang="en-US" i="1"/>
              <a:t>effective address</a:t>
            </a:r>
            <a:r>
              <a:rPr lang="en-US"/>
              <a:t>.</a:t>
            </a:r>
          </a:p>
          <a:p>
            <a:pPr lvl="1"/>
            <a:r>
              <a:rPr lang="en-US"/>
              <a:t>Default segments used for the calculation of the</a:t>
            </a:r>
            <a:br>
              <a:rPr lang="en-US"/>
            </a:br>
            <a:r>
              <a:rPr lang="en-US"/>
              <a:t>physical address (PA) are DS for BX and SS for BP.</a:t>
            </a:r>
          </a:p>
        </p:txBody>
      </p:sp>
      <p:pic>
        <p:nvPicPr>
          <p:cNvPr id="1429508" name="Picture 4" descr="pc01_027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187700"/>
            <a:ext cx="7907337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307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29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9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1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SEGMENTS </a:t>
            </a:r>
            <a:br>
              <a:rPr lang="en-US" dirty="0"/>
            </a:br>
            <a:r>
              <a:rPr lang="en-US" dirty="0"/>
              <a:t>data segment </a:t>
            </a:r>
          </a:p>
        </p:txBody>
      </p:sp>
      <p:sp>
        <p:nvSpPr>
          <p:cNvPr id="140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449387"/>
          </a:xfrm>
        </p:spPr>
        <p:txBody>
          <a:bodyPr/>
          <a:lstStyle/>
          <a:p>
            <a:r>
              <a:rPr lang="en-US" dirty="0"/>
              <a:t>Assume a program to add 5 bytes of data, such as 25H, 12H, 15H, 1FH, and 2BH.</a:t>
            </a:r>
          </a:p>
          <a:p>
            <a:pPr lvl="1"/>
            <a:r>
              <a:rPr lang="en-US" dirty="0"/>
              <a:t>One way to add them is as follows:</a:t>
            </a:r>
          </a:p>
        </p:txBody>
      </p:sp>
      <p:pic>
        <p:nvPicPr>
          <p:cNvPr id="1401860" name="Picture 4" descr="pc01_015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13" y="2400300"/>
            <a:ext cx="3913187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01862" name="Rectangle 6"/>
          <p:cNvSpPr>
            <a:spLocks noChangeArrowheads="1"/>
          </p:cNvSpPr>
          <p:nvPr/>
        </p:nvSpPr>
        <p:spPr bwMode="auto">
          <a:xfrm>
            <a:off x="136525" y="3975100"/>
            <a:ext cx="8763000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 baseline="0" dirty="0">
                <a:latin typeface="Arial"/>
                <a:cs typeface="Arial"/>
              </a:rPr>
              <a:t>In the program above, </a:t>
            </a:r>
            <a:r>
              <a:rPr lang="en-US" sz="2000" b="1" baseline="0" dirty="0">
                <a:latin typeface="Arial"/>
                <a:cs typeface="Arial"/>
              </a:rPr>
              <a:t>the data &amp; code are mixed together</a:t>
            </a:r>
            <a:r>
              <a:rPr lang="en-US" sz="2000" baseline="0" dirty="0">
                <a:latin typeface="Arial"/>
                <a:cs typeface="Arial"/>
              </a:rPr>
              <a:t> in the instructions.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000" baseline="0" dirty="0">
                <a:latin typeface="Arial"/>
                <a:cs typeface="Arial"/>
              </a:rPr>
              <a:t>If the data changes, the code must be searched for every place it is included, and the data retyped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000" baseline="0" dirty="0">
                <a:latin typeface="Arial"/>
                <a:cs typeface="Arial"/>
              </a:rPr>
              <a:t>From this arose the idea of an area of memory strictly for data</a:t>
            </a:r>
          </a:p>
        </p:txBody>
      </p:sp>
    </p:spTree>
    <p:extLst>
      <p:ext uri="{BB962C8B-B14F-4D97-AF65-F5344CB8AC3E}">
        <p14:creationId xmlns:p14="http://schemas.microsoft.com/office/powerpoint/2010/main" val="29674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01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1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18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018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1862" grpId="0" build="p" bldLvl="2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</a:t>
            </a:r>
            <a:r>
              <a:rPr lang="en-US" dirty="0"/>
              <a:t>ADDRESSING MODES </a:t>
            </a:r>
            <a:br>
              <a:rPr lang="en-US" dirty="0"/>
            </a:br>
            <a:r>
              <a:rPr lang="en-US" dirty="0"/>
              <a:t>based relative addressing mode</a:t>
            </a:r>
          </a:p>
        </p:txBody>
      </p:sp>
      <p:sp>
        <p:nvSpPr>
          <p:cNvPr id="156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611187"/>
          </a:xfrm>
        </p:spPr>
        <p:txBody>
          <a:bodyPr/>
          <a:lstStyle/>
          <a:p>
            <a:r>
              <a:rPr lang="en-US"/>
              <a:t>In the case of the BP register:</a:t>
            </a:r>
          </a:p>
        </p:txBody>
      </p:sp>
      <p:pic>
        <p:nvPicPr>
          <p:cNvPr id="1567748" name="Picture 4" descr="pc01_028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524000"/>
            <a:ext cx="7002463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67749" name="Rectangle 5"/>
          <p:cNvSpPr>
            <a:spLocks noChangeArrowheads="1"/>
          </p:cNvSpPr>
          <p:nvPr/>
        </p:nvSpPr>
        <p:spPr bwMode="auto">
          <a:xfrm>
            <a:off x="136525" y="1930400"/>
            <a:ext cx="87630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Alternatives are "</a:t>
            </a:r>
            <a:r>
              <a:rPr lang="en-US" b="1" baseline="0">
                <a:latin typeface="Courier" charset="0"/>
              </a:rPr>
              <a:t>MOV AL,[BP+5]</a:t>
            </a:r>
            <a:r>
              <a:rPr lang="en-US" baseline="0"/>
              <a:t>" or  "</a:t>
            </a:r>
            <a:r>
              <a:rPr lang="en-US" b="1" baseline="0">
                <a:latin typeface="Courier" charset="0"/>
              </a:rPr>
              <a:t>MOV AL,5[BP]</a:t>
            </a:r>
            <a:r>
              <a:rPr lang="en-US" baseline="0"/>
              <a:t>".</a:t>
            </a:r>
          </a:p>
          <a:p>
            <a:pPr marL="1092200" lvl="2" indent="-177800" eaLnBrk="1" hangingPunct="1">
              <a:spcBef>
                <a:spcPct val="20000"/>
              </a:spcBef>
              <a:buFontTx/>
              <a:buChar char="•"/>
            </a:pPr>
            <a:r>
              <a:rPr lang="en-US" sz="2100" baseline="0"/>
              <a:t> </a:t>
            </a:r>
            <a:r>
              <a:rPr lang="en-US" sz="2100" b="1" baseline="0">
                <a:latin typeface="Courier" charset="0"/>
              </a:rPr>
              <a:t>BP+5</a:t>
            </a:r>
            <a:r>
              <a:rPr lang="en-US" sz="2100" baseline="0"/>
              <a:t> is called the </a:t>
            </a:r>
            <a:r>
              <a:rPr lang="en-US" sz="2100" i="1" baseline="0"/>
              <a:t>effective address</a:t>
            </a:r>
            <a:r>
              <a:rPr lang="en-US" sz="2100" baseline="0"/>
              <a:t> since the fifth byte from  </a:t>
            </a:r>
            <a:br>
              <a:rPr lang="en-US" sz="2100" baseline="0"/>
            </a:br>
            <a:r>
              <a:rPr lang="en-US" sz="2100" baseline="0"/>
              <a:t> the beginning of the offset BP is moved to register AL.</a:t>
            </a:r>
          </a:p>
        </p:txBody>
      </p:sp>
    </p:spTree>
    <p:extLst>
      <p:ext uri="{BB962C8B-B14F-4D97-AF65-F5344CB8AC3E}">
        <p14:creationId xmlns:p14="http://schemas.microsoft.com/office/powerpoint/2010/main" val="278673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6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67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67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67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67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749" grpId="0" build="p" autoUpdateAnimBg="0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</a:t>
            </a:r>
            <a:r>
              <a:rPr lang="en-US" dirty="0"/>
              <a:t>ADDRESSING MODES </a:t>
            </a:r>
            <a:br>
              <a:rPr lang="en-US" dirty="0"/>
            </a:br>
            <a:r>
              <a:rPr lang="en-US" dirty="0"/>
              <a:t>indexed relative addressing mode</a:t>
            </a:r>
          </a:p>
        </p:txBody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449387"/>
          </a:xfrm>
        </p:spPr>
        <p:txBody>
          <a:bodyPr/>
          <a:lstStyle/>
          <a:p>
            <a:r>
              <a:rPr lang="en-US"/>
              <a:t>The </a:t>
            </a:r>
            <a:r>
              <a:rPr lang="en-US" i="1"/>
              <a:t>indexed relative addressing</a:t>
            </a:r>
            <a:r>
              <a:rPr lang="en-US"/>
              <a:t> mode works the same as the based relative addressing mode.</a:t>
            </a:r>
          </a:p>
          <a:p>
            <a:pPr lvl="1"/>
            <a:r>
              <a:rPr lang="en-US"/>
              <a:t>Except that registers DI &amp; SI hold the offset address.</a:t>
            </a:r>
          </a:p>
        </p:txBody>
      </p:sp>
      <p:pic>
        <p:nvPicPr>
          <p:cNvPr id="1430532" name="Picture 4" descr="pc01_029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438400"/>
            <a:ext cx="7212013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480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9797" name="Picture 5" descr="ex01_017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2324100"/>
            <a:ext cx="8226425" cy="356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56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</a:t>
            </a:r>
            <a:r>
              <a:rPr lang="en-US" dirty="0"/>
              <a:t>ADDRESSING MODES </a:t>
            </a:r>
            <a:br>
              <a:rPr lang="en-US" dirty="0"/>
            </a:br>
            <a:r>
              <a:rPr lang="en-US" dirty="0"/>
              <a:t>indexed relative addressing mode</a:t>
            </a:r>
          </a:p>
        </p:txBody>
      </p:sp>
      <p:sp>
        <p:nvSpPr>
          <p:cNvPr id="156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449387"/>
          </a:xfrm>
        </p:spPr>
        <p:txBody>
          <a:bodyPr/>
          <a:lstStyle/>
          <a:p>
            <a:r>
              <a:rPr lang="en-US"/>
              <a:t>The </a:t>
            </a:r>
            <a:r>
              <a:rPr lang="en-US" i="1"/>
              <a:t>indexed relative addressing</a:t>
            </a:r>
            <a:r>
              <a:rPr lang="en-US"/>
              <a:t> mode works the same as the based relative addressing mode.</a:t>
            </a:r>
          </a:p>
          <a:p>
            <a:pPr lvl="1"/>
            <a:r>
              <a:rPr lang="en-US"/>
              <a:t>Except that registers DI &amp; SI hold the offset address.</a:t>
            </a:r>
          </a:p>
        </p:txBody>
      </p:sp>
    </p:spTree>
    <p:extLst>
      <p:ext uri="{BB962C8B-B14F-4D97-AF65-F5344CB8AC3E}">
        <p14:creationId xmlns:p14="http://schemas.microsoft.com/office/powerpoint/2010/main" val="341190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</a:t>
            </a:r>
            <a:r>
              <a:rPr lang="en-US" dirty="0"/>
              <a:t>ADDRESSING MODES </a:t>
            </a:r>
            <a:br>
              <a:rPr lang="en-US" dirty="0"/>
            </a:br>
            <a:r>
              <a:rPr lang="en-US" dirty="0"/>
              <a:t>based indexed addressing mode</a:t>
            </a:r>
          </a:p>
        </p:txBody>
      </p:sp>
      <p:sp>
        <p:nvSpPr>
          <p:cNvPr id="143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754187"/>
          </a:xfrm>
        </p:spPr>
        <p:txBody>
          <a:bodyPr/>
          <a:lstStyle/>
          <a:p>
            <a:r>
              <a:rPr lang="en-US"/>
              <a:t>By combining based &amp; indexed addressing modes, a new addressing mode is derived called the </a:t>
            </a:r>
            <a:br>
              <a:rPr lang="en-US"/>
            </a:br>
            <a:r>
              <a:rPr lang="en-US" i="1"/>
              <a:t>based indexed addressing mode.</a:t>
            </a:r>
            <a:endParaRPr lang="en-US"/>
          </a:p>
        </p:txBody>
      </p:sp>
      <p:pic>
        <p:nvPicPr>
          <p:cNvPr id="1431556" name="Picture 4" descr="pc01_030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2819400"/>
            <a:ext cx="8291512" cy="117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31559" name="Rectangle 7"/>
          <p:cNvSpPr>
            <a:spLocks noChangeArrowheads="1"/>
          </p:cNvSpPr>
          <p:nvPr/>
        </p:nvSpPr>
        <p:spPr bwMode="auto">
          <a:xfrm>
            <a:off x="136525" y="4089400"/>
            <a:ext cx="87630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The coding of the instructions can vary.</a:t>
            </a:r>
          </a:p>
        </p:txBody>
      </p:sp>
      <p:pic>
        <p:nvPicPr>
          <p:cNvPr id="1431560" name="Picture 8" descr="ta01_0050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95825"/>
            <a:ext cx="8458200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31561" name="Rectangle 9"/>
          <p:cNvSpPr>
            <a:spLocks noChangeArrowheads="1"/>
          </p:cNvSpPr>
          <p:nvPr/>
        </p:nvSpPr>
        <p:spPr bwMode="auto">
          <a:xfrm>
            <a:off x="136525" y="2273300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One base register and one index register are used.</a:t>
            </a:r>
          </a:p>
        </p:txBody>
      </p:sp>
    </p:spTree>
    <p:extLst>
      <p:ext uri="{BB962C8B-B14F-4D97-AF65-F5344CB8AC3E}">
        <p14:creationId xmlns:p14="http://schemas.microsoft.com/office/powerpoint/2010/main" val="406622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1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1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3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1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559" grpId="0" build="p" autoUpdateAnimBg="0" advAuto="0"/>
      <p:bldP spid="1431561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 </a:t>
            </a:r>
            <a:r>
              <a:rPr lang="en-US" dirty="0"/>
              <a:t>ADDRESSING MODES </a:t>
            </a:r>
            <a:br>
              <a:rPr lang="en-US" dirty="0"/>
            </a:br>
            <a:r>
              <a:rPr lang="en-US" dirty="0"/>
              <a:t>segment overrides</a:t>
            </a:r>
          </a:p>
        </p:txBody>
      </p:sp>
      <p:sp>
        <p:nvSpPr>
          <p:cNvPr id="157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3201987"/>
          </a:xfrm>
        </p:spPr>
        <p:txBody>
          <a:bodyPr/>
          <a:lstStyle/>
          <a:p>
            <a:r>
              <a:rPr lang="en-US"/>
              <a:t>The x86 CPU allows the program to override the default segment and use any segment register.</a:t>
            </a:r>
          </a:p>
          <a:p>
            <a:pPr lvl="1"/>
            <a:r>
              <a:rPr lang="en-US"/>
              <a:t>In "</a:t>
            </a:r>
            <a:r>
              <a:rPr lang="en-US" b="1">
                <a:latin typeface="Courier" charset="0"/>
              </a:rPr>
              <a:t>MOV AL,[BX]</a:t>
            </a:r>
            <a:r>
              <a:rPr lang="en-US"/>
              <a:t>", the physical address of the operand to be moved into AL is DS:BX.</a:t>
            </a:r>
          </a:p>
          <a:p>
            <a:pPr lvl="2"/>
            <a:r>
              <a:rPr lang="en-US"/>
              <a:t>To override that default, specify the desired segment</a:t>
            </a:r>
            <a:br>
              <a:rPr lang="en-US"/>
            </a:br>
            <a:r>
              <a:rPr lang="en-US"/>
              <a:t>in the instruction as "</a:t>
            </a:r>
            <a:r>
              <a:rPr lang="en-US" b="1">
                <a:latin typeface="Courier" charset="0"/>
              </a:rPr>
              <a:t>MOV AL,ES:[BX]</a:t>
            </a:r>
            <a:r>
              <a:rPr lang="en-US"/>
              <a:t>"</a:t>
            </a:r>
          </a:p>
        </p:txBody>
      </p:sp>
      <p:pic>
        <p:nvPicPr>
          <p:cNvPr id="1572869" name="Picture 5" descr="ta01_006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54413"/>
            <a:ext cx="8458200" cy="236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801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x86 </a:t>
            </a:r>
            <a:r>
              <a:rPr lang="en-US" dirty="0"/>
              <a:t>ADDRESSING MODES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  <p:pic>
        <p:nvPicPr>
          <p:cNvPr id="1573896" name="Picture 8" descr="ta01_007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1112838"/>
            <a:ext cx="8001000" cy="476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408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SEGMENTS </a:t>
            </a:r>
            <a:br>
              <a:rPr lang="en-US" dirty="0"/>
            </a:br>
            <a:r>
              <a:rPr lang="en-US" dirty="0"/>
              <a:t>data segment </a:t>
            </a:r>
          </a:p>
        </p:txBody>
      </p:sp>
      <p:sp>
        <p:nvSpPr>
          <p:cNvPr id="149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89789"/>
            <a:ext cx="8763000" cy="34305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x86 microprocessors, the area of memory set aside for data is called the </a:t>
            </a:r>
            <a:r>
              <a:rPr lang="en-US" i="1" dirty="0"/>
              <a:t>data segment.</a:t>
            </a:r>
          </a:p>
          <a:p>
            <a:pPr lvl="1"/>
            <a:r>
              <a:rPr lang="en-US" dirty="0"/>
              <a:t>The data segment uses register DS and an offset value.</a:t>
            </a:r>
          </a:p>
          <a:p>
            <a:pPr lvl="1"/>
            <a:r>
              <a:rPr lang="en-US" dirty="0"/>
              <a:t>DEBUG assumes that all numbers are in hex.</a:t>
            </a:r>
          </a:p>
          <a:p>
            <a:pPr lvl="2"/>
            <a:r>
              <a:rPr lang="en-US" dirty="0"/>
              <a:t>No "H" suffix is required.</a:t>
            </a:r>
          </a:p>
          <a:p>
            <a:pPr lvl="1"/>
            <a:r>
              <a:rPr lang="en-US" dirty="0"/>
              <a:t>MASM assumes that they are in decimal.</a:t>
            </a:r>
          </a:p>
          <a:p>
            <a:pPr lvl="2"/>
            <a:r>
              <a:rPr lang="en-US" dirty="0"/>
              <a:t>The "H" </a:t>
            </a:r>
            <a:r>
              <a:rPr lang="en-US" i="1" dirty="0"/>
              <a:t>must</a:t>
            </a:r>
            <a:r>
              <a:rPr lang="en-US" dirty="0"/>
              <a:t> be included for hex data.</a:t>
            </a:r>
          </a:p>
          <a:p>
            <a:r>
              <a:rPr lang="en-US" dirty="0"/>
              <a:t>The next program demonstrates how data can</a:t>
            </a:r>
            <a:br>
              <a:rPr lang="en-US" dirty="0"/>
            </a:br>
            <a:r>
              <a:rPr lang="en-US" dirty="0"/>
              <a:t>be stored in the data segment and the program</a:t>
            </a:r>
            <a:br>
              <a:rPr lang="en-US" dirty="0"/>
            </a:br>
            <a:r>
              <a:rPr lang="en-US" dirty="0"/>
              <a:t>rewritten so that it can be used for any set of data.</a:t>
            </a:r>
          </a:p>
        </p:txBody>
      </p:sp>
    </p:spTree>
    <p:extLst>
      <p:ext uri="{BB962C8B-B14F-4D97-AF65-F5344CB8AC3E}">
        <p14:creationId xmlns:p14="http://schemas.microsoft.com/office/powerpoint/2010/main" val="3262342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SEGMENTS </a:t>
            </a:r>
            <a:br>
              <a:rPr lang="en-US" dirty="0"/>
            </a:br>
            <a:r>
              <a:rPr lang="en-US" dirty="0"/>
              <a:t>data segment </a:t>
            </a:r>
          </a:p>
        </p:txBody>
      </p:sp>
      <p:sp>
        <p:nvSpPr>
          <p:cNvPr id="149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992187"/>
          </a:xfrm>
        </p:spPr>
        <p:txBody>
          <a:bodyPr/>
          <a:lstStyle/>
          <a:p>
            <a:r>
              <a:rPr lang="en-US"/>
              <a:t>Assume data segment offset begins at 200H.</a:t>
            </a:r>
          </a:p>
          <a:p>
            <a:pPr lvl="1"/>
            <a:r>
              <a:rPr lang="en-US"/>
              <a:t>The data is placed in memory locations:</a:t>
            </a:r>
          </a:p>
        </p:txBody>
      </p:sp>
      <p:pic>
        <p:nvPicPr>
          <p:cNvPr id="1497092" name="Picture 4" descr="pc01_0170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3924300"/>
            <a:ext cx="6956425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497093" name="Picture 5" descr="pc01_0160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943100"/>
            <a:ext cx="177323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497094" name="Rectangle 6"/>
          <p:cNvSpPr>
            <a:spLocks noChangeArrowheads="1"/>
          </p:cNvSpPr>
          <p:nvPr/>
        </p:nvSpPr>
        <p:spPr bwMode="auto">
          <a:xfrm>
            <a:off x="136525" y="3351213"/>
            <a:ext cx="876300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baseline="0"/>
              <a:t>The program can be rewritten as follows:</a:t>
            </a:r>
          </a:p>
        </p:txBody>
      </p:sp>
    </p:spTree>
    <p:extLst>
      <p:ext uri="{BB962C8B-B14F-4D97-AF65-F5344CB8AC3E}">
        <p14:creationId xmlns:p14="http://schemas.microsoft.com/office/powerpoint/2010/main" val="1177593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9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97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97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9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7091" grpId="0" build="p" autoUpdateAnimBg="0" advAuto="0"/>
      <p:bldP spid="1497094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</a:t>
            </a:r>
            <a:r>
              <a:rPr lang="en-US" dirty="0"/>
              <a:t>TO PROGRAM SEGMENTS </a:t>
            </a:r>
            <a:br>
              <a:rPr lang="en-US" dirty="0"/>
            </a:br>
            <a:r>
              <a:rPr lang="en-US" dirty="0"/>
              <a:t>data segment </a:t>
            </a:r>
          </a:p>
        </p:txBody>
      </p:sp>
      <p:sp>
        <p:nvSpPr>
          <p:cNvPr id="149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912813"/>
            <a:ext cx="8763000" cy="1449387"/>
          </a:xfrm>
        </p:spPr>
        <p:txBody>
          <a:bodyPr/>
          <a:lstStyle/>
          <a:p>
            <a:r>
              <a:rPr lang="en-US" dirty="0"/>
              <a:t>The offset address is enclosed in </a:t>
            </a:r>
            <a:r>
              <a:rPr lang="en-US" b="1" dirty="0">
                <a:solidFill>
                  <a:srgbClr val="FF0000"/>
                </a:solidFill>
              </a:rPr>
              <a:t>brackets</a:t>
            </a:r>
            <a:r>
              <a:rPr lang="en-US" dirty="0"/>
              <a:t>, which indicate that the operand represents the address</a:t>
            </a:r>
            <a:br>
              <a:rPr lang="en-US" dirty="0"/>
            </a:br>
            <a:r>
              <a:rPr lang="en-US" dirty="0"/>
              <a:t>of the data and not the data itself.</a:t>
            </a:r>
          </a:p>
        </p:txBody>
      </p:sp>
      <p:grpSp>
        <p:nvGrpSpPr>
          <p:cNvPr id="1498122" name="Group 10"/>
          <p:cNvGrpSpPr>
            <a:grpSpLocks/>
          </p:cNvGrpSpPr>
          <p:nvPr/>
        </p:nvGrpSpPr>
        <p:grpSpPr bwMode="auto">
          <a:xfrm>
            <a:off x="477838" y="2362200"/>
            <a:ext cx="7002462" cy="538163"/>
            <a:chOff x="301" y="1488"/>
            <a:chExt cx="4411" cy="339"/>
          </a:xfrm>
        </p:grpSpPr>
        <p:pic>
          <p:nvPicPr>
            <p:cNvPr id="1498119" name="Picture 7" descr="pc01_0170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" y="1488"/>
              <a:ext cx="4411" cy="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98120" name="Rectangle 8"/>
            <p:cNvSpPr>
              <a:spLocks noChangeArrowheads="1"/>
            </p:cNvSpPr>
            <p:nvPr/>
          </p:nvSpPr>
          <p:spPr bwMode="auto">
            <a:xfrm>
              <a:off x="1030" y="1637"/>
              <a:ext cx="541" cy="19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98121" name="Rectangle 9"/>
          <p:cNvSpPr>
            <a:spLocks noChangeArrowheads="1"/>
          </p:cNvSpPr>
          <p:nvPr/>
        </p:nvSpPr>
        <p:spPr bwMode="auto">
          <a:xfrm>
            <a:off x="136525" y="2984499"/>
            <a:ext cx="8763000" cy="2211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400" baseline="0" dirty="0">
                <a:latin typeface="Arial"/>
                <a:cs typeface="Arial"/>
              </a:rPr>
              <a:t>If the brackets were not included, as in </a:t>
            </a:r>
            <a:br>
              <a:rPr lang="en-US" sz="2400" baseline="0" dirty="0">
                <a:latin typeface="Arial"/>
                <a:cs typeface="Arial"/>
              </a:rPr>
            </a:br>
            <a:r>
              <a:rPr lang="en-US" sz="2400" baseline="0" dirty="0">
                <a:latin typeface="Arial"/>
                <a:cs typeface="Arial"/>
              </a:rPr>
              <a:t>"</a:t>
            </a:r>
            <a:r>
              <a:rPr lang="en-US" sz="2400" b="1" baseline="0" dirty="0">
                <a:latin typeface="Arial"/>
                <a:cs typeface="Arial"/>
              </a:rPr>
              <a:t>MOV AL,0200</a:t>
            </a:r>
            <a:r>
              <a:rPr lang="en-US" sz="2400" baseline="0" dirty="0">
                <a:latin typeface="Arial"/>
                <a:cs typeface="Arial"/>
              </a:rPr>
              <a:t>", the CPU would attempt to move 200 into AL instead of the contents of offset address 200. decimal.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400" baseline="0" dirty="0">
                <a:latin typeface="Arial"/>
                <a:cs typeface="Arial"/>
              </a:rPr>
              <a:t>This program will run with any set of data.</a:t>
            </a:r>
          </a:p>
          <a:p>
            <a:pPr marL="1143000" lvl="2" indent="-228600" eaLnBrk="1" hangingPunct="1">
              <a:spcBef>
                <a:spcPct val="20000"/>
              </a:spcBef>
              <a:buFontTx/>
              <a:buChar char="•"/>
            </a:pPr>
            <a:r>
              <a:rPr lang="en-US" sz="2400" baseline="0" dirty="0">
                <a:latin typeface="Arial"/>
                <a:cs typeface="Arial"/>
              </a:rPr>
              <a:t>Changing the data has no effect on the code.</a:t>
            </a:r>
          </a:p>
        </p:txBody>
      </p:sp>
    </p:spTree>
    <p:extLst>
      <p:ext uri="{BB962C8B-B14F-4D97-AF65-F5344CB8AC3E}">
        <p14:creationId xmlns:p14="http://schemas.microsoft.com/office/powerpoint/2010/main" val="387461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9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8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8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98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8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8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98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8121" grpId="0" build="p" bldLvl="2" autoUpdateAnimBg="0" advAuto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9612</TotalTime>
  <Words>3210</Words>
  <Application>Microsoft Macintosh PowerPoint</Application>
  <PresentationFormat>On-screen Show (4:3)</PresentationFormat>
  <Paragraphs>304</Paragraphs>
  <Slides>65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Office Theme</vt:lpstr>
      <vt:lpstr>EEEN 311  Logic Circuits &amp; Microprocessors</vt:lpstr>
      <vt:lpstr>OBJECTIVES</vt:lpstr>
      <vt:lpstr>INTRODUCTION TO PROGRAM SEGMENTS  code segment logical/physical address</vt:lpstr>
      <vt:lpstr>INTRODUCTION TO PROGRAM SEGMENTS  code segment logical/physical address</vt:lpstr>
      <vt:lpstr>INTRODUCTION TO PROGRAM SEGMENTS  code segment logical/physical address</vt:lpstr>
      <vt:lpstr>INTRODUCTION TO PROGRAM SEGMENTS  data segment </vt:lpstr>
      <vt:lpstr>INTRODUCTION TO PROGRAM SEGMENTS  data segment </vt:lpstr>
      <vt:lpstr>INTRODUCTION TO PROGRAM SEGMENTS  data segment </vt:lpstr>
      <vt:lpstr>INTRODUCTION TO PROGRAM SEGMENTS  data segment </vt:lpstr>
      <vt:lpstr>INTRODUCTION TO PROGRAM SEGMENTS  data segment </vt:lpstr>
      <vt:lpstr>INTRODUCTION TO PROGRAM SEGMENTS  data segment </vt:lpstr>
      <vt:lpstr> INTRODUCTION TO PROGRAM SEGMENTS   data segment logical/physical address</vt:lpstr>
      <vt:lpstr>INTRODUCTION TO PROGRAM SEGMENTS   data segment logical/physical address</vt:lpstr>
      <vt:lpstr>INTRODUCTION TO PROGRAM SEGMENTS   data segment logical/physical address</vt:lpstr>
      <vt:lpstr>INTRODUCTION TO PROGRAM SEGMENTS  little endian convention</vt:lpstr>
      <vt:lpstr>INTRODUCTION TO PROGRAM SEGMENTS little endian convention</vt:lpstr>
      <vt:lpstr>INTRODUCTION TO PROGRAM SEGMENTS  extra segment (ES) </vt:lpstr>
      <vt:lpstr>INTRODUCTION TO PROGRAM SEGMENTS memory map of the IBM PC</vt:lpstr>
      <vt:lpstr>INTRODUCTION TO PROGRAM SEGMENTS memory map of the IBM PC</vt:lpstr>
      <vt:lpstr>INTRODUCTION TO PROGRAM SEGMENTS  more about RAM</vt:lpstr>
      <vt:lpstr>INTRODUCTION TO PROGRAM SEGMENTS video RAM</vt:lpstr>
      <vt:lpstr>1.INTRODUCTION TO PROGRAM SEGMENTS  more about ROM</vt:lpstr>
      <vt:lpstr>INTRODUCTION TO PROGRAM SEGMENTS  function of BIOS ROM</vt:lpstr>
      <vt:lpstr>THE STACK  what is a stack? why is it needed?</vt:lpstr>
      <vt:lpstr>THE STACK  how stacks are accessed</vt:lpstr>
      <vt:lpstr>THE STACK  how stacks are accessed</vt:lpstr>
      <vt:lpstr>THE STACK  how stacks are accessed</vt:lpstr>
      <vt:lpstr>THE STACK  pushing onto the stack</vt:lpstr>
      <vt:lpstr>THE STACK  pushing onto the stack</vt:lpstr>
      <vt:lpstr>THE STACK  pushing onto the stack</vt:lpstr>
      <vt:lpstr>THE STACK  popping the stack</vt:lpstr>
      <vt:lpstr>THE STACK  logical vs physical stack address</vt:lpstr>
      <vt:lpstr>THE STACK a few more words about x86 segments</vt:lpstr>
      <vt:lpstr>THE STACK a few more words about x86 segments</vt:lpstr>
      <vt:lpstr>THE STACK overlapping</vt:lpstr>
      <vt:lpstr>FLAG REGISTER</vt:lpstr>
      <vt:lpstr>1.6 FLAG REGISTER</vt:lpstr>
      <vt:lpstr>FLAG REGISTER  bits of the flag register</vt:lpstr>
      <vt:lpstr>FLAG REGISTER  bits of the flag register</vt:lpstr>
      <vt:lpstr>FLAG REGISTER  bits of the flag register</vt:lpstr>
      <vt:lpstr>FLAG REGISTER  flag register and ADD instruction</vt:lpstr>
      <vt:lpstr>FLAG REGISTER  flag register and ADD instruction</vt:lpstr>
      <vt:lpstr>FLAG REGISTER  flag register and ADD instruction</vt:lpstr>
      <vt:lpstr>FLAG REGISTER  flag register and ADD instruction</vt:lpstr>
      <vt:lpstr>FLAG REGISTER  flag register and ADD instruction</vt:lpstr>
      <vt:lpstr>FLAG REGISTER  use of the zero flag for looping</vt:lpstr>
      <vt:lpstr>FLAG REGISTER  use of the zero flag for looping</vt:lpstr>
      <vt:lpstr>FLAG REGISTER  use of the zero flag for looping</vt:lpstr>
      <vt:lpstr>FLAG REGISTER  use of the zero flag for looping</vt:lpstr>
      <vt:lpstr>FLAG REGISTER  use of the zero flag for looping</vt:lpstr>
      <vt:lpstr>x86 ADDRESSING MODES</vt:lpstr>
      <vt:lpstr>x86 ADDRESSING MODES  register addressing mode </vt:lpstr>
      <vt:lpstr>x86 ADDRESSING MODES  immediate addressing mode</vt:lpstr>
      <vt:lpstr>x86 ADDRESSING MODES  immediate addressing mode</vt:lpstr>
      <vt:lpstr>x86 ADDRESSING MODES  direct addressing mode</vt:lpstr>
      <vt:lpstr>x86 ADDRESSING MODES  direct addressing mode</vt:lpstr>
      <vt:lpstr>x86 ADDRESSING MODES  register indirect addressing mode</vt:lpstr>
      <vt:lpstr>x86 ADDRESSING MODES  register indirect addressing mode</vt:lpstr>
      <vt:lpstr>x86 ADDRESSING MODES  based relative addressing mode</vt:lpstr>
      <vt:lpstr>x86 ADDRESSING MODES  based relative addressing mode</vt:lpstr>
      <vt:lpstr>x86 ADDRESSING MODES  indexed relative addressing mode</vt:lpstr>
      <vt:lpstr>x86 ADDRESSING MODES  indexed relative addressing mode</vt:lpstr>
      <vt:lpstr>x86 ADDRESSING MODES  based indexed addressing mode</vt:lpstr>
      <vt:lpstr>x86 ADDRESSING MODES  segment overrides</vt:lpstr>
      <vt:lpstr>x86 ADDRESSING MODES summary</vt:lpstr>
    </vt:vector>
  </TitlesOfParts>
  <Company>Bilgi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Yigit Daghan Gokdel</dc:creator>
  <cp:lastModifiedBy>Yigit Daghan Gokdel</cp:lastModifiedBy>
  <cp:revision>227</cp:revision>
  <dcterms:created xsi:type="dcterms:W3CDTF">2012-09-24T08:21:54Z</dcterms:created>
  <dcterms:modified xsi:type="dcterms:W3CDTF">2012-10-08T13:44:52Z</dcterms:modified>
</cp:coreProperties>
</file>