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357" r:id="rId21"/>
    <p:sldId id="277" r:id="rId22"/>
    <p:sldId id="278" r:id="rId23"/>
    <p:sldId id="279" r:id="rId24"/>
    <p:sldId id="358" r:id="rId25"/>
    <p:sldId id="280" r:id="rId26"/>
    <p:sldId id="281" r:id="rId27"/>
    <p:sldId id="359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58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1FAD-2D00-7946-9AFC-FB84AF75CB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5076-AE56-8540-9E92-BAD00A49A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3B7C3-A308-C242-9E42-B2B8B4346B81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1673-3B07-C94F-AC5A-B322BA37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C4C-17C7-4844-B928-44CB2F8318F8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8F5-59EF-8D4E-9D27-B8E8515DE168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9AD9-8BCE-D64A-B1D2-F8BEA09E73BC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742950" indent="-285750">
              <a:buFont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E0A6-C8B3-E841-AEE5-463AB6F2ABCC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F856-27D1-1447-BC6F-F158C753C158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0CF9-7F6E-B049-AAEC-90FCD7C029DB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DDB-BC64-094E-AF7F-AC865B3303B9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2259-D3D0-A142-8131-274323B0011D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8C05-7EE4-3A44-95CE-AD1E2CAA7A48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8E89-EE25-6744-8E9D-150C4846643C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34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AC7-F430-7642-ADA7-E22A5AF81136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ilgi_logo copy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842" y="6194028"/>
            <a:ext cx="2646501" cy="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6.jpeg"/><Relationship Id="rId5" Type="http://schemas.openxmlformats.org/officeDocument/2006/relationships/image" Target="../media/image37.jpe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2.jpeg"/><Relationship Id="rId5" Type="http://schemas.openxmlformats.org/officeDocument/2006/relationships/image" Target="../media/image43.jpe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4" Type="http://schemas.openxmlformats.org/officeDocument/2006/relationships/image" Target="../media/image45.jpeg"/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4" Type="http://schemas.openxmlformats.org/officeDocument/2006/relationships/image" Target="../media/image45.jpeg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5.jpeg"/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4" Type="http://schemas.openxmlformats.org/officeDocument/2006/relationships/image" Target="../media/image49.jpeg"/><Relationship Id="rId5" Type="http://schemas.openxmlformats.org/officeDocument/2006/relationships/image" Target="../media/image50.jpe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66" y="2130425"/>
            <a:ext cx="8171954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EEEN 311 </a:t>
            </a:r>
            <a:br>
              <a:rPr lang="en-US" sz="3200" dirty="0" smtClean="0"/>
            </a:br>
            <a:r>
              <a:rPr lang="en-US" sz="3200" dirty="0" smtClean="0"/>
              <a:t>Logic Circuits &amp; Microprocessors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x86 Microprocessor</a:t>
            </a:r>
          </a:p>
          <a:p>
            <a:r>
              <a:rPr lang="en-US" sz="2000" dirty="0" smtClean="0"/>
              <a:t>[Week </a:t>
            </a:r>
            <a:r>
              <a:rPr lang="en-US" sz="2000" dirty="0" smtClean="0"/>
              <a:t>7]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75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</a:t>
            </a:r>
            <a:br>
              <a:rPr lang="en-US" dirty="0"/>
            </a:b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1504259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12813"/>
            <a:ext cx="8763000" cy="2135187"/>
          </a:xfrm>
        </p:spPr>
        <p:txBody>
          <a:bodyPr/>
          <a:lstStyle/>
          <a:p>
            <a:r>
              <a:rPr lang="en-US"/>
              <a:t>An alternative to flowcharts, </a:t>
            </a:r>
            <a:r>
              <a:rPr lang="en-US" i="1"/>
              <a:t>pseudocode</a:t>
            </a:r>
            <a:r>
              <a:rPr lang="en-US"/>
              <a:t>, involves writing brief descriptions of the flow of the code. </a:t>
            </a:r>
          </a:p>
          <a:p>
            <a:pPr lvl="1"/>
            <a:r>
              <a:rPr lang="en-US" b="1"/>
              <a:t>IF-THEN-ELSE</a:t>
            </a:r>
            <a:r>
              <a:rPr lang="en-US"/>
              <a:t> and IF-THEN are control programming structures, which can indicate one statement or a group</a:t>
            </a:r>
            <a:br>
              <a:rPr lang="en-US"/>
            </a:br>
            <a:r>
              <a:rPr lang="en-US"/>
              <a:t>of statements. </a:t>
            </a:r>
          </a:p>
        </p:txBody>
      </p:sp>
      <p:pic>
        <p:nvPicPr>
          <p:cNvPr id="1504263" name="Picture 7" descr="fg02_01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5791200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4264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3050" y="3692525"/>
            <a:ext cx="45735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>
                <a:solidFill>
                  <a:srgbClr val="272727"/>
                </a:solidFill>
              </a:rPr>
              <a:t>Figure 2-16</a:t>
            </a:r>
            <a:br>
              <a:rPr lang="en-US" sz="1400" baseline="0">
                <a:solidFill>
                  <a:srgbClr val="272727"/>
                </a:solidFill>
              </a:rPr>
            </a:br>
            <a:r>
              <a:rPr lang="en-US" sz="1400" b="0" baseline="0">
                <a:solidFill>
                  <a:srgbClr val="272727"/>
                </a:solidFill>
              </a:rPr>
              <a:t>IF-THEN-ELSE</a:t>
            </a:r>
            <a:br>
              <a:rPr lang="en-US" sz="1400" b="0" baseline="0">
                <a:solidFill>
                  <a:srgbClr val="272727"/>
                </a:solidFill>
              </a:rPr>
            </a:br>
            <a:r>
              <a:rPr lang="en-US" sz="1400" b="0" baseline="0">
                <a:solidFill>
                  <a:srgbClr val="272727"/>
                </a:solidFill>
              </a:rPr>
              <a:t>Pseudocode vs. Flowchart</a:t>
            </a:r>
          </a:p>
        </p:txBody>
      </p:sp>
    </p:spTree>
    <p:extLst>
      <p:ext uri="{BB962C8B-B14F-4D97-AF65-F5344CB8AC3E}">
        <p14:creationId xmlns:p14="http://schemas.microsoft.com/office/powerpoint/2010/main" val="2200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AND PSEUDOCODE</a:t>
            </a:r>
            <a:br>
              <a:rPr lang="en-US" dirty="0" smtClean="0"/>
            </a:b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1502211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12813"/>
            <a:ext cx="8763000" cy="2135187"/>
          </a:xfrm>
        </p:spPr>
        <p:txBody>
          <a:bodyPr/>
          <a:lstStyle/>
          <a:p>
            <a:r>
              <a:rPr lang="en-US"/>
              <a:t>An alternative to flowcharts, </a:t>
            </a:r>
            <a:r>
              <a:rPr lang="en-US" i="1"/>
              <a:t>pseudocode</a:t>
            </a:r>
            <a:r>
              <a:rPr lang="en-US"/>
              <a:t>, involves writing brief descriptions of the flow of the code. </a:t>
            </a:r>
          </a:p>
          <a:p>
            <a:pPr lvl="1"/>
            <a:r>
              <a:rPr lang="en-US"/>
              <a:t>IF-THEN-ELSE and </a:t>
            </a:r>
            <a:r>
              <a:rPr lang="en-US" b="1"/>
              <a:t>IF-THEN</a:t>
            </a:r>
            <a:r>
              <a:rPr lang="en-US"/>
              <a:t> are control programming structures, which can indicate one statement or a group</a:t>
            </a:r>
            <a:br>
              <a:rPr lang="en-US"/>
            </a:br>
            <a:r>
              <a:rPr lang="en-US"/>
              <a:t>of statements. </a:t>
            </a:r>
          </a:p>
        </p:txBody>
      </p:sp>
      <p:sp>
        <p:nvSpPr>
          <p:cNvPr id="150221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7813" y="3692525"/>
            <a:ext cx="33543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>
                <a:solidFill>
                  <a:srgbClr val="272727"/>
                </a:solidFill>
              </a:rPr>
              <a:t>Figure 2-17</a:t>
            </a:r>
            <a:br>
              <a:rPr lang="en-US" sz="1400" baseline="0">
                <a:solidFill>
                  <a:srgbClr val="272727"/>
                </a:solidFill>
              </a:rPr>
            </a:br>
            <a:r>
              <a:rPr lang="en-US" sz="1400" b="0" baseline="0">
                <a:solidFill>
                  <a:srgbClr val="272727"/>
                </a:solidFill>
              </a:rPr>
              <a:t>IF-THEN</a:t>
            </a:r>
            <a:br>
              <a:rPr lang="en-US" sz="1400" b="0" baseline="0">
                <a:solidFill>
                  <a:srgbClr val="272727"/>
                </a:solidFill>
              </a:rPr>
            </a:br>
            <a:r>
              <a:rPr lang="en-US" sz="1400" b="0" baseline="0">
                <a:solidFill>
                  <a:srgbClr val="272727"/>
                </a:solidFill>
              </a:rPr>
              <a:t>Pseudocode vs. Flowchart</a:t>
            </a:r>
          </a:p>
        </p:txBody>
      </p:sp>
      <p:pic>
        <p:nvPicPr>
          <p:cNvPr id="1502214" name="Picture 6" descr="fg02_017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884488"/>
            <a:ext cx="3309938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62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</a:t>
            </a:r>
            <a:br>
              <a:rPr lang="en-US" dirty="0"/>
            </a:b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1506307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12813"/>
            <a:ext cx="8763000" cy="2135187"/>
          </a:xfrm>
        </p:spPr>
        <p:txBody>
          <a:bodyPr/>
          <a:lstStyle/>
          <a:p>
            <a:r>
              <a:rPr lang="en-US"/>
              <a:t>An alternative to flowcharts, </a:t>
            </a:r>
            <a:r>
              <a:rPr lang="en-US" i="1"/>
              <a:t>pseudocode</a:t>
            </a:r>
            <a:r>
              <a:rPr lang="en-US"/>
              <a:t>, involves writing brief descriptions of the flow of the code. </a:t>
            </a:r>
          </a:p>
          <a:p>
            <a:pPr lvl="1"/>
            <a:r>
              <a:rPr lang="en-US" b="1"/>
              <a:t>REPEAT-UNTIL</a:t>
            </a:r>
            <a:r>
              <a:rPr lang="en-US"/>
              <a:t> and WHILE-DO are iteration control structures, which execute a statement or group of statements repeatedly. </a:t>
            </a:r>
          </a:p>
        </p:txBody>
      </p:sp>
      <p:sp>
        <p:nvSpPr>
          <p:cNvPr id="150630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3050" y="3692525"/>
            <a:ext cx="45735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>
                <a:solidFill>
                  <a:srgbClr val="272727"/>
                </a:solidFill>
              </a:rPr>
              <a:t>Figure 2-18</a:t>
            </a:r>
            <a:br>
              <a:rPr lang="en-US" sz="1400" baseline="0">
                <a:solidFill>
                  <a:srgbClr val="272727"/>
                </a:solidFill>
              </a:rPr>
            </a:br>
            <a:r>
              <a:rPr lang="en-US" sz="1400" b="0" baseline="0">
                <a:solidFill>
                  <a:srgbClr val="272727"/>
                </a:solidFill>
              </a:rPr>
              <a:t>REPEAT-UNTIL</a:t>
            </a:r>
            <a:br>
              <a:rPr lang="en-US" sz="1400" b="0" baseline="0">
                <a:solidFill>
                  <a:srgbClr val="272727"/>
                </a:solidFill>
              </a:rPr>
            </a:br>
            <a:r>
              <a:rPr lang="en-US" sz="1400" b="0" baseline="0">
                <a:solidFill>
                  <a:srgbClr val="272727"/>
                </a:solidFill>
              </a:rPr>
              <a:t>Pseudocode vs. Flowchart</a:t>
            </a:r>
          </a:p>
        </p:txBody>
      </p:sp>
      <p:pic>
        <p:nvPicPr>
          <p:cNvPr id="1506311" name="Picture 7" descr="fg02_018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2897188"/>
            <a:ext cx="3565525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6312" name="Rectangle 8"/>
          <p:cNvSpPr>
            <a:spLocks noChangeArrowheads="1"/>
          </p:cNvSpPr>
          <p:nvPr/>
        </p:nvSpPr>
        <p:spPr bwMode="auto">
          <a:xfrm>
            <a:off x="254000" y="4622800"/>
            <a:ext cx="4394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200" b="0" baseline="0"/>
              <a:t>REPEAT-UNTIL structure always</a:t>
            </a:r>
            <a:br>
              <a:rPr lang="en-US" sz="2200" b="0" baseline="0"/>
            </a:br>
            <a:r>
              <a:rPr lang="en-US" sz="2200" b="0" baseline="0"/>
              <a:t>executes the statement(s) at least</a:t>
            </a:r>
            <a:br>
              <a:rPr lang="en-US" sz="2200" b="0" baseline="0"/>
            </a:br>
            <a:r>
              <a:rPr lang="en-US" sz="2200" b="0" baseline="0"/>
              <a:t>once, and checks the condition</a:t>
            </a:r>
            <a:br>
              <a:rPr lang="en-US" sz="2200" b="0" baseline="0"/>
            </a:br>
            <a:r>
              <a:rPr lang="en-US" sz="2200" b="0" baseline="0"/>
              <a:t>after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363340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1501187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12813"/>
            <a:ext cx="8763000" cy="2135187"/>
          </a:xfrm>
        </p:spPr>
        <p:txBody>
          <a:bodyPr/>
          <a:lstStyle/>
          <a:p>
            <a:r>
              <a:rPr lang="en-US"/>
              <a:t>An alternative to flowcharts, </a:t>
            </a:r>
            <a:r>
              <a:rPr lang="en-US" i="1"/>
              <a:t>pseudocode</a:t>
            </a:r>
            <a:r>
              <a:rPr lang="en-US"/>
              <a:t>, involves writing brief descriptions of the flow of the code. </a:t>
            </a:r>
          </a:p>
          <a:p>
            <a:pPr lvl="1"/>
            <a:r>
              <a:rPr lang="en-US"/>
              <a:t>REPEAT-UNTIL and </a:t>
            </a:r>
            <a:r>
              <a:rPr lang="en-US" b="1"/>
              <a:t>WHILE-DO</a:t>
            </a:r>
            <a:r>
              <a:rPr lang="en-US"/>
              <a:t> are iteration control structures, which execute a statement or group of statements repeatedly.</a:t>
            </a:r>
          </a:p>
        </p:txBody>
      </p:sp>
      <p:sp>
        <p:nvSpPr>
          <p:cNvPr id="1501190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7813" y="3692525"/>
            <a:ext cx="33543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aseline="0">
                <a:solidFill>
                  <a:srgbClr val="272727"/>
                </a:solidFill>
              </a:rPr>
              <a:t>Figure 2-19</a:t>
            </a:r>
            <a:br>
              <a:rPr lang="en-US" sz="1400" baseline="0">
                <a:solidFill>
                  <a:srgbClr val="272727"/>
                </a:solidFill>
              </a:rPr>
            </a:br>
            <a:r>
              <a:rPr lang="en-US" sz="1400" b="0" baseline="0">
                <a:solidFill>
                  <a:srgbClr val="272727"/>
                </a:solidFill>
              </a:rPr>
              <a:t>WHILE-DO</a:t>
            </a:r>
          </a:p>
          <a:p>
            <a:r>
              <a:rPr lang="en-US" sz="1400" b="0" baseline="0">
                <a:solidFill>
                  <a:srgbClr val="272727"/>
                </a:solidFill>
              </a:rPr>
              <a:t>Pseudocode vs. Flowchart</a:t>
            </a:r>
          </a:p>
        </p:txBody>
      </p:sp>
      <p:pic>
        <p:nvPicPr>
          <p:cNvPr id="1501195" name="Picture 11" descr="fg02_019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2882900"/>
            <a:ext cx="3090863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1196" name="Rectangle 12"/>
          <p:cNvSpPr>
            <a:spLocks noChangeArrowheads="1"/>
          </p:cNvSpPr>
          <p:nvPr/>
        </p:nvSpPr>
        <p:spPr bwMode="auto">
          <a:xfrm>
            <a:off x="254000" y="4624388"/>
            <a:ext cx="7832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200" b="0" baseline="0"/>
              <a:t>WHILE-DO may not execute the</a:t>
            </a:r>
            <a:br>
              <a:rPr lang="en-US" sz="2200" b="0" baseline="0"/>
            </a:br>
            <a:r>
              <a:rPr lang="en-US" sz="2200" b="0" baseline="0"/>
              <a:t>statement(s) at all, as the condition</a:t>
            </a:r>
            <a:br>
              <a:rPr lang="en-US" sz="2200" b="0" baseline="0"/>
            </a:br>
            <a:r>
              <a:rPr lang="en-US" sz="2200" b="0" baseline="0"/>
              <a:t>is checked at the beginning of</a:t>
            </a:r>
            <a:br>
              <a:rPr lang="en-US" sz="2200" b="0" baseline="0"/>
            </a:br>
            <a:r>
              <a:rPr lang="en-US" sz="2200" b="0" baseline="0"/>
              <a:t>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29859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</a:t>
            </a:r>
            <a:br>
              <a:rPr lang="en-US" dirty="0"/>
            </a:br>
            <a:r>
              <a:rPr lang="en-US" dirty="0"/>
              <a:t>control structures</a:t>
            </a:r>
          </a:p>
        </p:txBody>
      </p:sp>
      <p:sp>
        <p:nvSpPr>
          <p:cNvPr id="1509384" name="Rectangle 8"/>
          <p:cNvSpPr>
            <a:spLocks noGrp="1" noChangeArrowheads="1"/>
          </p:cNvSpPr>
          <p:nvPr>
            <p:ph idx="1"/>
          </p:nvPr>
        </p:nvSpPr>
        <p:spPr>
          <a:xfrm>
            <a:off x="266700" y="3327400"/>
            <a:ext cx="4457700" cy="2589213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sz="2200"/>
              <a:t>Flowchart vs. pseudocode for Program 2-1, showing steps for initializing/decrementing counters. </a:t>
            </a:r>
          </a:p>
          <a:p>
            <a:pPr marL="0" indent="0">
              <a:buFontTx/>
              <a:buNone/>
            </a:pPr>
            <a:r>
              <a:rPr lang="en-US" sz="2200"/>
              <a:t>Housekeeping, such as initializing the data segment register in the MAIN procedure are not included in the flowchart or pseudocode. </a:t>
            </a:r>
          </a:p>
        </p:txBody>
      </p:sp>
      <p:pic>
        <p:nvPicPr>
          <p:cNvPr id="1509381" name="Picture 5" descr="fg02_02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1074738"/>
            <a:ext cx="4127500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9383" name="Picture 7" descr="pr02_0010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04900"/>
            <a:ext cx="4267200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148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</a:t>
            </a:r>
            <a:br>
              <a:rPr lang="en-US" dirty="0"/>
            </a:br>
            <a:r>
              <a:rPr lang="en-US" dirty="0"/>
              <a:t>control structures</a:t>
            </a:r>
          </a:p>
        </p:txBody>
      </p:sp>
      <p:sp>
        <p:nvSpPr>
          <p:cNvPr id="1508355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12813"/>
            <a:ext cx="8763000" cy="3735387"/>
          </a:xfrm>
        </p:spPr>
        <p:txBody>
          <a:bodyPr/>
          <a:lstStyle/>
          <a:p>
            <a:r>
              <a:rPr lang="en-US"/>
              <a:t>The purpose of flowcharts or pseudocode is to show the program flow, and what the program does.</a:t>
            </a:r>
          </a:p>
          <a:p>
            <a:pPr lvl="1"/>
            <a:r>
              <a:rPr lang="en-US"/>
              <a:t>Pseudocode gives the same information as a flowchart,</a:t>
            </a:r>
            <a:br>
              <a:rPr lang="en-US"/>
            </a:br>
            <a:r>
              <a:rPr lang="en-US"/>
              <a:t>in a more compact form. </a:t>
            </a:r>
          </a:p>
          <a:p>
            <a:pPr lvl="2"/>
            <a:r>
              <a:rPr lang="en-US"/>
              <a:t>Often written in layers, in a top-down manner.</a:t>
            </a:r>
          </a:p>
          <a:p>
            <a:pPr lvl="1"/>
            <a:r>
              <a:rPr lang="en-US"/>
              <a:t>Code specific to a certain language or operating platform</a:t>
            </a:r>
            <a:br>
              <a:rPr lang="en-US"/>
            </a:br>
            <a:r>
              <a:rPr lang="en-US"/>
              <a:t>is not described in the pseudocode or flowchart. </a:t>
            </a:r>
          </a:p>
          <a:p>
            <a:pPr lvl="2"/>
            <a:r>
              <a:rPr lang="en-US"/>
              <a:t>Ideally, one could take a flowchart or pseudocode</a:t>
            </a:r>
            <a:br>
              <a:rPr lang="en-US"/>
            </a:br>
            <a:r>
              <a:rPr lang="en-US"/>
              <a:t>and code the program in any language. </a:t>
            </a:r>
          </a:p>
        </p:txBody>
      </p:sp>
    </p:spTree>
    <p:extLst>
      <p:ext uri="{BB962C8B-B14F-4D97-AF65-F5344CB8AC3E}">
        <p14:creationId xmlns:p14="http://schemas.microsoft.com/office/powerpoint/2010/main" val="241779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ADDITION </a:t>
            </a:r>
            <a:r>
              <a:rPr lang="en-US" dirty="0" smtClean="0"/>
              <a:t>AND SUBTRACTION </a:t>
            </a:r>
            <a:endParaRPr lang="en-US" dirty="0"/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Unsigned numbers are defined as data in which all the bits are used to represent data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/>
              <a:t>Applies to the ADD and SUB instructions.</a:t>
            </a:r>
          </a:p>
          <a:p>
            <a:pPr lvl="1"/>
            <a:r>
              <a:rPr lang="en-US" b="1" dirty="0"/>
              <a:t>No bits are set aside for the positive or negative sign. </a:t>
            </a:r>
          </a:p>
          <a:p>
            <a:pPr lvl="2"/>
            <a:r>
              <a:rPr lang="en-US" dirty="0"/>
              <a:t>Between 00 and FFH (0 to 255 decimal) for 8-bit data.</a:t>
            </a:r>
          </a:p>
          <a:p>
            <a:pPr lvl="2"/>
            <a:r>
              <a:rPr lang="en-US" dirty="0"/>
              <a:t>Between 0000 and FFFFH (0 to 65535 decimal) for 16-bit data.</a:t>
            </a:r>
          </a:p>
        </p:txBody>
      </p:sp>
    </p:spTree>
    <p:extLst>
      <p:ext uri="{BB962C8B-B14F-4D97-AF65-F5344CB8AC3E}">
        <p14:creationId xmlns:p14="http://schemas.microsoft.com/office/powerpoint/2010/main" val="291757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addition of unsigned numbers  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534987"/>
          </a:xfrm>
        </p:spPr>
        <p:txBody>
          <a:bodyPr/>
          <a:lstStyle/>
          <a:p>
            <a:r>
              <a:rPr lang="en-US"/>
              <a:t>The form of the ADD instruction is:</a:t>
            </a:r>
          </a:p>
        </p:txBody>
      </p:sp>
      <p:pic>
        <p:nvPicPr>
          <p:cNvPr id="1422340" name="Picture 4" descr="pc03_00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511300"/>
            <a:ext cx="80533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22342" name="Rectangle 6"/>
          <p:cNvSpPr>
            <a:spLocks noChangeArrowheads="1"/>
          </p:cNvSpPr>
          <p:nvPr/>
        </p:nvSpPr>
        <p:spPr bwMode="auto">
          <a:xfrm>
            <a:off x="136525" y="1979613"/>
            <a:ext cx="8763000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 dirty="0"/>
              <a:t>ADD and ADC are used to add two operands.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 dirty="0">
                <a:latin typeface="Arial"/>
                <a:cs typeface="Arial"/>
              </a:rPr>
              <a:t>The destination operand can be a register or in memory.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 dirty="0">
                <a:latin typeface="Arial"/>
                <a:cs typeface="Arial"/>
              </a:rPr>
              <a:t>The source operand can be a register, in memory, or immediate.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 dirty="0">
                <a:latin typeface="Arial"/>
                <a:cs typeface="Arial"/>
              </a:rPr>
              <a:t>Memory-to-memory operations are never allowed</a:t>
            </a:r>
            <a:br>
              <a:rPr lang="en-US" sz="2100" b="0" baseline="0" dirty="0">
                <a:latin typeface="Arial"/>
                <a:cs typeface="Arial"/>
              </a:rPr>
            </a:br>
            <a:r>
              <a:rPr lang="en-US" sz="2100" b="0" baseline="0" dirty="0">
                <a:latin typeface="Arial"/>
                <a:cs typeface="Arial"/>
              </a:rPr>
              <a:t>in x86 Assembly language.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 dirty="0">
                <a:latin typeface="Arial"/>
                <a:cs typeface="Arial"/>
              </a:rPr>
              <a:t>The instruction could change ZF, SF, AF, CF, or PF bits of the flag register. </a:t>
            </a:r>
          </a:p>
        </p:txBody>
      </p:sp>
    </p:spTree>
    <p:extLst>
      <p:ext uri="{BB962C8B-B14F-4D97-AF65-F5344CB8AC3E}">
        <p14:creationId xmlns:p14="http://schemas.microsoft.com/office/powerpoint/2010/main" val="66580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2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2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42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addition of unsigned numbers  </a:t>
            </a:r>
          </a:p>
        </p:txBody>
      </p:sp>
      <p:pic>
        <p:nvPicPr>
          <p:cNvPr id="1463300" name="Picture 4" descr="ex03_00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143000"/>
            <a:ext cx="84582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58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CASE1</a:t>
            </a:r>
            <a:r>
              <a:rPr lang="en-US" dirty="0"/>
              <a:t> </a:t>
            </a:r>
            <a:r>
              <a:rPr lang="en-US" sz="2700" dirty="0"/>
              <a:t>addition of individual byte/word data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0240"/>
            <a:ext cx="8229600" cy="4525963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Program 3-1a uses AH to accumulate carries as the operands are added to AL.</a:t>
            </a:r>
            <a:r>
              <a:rPr lang="en-US" dirty="0"/>
              <a:t> </a:t>
            </a:r>
          </a:p>
        </p:txBody>
      </p:sp>
      <p:pic>
        <p:nvPicPr>
          <p:cNvPr id="1423366" name="Picture 6" descr="pr03_001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9413"/>
            <a:ext cx="8334375" cy="39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17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69439"/>
            <a:ext cx="8763000" cy="47148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charset="0"/>
              </a:rPr>
              <a:t>OBJECTIVES</a:t>
            </a:r>
            <a:br>
              <a:rPr lang="en-US" dirty="0">
                <a:cs typeface="Times New Roman" charset="0"/>
              </a:rPr>
            </a:br>
            <a:endParaRPr lang="en-US" sz="2500" dirty="0">
              <a:cs typeface="Times New Roman" charset="0"/>
            </a:endParaRPr>
          </a:p>
        </p:txBody>
      </p:sp>
      <p:sp>
        <p:nvSpPr>
          <p:cNvPr id="834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640927"/>
            <a:ext cx="8761412" cy="56421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cs typeface="Arial" charset="0"/>
              </a:rPr>
              <a:t>Flowcharts,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Pseudocodes</a:t>
            </a:r>
            <a:endParaRPr lang="en-US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en-US" dirty="0" smtClean="0">
                <a:solidFill>
                  <a:srgbClr val="000000"/>
                </a:solidFill>
                <a:cs typeface="Arial" charset="0"/>
              </a:rPr>
              <a:t>Demonstrate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how 8-bit and 16-bit unsigned numbers are added in the x86.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Convert data to any of the forms: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000000"/>
                </a:solidFill>
                <a:cs typeface="Arial" charset="0"/>
              </a:rPr>
              <a:t>ASCII,packed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cs typeface="Arial" charset="0"/>
              </a:rPr>
              <a:t>BCD,unpacked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BCD.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Explain the effect of unsigned arithmetic</a:t>
            </a:r>
            <a:br>
              <a:rPr lang="en-US" dirty="0">
                <a:solidFill>
                  <a:srgbClr val="000000"/>
                </a:solidFill>
                <a:cs typeface="Arial" charset="0"/>
              </a:rPr>
            </a:br>
            <a:r>
              <a:rPr lang="en-US" dirty="0">
                <a:solidFill>
                  <a:srgbClr val="000000"/>
                </a:solidFill>
                <a:cs typeface="Arial" charset="0"/>
              </a:rPr>
              <a:t>instructions on the flags.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Code the following Assembly language unsigned arithmetic instructions: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Addition instructions: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ADD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ADC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Subtraction instructions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SUB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SBB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Multiplication and division instructions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MUL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DIV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Code BCD arithmetic instructions: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0000"/>
                </a:solidFill>
                <a:cs typeface="Arial" charset="0"/>
              </a:rPr>
              <a:t>DAA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DAS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charset="0"/>
              </a:rPr>
              <a:t>Code the Assembly language logic instructions: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cs typeface="Arial" charset="0"/>
              </a:rPr>
              <a:t>AND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OR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, and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XOR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.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Arial" charset="0"/>
              </a:rPr>
              <a:t>Logical shift instructions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SHR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b="1" dirty="0">
                <a:solidFill>
                  <a:srgbClr val="000000"/>
                </a:solidFill>
                <a:cs typeface="Arial" charset="0"/>
              </a:rPr>
              <a:t>SHL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0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CASE1</a:t>
            </a:r>
            <a:r>
              <a:rPr lang="en-US" dirty="0"/>
              <a:t> </a:t>
            </a:r>
            <a:r>
              <a:rPr lang="en-US" sz="2700" dirty="0"/>
              <a:t>addition of individual byte/word data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0240"/>
            <a:ext cx="8229600" cy="4525963"/>
          </a:xfrm>
        </p:spPr>
        <p:txBody>
          <a:bodyPr/>
          <a:lstStyle/>
          <a:p>
            <a:r>
              <a:rPr lang="en-US" dirty="0">
                <a:cs typeface="Times New Roman" charset="0"/>
              </a:rPr>
              <a:t>Program 3-1a uses AH to accumulate carries as the operands are added to AL.</a:t>
            </a:r>
            <a:r>
              <a:rPr lang="en-US" dirty="0"/>
              <a:t> </a:t>
            </a:r>
          </a:p>
        </p:txBody>
      </p:sp>
      <p:pic>
        <p:nvPicPr>
          <p:cNvPr id="2" name="Picture 1" descr="pho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30" y="1882686"/>
            <a:ext cx="5792192" cy="43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4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CASE1</a:t>
            </a:r>
            <a:r>
              <a:rPr lang="en-US" dirty="0"/>
              <a:t> </a:t>
            </a:r>
            <a:r>
              <a:rPr lang="en-US" sz="2700" dirty="0"/>
              <a:t>addition of individual byte/word data</a:t>
            </a:r>
          </a:p>
        </p:txBody>
      </p:sp>
      <p:sp>
        <p:nvSpPr>
          <p:cNvPr id="146432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>
                <a:cs typeface="Times New Roman" charset="0"/>
              </a:rPr>
              <a:t>N</a:t>
            </a:r>
            <a:r>
              <a:rPr lang="en-US"/>
              <a:t>umbers are converted to hex by the assembler:</a:t>
            </a:r>
          </a:p>
          <a:p>
            <a:pPr lvl="1"/>
            <a:r>
              <a:rPr lang="en-US" b="1">
                <a:latin typeface="Courier" charset="0"/>
              </a:rPr>
              <a:t>125=7DH 235=0EBH 197=0C5H 91=5BH 48=30H</a:t>
            </a:r>
            <a:r>
              <a:rPr lang="en-US"/>
              <a:t> </a:t>
            </a:r>
          </a:p>
        </p:txBody>
      </p:sp>
      <p:sp>
        <p:nvSpPr>
          <p:cNvPr id="1464324" name="Rectangle 2052"/>
          <p:cNvSpPr>
            <a:spLocks noChangeArrowheads="1"/>
          </p:cNvSpPr>
          <p:nvPr/>
        </p:nvSpPr>
        <p:spPr bwMode="auto">
          <a:xfrm>
            <a:off x="136525" y="1866900"/>
            <a:ext cx="8763000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Three iterations of the loop are shown below.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In the first, 7DH is added to AL.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CF = 0 and AH = 00.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CX = 04 and ZF = 0.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Second, EBH is added to AL &amp; since a carry occurred, </a:t>
            </a:r>
            <a:br>
              <a:rPr lang="en-US" b="0" baseline="0"/>
            </a:br>
            <a:r>
              <a:rPr lang="en-US" b="0" baseline="0"/>
              <a:t>AH is incremented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AL = 68H and CF = 1.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CX = 03 and ZF = 0.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Third, C5H is added to AL, again a carry increments AH.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AL = 2DH, CX = 02 and ZF = 0.</a:t>
            </a:r>
          </a:p>
        </p:txBody>
      </p:sp>
    </p:spTree>
    <p:extLst>
      <p:ext uri="{BB962C8B-B14F-4D97-AF65-F5344CB8AC3E}">
        <p14:creationId xmlns:p14="http://schemas.microsoft.com/office/powerpoint/2010/main" val="243007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6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6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6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64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4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CASE1</a:t>
            </a:r>
            <a:r>
              <a:rPr lang="en-US" dirty="0"/>
              <a:t> </a:t>
            </a:r>
            <a:r>
              <a:rPr lang="en-US" sz="2700" dirty="0"/>
              <a:t>addition of individual byte/word data</a:t>
            </a:r>
          </a:p>
        </p:txBody>
      </p:sp>
      <p:sp>
        <p:nvSpPr>
          <p:cNvPr id="1465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754187"/>
          </a:xfrm>
        </p:spPr>
        <p:txBody>
          <a:bodyPr/>
          <a:lstStyle/>
          <a:p>
            <a:r>
              <a:rPr lang="en-US"/>
              <a:t>This process continues until CX = 00 and the zero flag becomes 1, causing JNZ to fall through. </a:t>
            </a:r>
          </a:p>
          <a:p>
            <a:pPr lvl="1"/>
            <a:r>
              <a:rPr lang="en-US"/>
              <a:t>The result will be saved in the word-sized memory set aside in the data segment. </a:t>
            </a:r>
          </a:p>
        </p:txBody>
      </p:sp>
    </p:spTree>
    <p:extLst>
      <p:ext uri="{BB962C8B-B14F-4D97-AF65-F5344CB8AC3E}">
        <p14:creationId xmlns:p14="http://schemas.microsoft.com/office/powerpoint/2010/main" val="169664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CASE1</a:t>
            </a:r>
            <a:r>
              <a:rPr lang="en-US" dirty="0"/>
              <a:t> </a:t>
            </a:r>
            <a:r>
              <a:rPr lang="en-US" sz="2700" dirty="0"/>
              <a:t>addition of individual byte/word data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Due to pipelining it is strongly recommended that the following lines of the program be replaced:</a:t>
            </a:r>
          </a:p>
        </p:txBody>
      </p:sp>
      <p:pic>
        <p:nvPicPr>
          <p:cNvPr id="1467396" name="Picture 4" descr="pc03_00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930400"/>
            <a:ext cx="8034337" cy="12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7398" name="Rectangle 6"/>
          <p:cNvSpPr>
            <a:spLocks noChangeArrowheads="1"/>
          </p:cNvSpPr>
          <p:nvPr/>
        </p:nvSpPr>
        <p:spPr bwMode="auto">
          <a:xfrm>
            <a:off x="136525" y="3340100"/>
            <a:ext cx="8763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The "</a:t>
            </a:r>
            <a:r>
              <a:rPr lang="en-US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" charset="0"/>
              </a:rPr>
              <a:t>ADC AH,00</a:t>
            </a:r>
            <a:r>
              <a:rPr lang="en-US" b="0" baseline="0"/>
              <a:t>" instruction in reality means add </a:t>
            </a:r>
            <a:r>
              <a:rPr lang="en-US" baseline="0">
                <a:latin typeface="Courier" charset="0"/>
              </a:rPr>
              <a:t>00+AH+CF</a:t>
            </a:r>
            <a:r>
              <a:rPr lang="en-US" b="0" baseline="0"/>
              <a:t> and place the result in </a:t>
            </a:r>
            <a:r>
              <a:rPr lang="en-US" baseline="0">
                <a:latin typeface="Courier" charset="0"/>
              </a:rPr>
              <a:t>AH</a:t>
            </a:r>
            <a:r>
              <a:rPr lang="en-US" b="0" baseline="0"/>
              <a:t>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More efficient since the instruction "</a:t>
            </a:r>
            <a:r>
              <a:rPr lang="en-US" sz="2100" baseline="0">
                <a:latin typeface="Courier" charset="0"/>
              </a:rPr>
              <a:t>JNC OVER</a:t>
            </a:r>
            <a:r>
              <a:rPr lang="en-US" sz="2100" b="0" baseline="0"/>
              <a:t>" has to empty the queue of pipelined instructions and fetch the instructions from the OVER target every time the carry is zero (CF = 0).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Program 3-1b is the same as 3-1a, rewritten for word addition.</a:t>
            </a:r>
            <a:br>
              <a:rPr lang="en-US" sz="2100" b="0" baseline="0"/>
            </a:br>
            <a:r>
              <a:rPr lang="en-US" sz="2100" b="0" baseline="0"/>
              <a:t>(See the program listing on page 94 of your textbook.)</a:t>
            </a:r>
            <a:endParaRPr lang="en-US" sz="2800" b="0" baseline="0"/>
          </a:p>
        </p:txBody>
      </p:sp>
      <p:sp>
        <p:nvSpPr>
          <p:cNvPr id="1467399" name="Rectangle 7"/>
          <p:cNvSpPr>
            <a:spLocks noChangeArrowheads="1"/>
          </p:cNvSpPr>
          <p:nvPr/>
        </p:nvSpPr>
        <p:spPr bwMode="auto">
          <a:xfrm>
            <a:off x="4114800" y="2463800"/>
            <a:ext cx="4559300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7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7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8" grpId="0" build="p" bldLvl="2" autoUpdateAnimBg="0" advAuto="0"/>
      <p:bldP spid="14673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hot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CASE1</a:t>
            </a:r>
            <a:r>
              <a:rPr lang="en-US" dirty="0"/>
              <a:t> </a:t>
            </a:r>
            <a:r>
              <a:rPr lang="en-US" sz="2700" dirty="0"/>
              <a:t>addition of individual byte/word data</a:t>
            </a:r>
          </a:p>
        </p:txBody>
      </p:sp>
    </p:spTree>
    <p:extLst>
      <p:ext uri="{BB962C8B-B14F-4D97-AF65-F5344CB8AC3E}">
        <p14:creationId xmlns:p14="http://schemas.microsoft.com/office/powerpoint/2010/main" val="917530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975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CASE2</a:t>
            </a:r>
            <a:r>
              <a:rPr lang="en-US" dirty="0"/>
              <a:t> </a:t>
            </a:r>
            <a:r>
              <a:rPr lang="en-US" sz="2700" dirty="0"/>
              <a:t>addition of multiword numbers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9639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a program to total U.S. budget for the last 100 years or mass of planets in the solar system. </a:t>
            </a:r>
          </a:p>
          <a:p>
            <a:pPr lvl="1"/>
            <a:r>
              <a:rPr lang="en-US" dirty="0"/>
              <a:t>Numbers being added could be 8 bytes wide or more. </a:t>
            </a:r>
          </a:p>
          <a:p>
            <a:r>
              <a:rPr lang="en-US" dirty="0"/>
              <a:t>The programmer must write the code to break the large numbers into smaller chunks to be processed. </a:t>
            </a:r>
          </a:p>
          <a:p>
            <a:pPr lvl="1"/>
            <a:r>
              <a:rPr lang="en-US" dirty="0"/>
              <a:t>A 16-bit register &amp; an 8 byte operand is wide would</a:t>
            </a:r>
            <a:br>
              <a:rPr lang="en-US" dirty="0"/>
            </a:br>
            <a:r>
              <a:rPr lang="en-US" dirty="0"/>
              <a:t>take a total of four iterations. </a:t>
            </a:r>
          </a:p>
          <a:p>
            <a:pPr lvl="1"/>
            <a:r>
              <a:rPr lang="en-US" dirty="0"/>
              <a:t>An 8-bit register with the same operands would require eight iterations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Powerful new CPUs such as Itanium have registers of 64bits wide and larger.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28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CASE2</a:t>
            </a:r>
            <a:r>
              <a:rPr lang="en-US" dirty="0"/>
              <a:t> </a:t>
            </a:r>
            <a:r>
              <a:rPr lang="en-US" sz="2700" dirty="0"/>
              <a:t>addition of multiword numbers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In writing program 3-2, the first decision was the directive for coding the data in the data segment. </a:t>
            </a:r>
          </a:p>
        </p:txBody>
      </p:sp>
      <p:pic>
        <p:nvPicPr>
          <p:cNvPr id="1425413" name="Picture 5" descr="pr03_00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20875"/>
            <a:ext cx="83216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5420" name="Group 12"/>
          <p:cNvGrpSpPr>
            <a:grpSpLocks/>
          </p:cNvGrpSpPr>
          <p:nvPr/>
        </p:nvGrpSpPr>
        <p:grpSpPr bwMode="auto">
          <a:xfrm>
            <a:off x="495300" y="3119438"/>
            <a:ext cx="8115300" cy="1160462"/>
            <a:chOff x="312" y="1965"/>
            <a:chExt cx="5112" cy="731"/>
          </a:xfrm>
        </p:grpSpPr>
        <p:sp>
          <p:nvSpPr>
            <p:cNvPr id="1425416" name="Rectangle 8"/>
            <p:cNvSpPr>
              <a:spLocks noChangeArrowheads="1"/>
            </p:cNvSpPr>
            <p:nvPr/>
          </p:nvSpPr>
          <p:spPr bwMode="auto">
            <a:xfrm>
              <a:off x="3072" y="1976"/>
              <a:ext cx="2352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r>
                <a:rPr lang="en-US" sz="2200" b="0" baseline="0"/>
                <a:t>DQ was chosen since it can represent data as large as</a:t>
              </a:r>
              <a:br>
                <a:rPr lang="en-US" sz="2200" b="0" baseline="0"/>
              </a:br>
              <a:r>
                <a:rPr lang="en-US" sz="2200" b="0" baseline="0"/>
                <a:t>8 bytes wide. </a:t>
              </a:r>
            </a:p>
          </p:txBody>
        </p:sp>
        <p:sp>
          <p:nvSpPr>
            <p:cNvPr id="1425417" name="Rectangle 9"/>
            <p:cNvSpPr>
              <a:spLocks noChangeArrowheads="1"/>
            </p:cNvSpPr>
            <p:nvPr/>
          </p:nvSpPr>
          <p:spPr bwMode="auto">
            <a:xfrm>
              <a:off x="3074" y="1965"/>
              <a:ext cx="2303" cy="7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418" name="Rectangle 10"/>
            <p:cNvSpPr>
              <a:spLocks noChangeArrowheads="1"/>
            </p:cNvSpPr>
            <p:nvPr/>
          </p:nvSpPr>
          <p:spPr bwMode="auto">
            <a:xfrm>
              <a:off x="312" y="1968"/>
              <a:ext cx="1848" cy="7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419" name="Line 11"/>
            <p:cNvSpPr>
              <a:spLocks noChangeShapeType="1"/>
            </p:cNvSpPr>
            <p:nvPr/>
          </p:nvSpPr>
          <p:spPr bwMode="auto">
            <a:xfrm>
              <a:off x="2160" y="2304"/>
              <a:ext cx="9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807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hoto123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 rot="10800000">
            <a:off x="457200" y="1282677"/>
            <a:ext cx="822960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t>Tuesday, November 6, 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CASE2</a:t>
            </a:r>
            <a:r>
              <a:rPr lang="en-US" dirty="0"/>
              <a:t> </a:t>
            </a:r>
            <a:r>
              <a:rPr lang="en-US" sz="2700" dirty="0"/>
              <a:t>addition of multiword numbers</a:t>
            </a:r>
          </a:p>
        </p:txBody>
      </p:sp>
    </p:spTree>
    <p:extLst>
      <p:ext uri="{BB962C8B-B14F-4D97-AF65-F5344CB8AC3E}">
        <p14:creationId xmlns:p14="http://schemas.microsoft.com/office/powerpoint/2010/main" val="206285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CASE2</a:t>
            </a:r>
            <a:r>
              <a:rPr lang="en-US" dirty="0"/>
              <a:t> </a:t>
            </a:r>
            <a:r>
              <a:rPr lang="en-US" sz="2700" dirty="0"/>
              <a:t>addition of multiword numbers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of </a:t>
            </a:r>
            <a:r>
              <a:rPr lang="en-US" dirty="0" err="1"/>
              <a:t>multibyte</a:t>
            </a:r>
            <a:r>
              <a:rPr lang="en-US" dirty="0"/>
              <a:t> (or multiword) numbers, the ADC instruction is always used, as the carry must be added to the next-higher byte (or word) in the next iteration. </a:t>
            </a:r>
          </a:p>
          <a:p>
            <a:pPr lvl="1"/>
            <a:r>
              <a:rPr lang="en-US" dirty="0"/>
              <a:t>Before executing ADC, the carry flag is cleared</a:t>
            </a:r>
            <a:br>
              <a:rPr lang="en-US" dirty="0"/>
            </a:br>
            <a:r>
              <a:rPr lang="en-US" dirty="0"/>
              <a:t>(CF = 0) using the CLC (clear carry) instruction.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Three pointers have been used: </a:t>
            </a:r>
          </a:p>
          <a:p>
            <a:pPr lvl="1"/>
            <a:r>
              <a:rPr lang="en-US" dirty="0"/>
              <a:t>SI for DATA1; DI for DATA2.</a:t>
            </a:r>
          </a:p>
          <a:p>
            <a:pPr lvl="1"/>
            <a:r>
              <a:rPr lang="en-US" dirty="0"/>
              <a:t>BX for DATA3. (where the result is saved)</a:t>
            </a:r>
          </a:p>
        </p:txBody>
      </p:sp>
    </p:spTree>
    <p:extLst>
      <p:ext uri="{BB962C8B-B14F-4D97-AF65-F5344CB8AC3E}">
        <p14:creationId xmlns:p14="http://schemas.microsoft.com/office/powerpoint/2010/main" val="1789869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</a:t>
            </a:r>
            <a:r>
              <a:rPr lang="en-US" sz="2500" dirty="0"/>
              <a:t>CASE2</a:t>
            </a:r>
            <a:r>
              <a:rPr lang="en-US" dirty="0"/>
              <a:t> </a:t>
            </a:r>
            <a:r>
              <a:rPr lang="en-US" sz="2700" dirty="0"/>
              <a:t>addition of multiword numbers</a:t>
            </a:r>
          </a:p>
        </p:txBody>
      </p:sp>
      <p:sp>
        <p:nvSpPr>
          <p:cNvPr id="147046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A new instruction, "</a:t>
            </a:r>
            <a:r>
              <a:rPr lang="en-US" b="1">
                <a:latin typeface="Courier" charset="0"/>
              </a:rPr>
              <a:t>LOOP XXXX</a:t>
            </a:r>
            <a:r>
              <a:rPr lang="en-US"/>
              <a:t>", replaces the often used "</a:t>
            </a:r>
            <a:r>
              <a:rPr lang="en-US" b="1">
                <a:latin typeface="Courier" charset="0"/>
              </a:rPr>
              <a:t>DEC CX</a:t>
            </a:r>
            <a:r>
              <a:rPr lang="en-US"/>
              <a:t>" and "</a:t>
            </a:r>
            <a:r>
              <a:rPr lang="en-US" b="1">
                <a:latin typeface="Courier" charset="0"/>
              </a:rPr>
              <a:t>JNZ XXXX</a:t>
            </a:r>
            <a:r>
              <a:rPr lang="en-US"/>
              <a:t>". </a:t>
            </a:r>
          </a:p>
        </p:txBody>
      </p:sp>
      <p:pic>
        <p:nvPicPr>
          <p:cNvPr id="1470468" name="Picture 2052" descr="pc03_00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032000"/>
            <a:ext cx="8126413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70469" name="Rectangle 2053"/>
          <p:cNvSpPr>
            <a:spLocks noChangeArrowheads="1"/>
          </p:cNvSpPr>
          <p:nvPr/>
        </p:nvSpPr>
        <p:spPr bwMode="auto">
          <a:xfrm>
            <a:off x="136525" y="3198813"/>
            <a:ext cx="8763000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When "</a:t>
            </a:r>
            <a:r>
              <a:rPr lang="en-US" baseline="0">
                <a:latin typeface="Courier" charset="0"/>
              </a:rPr>
              <a:t>LOOP xxxx</a:t>
            </a:r>
            <a:r>
              <a:rPr lang="en-US" b="0" baseline="0"/>
              <a:t>" is executed, CX decrements automatically, and if CX is not 0, the processor will</a:t>
            </a:r>
            <a:br>
              <a:rPr lang="en-US" b="0" baseline="0"/>
            </a:br>
            <a:r>
              <a:rPr lang="en-US" b="0" baseline="0"/>
              <a:t>jump to target address </a:t>
            </a:r>
            <a:r>
              <a:rPr lang="en-US" baseline="0">
                <a:latin typeface="Courier" charset="0"/>
              </a:rPr>
              <a:t>xxxx</a:t>
            </a:r>
            <a:r>
              <a:rPr lang="en-US" b="0" baseline="0"/>
              <a:t>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If CX is 0, the next instruction (below "</a:t>
            </a:r>
            <a:r>
              <a:rPr lang="en-US" sz="2100" baseline="0">
                <a:latin typeface="Courier" charset="0"/>
              </a:rPr>
              <a:t>LOOP xxxx</a:t>
            </a:r>
            <a:r>
              <a:rPr lang="en-US" sz="2100" b="0" baseline="0"/>
              <a:t>") is executed.</a:t>
            </a:r>
          </a:p>
        </p:txBody>
      </p:sp>
    </p:spTree>
    <p:extLst>
      <p:ext uri="{BB962C8B-B14F-4D97-AF65-F5344CB8AC3E}">
        <p14:creationId xmlns:p14="http://schemas.microsoft.com/office/powerpoint/2010/main" val="255566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0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69" grpId="0" build="p" bldLvl="2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SEGMENT DEFINITION</a:t>
            </a:r>
            <a:br>
              <a:rPr lang="en-US" dirty="0"/>
            </a:br>
            <a:r>
              <a:rPr lang="en-US" dirty="0"/>
              <a:t>EXE vs. COM files</a:t>
            </a:r>
          </a:p>
        </p:txBody>
      </p:sp>
      <p:sp>
        <p:nvSpPr>
          <p:cNvPr id="138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5114"/>
            <a:ext cx="8229600" cy="4525963"/>
          </a:xfrm>
        </p:spPr>
        <p:txBody>
          <a:bodyPr/>
          <a:lstStyle/>
          <a:p>
            <a:r>
              <a:rPr lang="en-US" dirty="0"/>
              <a:t>The EXE file is used widely as it can be of any size. </a:t>
            </a:r>
          </a:p>
          <a:p>
            <a:pPr lvl="1"/>
            <a:r>
              <a:rPr lang="en-US" dirty="0"/>
              <a:t>There are occasions when, due to a limited amount of memory, one needs to have very compact code. </a:t>
            </a:r>
          </a:p>
          <a:p>
            <a:r>
              <a:rPr lang="en-US" dirty="0"/>
              <a:t>COM files must fit in a single segment.</a:t>
            </a:r>
          </a:p>
          <a:p>
            <a:pPr lvl="1"/>
            <a:r>
              <a:rPr lang="en-US" dirty="0"/>
              <a:t>The x86 segment size is 64K bytes, thus the COM file cannot be larger than 64K. </a:t>
            </a:r>
          </a:p>
          <a:p>
            <a:r>
              <a:rPr lang="en-US" dirty="0"/>
              <a:t>To limit the size to 64K requires defining the data inside the code segment and using the end area</a:t>
            </a:r>
            <a:br>
              <a:rPr lang="en-US" dirty="0"/>
            </a:br>
            <a:r>
              <a:rPr lang="en-US" dirty="0"/>
              <a:t>of the code segment for the stack. </a:t>
            </a:r>
          </a:p>
          <a:p>
            <a:pPr lvl="1"/>
            <a:r>
              <a:rPr lang="en-US" dirty="0"/>
              <a:t>In contrast to the EXE file, the COM file has no separate data segment definition. </a:t>
            </a:r>
          </a:p>
        </p:txBody>
      </p:sp>
    </p:spTree>
    <p:extLst>
      <p:ext uri="{BB962C8B-B14F-4D97-AF65-F5344CB8AC3E}">
        <p14:creationId xmlns:p14="http://schemas.microsoft.com/office/powerpoint/2010/main" val="222336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subtraction of unsigned numbers</a:t>
            </a:r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449387"/>
          </a:xfrm>
        </p:spPr>
        <p:txBody>
          <a:bodyPr/>
          <a:lstStyle/>
          <a:p>
            <a:r>
              <a:rPr lang="en-US"/>
              <a:t>In subtraction, x86 processors use 2's complement. </a:t>
            </a:r>
          </a:p>
          <a:p>
            <a:pPr lvl="1"/>
            <a:r>
              <a:rPr lang="en-US"/>
              <a:t>Internal adder circuitry performs the subtraction command. </a:t>
            </a:r>
          </a:p>
        </p:txBody>
      </p:sp>
      <p:pic>
        <p:nvPicPr>
          <p:cNvPr id="1472516" name="Picture 4" descr="pc03_00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902200"/>
            <a:ext cx="5283200" cy="26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72517" name="Rectangle 5"/>
          <p:cNvSpPr>
            <a:spLocks noChangeArrowheads="1"/>
          </p:cNvSpPr>
          <p:nvPr/>
        </p:nvSpPr>
        <p:spPr bwMode="auto">
          <a:xfrm>
            <a:off x="136525" y="1866900"/>
            <a:ext cx="9007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x86 steps in executing the SUB instruction: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1. Take the 2's complement of the subtrahend.</a:t>
            </a:r>
            <a:br>
              <a:rPr lang="en-US" b="0" baseline="0"/>
            </a:br>
            <a:r>
              <a:rPr lang="en-US" b="0" baseline="0"/>
              <a:t>(source operand)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2. Add it to the minuend. (destination operand)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3. Invert the carry.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The steps are performed for every SUB instruction</a:t>
            </a:r>
            <a:br>
              <a:rPr lang="en-US" sz="2100" b="0" baseline="0"/>
            </a:br>
            <a:r>
              <a:rPr lang="en-US" sz="2100" b="0" baseline="0"/>
              <a:t>regardless of source &amp; destination of the operands. </a:t>
            </a:r>
          </a:p>
        </p:txBody>
      </p:sp>
    </p:spTree>
    <p:extLst>
      <p:ext uri="{BB962C8B-B14F-4D97-AF65-F5344CB8AC3E}">
        <p14:creationId xmlns:p14="http://schemas.microsoft.com/office/powerpoint/2010/main" val="306190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2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2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2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2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2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2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2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2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7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1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subtraction of unsigned numbers</a:t>
            </a:r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296987"/>
          </a:xfrm>
        </p:spPr>
        <p:txBody>
          <a:bodyPr/>
          <a:lstStyle/>
          <a:p>
            <a:r>
              <a:rPr lang="en-US"/>
              <a:t>After the execution, if CF = 0, the result is positive.</a:t>
            </a:r>
          </a:p>
          <a:p>
            <a:pPr lvl="1"/>
            <a:r>
              <a:rPr lang="en-US"/>
              <a:t>If CF = 1, the result is negative and the destination</a:t>
            </a:r>
            <a:br>
              <a:rPr lang="en-US"/>
            </a:br>
            <a:r>
              <a:rPr lang="en-US"/>
              <a:t>has the 2's complement of the result. </a:t>
            </a:r>
          </a:p>
        </p:txBody>
      </p:sp>
      <p:pic>
        <p:nvPicPr>
          <p:cNvPr id="1473541" name="Picture 5" descr="ex03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363788"/>
            <a:ext cx="8458200" cy="354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27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subtraction of unsigned numbers</a:t>
            </a:r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1296987"/>
          </a:xfrm>
        </p:spPr>
        <p:txBody>
          <a:bodyPr/>
          <a:lstStyle/>
          <a:p>
            <a:r>
              <a:rPr lang="en-US">
                <a:cs typeface="Arial" charset="0"/>
              </a:rPr>
              <a:t>NOT performs the 1's complement of the operand.</a:t>
            </a:r>
          </a:p>
          <a:p>
            <a:pPr lvl="1">
              <a:lnSpc>
                <a:spcPct val="90000"/>
              </a:lnSpc>
            </a:pPr>
            <a:r>
              <a:rPr lang="en-US">
                <a:cs typeface="Arial" charset="0"/>
              </a:rPr>
              <a:t>The operand is incremented to get the 2's complement. </a:t>
            </a:r>
            <a:endParaRPr lang="en-US"/>
          </a:p>
        </p:txBody>
      </p:sp>
      <p:pic>
        <p:nvPicPr>
          <p:cNvPr id="1474565" name="Picture 5" descr="ex03_00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885950"/>
            <a:ext cx="8267700" cy="4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3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SBB subtract with borrow </a:t>
            </a:r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659187"/>
          </a:xfrm>
        </p:spPr>
        <p:txBody>
          <a:bodyPr/>
          <a:lstStyle/>
          <a:p>
            <a:r>
              <a:rPr lang="en-US"/>
              <a:t>SBB is used for multibyte (multiword) numbers.</a:t>
            </a:r>
          </a:p>
          <a:p>
            <a:pPr lvl="1"/>
            <a:r>
              <a:rPr lang="en-US"/>
              <a:t>It will take care of the borrow of the lower operand. </a:t>
            </a:r>
          </a:p>
          <a:p>
            <a:pPr lvl="2"/>
            <a:r>
              <a:rPr lang="en-US"/>
              <a:t>If the carry flag is 0, SBB works like SUB. </a:t>
            </a:r>
          </a:p>
          <a:p>
            <a:pPr lvl="2"/>
            <a:r>
              <a:rPr lang="en-US"/>
              <a:t>If the carry flag is 1, SBB subtracts 1 from the result. </a:t>
            </a:r>
          </a:p>
          <a:p>
            <a:r>
              <a:rPr lang="en-US"/>
              <a:t>The PTR (pointer) data specifier directive is widely used to specify the size of the operand when it differs from the defined size. </a:t>
            </a:r>
          </a:p>
        </p:txBody>
      </p:sp>
    </p:spTree>
    <p:extLst>
      <p:ext uri="{BB962C8B-B14F-4D97-AF65-F5344CB8AC3E}">
        <p14:creationId xmlns:p14="http://schemas.microsoft.com/office/powerpoint/2010/main" val="2956632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</a:t>
            </a:r>
            <a:r>
              <a:rPr lang="en-US" dirty="0"/>
              <a:t>ADDITION AND SUBTRACTION SBB - subtract with borrow </a:t>
            </a:r>
          </a:p>
        </p:txBody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/>
          <a:lstStyle/>
          <a:p>
            <a:r>
              <a:rPr lang="en-US"/>
              <a:t>"</a:t>
            </a:r>
            <a:r>
              <a:rPr lang="en-US" b="1">
                <a:latin typeface="Courier" charset="0"/>
              </a:rPr>
              <a:t>WORD PTR</a:t>
            </a:r>
            <a:r>
              <a:rPr lang="en-US"/>
              <a:t>"  tells the assembler to use a word operand, though the data is defined as a doubleword.</a:t>
            </a:r>
          </a:p>
        </p:txBody>
      </p:sp>
      <p:pic>
        <p:nvPicPr>
          <p:cNvPr id="1475588" name="Picture 4" descr="ex03_00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95500"/>
            <a:ext cx="8458200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502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multiplication of unsigned numbers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439987"/>
          </a:xfrm>
        </p:spPr>
        <p:txBody>
          <a:bodyPr/>
          <a:lstStyle/>
          <a:p>
            <a:r>
              <a:rPr lang="en-US"/>
              <a:t>In multiplying two numbers in the x86 processor, use of registers AX, AL, AH, and DX is necessary.</a:t>
            </a:r>
          </a:p>
          <a:p>
            <a:pPr lvl="1"/>
            <a:r>
              <a:rPr lang="en-US"/>
              <a:t>The function assumes the use of those registers.</a:t>
            </a:r>
          </a:p>
          <a:p>
            <a:r>
              <a:rPr lang="en-US"/>
              <a:t>Three multiplication cases:</a:t>
            </a:r>
          </a:p>
          <a:p>
            <a:pPr lvl="1"/>
            <a:r>
              <a:rPr lang="en-US"/>
              <a:t>byte times byte; word times word; byte times word.</a:t>
            </a:r>
          </a:p>
        </p:txBody>
      </p:sp>
      <p:pic>
        <p:nvPicPr>
          <p:cNvPr id="1429508" name="Picture 4" descr="ta03_00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458200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multiplication of unsigned numbers</a:t>
            </a:r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754187"/>
          </a:xfrm>
        </p:spPr>
        <p:txBody>
          <a:bodyPr/>
          <a:lstStyle/>
          <a:p>
            <a:r>
              <a:rPr lang="en-US" b="1"/>
              <a:t>byte × byte</a:t>
            </a:r>
            <a:r>
              <a:rPr lang="en-US"/>
              <a:t> - one of the operands must be in the AL register and the second can be in a register or</a:t>
            </a:r>
            <a:br>
              <a:rPr lang="en-US"/>
            </a:br>
            <a:r>
              <a:rPr lang="en-US"/>
              <a:t>in memory. </a:t>
            </a:r>
          </a:p>
          <a:p>
            <a:pPr lvl="1"/>
            <a:r>
              <a:rPr lang="en-US"/>
              <a:t>After the multiplication, the result is in AX. </a:t>
            </a:r>
          </a:p>
        </p:txBody>
      </p:sp>
      <p:sp>
        <p:nvSpPr>
          <p:cNvPr id="1476613" name="Rectangle 5"/>
          <p:cNvSpPr>
            <a:spLocks noChangeArrowheads="1"/>
          </p:cNvSpPr>
          <p:nvPr/>
        </p:nvSpPr>
        <p:spPr bwMode="auto">
          <a:xfrm>
            <a:off x="136525" y="4445000"/>
            <a:ext cx="90074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25H is multiplied by 65H and the result is saved in</a:t>
            </a:r>
            <a:br>
              <a:rPr lang="en-US" b="0" baseline="0"/>
            </a:br>
            <a:r>
              <a:rPr lang="en-US" b="0" baseline="0"/>
              <a:t>word-sized memory named RESULT.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Register addressing mode was used.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Examples of other address modes appear on textbook page 98.</a:t>
            </a:r>
          </a:p>
        </p:txBody>
      </p:sp>
      <p:pic>
        <p:nvPicPr>
          <p:cNvPr id="1476614" name="Picture 6" descr="pc03_00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844800"/>
            <a:ext cx="8218488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18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613" grpId="0" build="p" bldLvl="2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multiplication of unsigned numbers</a:t>
            </a: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135187"/>
          </a:xfrm>
        </p:spPr>
        <p:txBody>
          <a:bodyPr>
            <a:normAutofit fontScale="92500"/>
          </a:bodyPr>
          <a:lstStyle/>
          <a:p>
            <a:r>
              <a:rPr lang="en-US" b="1"/>
              <a:t>word × word</a:t>
            </a:r>
            <a:r>
              <a:rPr lang="en-US"/>
              <a:t> - one operand must be in AX &amp; the second operand can be in a register or memory. </a:t>
            </a:r>
          </a:p>
          <a:p>
            <a:pPr lvl="1"/>
            <a:r>
              <a:rPr lang="en-US"/>
              <a:t>After multiplication, AX &amp; DX will contain the result. </a:t>
            </a:r>
          </a:p>
          <a:p>
            <a:pPr lvl="2"/>
            <a:r>
              <a:rPr lang="en-US"/>
              <a:t>Since word-by-word multiplication can produce a 32-bit</a:t>
            </a:r>
            <a:br>
              <a:rPr lang="en-US"/>
            </a:br>
            <a:r>
              <a:rPr lang="en-US"/>
              <a:t>result, AX will hold the lower word and DX the higher word. </a:t>
            </a:r>
          </a:p>
        </p:txBody>
      </p:sp>
      <p:pic>
        <p:nvPicPr>
          <p:cNvPr id="1477636" name="Picture 4" descr="pc03_006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022600"/>
            <a:ext cx="8345487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84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multiplication of unsigned numbers</a:t>
            </a:r>
          </a:p>
        </p:txBody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373187"/>
          </a:xfrm>
        </p:spPr>
        <p:txBody>
          <a:bodyPr/>
          <a:lstStyle/>
          <a:p>
            <a:r>
              <a:rPr lang="en-US" b="1"/>
              <a:t>word × byte</a:t>
            </a:r>
            <a:r>
              <a:rPr lang="en-US"/>
              <a:t> -  similar to word-by-word multiplication except that AL contains the byte operand and AH must be set to zero. </a:t>
            </a:r>
          </a:p>
        </p:txBody>
      </p:sp>
      <p:pic>
        <p:nvPicPr>
          <p:cNvPr id="1479684" name="Picture 4" descr="pc03_006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381250"/>
            <a:ext cx="83280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3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4268787"/>
          </a:xfrm>
        </p:spPr>
        <p:txBody>
          <a:bodyPr>
            <a:normAutofit lnSpcReduction="10000"/>
          </a:bodyPr>
          <a:lstStyle/>
          <a:p>
            <a:r>
              <a:rPr lang="en-US"/>
              <a:t>Like multiplication, division of two numbers in the x86 uses of registers AX, AL, AH, and DX.</a:t>
            </a:r>
          </a:p>
          <a:p>
            <a:r>
              <a:rPr lang="en-US"/>
              <a:t>Four division cases:</a:t>
            </a:r>
          </a:p>
          <a:p>
            <a:pPr lvl="1"/>
            <a:r>
              <a:rPr lang="en-US"/>
              <a:t>byte over byte; word over word.</a:t>
            </a:r>
          </a:p>
          <a:p>
            <a:pPr lvl="1"/>
            <a:r>
              <a:rPr lang="en-US"/>
              <a:t>word over byte; doubleword over word.</a:t>
            </a:r>
          </a:p>
          <a:p>
            <a:r>
              <a:rPr lang="en-US"/>
              <a:t>In divide, in cases where the CPU cannot perform the division, an interrupt is activated. </a:t>
            </a:r>
          </a:p>
          <a:p>
            <a:pPr lvl="1"/>
            <a:r>
              <a:rPr lang="en-US"/>
              <a:t>Referred to as an </a:t>
            </a:r>
            <a:r>
              <a:rPr lang="en-US" i="1"/>
              <a:t>exception, </a:t>
            </a:r>
            <a:r>
              <a:rPr lang="en-US"/>
              <a:t>and the PC will display a </a:t>
            </a:r>
            <a:r>
              <a:rPr lang="en-US" b="1">
                <a:latin typeface="Courier" charset="0"/>
              </a:rPr>
              <a:t>Divide Error</a:t>
            </a:r>
            <a:r>
              <a:rPr lang="en-US"/>
              <a:t> message. </a:t>
            </a:r>
          </a:p>
          <a:p>
            <a:pPr lvl="2"/>
            <a:r>
              <a:rPr lang="en-US"/>
              <a:t>If the denominator is zero. (dividing any number by 00)</a:t>
            </a:r>
          </a:p>
          <a:p>
            <a:pPr lvl="2"/>
            <a:r>
              <a:rPr lang="en-US"/>
              <a:t>If the quotient is too large for the assigned register. </a:t>
            </a:r>
          </a:p>
        </p:txBody>
      </p:sp>
    </p:spTree>
    <p:extLst>
      <p:ext uri="{BB962C8B-B14F-4D97-AF65-F5344CB8AC3E}">
        <p14:creationId xmlns:p14="http://schemas.microsoft.com/office/powerpoint/2010/main" val="39907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SEGMENT DEFINITION</a:t>
            </a:r>
            <a:br>
              <a:rPr lang="en-US" dirty="0"/>
            </a:br>
            <a:r>
              <a:rPr lang="en-US" dirty="0"/>
              <a:t>EXE vs. COM files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12813"/>
            <a:ext cx="8763000" cy="2211387"/>
          </a:xfrm>
        </p:spPr>
        <p:txBody>
          <a:bodyPr/>
          <a:lstStyle/>
          <a:p>
            <a:r>
              <a:rPr lang="en-US" dirty="0"/>
              <a:t>The header block, which occupies 512 bytes of memory, precedes every EXE file.</a:t>
            </a:r>
          </a:p>
          <a:p>
            <a:pPr lvl="1"/>
            <a:r>
              <a:rPr lang="en-US" dirty="0"/>
              <a:t>It contains information such as size, address location</a:t>
            </a:r>
            <a:br>
              <a:rPr lang="en-US" dirty="0"/>
            </a:br>
            <a:r>
              <a:rPr lang="en-US" dirty="0"/>
              <a:t>in memory, and stack address of the EXE module. </a:t>
            </a:r>
          </a:p>
          <a:p>
            <a:pPr lvl="1"/>
            <a:r>
              <a:rPr lang="en-US" dirty="0"/>
              <a:t>The COM file does not have a header block.</a:t>
            </a:r>
          </a:p>
        </p:txBody>
      </p:sp>
      <p:pic>
        <p:nvPicPr>
          <p:cNvPr id="1495044" name="Picture 4" descr="ta02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8458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81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668587"/>
          </a:xfrm>
        </p:spPr>
        <p:txBody>
          <a:bodyPr/>
          <a:lstStyle/>
          <a:p>
            <a:r>
              <a:rPr lang="en-US" b="1"/>
              <a:t>byte/byte</a:t>
            </a:r>
            <a:r>
              <a:rPr lang="en-US"/>
              <a:t> - the numerator must be in the AL register and AH must be set to zero. </a:t>
            </a:r>
          </a:p>
          <a:p>
            <a:pPr lvl="1"/>
            <a:r>
              <a:rPr lang="en-US"/>
              <a:t>The denominator cannot be immediate but can be in a register or memory, supported by the addressing modes. </a:t>
            </a:r>
          </a:p>
          <a:p>
            <a:pPr lvl="2"/>
            <a:r>
              <a:rPr lang="en-US"/>
              <a:t>After the DIV instruction is performed, the quotient is in AL</a:t>
            </a:r>
            <a:br>
              <a:rPr lang="en-US"/>
            </a:br>
            <a:r>
              <a:rPr lang="en-US"/>
              <a:t>and the remainder is in AH.</a:t>
            </a:r>
          </a:p>
        </p:txBody>
      </p:sp>
      <p:pic>
        <p:nvPicPr>
          <p:cNvPr id="1484806" name="Picture 6" descr="ta03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25850"/>
            <a:ext cx="8458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44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sp>
        <p:nvSpPr>
          <p:cNvPr id="14899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  <a:noFill/>
          <a:ln/>
        </p:spPr>
        <p:txBody>
          <a:bodyPr/>
          <a:lstStyle/>
          <a:p>
            <a:r>
              <a:rPr lang="en-US"/>
              <a:t>Various addressing modes of the denominator.</a:t>
            </a:r>
          </a:p>
        </p:txBody>
      </p:sp>
      <p:pic>
        <p:nvPicPr>
          <p:cNvPr id="1489932" name="Picture 12" descr="pc03_008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568450"/>
            <a:ext cx="8070850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8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3.2: </a:t>
            </a:r>
            <a:r>
              <a:rPr lang="en-US" dirty="0" smtClean="0"/>
              <a:t>division </a:t>
            </a:r>
            <a:r>
              <a:rPr lang="en-US" dirty="0"/>
              <a:t>of unsigned numbers</a:t>
            </a:r>
          </a:p>
        </p:txBody>
      </p:sp>
      <p:pic>
        <p:nvPicPr>
          <p:cNvPr id="1490955" name="Picture 2059" descr="pc03_008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577975"/>
            <a:ext cx="8491537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0956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  <a:noFill/>
          <a:ln/>
        </p:spPr>
        <p:txBody>
          <a:bodyPr/>
          <a:lstStyle/>
          <a:p>
            <a:r>
              <a:rPr lang="en-US"/>
              <a:t>Various addressing modes of the denominator.</a:t>
            </a:r>
          </a:p>
        </p:txBody>
      </p:sp>
    </p:spTree>
    <p:extLst>
      <p:ext uri="{BB962C8B-B14F-4D97-AF65-F5344CB8AC3E}">
        <p14:creationId xmlns:p14="http://schemas.microsoft.com/office/powerpoint/2010/main" val="72064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pic>
        <p:nvPicPr>
          <p:cNvPr id="1555460" name="Picture 4" descr="pc03_0080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577975"/>
            <a:ext cx="8501063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5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  <a:noFill/>
          <a:ln/>
        </p:spPr>
        <p:txBody>
          <a:bodyPr/>
          <a:lstStyle/>
          <a:p>
            <a:r>
              <a:rPr lang="en-US"/>
              <a:t>Various addressing modes of the denominator.</a:t>
            </a:r>
          </a:p>
        </p:txBody>
      </p:sp>
    </p:spTree>
    <p:extLst>
      <p:ext uri="{BB962C8B-B14F-4D97-AF65-F5344CB8AC3E}">
        <p14:creationId xmlns:p14="http://schemas.microsoft.com/office/powerpoint/2010/main" val="4160246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3.2: UNSIGNED MULTIPLICATION &amp; DIVISION  division of unsigned numbers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211387"/>
          </a:xfrm>
        </p:spPr>
        <p:txBody>
          <a:bodyPr/>
          <a:lstStyle/>
          <a:p>
            <a:r>
              <a:rPr lang="en-US" b="1"/>
              <a:t>word/word</a:t>
            </a:r>
            <a:r>
              <a:rPr lang="en-US"/>
              <a:t> - the numerator is in AX, and DX must be cleared. </a:t>
            </a:r>
          </a:p>
          <a:p>
            <a:pPr lvl="1"/>
            <a:r>
              <a:rPr lang="en-US"/>
              <a:t>The denominator can be in a register or memory. </a:t>
            </a:r>
          </a:p>
          <a:p>
            <a:pPr lvl="2"/>
            <a:r>
              <a:rPr lang="en-US"/>
              <a:t>After DIV, AX will have the quotient.</a:t>
            </a:r>
          </a:p>
          <a:p>
            <a:pPr lvl="2"/>
            <a:r>
              <a:rPr lang="en-US"/>
              <a:t>The remainder will be in DX.</a:t>
            </a:r>
          </a:p>
        </p:txBody>
      </p:sp>
      <p:pic>
        <p:nvPicPr>
          <p:cNvPr id="1487876" name="Picture 4" descr="pc03_009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227388"/>
            <a:ext cx="6197600" cy="152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24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3.2: UNSIGNED MULTIPLICATION &amp; DIVISION </a:t>
            </a:r>
            <a:br>
              <a:rPr lang="en-US"/>
            </a:br>
            <a:r>
              <a:rPr lang="en-US"/>
              <a:t>division of unsigned numbers</a:t>
            </a:r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word/byte</a:t>
            </a:r>
            <a:r>
              <a:rPr lang="en-US"/>
              <a:t> - the numerator is in AX &amp; the denominator can be in a register or memory. </a:t>
            </a:r>
          </a:p>
          <a:p>
            <a:pPr lvl="1"/>
            <a:r>
              <a:rPr lang="en-US"/>
              <a:t>After DIV, AL will contain the quotient, AH the remainder. </a:t>
            </a:r>
          </a:p>
          <a:p>
            <a:pPr lvl="2"/>
            <a:r>
              <a:rPr lang="en-US"/>
              <a:t>The maximum quotient is FFH. </a:t>
            </a:r>
          </a:p>
          <a:p>
            <a:r>
              <a:rPr lang="en-US"/>
              <a:t>This program divides AX = 2055 by CL = 100. </a:t>
            </a:r>
          </a:p>
          <a:p>
            <a:pPr lvl="1"/>
            <a:r>
              <a:rPr lang="en-US"/>
              <a:t>The quotient is AL = 14H (20 decimal)</a:t>
            </a:r>
          </a:p>
          <a:p>
            <a:pPr lvl="1"/>
            <a:r>
              <a:rPr lang="en-US"/>
              <a:t>The remainder is AH = 37H (55 decimal).</a:t>
            </a:r>
          </a:p>
        </p:txBody>
      </p:sp>
      <p:pic>
        <p:nvPicPr>
          <p:cNvPr id="1491972" name="Picture 4" descr="pc03_01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191000"/>
            <a:ext cx="5895975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49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UNSIGNED </a:t>
            </a:r>
            <a:r>
              <a:rPr lang="en-US" dirty="0"/>
              <a:t>MULTIPLICATION &amp; DIVISION </a:t>
            </a:r>
            <a:br>
              <a:rPr lang="en-US" dirty="0"/>
            </a:br>
            <a:r>
              <a:rPr lang="en-US" dirty="0"/>
              <a:t>division of unsigned numbers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439987"/>
          </a:xfrm>
        </p:spPr>
        <p:txBody>
          <a:bodyPr/>
          <a:lstStyle/>
          <a:p>
            <a:r>
              <a:rPr lang="en-US" b="1"/>
              <a:t>doubleword/word</a:t>
            </a:r>
            <a:r>
              <a:rPr lang="en-US"/>
              <a:t> - the numerator is in AX and DX.</a:t>
            </a:r>
          </a:p>
          <a:p>
            <a:pPr lvl="1">
              <a:lnSpc>
                <a:spcPct val="90000"/>
              </a:lnSpc>
            </a:pPr>
            <a:r>
              <a:rPr lang="en-US"/>
              <a:t>The most significant word in DX, least significant in AX. </a:t>
            </a:r>
          </a:p>
          <a:p>
            <a:pPr lvl="2">
              <a:lnSpc>
                <a:spcPct val="90000"/>
              </a:lnSpc>
            </a:pPr>
            <a:r>
              <a:rPr lang="en-US"/>
              <a:t>The denominator can be in a register or in memory. </a:t>
            </a:r>
          </a:p>
          <a:p>
            <a:pPr lvl="1"/>
            <a:r>
              <a:rPr lang="en-US"/>
              <a:t>After DIV, the quotient will be in AX, the remainder in DX.</a:t>
            </a:r>
          </a:p>
          <a:p>
            <a:pPr lvl="2"/>
            <a:r>
              <a:rPr lang="en-US"/>
              <a:t>The maximum quotient FFFFH.</a:t>
            </a:r>
          </a:p>
        </p:txBody>
      </p:sp>
      <p:pic>
        <p:nvPicPr>
          <p:cNvPr id="1486854" name="Picture 6" descr="pc03_01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3035300"/>
            <a:ext cx="8291512" cy="291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8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1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AND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66858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 </a:t>
            </a:r>
            <a:r>
              <a:rPr lang="en-US" b="1">
                <a:latin typeface="Courier" charset="0"/>
              </a:rPr>
              <a:t>AND destination, source</a:t>
            </a:r>
          </a:p>
          <a:p>
            <a:pPr lvl="1"/>
            <a:r>
              <a:rPr lang="en-US"/>
              <a:t>This instruction will perform a logical</a:t>
            </a:r>
            <a:br>
              <a:rPr lang="en-US"/>
            </a:br>
            <a:r>
              <a:rPr lang="en-US"/>
              <a:t>AND on the operands and place the</a:t>
            </a:r>
            <a:br>
              <a:rPr lang="en-US"/>
            </a:br>
            <a:r>
              <a:rPr lang="en-US"/>
              <a:t>result in the destination. </a:t>
            </a:r>
          </a:p>
          <a:p>
            <a:pPr lvl="2"/>
            <a:r>
              <a:rPr lang="en-US"/>
              <a:t>Destination operand can be a register</a:t>
            </a:r>
            <a:br>
              <a:rPr lang="en-US"/>
            </a:br>
            <a:r>
              <a:rPr lang="en-US"/>
              <a:t>or in memory. </a:t>
            </a:r>
          </a:p>
          <a:p>
            <a:pPr lvl="2"/>
            <a:r>
              <a:rPr lang="en-US"/>
              <a:t>Source operand can be a register,</a:t>
            </a:r>
            <a:br>
              <a:rPr lang="en-US"/>
            </a:br>
            <a:r>
              <a:rPr lang="en-US"/>
              <a:t>memory, or immediate.</a:t>
            </a:r>
          </a:p>
        </p:txBody>
      </p:sp>
      <p:pic>
        <p:nvPicPr>
          <p:cNvPr id="1432583" name="Picture 7" descr="ua03_00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3" y="1016000"/>
            <a:ext cx="2547937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2584" name="Rectangle 8"/>
          <p:cNvSpPr>
            <a:spLocks noChangeArrowheads="1"/>
          </p:cNvSpPr>
          <p:nvPr/>
        </p:nvSpPr>
        <p:spPr bwMode="auto">
          <a:xfrm>
            <a:off x="136525" y="4114800"/>
            <a:ext cx="8763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AND will automatically change the CF &amp; OF to zero.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PF, ZF, and SF are set according to the result.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The rest of the flags are either undecided or unaffected. </a:t>
            </a:r>
          </a:p>
        </p:txBody>
      </p:sp>
    </p:spTree>
    <p:extLst>
      <p:ext uri="{BB962C8B-B14F-4D97-AF65-F5344CB8AC3E}">
        <p14:creationId xmlns:p14="http://schemas.microsoft.com/office/powerpoint/2010/main" val="23097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2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2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2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2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2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584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AND</a:t>
            </a:r>
          </a:p>
        </p:txBody>
      </p:sp>
      <p:sp>
        <p:nvSpPr>
          <p:cNvPr id="1494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AND can mask certain bits of the operand, and also to test for a zero operand:</a:t>
            </a:r>
          </a:p>
        </p:txBody>
      </p:sp>
      <p:pic>
        <p:nvPicPr>
          <p:cNvPr id="1494020" name="Picture 1028" descr="pc03_01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1981200"/>
            <a:ext cx="2293937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94021" name="Picture 1029" descr="ex03_005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40100"/>
            <a:ext cx="84582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494026" name="Group 1034"/>
          <p:cNvGrpSpPr>
            <a:grpSpLocks/>
          </p:cNvGrpSpPr>
          <p:nvPr/>
        </p:nvGrpSpPr>
        <p:grpSpPr bwMode="auto">
          <a:xfrm>
            <a:off x="3124200" y="2108200"/>
            <a:ext cx="5892800" cy="838200"/>
            <a:chOff x="1968" y="1328"/>
            <a:chExt cx="3712" cy="528"/>
          </a:xfrm>
        </p:grpSpPr>
        <p:sp>
          <p:nvSpPr>
            <p:cNvPr id="1494023" name="Rectangle 1031"/>
            <p:cNvSpPr>
              <a:spLocks noChangeArrowheads="1"/>
            </p:cNvSpPr>
            <p:nvPr/>
          </p:nvSpPr>
          <p:spPr bwMode="auto">
            <a:xfrm>
              <a:off x="2752" y="1344"/>
              <a:ext cx="29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14300" lvl="1" eaLnBrk="1" hangingPunct="1">
                <a:spcBef>
                  <a:spcPct val="20000"/>
                </a:spcBef>
              </a:pPr>
              <a:r>
                <a:rPr lang="en-US" sz="2200" b="0" baseline="0"/>
                <a:t>This code will AND DH with itself and set ZF = 1 if the result is zero. </a:t>
              </a:r>
            </a:p>
          </p:txBody>
        </p:sp>
        <p:sp>
          <p:nvSpPr>
            <p:cNvPr id="1494024" name="Rectangle 1032"/>
            <p:cNvSpPr>
              <a:spLocks noChangeArrowheads="1"/>
            </p:cNvSpPr>
            <p:nvPr/>
          </p:nvSpPr>
          <p:spPr bwMode="auto">
            <a:xfrm>
              <a:off x="2832" y="1328"/>
              <a:ext cx="2728" cy="52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4025" name="Line 1033"/>
            <p:cNvSpPr>
              <a:spLocks noChangeShapeType="1"/>
            </p:cNvSpPr>
            <p:nvPr/>
          </p:nvSpPr>
          <p:spPr bwMode="auto">
            <a:xfrm flipH="1">
              <a:off x="1968" y="1584"/>
              <a:ext cx="86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06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OR 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6264275" cy="3201987"/>
          </a:xfrm>
        </p:spPr>
        <p:txBody>
          <a:bodyPr>
            <a:normAutofit fontScale="92500"/>
          </a:bodyPr>
          <a:lstStyle/>
          <a:p>
            <a:r>
              <a:rPr lang="en-US" b="1">
                <a:latin typeface="Courier" charset="0"/>
              </a:rPr>
              <a:t> OR destination, source</a:t>
            </a:r>
            <a:r>
              <a:rPr lang="en-US"/>
              <a:t>  </a:t>
            </a:r>
          </a:p>
          <a:p>
            <a:pPr lvl="1"/>
            <a:r>
              <a:rPr lang="en-US"/>
              <a:t>Destination/source operands are</a:t>
            </a:r>
            <a:br>
              <a:rPr lang="en-US"/>
            </a:br>
            <a:r>
              <a:rPr lang="en-US"/>
              <a:t>Ored, result  placed in the destination. </a:t>
            </a:r>
          </a:p>
          <a:p>
            <a:pPr lvl="2"/>
            <a:r>
              <a:rPr lang="en-US"/>
              <a:t>Can set certain bits of an operand to 1. </a:t>
            </a:r>
          </a:p>
          <a:p>
            <a:pPr lvl="2"/>
            <a:r>
              <a:rPr lang="en-US"/>
              <a:t>Destination operand can be a register</a:t>
            </a:r>
            <a:br>
              <a:rPr lang="en-US"/>
            </a:br>
            <a:r>
              <a:rPr lang="en-US"/>
              <a:t>or in memory. </a:t>
            </a:r>
          </a:p>
          <a:p>
            <a:pPr lvl="2"/>
            <a:r>
              <a:rPr lang="en-US"/>
              <a:t>Source operand can be a register, in memory, or immediate. </a:t>
            </a:r>
          </a:p>
        </p:txBody>
      </p:sp>
      <p:pic>
        <p:nvPicPr>
          <p:cNvPr id="1433604" name="Picture 4" descr="ua03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1014413"/>
            <a:ext cx="2403475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3606" name="Rectangle 6"/>
          <p:cNvSpPr>
            <a:spLocks noChangeArrowheads="1"/>
          </p:cNvSpPr>
          <p:nvPr/>
        </p:nvSpPr>
        <p:spPr bwMode="auto">
          <a:xfrm>
            <a:off x="136525" y="4113213"/>
            <a:ext cx="870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Flags are set the same as for the AND instruction.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0" baseline="0"/>
              <a:t>CF &amp; OF will be reset to zero.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SF, ZF, and PF will be set according to the result</a:t>
            </a:r>
            <a:r>
              <a:rPr lang="en-US" b="0" baseline="0"/>
              <a:t>.</a:t>
            </a:r>
            <a:endParaRPr lang="en-US" sz="2100" b="0" baseline="0"/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/>
              <a:t>All other flags are not affected. </a:t>
            </a:r>
          </a:p>
        </p:txBody>
      </p:sp>
    </p:spTree>
    <p:extLst>
      <p:ext uri="{BB962C8B-B14F-4D97-AF65-F5344CB8AC3E}">
        <p14:creationId xmlns:p14="http://schemas.microsoft.com/office/powerpoint/2010/main" val="330996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51"/>
            <a:ext cx="8229600" cy="1143000"/>
          </a:xfrm>
        </p:spPr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</a:t>
            </a:r>
            <a:br>
              <a:rPr lang="en-US" dirty="0"/>
            </a:br>
            <a:r>
              <a:rPr lang="en-US" dirty="0"/>
              <a:t>structured programming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1249583"/>
            <a:ext cx="8763000" cy="3638336"/>
          </a:xfrm>
        </p:spPr>
        <p:txBody>
          <a:bodyPr>
            <a:normAutofit/>
          </a:bodyPr>
          <a:lstStyle/>
          <a:p>
            <a:r>
              <a:rPr lang="en-US" dirty="0" smtClean="0"/>
              <a:t>Structured programming is a term used to denote:</a:t>
            </a:r>
          </a:p>
          <a:p>
            <a:pPr marL="457200" lvl="1" indent="0">
              <a:buNone/>
            </a:pPr>
            <a:r>
              <a:rPr lang="en-US" dirty="0" smtClean="0"/>
              <a:t>Programming techniques that make a program easier to code, debug and maintain over time.</a:t>
            </a:r>
            <a:endParaRPr lang="en-US" dirty="0" smtClean="0"/>
          </a:p>
          <a:p>
            <a:r>
              <a:rPr lang="en-US" dirty="0" smtClean="0"/>
              <a:t>Structured </a:t>
            </a:r>
            <a:r>
              <a:rPr lang="en-US" dirty="0"/>
              <a:t>programming uses three basic types</a:t>
            </a:r>
            <a:br>
              <a:rPr lang="en-US" dirty="0"/>
            </a:br>
            <a:r>
              <a:rPr lang="en-US" dirty="0"/>
              <a:t>of program control structures:</a:t>
            </a:r>
          </a:p>
          <a:p>
            <a:pPr lvl="1"/>
            <a:r>
              <a:rPr lang="en-US" dirty="0"/>
              <a:t>Sequence.</a:t>
            </a:r>
          </a:p>
          <a:p>
            <a:pPr lvl="1"/>
            <a:r>
              <a:rPr lang="en-US" dirty="0"/>
              <a:t>Control.</a:t>
            </a:r>
          </a:p>
          <a:p>
            <a:pPr lvl="1"/>
            <a:r>
              <a:rPr lang="en-US" dirty="0"/>
              <a:t>Iteration.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21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OR </a:t>
            </a:r>
          </a:p>
        </p:txBody>
      </p:sp>
      <p:sp>
        <p:nvSpPr>
          <p:cNvPr id="1502213" name="Rectangle 2053"/>
          <p:cNvSpPr>
            <a:spLocks noChangeArrowheads="1"/>
          </p:cNvSpPr>
          <p:nvPr/>
        </p:nvSpPr>
        <p:spPr bwMode="auto">
          <a:xfrm>
            <a:off x="136525" y="912813"/>
            <a:ext cx="87026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0" baseline="0"/>
              <a:t>The OR instruction can also be used to test for a zero operand.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0" baseline="0"/>
              <a:t>"</a:t>
            </a:r>
            <a:r>
              <a:rPr lang="en-US" baseline="0">
                <a:latin typeface="Courier" charset="0"/>
              </a:rPr>
              <a:t>OR BL,0</a:t>
            </a:r>
            <a:r>
              <a:rPr lang="en-US" b="0" baseline="0"/>
              <a:t>" will OR the register BL with 0 and</a:t>
            </a:r>
            <a:br>
              <a:rPr lang="en-US" b="0" baseline="0"/>
            </a:br>
            <a:r>
              <a:rPr lang="en-US" b="0" baseline="0"/>
              <a:t>make ZF = 1 if BL is zero.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b="0" baseline="0"/>
              <a:t>"</a:t>
            </a:r>
            <a:r>
              <a:rPr lang="en-US" baseline="0">
                <a:latin typeface="Courier" charset="0"/>
              </a:rPr>
              <a:t>OR BL,BL</a:t>
            </a:r>
            <a:r>
              <a:rPr lang="en-US" b="0" baseline="0"/>
              <a:t>" will achieve the same result. </a:t>
            </a:r>
          </a:p>
        </p:txBody>
      </p:sp>
      <p:pic>
        <p:nvPicPr>
          <p:cNvPr id="1502215" name="Picture 2055" descr="ex03_00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11525"/>
            <a:ext cx="84582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04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2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2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XOR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ourier" charset="0"/>
              </a:rPr>
              <a:t>XOR dest, src</a:t>
            </a:r>
            <a:r>
              <a:rPr lang="en-US"/>
              <a:t> </a:t>
            </a:r>
          </a:p>
          <a:p>
            <a:pPr lvl="1"/>
            <a:r>
              <a:rPr lang="en-US"/>
              <a:t>XOR will eXclusive-OR operands</a:t>
            </a:r>
            <a:br>
              <a:rPr lang="en-US"/>
            </a:br>
            <a:r>
              <a:rPr lang="en-US"/>
              <a:t>and place result in the destination. </a:t>
            </a:r>
          </a:p>
          <a:p>
            <a:pPr lvl="2"/>
            <a:r>
              <a:rPr lang="en-US"/>
              <a:t>Sets the result bits to 1 if they are</a:t>
            </a:r>
            <a:br>
              <a:rPr lang="en-US"/>
            </a:br>
            <a:r>
              <a:rPr lang="en-US"/>
              <a:t>not equal, otherwise, reset to 0. </a:t>
            </a:r>
          </a:p>
          <a:p>
            <a:pPr lvl="2"/>
            <a:r>
              <a:rPr lang="en-US"/>
              <a:t>Flags are set the same as for AND. </a:t>
            </a:r>
          </a:p>
          <a:p>
            <a:pPr lvl="2"/>
            <a:r>
              <a:rPr lang="en-US"/>
              <a:t>Operand rules are the same as in</a:t>
            </a:r>
            <a:br>
              <a:rPr lang="en-US"/>
            </a:br>
            <a:r>
              <a:rPr lang="en-US"/>
              <a:t>the AND and OR instructions. </a:t>
            </a:r>
          </a:p>
        </p:txBody>
      </p:sp>
      <p:pic>
        <p:nvPicPr>
          <p:cNvPr id="1434628" name="Picture 4" descr="ua03_00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38" y="950913"/>
            <a:ext cx="2624137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03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XOR</a:t>
            </a:r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973387"/>
          </a:xfrm>
        </p:spPr>
        <p:txBody>
          <a:bodyPr/>
          <a:lstStyle/>
          <a:p>
            <a:r>
              <a:rPr lang="en-US"/>
              <a:t>XOR can be used to see if two registers have the same value. </a:t>
            </a:r>
          </a:p>
          <a:p>
            <a:pPr lvl="1"/>
            <a:r>
              <a:rPr lang="en-US"/>
              <a:t>"</a:t>
            </a:r>
            <a:r>
              <a:rPr lang="en-US" b="1">
                <a:latin typeface="Courier" charset="0"/>
              </a:rPr>
              <a:t>XOR BX,CX</a:t>
            </a:r>
            <a:r>
              <a:rPr lang="en-US"/>
              <a:t>" will make ZF = 1 if both registers have the same value, and if they do, the result (0000) is saved in BX, the destination.</a:t>
            </a:r>
          </a:p>
          <a:p>
            <a:r>
              <a:rPr lang="en-US"/>
              <a:t>A widely used application of XOR is to toggle bits of an operand. </a:t>
            </a:r>
          </a:p>
        </p:txBody>
      </p:sp>
      <p:pic>
        <p:nvPicPr>
          <p:cNvPr id="1504261" name="Picture 5" descr="pc03_01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4078288"/>
            <a:ext cx="5878512" cy="26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4262" name="Rectangle 6"/>
          <p:cNvSpPr>
            <a:spLocks noChangeArrowheads="1"/>
          </p:cNvSpPr>
          <p:nvPr/>
        </p:nvSpPr>
        <p:spPr bwMode="auto">
          <a:xfrm>
            <a:off x="136525" y="4419600"/>
            <a:ext cx="87630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Toggling bit 2 of register AL would cause it to change</a:t>
            </a:r>
            <a:br>
              <a:rPr lang="en-US" b="0" baseline="0"/>
            </a:br>
            <a:r>
              <a:rPr lang="en-US" b="0" baseline="0"/>
              <a:t>to the opposite value; all other bits remain unchanged.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800" b="0" baseline="0"/>
          </a:p>
        </p:txBody>
      </p:sp>
    </p:spTree>
    <p:extLst>
      <p:ext uri="{BB962C8B-B14F-4D97-AF65-F5344CB8AC3E}">
        <p14:creationId xmlns:p14="http://schemas.microsoft.com/office/powerpoint/2010/main" val="318128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4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62" grpId="0" build="p" autoUpdateAnimBg="0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XOR</a:t>
            </a:r>
          </a:p>
        </p:txBody>
      </p:sp>
      <p:pic>
        <p:nvPicPr>
          <p:cNvPr id="1503239" name="Picture 7" descr="ex03_008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13150"/>
            <a:ext cx="8458200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3240" name="Picture 8" descr="ex03_007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92200"/>
            <a:ext cx="84582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092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582987"/>
          </a:xfrm>
        </p:spPr>
        <p:txBody>
          <a:bodyPr/>
          <a:lstStyle/>
          <a:p>
            <a:r>
              <a:rPr lang="en-US"/>
              <a:t>Shifts the contents of a register or memory location right or left. </a:t>
            </a:r>
          </a:p>
          <a:p>
            <a:pPr lvl="1"/>
            <a:r>
              <a:rPr lang="en-US"/>
              <a:t>There are two kinds of shifts: </a:t>
            </a:r>
          </a:p>
          <a:p>
            <a:pPr lvl="2"/>
            <a:r>
              <a:rPr lang="en-US" b="1"/>
              <a:t>Logical</a:t>
            </a:r>
            <a:r>
              <a:rPr lang="en-US"/>
              <a:t> - for unsigned operands.</a:t>
            </a:r>
          </a:p>
          <a:p>
            <a:pPr lvl="2"/>
            <a:r>
              <a:rPr lang="en-US" b="1"/>
              <a:t>Arithmetic</a:t>
            </a:r>
            <a:r>
              <a:rPr lang="en-US"/>
              <a:t> - for signed operands.</a:t>
            </a:r>
          </a:p>
          <a:p>
            <a:r>
              <a:rPr lang="en-US"/>
              <a:t>The number of times (or bits) the operand is shifted can be specified directly if it is </a:t>
            </a:r>
            <a:r>
              <a:rPr lang="en-US" i="1"/>
              <a:t>once only</a:t>
            </a:r>
            <a:r>
              <a:rPr lang="en-US"/>
              <a:t>.</a:t>
            </a:r>
          </a:p>
          <a:p>
            <a:pPr lvl="1"/>
            <a:r>
              <a:rPr lang="en-US"/>
              <a:t>Through the CL register if it is more than once. </a:t>
            </a:r>
          </a:p>
        </p:txBody>
      </p:sp>
    </p:spTree>
    <p:extLst>
      <p:ext uri="{BB962C8B-B14F-4D97-AF65-F5344CB8AC3E}">
        <p14:creationId xmlns:p14="http://schemas.microsoft.com/office/powerpoint/2010/main" val="3258863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6311" name="Picture 7" descr="ex03_009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4013"/>
            <a:ext cx="8458200" cy="302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009" y="912813"/>
            <a:ext cx="8763000" cy="1982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SHR - logical shift right.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Operand is shifted right bit by bit.</a:t>
            </a:r>
          </a:p>
          <a:p>
            <a:pPr lvl="2"/>
            <a:r>
              <a:rPr lang="en-US" dirty="0"/>
              <a:t>For every shift the LSB (least significant bit)</a:t>
            </a:r>
            <a:br>
              <a:rPr lang="en-US" dirty="0"/>
            </a:br>
            <a:r>
              <a:rPr lang="en-US" dirty="0"/>
              <a:t>will go to the carry flag. (CF)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MSB (most significant bit) is filled with 0. </a:t>
            </a:r>
          </a:p>
        </p:txBody>
      </p:sp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0625" y="-103467"/>
            <a:ext cx="8229600" cy="1143000"/>
          </a:xfrm>
        </p:spPr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 RIGHT</a:t>
            </a:r>
          </a:p>
        </p:txBody>
      </p:sp>
      <p:pic>
        <p:nvPicPr>
          <p:cNvPr id="1506314" name="Picture 10" descr="ua03_0040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09" y="912813"/>
            <a:ext cx="3581400" cy="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677987"/>
          </a:xfrm>
        </p:spPr>
        <p:txBody>
          <a:bodyPr/>
          <a:lstStyle/>
          <a:p>
            <a:r>
              <a:rPr lang="en-US"/>
              <a:t>If the operand is to be shifted once only, this is specified in the SHR instruction itself.</a:t>
            </a:r>
          </a:p>
        </p:txBody>
      </p:sp>
      <p:sp>
        <p:nvSpPr>
          <p:cNvPr id="1507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 RIGHT</a:t>
            </a:r>
          </a:p>
        </p:txBody>
      </p:sp>
      <p:pic>
        <p:nvPicPr>
          <p:cNvPr id="1507333" name="Picture 5" descr="pc03_01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032000"/>
            <a:ext cx="60610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07335" name="Rectangle 7"/>
          <p:cNvSpPr>
            <a:spLocks noChangeArrowheads="1"/>
          </p:cNvSpPr>
          <p:nvPr/>
        </p:nvSpPr>
        <p:spPr bwMode="auto">
          <a:xfrm>
            <a:off x="136525" y="2667000"/>
            <a:ext cx="8763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/>
              <a:t>After the shift, BX = 7FFFH and CF = 1. SHIFT. </a:t>
            </a:r>
          </a:p>
        </p:txBody>
      </p:sp>
      <p:pic>
        <p:nvPicPr>
          <p:cNvPr id="1507337" name="Picture 9" descr="ua03_0040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47" y="3579813"/>
            <a:ext cx="3581400" cy="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8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3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operand to be shifted can be in a register or in memory.</a:t>
            </a:r>
          </a:p>
          <a:p>
            <a:pPr lvl="1"/>
            <a:r>
              <a:rPr lang="en-US"/>
              <a:t>Immediate addressing mode is not allowed for SHIFT. </a:t>
            </a:r>
          </a:p>
          <a:p>
            <a:pPr lvl="2"/>
            <a:r>
              <a:rPr lang="en-US"/>
              <a:t>"</a:t>
            </a:r>
            <a:r>
              <a:rPr lang="en-US" b="1">
                <a:latin typeface="Courier" charset="0"/>
              </a:rPr>
              <a:t>SHR 25,CL</a:t>
            </a:r>
            <a:r>
              <a:rPr lang="en-US"/>
              <a:t>" will cause the assembler to give an error.</a:t>
            </a:r>
          </a:p>
        </p:txBody>
      </p:sp>
      <p:sp>
        <p:nvSpPr>
          <p:cNvPr id="15083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 RIGHT</a:t>
            </a:r>
          </a:p>
        </p:txBody>
      </p:sp>
      <p:pic>
        <p:nvPicPr>
          <p:cNvPr id="1508357" name="Picture 5" descr="ex03_01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68613"/>
            <a:ext cx="8458200" cy="304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08359" name="Picture 7" descr="ua03_0040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34" y="1039533"/>
            <a:ext cx="3581400" cy="5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85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830387"/>
          </a:xfrm>
        </p:spPr>
        <p:txBody>
          <a:bodyPr/>
          <a:lstStyle/>
          <a:p>
            <a:r>
              <a:rPr lang="en-US"/>
              <a:t>SHL - Logical shift left, the reverse of SHR. </a:t>
            </a:r>
          </a:p>
          <a:p>
            <a:pPr lvl="1"/>
            <a:r>
              <a:rPr lang="en-US"/>
              <a:t>After every shift, the LSB is filled with 0.</a:t>
            </a:r>
          </a:p>
          <a:p>
            <a:pPr lvl="2"/>
            <a:r>
              <a:rPr lang="en-US"/>
              <a:t>MSB goes to CF. </a:t>
            </a:r>
          </a:p>
          <a:p>
            <a:pPr lvl="1">
              <a:lnSpc>
                <a:spcPct val="90000"/>
              </a:lnSpc>
            </a:pPr>
            <a:r>
              <a:rPr lang="en-US"/>
              <a:t>All rules are the same as for SHR. </a:t>
            </a:r>
          </a:p>
        </p:txBody>
      </p:sp>
      <p:sp>
        <p:nvSpPr>
          <p:cNvPr id="1509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</a:t>
            </a:r>
            <a:r>
              <a:rPr lang="en-US" dirty="0"/>
              <a:t>INSTRUCTIONS</a:t>
            </a:r>
            <a:br>
              <a:rPr lang="en-US" dirty="0"/>
            </a:br>
            <a:r>
              <a:rPr lang="en-US" dirty="0"/>
              <a:t>SHIFT LEFT</a:t>
            </a:r>
          </a:p>
        </p:txBody>
      </p:sp>
      <p:pic>
        <p:nvPicPr>
          <p:cNvPr id="1509385" name="Picture 9" descr="ua03_00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14" y="1839309"/>
            <a:ext cx="3581400" cy="6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9389" name="Picture 13" descr="ex03_01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701925"/>
            <a:ext cx="6094412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09393" name="Group 17"/>
          <p:cNvGrpSpPr>
            <a:grpSpLocks/>
          </p:cNvGrpSpPr>
          <p:nvPr/>
        </p:nvGrpSpPr>
        <p:grpSpPr bwMode="auto">
          <a:xfrm>
            <a:off x="6781800" y="3352800"/>
            <a:ext cx="1981200" cy="2133600"/>
            <a:chOff x="4272" y="2064"/>
            <a:chExt cx="1248" cy="1344"/>
          </a:xfrm>
        </p:grpSpPr>
        <p:sp>
          <p:nvSpPr>
            <p:cNvPr id="1509390" name="Rectangle 14"/>
            <p:cNvSpPr>
              <a:spLocks noChangeArrowheads="1"/>
            </p:cNvSpPr>
            <p:nvPr/>
          </p:nvSpPr>
          <p:spPr bwMode="auto">
            <a:xfrm>
              <a:off x="4272" y="2064"/>
              <a:ext cx="1248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200" b="0" baseline="0"/>
                <a:t>3-11 can also be coded as:</a:t>
              </a:r>
            </a:p>
          </p:txBody>
        </p:sp>
        <p:pic>
          <p:nvPicPr>
            <p:cNvPr id="1509391" name="Picture 15" descr="pc03_0180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" y="2572"/>
              <a:ext cx="921" cy="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09392" name="Rectangle 16"/>
            <p:cNvSpPr>
              <a:spLocks noChangeArrowheads="1"/>
            </p:cNvSpPr>
            <p:nvPr/>
          </p:nvSpPr>
          <p:spPr bwMode="auto">
            <a:xfrm>
              <a:off x="4272" y="2064"/>
              <a:ext cx="1248" cy="13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766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37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</a:t>
            </a:r>
            <a:br>
              <a:rPr lang="en-US" dirty="0"/>
            </a:br>
            <a:r>
              <a:rPr lang="en-US" dirty="0"/>
              <a:t>structured programming</a:t>
            </a:r>
          </a:p>
        </p:txBody>
      </p:sp>
      <p:sp>
        <p:nvSpPr>
          <p:cNvPr id="1505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Principles a structured program should follow: </a:t>
            </a:r>
          </a:p>
          <a:p>
            <a:pPr lvl="1"/>
            <a:r>
              <a:rPr lang="en-US" dirty="0"/>
              <a:t>The program should be designed </a:t>
            </a:r>
            <a:r>
              <a:rPr lang="en-US" i="1" dirty="0"/>
              <a:t>before</a:t>
            </a:r>
            <a:r>
              <a:rPr lang="en-US" dirty="0"/>
              <a:t> it is coded. </a:t>
            </a:r>
          </a:p>
          <a:p>
            <a:pPr lvl="2"/>
            <a:r>
              <a:rPr lang="en-US" dirty="0"/>
              <a:t>By using flowcharting or </a:t>
            </a:r>
            <a:r>
              <a:rPr lang="en-US" dirty="0" err="1"/>
              <a:t>pseudocode</a:t>
            </a:r>
            <a:r>
              <a:rPr lang="en-US" dirty="0"/>
              <a:t>, the design is </a:t>
            </a:r>
            <a:r>
              <a:rPr lang="en-US" dirty="0" smtClean="0"/>
              <a:t>clear for those </a:t>
            </a:r>
            <a:r>
              <a:rPr lang="en-US" dirty="0"/>
              <a:t>coding, as well as those maintaining the program later.</a:t>
            </a:r>
          </a:p>
          <a:p>
            <a:pPr lvl="1"/>
            <a:r>
              <a:rPr lang="en-US" dirty="0"/>
              <a:t>Use comments within the program and documentation.</a:t>
            </a:r>
          </a:p>
          <a:p>
            <a:pPr lvl="2"/>
            <a:r>
              <a:rPr lang="en-US" dirty="0"/>
              <a:t>This will help other figure out </a:t>
            </a:r>
            <a:r>
              <a:rPr lang="en-US" i="1" dirty="0"/>
              <a:t>what</a:t>
            </a:r>
            <a:r>
              <a:rPr lang="en-US" dirty="0"/>
              <a:t> the program does</a:t>
            </a:r>
            <a:br>
              <a:rPr lang="en-US" dirty="0"/>
            </a:br>
            <a:r>
              <a:rPr lang="en-US" dirty="0"/>
              <a:t>and </a:t>
            </a:r>
            <a:r>
              <a:rPr lang="en-US" i="1" dirty="0"/>
              <a:t>how</a:t>
            </a:r>
            <a:r>
              <a:rPr lang="en-US" dirty="0"/>
              <a:t> it does it. </a:t>
            </a:r>
          </a:p>
          <a:p>
            <a:pPr lvl="1"/>
            <a:r>
              <a:rPr lang="en-US" dirty="0"/>
              <a:t>The main routine should consist primarily of calls to subroutines that perform the work of the program. </a:t>
            </a:r>
          </a:p>
          <a:p>
            <a:pPr lvl="2"/>
            <a:r>
              <a:rPr lang="en-US" dirty="0"/>
              <a:t>Sometimes called </a:t>
            </a:r>
            <a:r>
              <a:rPr lang="en-US" b="1" i="1" dirty="0"/>
              <a:t>top-down programming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Using subroutines to accomplish repetitive tasks saves</a:t>
            </a:r>
            <a:br>
              <a:rPr lang="en-US" dirty="0"/>
            </a:br>
            <a:r>
              <a:rPr lang="en-US" dirty="0"/>
              <a:t>time in coding, and makes the program easier to read. </a:t>
            </a:r>
          </a:p>
        </p:txBody>
      </p:sp>
    </p:spTree>
    <p:extLst>
      <p:ext uri="{BB962C8B-B14F-4D97-AF65-F5344CB8AC3E}">
        <p14:creationId xmlns:p14="http://schemas.microsoft.com/office/powerpoint/2010/main" val="3373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28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</a:t>
            </a:r>
          </a:p>
        </p:txBody>
      </p:sp>
      <p:sp>
        <p:nvSpPr>
          <p:cNvPr id="1498115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 dirty="0"/>
              <a:t>Principles a structured program should follow:</a:t>
            </a:r>
          </a:p>
        </p:txBody>
      </p:sp>
      <p:sp>
        <p:nvSpPr>
          <p:cNvPr id="1498116" name="Rectangle 4"/>
          <p:cNvSpPr>
            <a:spLocks noChangeArrowheads="1"/>
          </p:cNvSpPr>
          <p:nvPr/>
        </p:nvSpPr>
        <p:spPr bwMode="auto">
          <a:xfrm>
            <a:off x="136525" y="1422400"/>
            <a:ext cx="87630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0" baseline="0" dirty="0">
                <a:latin typeface="Arial"/>
                <a:cs typeface="Arial"/>
              </a:rPr>
              <a:t>Data control is </a:t>
            </a:r>
            <a:r>
              <a:rPr lang="en-US" b="0" i="1" baseline="0" dirty="0">
                <a:latin typeface="Arial"/>
                <a:cs typeface="Arial"/>
              </a:rPr>
              <a:t>very </a:t>
            </a:r>
            <a:r>
              <a:rPr lang="en-US" b="0" baseline="0" dirty="0">
                <a:latin typeface="Arial"/>
                <a:cs typeface="Arial"/>
              </a:rPr>
              <a:t>important.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 dirty="0">
                <a:latin typeface="Arial"/>
                <a:cs typeface="Arial"/>
              </a:rPr>
              <a:t>The programmer should document the purpose of each variable, and which subroutines might alter its value. 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="0" baseline="0" dirty="0">
                <a:latin typeface="Arial"/>
                <a:cs typeface="Arial"/>
              </a:rPr>
              <a:t>Each subroutine should document its input/output variables, and which input variables might be altered within it. </a:t>
            </a:r>
          </a:p>
        </p:txBody>
      </p:sp>
    </p:spTree>
    <p:extLst>
      <p:ext uri="{BB962C8B-B14F-4D97-AF65-F5344CB8AC3E}">
        <p14:creationId xmlns:p14="http://schemas.microsoft.com/office/powerpoint/2010/main" val="66508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8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8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8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8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8116" grpId="0" build="p" bldLvl="2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 </a:t>
            </a:r>
            <a:br>
              <a:rPr lang="en-US" dirty="0"/>
            </a:br>
            <a:r>
              <a:rPr lang="en-US" dirty="0"/>
              <a:t>flowcharts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12813"/>
            <a:ext cx="6340475" cy="3659187"/>
          </a:xfrm>
        </p:spPr>
        <p:txBody>
          <a:bodyPr/>
          <a:lstStyle/>
          <a:p>
            <a:r>
              <a:rPr lang="en-US"/>
              <a:t>Flowcharts use graphic symbols to represent different types of program operations. </a:t>
            </a:r>
          </a:p>
          <a:p>
            <a:pPr lvl="1"/>
            <a:r>
              <a:rPr lang="en-US"/>
              <a:t>The symbols are connected together</a:t>
            </a:r>
            <a:br>
              <a:rPr lang="en-US"/>
            </a:br>
            <a:r>
              <a:rPr lang="en-US"/>
              <a:t>to show the flow of execution of the program. </a:t>
            </a:r>
          </a:p>
          <a:p>
            <a:pPr lvl="2"/>
            <a:r>
              <a:rPr lang="en-US"/>
              <a:t>Flowcharting has been standard</a:t>
            </a:r>
            <a:br>
              <a:rPr lang="en-US"/>
            </a:br>
            <a:r>
              <a:rPr lang="en-US"/>
              <a:t>industry practice for decades.</a:t>
            </a:r>
          </a:p>
          <a:p>
            <a:pPr lvl="1"/>
            <a:r>
              <a:rPr lang="en-US"/>
              <a:t>Flowchart templates help you draw</a:t>
            </a:r>
            <a:br>
              <a:rPr lang="en-US"/>
            </a:br>
            <a:r>
              <a:rPr lang="en-US"/>
              <a:t>the symbols quickly and neatly.</a:t>
            </a:r>
          </a:p>
        </p:txBody>
      </p:sp>
      <p:pic>
        <p:nvPicPr>
          <p:cNvPr id="1384452" name="Picture 4" descr="fg02_01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3" y="1066800"/>
            <a:ext cx="2201862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63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FLOWCHARTS </a:t>
            </a:r>
            <a:r>
              <a:rPr lang="en-US" dirty="0"/>
              <a:t>AND PSEUDOCODE</a:t>
            </a:r>
            <a:br>
              <a:rPr lang="en-US" dirty="0"/>
            </a:b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12813"/>
            <a:ext cx="8763000" cy="2135187"/>
          </a:xfrm>
        </p:spPr>
        <p:txBody>
          <a:bodyPr/>
          <a:lstStyle/>
          <a:p>
            <a:r>
              <a:rPr lang="en-US"/>
              <a:t>An alternative to flowcharts, </a:t>
            </a:r>
            <a:r>
              <a:rPr lang="en-US" i="1"/>
              <a:t>pseudocode</a:t>
            </a:r>
            <a:r>
              <a:rPr lang="en-US"/>
              <a:t>, involves writing brief descriptions of the flow of the code. </a:t>
            </a:r>
          </a:p>
          <a:p>
            <a:pPr lvl="1"/>
            <a:r>
              <a:rPr lang="en-US" b="1"/>
              <a:t>SEQUENCE</a:t>
            </a:r>
            <a:r>
              <a:rPr lang="en-US"/>
              <a:t> is executing instructions one after the other.</a:t>
            </a:r>
          </a:p>
        </p:txBody>
      </p:sp>
      <p:grpSp>
        <p:nvGrpSpPr>
          <p:cNvPr id="1385482" name="Group 10"/>
          <p:cNvGrpSpPr>
            <a:grpSpLocks/>
          </p:cNvGrpSpPr>
          <p:nvPr/>
        </p:nvGrpSpPr>
        <p:grpSpPr bwMode="auto">
          <a:xfrm>
            <a:off x="277813" y="2882900"/>
            <a:ext cx="7799387" cy="2908300"/>
            <a:chOff x="175" y="1816"/>
            <a:chExt cx="4913" cy="1832"/>
          </a:xfrm>
        </p:grpSpPr>
        <p:pic>
          <p:nvPicPr>
            <p:cNvPr id="1385476" name="Picture 4" descr="fg02_0150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1816"/>
              <a:ext cx="2784" cy="1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85477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75" y="2328"/>
              <a:ext cx="2113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aseline="0">
                  <a:solidFill>
                    <a:srgbClr val="272727"/>
                  </a:solidFill>
                </a:rPr>
                <a:t>Figure 2-15</a:t>
              </a:r>
              <a:br>
                <a:rPr lang="en-US" sz="1400" baseline="0">
                  <a:solidFill>
                    <a:srgbClr val="272727"/>
                  </a:solidFill>
                </a:rPr>
              </a:br>
              <a:r>
                <a:rPr lang="en-US" sz="1400" b="0" baseline="0">
                  <a:solidFill>
                    <a:srgbClr val="272727"/>
                  </a:solidFill>
                </a:rPr>
                <a:t>SEQUENCE</a:t>
              </a:r>
              <a:br>
                <a:rPr lang="en-US" sz="1400" b="0" baseline="0">
                  <a:solidFill>
                    <a:srgbClr val="272727"/>
                  </a:solidFill>
                </a:rPr>
              </a:br>
              <a:r>
                <a:rPr lang="en-US" sz="1400" b="0" baseline="0">
                  <a:solidFill>
                    <a:srgbClr val="272727"/>
                  </a:solidFill>
                </a:rPr>
                <a:t>Pseudocode vs. Flowchart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22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10466</TotalTime>
  <Words>2587</Words>
  <Application>Microsoft Macintosh PowerPoint</Application>
  <PresentationFormat>On-screen Show (4:3)</PresentationFormat>
  <Paragraphs>290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EEEN 311  Logic Circuits &amp; Microprocessors</vt:lpstr>
      <vt:lpstr>OBJECTIVES </vt:lpstr>
      <vt:lpstr>FULL SEGMENT DEFINITION EXE vs. COM files</vt:lpstr>
      <vt:lpstr>FULL SEGMENT DEFINITION EXE vs. COM files</vt:lpstr>
      <vt:lpstr>FLOWCHARTS AND PSEUDOCODE structured programming</vt:lpstr>
      <vt:lpstr>FLOWCHARTS AND PSEUDOCODE structured programming</vt:lpstr>
      <vt:lpstr>FLOWCHARTS AND PSEUDOCODE</vt:lpstr>
      <vt:lpstr>FLOWCHARTS AND PSEUDOCODE  flowcharts</vt:lpstr>
      <vt:lpstr>FLOWCHARTS AND PSEUDOCODE pseudocode</vt:lpstr>
      <vt:lpstr>FLOWCHARTS AND PSEUDOCODE pseudocode</vt:lpstr>
      <vt:lpstr>FLOWCHARTS AND PSEUDOCODE pseudocode</vt:lpstr>
      <vt:lpstr>FLOWCHARTS AND PSEUDOCODE pseudocode</vt:lpstr>
      <vt:lpstr>FLOWCHARTS AND PSEUDOCODE pseudocode</vt:lpstr>
      <vt:lpstr>FLOWCHARTS AND PSEUDOCODE control structures</vt:lpstr>
      <vt:lpstr>FLOWCHARTS AND PSEUDOCODE control structures</vt:lpstr>
      <vt:lpstr>UNSIGNED ADDITION AND SUBTRACTION </vt:lpstr>
      <vt:lpstr>UNSIGNED ADDITION AND SUBTRACTION addition of unsigned numbers  </vt:lpstr>
      <vt:lpstr>UNSIGNED ADDITION AND SUBTRACTION addition of unsigned numbers  </vt:lpstr>
      <vt:lpstr>UNSIGNED ADDITION AND SUBTRACTION CASE1 addition of individual byte/word data</vt:lpstr>
      <vt:lpstr>UNSIGNED ADDITION AND SUBTRACTION CASE1 addition of individual byte/word data</vt:lpstr>
      <vt:lpstr>UNSIGNED ADDITION AND SUBTRACTION CASE1 addition of individual byte/word data</vt:lpstr>
      <vt:lpstr>UNSIGNED ADDITION AND SUBTRACTION CASE1 addition of individual byte/word data</vt:lpstr>
      <vt:lpstr>UNSIGNED ADDITION AND SUBTRACTION CASE1 addition of individual byte/word data</vt:lpstr>
      <vt:lpstr>UNSIGNED ADDITION AND SUBTRACTION CASE1 addition of individual byte/word data</vt:lpstr>
      <vt:lpstr>UNSIGNED ADDITION AND SUBTRACTION CASE2 addition of multiword numbers</vt:lpstr>
      <vt:lpstr>UNSIGNED ADDITION AND SUBTRACTION CASE2 addition of multiword numbers</vt:lpstr>
      <vt:lpstr>UNSIGNED ADDITION AND SUBTRACTION CASE2 addition of multiword numbers</vt:lpstr>
      <vt:lpstr>UNSIGNED ADDITION AND SUBTRACTION CASE2 addition of multiword numbers</vt:lpstr>
      <vt:lpstr>UNSIGNED ADDITION AND SUBTRACTION CASE2 addition of multiword numbers</vt:lpstr>
      <vt:lpstr>UNSIGNED ADDITION AND SUBTRACTION subtraction of unsigned numbers</vt:lpstr>
      <vt:lpstr>UNSIGNED ADDITION AND SUBTRACTION subtraction of unsigned numbers</vt:lpstr>
      <vt:lpstr>UNSIGNED ADDITION AND SUBTRACTION subtraction of unsigned numbers</vt:lpstr>
      <vt:lpstr>UNSIGNED ADDITION AND SUBTRACTION SBB subtract with borrow </vt:lpstr>
      <vt:lpstr>UNSIGNED ADDITION AND SUBTRACTION SBB - subtract with borrow </vt:lpstr>
      <vt:lpstr>UNSIGNED MULTIPLICATION &amp; DIVISION  multiplication of unsigned numbers</vt:lpstr>
      <vt:lpstr>UNSIGNED MULTIPLICATION &amp; DIVISION  multiplication of unsigned numbers</vt:lpstr>
      <vt:lpstr>UNSIGNED MULTIPLICATION &amp; DIVISION  multiplication of unsigned numbers</vt:lpstr>
      <vt:lpstr>UNSIGNED MULTIPLICATION &amp; DIVISION  multiplication of unsigned numbers</vt:lpstr>
      <vt:lpstr>UNSIGNED MULTIPLICATION &amp; DIVISION  division of unsigned numbers</vt:lpstr>
      <vt:lpstr>UNSIGNED MULTIPLICATION &amp; DIVISION  division of unsigned numbers</vt:lpstr>
      <vt:lpstr>UNSIGNED MULTIPLICATION &amp; DIVISION  division of unsigned numbers</vt:lpstr>
      <vt:lpstr>3.2: division of unsigned numbers</vt:lpstr>
      <vt:lpstr>UNSIGNED MULTIPLICATION &amp; DIVISION  division of unsigned numbers</vt:lpstr>
      <vt:lpstr>3.2: UNSIGNED MULTIPLICATION &amp; DIVISION  division of unsigned numbers</vt:lpstr>
      <vt:lpstr>3.2: UNSIGNED MULTIPLICATION &amp; DIVISION  division of unsigned numbers</vt:lpstr>
      <vt:lpstr>UNSIGNED MULTIPLICATION &amp; DIVISION  division of unsigned numbers</vt:lpstr>
      <vt:lpstr>LOGIC INSTRUCTIONS AND</vt:lpstr>
      <vt:lpstr>LOGIC INSTRUCTIONS AND</vt:lpstr>
      <vt:lpstr>LOGIC INSTRUCTIONS OR </vt:lpstr>
      <vt:lpstr>LOGIC INSTRUCTIONS OR </vt:lpstr>
      <vt:lpstr>LOGIC INSTRUCTIONS XOR</vt:lpstr>
      <vt:lpstr>LOGIC INSTRUCTIONS XOR</vt:lpstr>
      <vt:lpstr>LOGIC INSTRUCTIONS XOR</vt:lpstr>
      <vt:lpstr>LOGIC INSTRUCTIONS SHIFT</vt:lpstr>
      <vt:lpstr>LOGIC INSTRUCTIONS SHIFT RIGHT</vt:lpstr>
      <vt:lpstr>LOGIC INSTRUCTIONS SHIFT RIGHT</vt:lpstr>
      <vt:lpstr>LOGIC INSTRUCTIONS SHIFT RIGHT</vt:lpstr>
      <vt:lpstr>LOGIC INSTRUCTIONS SHIFT LEFT</vt:lpstr>
    </vt:vector>
  </TitlesOfParts>
  <Company>Bilgi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Yigit Daghan Gokdel</dc:creator>
  <cp:lastModifiedBy>Yigit Daghan Gokdel</cp:lastModifiedBy>
  <cp:revision>310</cp:revision>
  <dcterms:created xsi:type="dcterms:W3CDTF">2012-09-24T08:21:54Z</dcterms:created>
  <dcterms:modified xsi:type="dcterms:W3CDTF">2012-11-06T12:17:57Z</dcterms:modified>
</cp:coreProperties>
</file>