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2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51FAD-2D00-7946-9AFC-FB84AF75CB90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85076-AE56-8540-9E92-BAD00A49A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1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3B7C3-A308-C242-9E42-B2B8B4346B81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F1673-3B07-C94F-AC5A-B322BA37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384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C4C-17C7-4844-B928-44CB2F8318F8}" type="datetime2">
              <a:rPr lang="en-US" smtClean="0"/>
              <a:t>Tuesday, November 20,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6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B8F5-59EF-8D4E-9D27-B8E8515DE168}" type="datetime2">
              <a:rPr lang="en-US" smtClean="0"/>
              <a:t>Tuesday, November 20,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1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9AD9-8BCE-D64A-B1D2-F8BEA09E73BC}" type="datetime2">
              <a:rPr lang="en-US" smtClean="0"/>
              <a:t>Tuesday, November 20,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3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/>
            </a:lvl1pPr>
            <a:lvl2pPr marL="742950" indent="-285750">
              <a:buFont typeface="Courier New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437C-11E9-3947-863A-61C374749801}" type="datetime2">
              <a:rPr lang="en-US" smtClean="0"/>
              <a:t>Tuesday, November 20,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E0A6-C8B3-E841-AEE5-463AB6F2ABCC}" type="datetime2">
              <a:rPr lang="en-US" smtClean="0"/>
              <a:t>Tuesday, November 20,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F856-27D1-1447-BC6F-F158C753C158}" type="datetime2">
              <a:rPr lang="en-US" smtClean="0"/>
              <a:t>Tuesday, November 20,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0CF9-7F6E-B049-AAEC-90FCD7C029DB}" type="datetime2">
              <a:rPr lang="en-US" smtClean="0"/>
              <a:t>Tuesday, November 20, 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6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DDB-BC64-094E-AF7F-AC865B3303B9}" type="datetime2">
              <a:rPr lang="en-US" smtClean="0"/>
              <a:t>Tuesday, November 20, 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2259-D3D0-A142-8131-274323B0011D}" type="datetime2">
              <a:rPr lang="en-US" smtClean="0"/>
              <a:t>Tuesday, November 20, 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8C05-7EE4-3A44-95CE-AD1E2CAA7A48}" type="datetime2">
              <a:rPr lang="en-US" smtClean="0"/>
              <a:t>Tuesday, November 20,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8E89-EE25-6744-8E9D-150C4846643C}" type="datetime2">
              <a:rPr lang="en-US" smtClean="0"/>
              <a:t>Tuesday, November 20,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1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034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8AC7-F430-7642-ADA7-E22A5AF81136}" type="datetime2">
              <a:rPr lang="en-US" smtClean="0"/>
              <a:t>Tuesday, November 20, 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ilgi_logo copy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842" y="6194028"/>
            <a:ext cx="2646501" cy="6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1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19.jpe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19.jpe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24.jpe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32.jpeg"/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4" Type="http://schemas.openxmlformats.org/officeDocument/2006/relationships/image" Target="../media/image32.jpe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4.jpeg"/><Relationship Id="rId5" Type="http://schemas.openxmlformats.org/officeDocument/2006/relationships/image" Target="../media/image32.jpeg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7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9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4" Type="http://schemas.openxmlformats.org/officeDocument/2006/relationships/image" Target="../media/image42.jpeg"/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4" Type="http://schemas.openxmlformats.org/officeDocument/2006/relationships/image" Target="../media/image44.jpeg"/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eg"/><Relationship Id="rId3" Type="http://schemas.openxmlformats.org/officeDocument/2006/relationships/image" Target="../media/image4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eg"/><Relationship Id="rId3" Type="http://schemas.openxmlformats.org/officeDocument/2006/relationships/image" Target="../media/image48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9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4" Type="http://schemas.openxmlformats.org/officeDocument/2006/relationships/image" Target="../media/image11.jpeg"/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50.jpeg"/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50.jpeg"/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4" Type="http://schemas.openxmlformats.org/officeDocument/2006/relationships/image" Target="../media/image50.jpeg"/><Relationship Id="rId5" Type="http://schemas.openxmlformats.org/officeDocument/2006/relationships/image" Target="../media/image52.jpeg"/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3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openxmlformats.org/officeDocument/2006/relationships/image" Target="../media/image54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3" Type="http://schemas.openxmlformats.org/officeDocument/2006/relationships/image" Target="../media/image54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eg"/><Relationship Id="rId3" Type="http://schemas.openxmlformats.org/officeDocument/2006/relationships/image" Target="../media/image5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866" y="2130425"/>
            <a:ext cx="8171954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EEEN 311 </a:t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3200" dirty="0" smtClean="0">
                <a:solidFill>
                  <a:srgbClr val="800000"/>
                </a:solidFill>
              </a:rPr>
              <a:t>Logic Circuits &amp; Microprocessors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x86 Microprocessor</a:t>
            </a:r>
          </a:p>
          <a:p>
            <a:r>
              <a:rPr lang="en-US" sz="2000" dirty="0" smtClean="0"/>
              <a:t>[Week </a:t>
            </a:r>
            <a:r>
              <a:rPr lang="en-US" sz="2000" dirty="0" smtClean="0"/>
              <a:t>9]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175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AND</a:t>
            </a:r>
          </a:p>
        </p:txBody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66858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 </a:t>
            </a:r>
            <a:r>
              <a:rPr lang="en-US" b="1">
                <a:latin typeface="Courier" charset="0"/>
              </a:rPr>
              <a:t>AND destination, source</a:t>
            </a:r>
          </a:p>
          <a:p>
            <a:pPr lvl="1"/>
            <a:r>
              <a:rPr lang="en-US"/>
              <a:t>This instruction will perform a logical</a:t>
            </a:r>
            <a:br>
              <a:rPr lang="en-US"/>
            </a:br>
            <a:r>
              <a:rPr lang="en-US"/>
              <a:t>AND on the operands and place the</a:t>
            </a:r>
            <a:br>
              <a:rPr lang="en-US"/>
            </a:br>
            <a:r>
              <a:rPr lang="en-US"/>
              <a:t>result in the destination. </a:t>
            </a:r>
          </a:p>
          <a:p>
            <a:pPr lvl="2"/>
            <a:r>
              <a:rPr lang="en-US"/>
              <a:t>Destination operand can be a register</a:t>
            </a:r>
            <a:br>
              <a:rPr lang="en-US"/>
            </a:br>
            <a:r>
              <a:rPr lang="en-US"/>
              <a:t>or in memory. </a:t>
            </a:r>
          </a:p>
          <a:p>
            <a:pPr lvl="2"/>
            <a:r>
              <a:rPr lang="en-US"/>
              <a:t>Source operand can be a register,</a:t>
            </a:r>
            <a:br>
              <a:rPr lang="en-US"/>
            </a:br>
            <a:r>
              <a:rPr lang="en-US"/>
              <a:t>memory, or immediate.</a:t>
            </a:r>
          </a:p>
        </p:txBody>
      </p:sp>
      <p:pic>
        <p:nvPicPr>
          <p:cNvPr id="1432583" name="Picture 7" descr="ua03_001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63" y="1016000"/>
            <a:ext cx="2547937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32584" name="Rectangle 8"/>
          <p:cNvSpPr>
            <a:spLocks noChangeArrowheads="1"/>
          </p:cNvSpPr>
          <p:nvPr/>
        </p:nvSpPr>
        <p:spPr bwMode="auto">
          <a:xfrm>
            <a:off x="136525" y="4114800"/>
            <a:ext cx="8763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0" baseline="0"/>
              <a:t>AND will automatically change the CF &amp; OF to zero.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PF, ZF, and SF are set according to the result.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The rest of the flags are either undecided or unaffected. </a:t>
            </a:r>
          </a:p>
        </p:txBody>
      </p:sp>
    </p:spTree>
    <p:extLst>
      <p:ext uri="{BB962C8B-B14F-4D97-AF65-F5344CB8AC3E}">
        <p14:creationId xmlns:p14="http://schemas.microsoft.com/office/powerpoint/2010/main" val="23097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2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2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2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2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2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2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258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AND</a:t>
            </a:r>
          </a:p>
        </p:txBody>
      </p:sp>
      <p:sp>
        <p:nvSpPr>
          <p:cNvPr id="14940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92187"/>
          </a:xfrm>
        </p:spPr>
        <p:txBody>
          <a:bodyPr/>
          <a:lstStyle/>
          <a:p>
            <a:r>
              <a:rPr lang="en-US"/>
              <a:t>AND can mask certain bits of the operand, and also to test for a zero operand:</a:t>
            </a:r>
          </a:p>
        </p:txBody>
      </p:sp>
      <p:pic>
        <p:nvPicPr>
          <p:cNvPr id="1494020" name="Picture 1028" descr="pc03_013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981200"/>
            <a:ext cx="2293937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494021" name="Picture 1029" descr="ex03_0050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40100"/>
            <a:ext cx="845820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494026" name="Group 1034"/>
          <p:cNvGrpSpPr>
            <a:grpSpLocks/>
          </p:cNvGrpSpPr>
          <p:nvPr/>
        </p:nvGrpSpPr>
        <p:grpSpPr bwMode="auto">
          <a:xfrm>
            <a:off x="3124200" y="2108200"/>
            <a:ext cx="5892800" cy="838200"/>
            <a:chOff x="1968" y="1328"/>
            <a:chExt cx="3712" cy="528"/>
          </a:xfrm>
        </p:grpSpPr>
        <p:sp>
          <p:nvSpPr>
            <p:cNvPr id="1494023" name="Rectangle 1031"/>
            <p:cNvSpPr>
              <a:spLocks noChangeArrowheads="1"/>
            </p:cNvSpPr>
            <p:nvPr/>
          </p:nvSpPr>
          <p:spPr bwMode="auto">
            <a:xfrm>
              <a:off x="2752" y="1344"/>
              <a:ext cx="292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114300" lvl="1" eaLnBrk="1" hangingPunct="1">
                <a:spcBef>
                  <a:spcPct val="20000"/>
                </a:spcBef>
              </a:pPr>
              <a:r>
                <a:rPr lang="en-US" sz="2200" b="0" baseline="0"/>
                <a:t>This code will AND DH with itself and set ZF = 1 if the result is zero. </a:t>
              </a:r>
            </a:p>
          </p:txBody>
        </p:sp>
        <p:sp>
          <p:nvSpPr>
            <p:cNvPr id="1494024" name="Rectangle 1032"/>
            <p:cNvSpPr>
              <a:spLocks noChangeArrowheads="1"/>
            </p:cNvSpPr>
            <p:nvPr/>
          </p:nvSpPr>
          <p:spPr bwMode="auto">
            <a:xfrm>
              <a:off x="2832" y="1328"/>
              <a:ext cx="2728" cy="52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4025" name="Line 1033"/>
            <p:cNvSpPr>
              <a:spLocks noChangeShapeType="1"/>
            </p:cNvSpPr>
            <p:nvPr/>
          </p:nvSpPr>
          <p:spPr bwMode="auto">
            <a:xfrm flipH="1">
              <a:off x="1968" y="1584"/>
              <a:ext cx="86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006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9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OR </a:t>
            </a: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6264275" cy="3201987"/>
          </a:xfrm>
        </p:spPr>
        <p:txBody>
          <a:bodyPr>
            <a:normAutofit fontScale="92500"/>
          </a:bodyPr>
          <a:lstStyle/>
          <a:p>
            <a:r>
              <a:rPr lang="en-US" b="1">
                <a:latin typeface="Courier" charset="0"/>
              </a:rPr>
              <a:t> OR destination, source</a:t>
            </a:r>
            <a:r>
              <a:rPr lang="en-US"/>
              <a:t>  </a:t>
            </a:r>
          </a:p>
          <a:p>
            <a:pPr lvl="1"/>
            <a:r>
              <a:rPr lang="en-US"/>
              <a:t>Destination/source operands are</a:t>
            </a:r>
            <a:br>
              <a:rPr lang="en-US"/>
            </a:br>
            <a:r>
              <a:rPr lang="en-US"/>
              <a:t>Ored, result  placed in the destination. </a:t>
            </a:r>
          </a:p>
          <a:p>
            <a:pPr lvl="2"/>
            <a:r>
              <a:rPr lang="en-US"/>
              <a:t>Can set certain bits of an operand to 1. </a:t>
            </a:r>
          </a:p>
          <a:p>
            <a:pPr lvl="2"/>
            <a:r>
              <a:rPr lang="en-US"/>
              <a:t>Destination operand can be a register</a:t>
            </a:r>
            <a:br>
              <a:rPr lang="en-US"/>
            </a:br>
            <a:r>
              <a:rPr lang="en-US"/>
              <a:t>or in memory. </a:t>
            </a:r>
          </a:p>
          <a:p>
            <a:pPr lvl="2"/>
            <a:r>
              <a:rPr lang="en-US"/>
              <a:t>Source operand can be a register, in memory, or immediate. </a:t>
            </a:r>
          </a:p>
        </p:txBody>
      </p:sp>
      <p:pic>
        <p:nvPicPr>
          <p:cNvPr id="1433604" name="Picture 4" descr="ua03_002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1014413"/>
            <a:ext cx="2403475" cy="284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33606" name="Rectangle 6"/>
          <p:cNvSpPr>
            <a:spLocks noChangeArrowheads="1"/>
          </p:cNvSpPr>
          <p:nvPr/>
        </p:nvSpPr>
        <p:spPr bwMode="auto">
          <a:xfrm>
            <a:off x="136525" y="4113213"/>
            <a:ext cx="870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0" baseline="0"/>
              <a:t>Flags are set the same as for the AND instruction.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b="0" baseline="0"/>
              <a:t>CF &amp; OF will be reset to zero.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SF, ZF, and PF will be set according to the result</a:t>
            </a:r>
            <a:r>
              <a:rPr lang="en-US" b="0" baseline="0"/>
              <a:t>.</a:t>
            </a:r>
            <a:endParaRPr lang="en-US" sz="2100" b="0" baseline="0"/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All other flags are not affected. </a:t>
            </a:r>
          </a:p>
        </p:txBody>
      </p:sp>
    </p:spTree>
    <p:extLst>
      <p:ext uri="{BB962C8B-B14F-4D97-AF65-F5344CB8AC3E}">
        <p14:creationId xmlns:p14="http://schemas.microsoft.com/office/powerpoint/2010/main" val="330996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0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21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OR </a:t>
            </a:r>
          </a:p>
        </p:txBody>
      </p:sp>
      <p:sp>
        <p:nvSpPr>
          <p:cNvPr id="1502213" name="Rectangle 2053"/>
          <p:cNvSpPr>
            <a:spLocks noChangeArrowheads="1"/>
          </p:cNvSpPr>
          <p:nvPr/>
        </p:nvSpPr>
        <p:spPr bwMode="auto">
          <a:xfrm>
            <a:off x="136525" y="912813"/>
            <a:ext cx="870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0" baseline="0"/>
              <a:t>The OR instruction can also be used to test for a zero operand. 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b="0" baseline="0"/>
              <a:t>"</a:t>
            </a:r>
            <a:r>
              <a:rPr lang="en-US" baseline="0">
                <a:latin typeface="Courier" charset="0"/>
              </a:rPr>
              <a:t>OR BL,0</a:t>
            </a:r>
            <a:r>
              <a:rPr lang="en-US" b="0" baseline="0"/>
              <a:t>" will OR the register BL with 0 and</a:t>
            </a:r>
            <a:br>
              <a:rPr lang="en-US" b="0" baseline="0"/>
            </a:br>
            <a:r>
              <a:rPr lang="en-US" b="0" baseline="0"/>
              <a:t>make ZF = 1 if BL is zero.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b="0" baseline="0"/>
              <a:t>"</a:t>
            </a:r>
            <a:r>
              <a:rPr lang="en-US" baseline="0">
                <a:latin typeface="Courier" charset="0"/>
              </a:rPr>
              <a:t>OR BL,BL</a:t>
            </a:r>
            <a:r>
              <a:rPr lang="en-US" b="0" baseline="0"/>
              <a:t>" will achieve the same result. </a:t>
            </a:r>
          </a:p>
        </p:txBody>
      </p:sp>
      <p:pic>
        <p:nvPicPr>
          <p:cNvPr id="1502215" name="Picture 2055" descr="ex03_006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11525"/>
            <a:ext cx="8458200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04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02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2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02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02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21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XOR</a:t>
            </a:r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73056"/>
            <a:ext cx="8229600" cy="4525963"/>
          </a:xfrm>
        </p:spPr>
        <p:txBody>
          <a:bodyPr/>
          <a:lstStyle/>
          <a:p>
            <a:r>
              <a:rPr lang="en-US" b="1" dirty="0">
                <a:latin typeface="Courier" charset="0"/>
              </a:rPr>
              <a:t>XOR </a:t>
            </a:r>
            <a:r>
              <a:rPr lang="en-US" b="1" dirty="0" err="1">
                <a:latin typeface="Courier" charset="0"/>
              </a:rPr>
              <a:t>dest</a:t>
            </a:r>
            <a:r>
              <a:rPr lang="en-US" b="1" dirty="0">
                <a:latin typeface="Courier" charset="0"/>
              </a:rPr>
              <a:t>, </a:t>
            </a:r>
            <a:r>
              <a:rPr lang="en-US" b="1" dirty="0" err="1">
                <a:latin typeface="Courier" charset="0"/>
              </a:rPr>
              <a:t>src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XOR will </a:t>
            </a:r>
            <a:r>
              <a:rPr lang="en-US" dirty="0" err="1"/>
              <a:t>eXclusive</a:t>
            </a:r>
            <a:r>
              <a:rPr lang="en-US" dirty="0"/>
              <a:t>-OR operands</a:t>
            </a:r>
            <a:br>
              <a:rPr lang="en-US" dirty="0"/>
            </a:br>
            <a:r>
              <a:rPr lang="en-US" dirty="0"/>
              <a:t>and place result in the destination. </a:t>
            </a:r>
          </a:p>
          <a:p>
            <a:pPr lvl="2"/>
            <a:r>
              <a:rPr lang="en-US" dirty="0"/>
              <a:t>Sets the result bits to 1 if they are</a:t>
            </a:r>
            <a:br>
              <a:rPr lang="en-US" dirty="0"/>
            </a:br>
            <a:r>
              <a:rPr lang="en-US" dirty="0"/>
              <a:t>not equal, otherwise, reset to 0. </a:t>
            </a:r>
          </a:p>
          <a:p>
            <a:pPr lvl="2"/>
            <a:r>
              <a:rPr lang="en-US" dirty="0"/>
              <a:t>Flags are set the same as for AND. </a:t>
            </a:r>
          </a:p>
          <a:p>
            <a:pPr lvl="2"/>
            <a:r>
              <a:rPr lang="en-US" dirty="0"/>
              <a:t>Operand rules are the same as in</a:t>
            </a:r>
            <a:br>
              <a:rPr lang="en-US" dirty="0"/>
            </a:br>
            <a:r>
              <a:rPr lang="en-US" dirty="0"/>
              <a:t>the AND and OR instructions. </a:t>
            </a:r>
          </a:p>
        </p:txBody>
      </p:sp>
      <p:pic>
        <p:nvPicPr>
          <p:cNvPr id="1434628" name="Picture 4" descr="ua03_003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138" y="950913"/>
            <a:ext cx="2624137" cy="290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03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XOR</a:t>
            </a:r>
          </a:p>
        </p:txBody>
      </p:sp>
      <p:sp>
        <p:nvSpPr>
          <p:cNvPr id="150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973387"/>
          </a:xfrm>
        </p:spPr>
        <p:txBody>
          <a:bodyPr/>
          <a:lstStyle/>
          <a:p>
            <a:r>
              <a:rPr lang="en-US"/>
              <a:t>XOR can be used to see if two registers have the same value. </a:t>
            </a:r>
          </a:p>
          <a:p>
            <a:pPr lvl="1"/>
            <a:r>
              <a:rPr lang="en-US"/>
              <a:t>"</a:t>
            </a:r>
            <a:r>
              <a:rPr lang="en-US" b="1">
                <a:latin typeface="Courier" charset="0"/>
              </a:rPr>
              <a:t>XOR BX,CX</a:t>
            </a:r>
            <a:r>
              <a:rPr lang="en-US"/>
              <a:t>" will make ZF = 1 if both registers have the same value, and if they do, the result (0000) is saved in BX, the destination.</a:t>
            </a:r>
          </a:p>
          <a:p>
            <a:r>
              <a:rPr lang="en-US"/>
              <a:t>A widely used application of XOR is to toggle bits of an operand. </a:t>
            </a:r>
          </a:p>
        </p:txBody>
      </p:sp>
      <p:pic>
        <p:nvPicPr>
          <p:cNvPr id="1504261" name="Picture 5" descr="pc03_016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4078288"/>
            <a:ext cx="5878512" cy="26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04262" name="Rectangle 6"/>
          <p:cNvSpPr>
            <a:spLocks noChangeArrowheads="1"/>
          </p:cNvSpPr>
          <p:nvPr/>
        </p:nvSpPr>
        <p:spPr bwMode="auto">
          <a:xfrm>
            <a:off x="136525" y="4419600"/>
            <a:ext cx="87630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Toggling bit 2 of register AL would cause it to change</a:t>
            </a:r>
            <a:br>
              <a:rPr lang="en-US" b="0" baseline="0"/>
            </a:br>
            <a:r>
              <a:rPr lang="en-US" b="0" baseline="0"/>
              <a:t>to the opposite value; all other bits remain unchanged.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800" b="0" baseline="0"/>
          </a:p>
        </p:txBody>
      </p:sp>
    </p:spTree>
    <p:extLst>
      <p:ext uri="{BB962C8B-B14F-4D97-AF65-F5344CB8AC3E}">
        <p14:creationId xmlns:p14="http://schemas.microsoft.com/office/powerpoint/2010/main" val="318128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04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4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4262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XOR</a:t>
            </a:r>
          </a:p>
        </p:txBody>
      </p:sp>
      <p:pic>
        <p:nvPicPr>
          <p:cNvPr id="1503239" name="Picture 7" descr="ex03_008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13150"/>
            <a:ext cx="8458200" cy="230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3240" name="Picture 8" descr="ex03_0070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92200"/>
            <a:ext cx="8458200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092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SHIFT</a:t>
            </a:r>
          </a:p>
        </p:txBody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3582987"/>
          </a:xfrm>
        </p:spPr>
        <p:txBody>
          <a:bodyPr/>
          <a:lstStyle/>
          <a:p>
            <a:r>
              <a:rPr lang="en-US"/>
              <a:t>Shifts the contents of a register or memory location right or left. </a:t>
            </a:r>
          </a:p>
          <a:p>
            <a:pPr lvl="1"/>
            <a:r>
              <a:rPr lang="en-US"/>
              <a:t>There are two kinds of shifts: </a:t>
            </a:r>
          </a:p>
          <a:p>
            <a:pPr lvl="2"/>
            <a:r>
              <a:rPr lang="en-US" b="1"/>
              <a:t>Logical</a:t>
            </a:r>
            <a:r>
              <a:rPr lang="en-US"/>
              <a:t> - for unsigned operands.</a:t>
            </a:r>
          </a:p>
          <a:p>
            <a:pPr lvl="2"/>
            <a:r>
              <a:rPr lang="en-US" b="1"/>
              <a:t>Arithmetic</a:t>
            </a:r>
            <a:r>
              <a:rPr lang="en-US"/>
              <a:t> - for signed operands.</a:t>
            </a:r>
          </a:p>
          <a:p>
            <a:r>
              <a:rPr lang="en-US"/>
              <a:t>The number of times (or bits) the operand is shifted can be specified directly if it is </a:t>
            </a:r>
            <a:r>
              <a:rPr lang="en-US" i="1"/>
              <a:t>once only</a:t>
            </a:r>
            <a:r>
              <a:rPr lang="en-US"/>
              <a:t>.</a:t>
            </a:r>
          </a:p>
          <a:p>
            <a:pPr lvl="1"/>
            <a:r>
              <a:rPr lang="en-US"/>
              <a:t>Through the CL register if it is more than once. </a:t>
            </a:r>
          </a:p>
        </p:txBody>
      </p:sp>
    </p:spTree>
    <p:extLst>
      <p:ext uri="{BB962C8B-B14F-4D97-AF65-F5344CB8AC3E}">
        <p14:creationId xmlns:p14="http://schemas.microsoft.com/office/powerpoint/2010/main" val="3258863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6311" name="Picture 7" descr="ex03_009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4013"/>
            <a:ext cx="8458200" cy="30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009" y="912813"/>
            <a:ext cx="8763000" cy="19827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SHR - logical shift right.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Operand is shifted right bit by bit.</a:t>
            </a:r>
          </a:p>
          <a:p>
            <a:pPr lvl="2"/>
            <a:r>
              <a:rPr lang="en-US" dirty="0"/>
              <a:t>For every shift the LSB (least significant bit)</a:t>
            </a:r>
            <a:br>
              <a:rPr lang="en-US" dirty="0"/>
            </a:br>
            <a:r>
              <a:rPr lang="en-US" dirty="0"/>
              <a:t>will go to the carry flag. (CF)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MSB (most significant bit) is filled with 0. </a:t>
            </a:r>
          </a:p>
        </p:txBody>
      </p:sp>
      <p:sp>
        <p:nvSpPr>
          <p:cNvPr id="150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-360625" y="-103467"/>
            <a:ext cx="8229600" cy="1143000"/>
          </a:xfrm>
        </p:spPr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SHIFT RIGHT</a:t>
            </a:r>
          </a:p>
        </p:txBody>
      </p:sp>
      <p:pic>
        <p:nvPicPr>
          <p:cNvPr id="1506314" name="Picture 10" descr="ua03_0040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609" y="912813"/>
            <a:ext cx="3581400" cy="53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55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677987"/>
          </a:xfrm>
        </p:spPr>
        <p:txBody>
          <a:bodyPr/>
          <a:lstStyle/>
          <a:p>
            <a:r>
              <a:rPr lang="en-US"/>
              <a:t>If the operand is to be shifted once only, this is specified in the SHR instruction itself.</a:t>
            </a:r>
          </a:p>
        </p:txBody>
      </p:sp>
      <p:sp>
        <p:nvSpPr>
          <p:cNvPr id="1507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SHIFT RIGHT</a:t>
            </a:r>
          </a:p>
        </p:txBody>
      </p:sp>
      <p:pic>
        <p:nvPicPr>
          <p:cNvPr id="1507333" name="Picture 5" descr="pc03_017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032000"/>
            <a:ext cx="60610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07335" name="Rectangle 7"/>
          <p:cNvSpPr>
            <a:spLocks noChangeArrowheads="1"/>
          </p:cNvSpPr>
          <p:nvPr/>
        </p:nvSpPr>
        <p:spPr bwMode="auto">
          <a:xfrm>
            <a:off x="136525" y="2667000"/>
            <a:ext cx="8763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After the shift, BX = 7FFFH and CF = 1. SHIFT. </a:t>
            </a:r>
          </a:p>
        </p:txBody>
      </p:sp>
      <p:pic>
        <p:nvPicPr>
          <p:cNvPr id="1507337" name="Picture 9" descr="ua03_0040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147" y="3579813"/>
            <a:ext cx="3581400" cy="53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8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07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7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733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UNSIGNED </a:t>
            </a:r>
            <a:r>
              <a:rPr lang="en-US" dirty="0"/>
              <a:t>MULTIPLICATION &amp; DIVISION </a:t>
            </a:r>
            <a:br>
              <a:rPr lang="en-US" dirty="0"/>
            </a:br>
            <a:r>
              <a:rPr lang="en-US" dirty="0"/>
              <a:t>division of unsigned numbers</a:t>
            </a:r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4268787"/>
          </a:xfrm>
        </p:spPr>
        <p:txBody>
          <a:bodyPr>
            <a:normAutofit lnSpcReduction="10000"/>
          </a:bodyPr>
          <a:lstStyle/>
          <a:p>
            <a:r>
              <a:rPr lang="en-US"/>
              <a:t>Like multiplication, division of two numbers in the x86 uses of registers AX, AL, AH, and DX.</a:t>
            </a:r>
          </a:p>
          <a:p>
            <a:r>
              <a:rPr lang="en-US"/>
              <a:t>Four division cases:</a:t>
            </a:r>
          </a:p>
          <a:p>
            <a:pPr lvl="1"/>
            <a:r>
              <a:rPr lang="en-US"/>
              <a:t>byte over byte; word over word.</a:t>
            </a:r>
          </a:p>
          <a:p>
            <a:pPr lvl="1"/>
            <a:r>
              <a:rPr lang="en-US"/>
              <a:t>word over byte; doubleword over word.</a:t>
            </a:r>
          </a:p>
          <a:p>
            <a:r>
              <a:rPr lang="en-US"/>
              <a:t>In divide, in cases where the CPU cannot perform the division, an interrupt is activated. </a:t>
            </a:r>
          </a:p>
          <a:p>
            <a:pPr lvl="1"/>
            <a:r>
              <a:rPr lang="en-US"/>
              <a:t>Referred to as an </a:t>
            </a:r>
            <a:r>
              <a:rPr lang="en-US" i="1"/>
              <a:t>exception, </a:t>
            </a:r>
            <a:r>
              <a:rPr lang="en-US"/>
              <a:t>and the PC will display a </a:t>
            </a:r>
            <a:r>
              <a:rPr lang="en-US" b="1">
                <a:latin typeface="Courier" charset="0"/>
              </a:rPr>
              <a:t>Divide Error</a:t>
            </a:r>
            <a:r>
              <a:rPr lang="en-US"/>
              <a:t> message. </a:t>
            </a:r>
          </a:p>
          <a:p>
            <a:pPr lvl="2"/>
            <a:r>
              <a:rPr lang="en-US"/>
              <a:t>If the denominator is zero. (dividing any number by 00)</a:t>
            </a:r>
          </a:p>
          <a:p>
            <a:pPr lvl="2"/>
            <a:r>
              <a:rPr lang="en-US"/>
              <a:t>If the quotient is too large for the assigned register. </a:t>
            </a:r>
          </a:p>
        </p:txBody>
      </p:sp>
    </p:spTree>
    <p:extLst>
      <p:ext uri="{BB962C8B-B14F-4D97-AF65-F5344CB8AC3E}">
        <p14:creationId xmlns:p14="http://schemas.microsoft.com/office/powerpoint/2010/main" val="399072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operand to be shifted can be in a register or in memory.</a:t>
            </a:r>
          </a:p>
          <a:p>
            <a:pPr lvl="1"/>
            <a:r>
              <a:rPr lang="en-US"/>
              <a:t>Immediate addressing mode is not allowed for SHIFT. </a:t>
            </a:r>
          </a:p>
          <a:p>
            <a:pPr lvl="2"/>
            <a:r>
              <a:rPr lang="en-US"/>
              <a:t>"</a:t>
            </a:r>
            <a:r>
              <a:rPr lang="en-US" b="1">
                <a:latin typeface="Courier" charset="0"/>
              </a:rPr>
              <a:t>SHR 25,CL</a:t>
            </a:r>
            <a:r>
              <a:rPr lang="en-US"/>
              <a:t>" will cause the assembler to give an error.</a:t>
            </a:r>
          </a:p>
        </p:txBody>
      </p:sp>
      <p:sp>
        <p:nvSpPr>
          <p:cNvPr id="1508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SHIFT RIGHT</a:t>
            </a:r>
          </a:p>
        </p:txBody>
      </p:sp>
      <p:pic>
        <p:nvPicPr>
          <p:cNvPr id="1508357" name="Picture 5" descr="ex03_010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68613"/>
            <a:ext cx="8458200" cy="304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8359" name="Picture 7" descr="ua03_0040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34" y="1039533"/>
            <a:ext cx="3581400" cy="53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85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830387"/>
          </a:xfrm>
        </p:spPr>
        <p:txBody>
          <a:bodyPr/>
          <a:lstStyle/>
          <a:p>
            <a:r>
              <a:rPr lang="en-US"/>
              <a:t>SHL - Logical shift left, the reverse of SHR. </a:t>
            </a:r>
          </a:p>
          <a:p>
            <a:pPr lvl="1"/>
            <a:r>
              <a:rPr lang="en-US"/>
              <a:t>After every shift, the LSB is filled with 0.</a:t>
            </a:r>
          </a:p>
          <a:p>
            <a:pPr lvl="2"/>
            <a:r>
              <a:rPr lang="en-US"/>
              <a:t>MSB goes to CF. </a:t>
            </a:r>
          </a:p>
          <a:p>
            <a:pPr lvl="1">
              <a:lnSpc>
                <a:spcPct val="90000"/>
              </a:lnSpc>
            </a:pPr>
            <a:r>
              <a:rPr lang="en-US"/>
              <a:t>All rules are the same as for SHR. </a:t>
            </a:r>
          </a:p>
        </p:txBody>
      </p:sp>
      <p:sp>
        <p:nvSpPr>
          <p:cNvPr id="1509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SHIFT LEFT</a:t>
            </a:r>
          </a:p>
        </p:txBody>
      </p:sp>
      <p:pic>
        <p:nvPicPr>
          <p:cNvPr id="1509385" name="Picture 9" descr="ua03_005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014" y="1839309"/>
            <a:ext cx="3581400" cy="66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9389" name="Picture 13" descr="ex03_01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2701925"/>
            <a:ext cx="6094412" cy="32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9393" name="Group 17"/>
          <p:cNvGrpSpPr>
            <a:grpSpLocks/>
          </p:cNvGrpSpPr>
          <p:nvPr/>
        </p:nvGrpSpPr>
        <p:grpSpPr bwMode="auto">
          <a:xfrm>
            <a:off x="6781800" y="3352800"/>
            <a:ext cx="1981200" cy="2133600"/>
            <a:chOff x="4272" y="2064"/>
            <a:chExt cx="1248" cy="1344"/>
          </a:xfrm>
        </p:grpSpPr>
        <p:sp>
          <p:nvSpPr>
            <p:cNvPr id="1509390" name="Rectangle 14"/>
            <p:cNvSpPr>
              <a:spLocks noChangeArrowheads="1"/>
            </p:cNvSpPr>
            <p:nvPr/>
          </p:nvSpPr>
          <p:spPr bwMode="auto">
            <a:xfrm>
              <a:off x="4272" y="2064"/>
              <a:ext cx="1248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200" b="0" baseline="0"/>
                <a:t>3-11 can also be coded as:</a:t>
              </a:r>
            </a:p>
          </p:txBody>
        </p:sp>
        <p:pic>
          <p:nvPicPr>
            <p:cNvPr id="1509391" name="Picture 15" descr="pc03_0180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5" y="2572"/>
              <a:ext cx="921" cy="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509392" name="Rectangle 16"/>
            <p:cNvSpPr>
              <a:spLocks noChangeArrowheads="1"/>
            </p:cNvSpPr>
            <p:nvPr/>
          </p:nvSpPr>
          <p:spPr bwMode="auto">
            <a:xfrm>
              <a:off x="4272" y="2064"/>
              <a:ext cx="1248" cy="134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576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0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0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0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937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COMPARE of unsigned numbers    </a:t>
            </a:r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latin typeface="Courier" charset="0"/>
              </a:rPr>
              <a:t>CMP </a:t>
            </a:r>
            <a:r>
              <a:rPr lang="en-US" b="1" dirty="0" err="1">
                <a:latin typeface="Courier" charset="0"/>
              </a:rPr>
              <a:t>destination,source</a:t>
            </a:r>
            <a:endParaRPr lang="en-US" b="1" dirty="0">
              <a:latin typeface="Courier" charset="0"/>
            </a:endParaRPr>
          </a:p>
          <a:p>
            <a:pPr lvl="1"/>
            <a:r>
              <a:rPr lang="en-US" dirty="0"/>
              <a:t>Compares two operands &amp; changes flags according to the result of the comparison, leaving the operand unchanged. </a:t>
            </a:r>
          </a:p>
          <a:p>
            <a:pPr lvl="2"/>
            <a:r>
              <a:rPr lang="en-US" dirty="0"/>
              <a:t>Destination operand can be in a register or in memory.</a:t>
            </a:r>
          </a:p>
          <a:p>
            <a:pPr lvl="2"/>
            <a:r>
              <a:rPr lang="en-US" dirty="0"/>
              <a:t>Source operand can be in a register, in memory, or immediate. </a:t>
            </a:r>
          </a:p>
          <a:p>
            <a:r>
              <a:rPr lang="en-US" dirty="0"/>
              <a:t>CF, AF, SF, PF, ZF, and OF flags reflect the result.</a:t>
            </a:r>
          </a:p>
          <a:p>
            <a:pPr lvl="1"/>
            <a:r>
              <a:rPr lang="en-US" dirty="0"/>
              <a:t>Only CF and ZF are used.</a:t>
            </a:r>
          </a:p>
        </p:txBody>
      </p:sp>
      <p:pic>
        <p:nvPicPr>
          <p:cNvPr id="1436676" name="Picture 4" descr="ta03_003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05" y="5142790"/>
            <a:ext cx="5788835" cy="171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42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COMPARE of unsigned numbers    </a:t>
            </a:r>
          </a:p>
        </p:txBody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Compare is really a SUBtraction.</a:t>
            </a:r>
          </a:p>
          <a:p>
            <a:pPr lvl="1"/>
            <a:r>
              <a:rPr lang="en-US"/>
              <a:t>Except that the values of the operands do not change. </a:t>
            </a:r>
          </a:p>
          <a:p>
            <a:pPr lvl="2"/>
            <a:r>
              <a:rPr lang="en-US"/>
              <a:t>Flags are changed according to the execution of SUB. </a:t>
            </a:r>
          </a:p>
          <a:p>
            <a:pPr lvl="2"/>
            <a:r>
              <a:rPr lang="en-US"/>
              <a:t>Operands are unaffected regardless of the result. </a:t>
            </a:r>
          </a:p>
          <a:p>
            <a:pPr lvl="2"/>
            <a:r>
              <a:rPr lang="en-US"/>
              <a:t>Only the flags are affected. </a:t>
            </a:r>
          </a:p>
        </p:txBody>
      </p:sp>
    </p:spTree>
    <p:extLst>
      <p:ext uri="{BB962C8B-B14F-4D97-AF65-F5344CB8AC3E}">
        <p14:creationId xmlns:p14="http://schemas.microsoft.com/office/powerpoint/2010/main" val="671507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5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COMPARE of unsigned numbers    </a:t>
            </a:r>
          </a:p>
        </p:txBody>
      </p:sp>
      <p:sp>
        <p:nvSpPr>
          <p:cNvPr id="151654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15987"/>
          </a:xfrm>
        </p:spPr>
        <p:txBody>
          <a:bodyPr/>
          <a:lstStyle/>
          <a:p>
            <a:r>
              <a:rPr lang="en-US"/>
              <a:t>Program 3-3 uses CMP to find the highest byte</a:t>
            </a:r>
            <a:br>
              <a:rPr lang="en-US"/>
            </a:br>
            <a:r>
              <a:rPr lang="en-US"/>
              <a:t>in a series of 5 bytes defined in the data segment. </a:t>
            </a:r>
          </a:p>
        </p:txBody>
      </p:sp>
      <p:grpSp>
        <p:nvGrpSpPr>
          <p:cNvPr id="1516550" name="Group 2054"/>
          <p:cNvGrpSpPr>
            <a:grpSpLocks/>
          </p:cNvGrpSpPr>
          <p:nvPr/>
        </p:nvGrpSpPr>
        <p:grpSpPr bwMode="auto">
          <a:xfrm>
            <a:off x="755650" y="1931988"/>
            <a:ext cx="7854950" cy="4087812"/>
            <a:chOff x="476" y="1217"/>
            <a:chExt cx="4948" cy="2575"/>
          </a:xfrm>
        </p:grpSpPr>
        <p:pic>
          <p:nvPicPr>
            <p:cNvPr id="1516548" name="Picture 2052" descr="pr03_0030x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1217"/>
              <a:ext cx="4785" cy="2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16549" name="Rectangle 2053"/>
            <p:cNvSpPr>
              <a:spLocks noChangeArrowheads="1"/>
            </p:cNvSpPr>
            <p:nvPr/>
          </p:nvSpPr>
          <p:spPr bwMode="auto">
            <a:xfrm>
              <a:off x="720" y="3558"/>
              <a:ext cx="470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2000" i="1" baseline="0"/>
                <a:t>See the entire program listing on page 107 of your textbook.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64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COMPARE of unsigned numbers    </a:t>
            </a:r>
          </a:p>
        </p:txBody>
      </p:sp>
      <p:sp>
        <p:nvSpPr>
          <p:cNvPr id="15175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673475" y="912813"/>
            <a:ext cx="5470525" cy="2211387"/>
          </a:xfrm>
        </p:spPr>
        <p:txBody>
          <a:bodyPr/>
          <a:lstStyle/>
          <a:p>
            <a:r>
              <a:rPr lang="en-US"/>
              <a:t>Program 3-3 searches five data items to find the highest grade, with a variable called "Highest" holding the highest grade found so far. </a:t>
            </a:r>
          </a:p>
        </p:txBody>
      </p:sp>
      <p:grpSp>
        <p:nvGrpSpPr>
          <p:cNvPr id="1517574" name="Group 1030"/>
          <p:cNvGrpSpPr>
            <a:grpSpLocks/>
          </p:cNvGrpSpPr>
          <p:nvPr/>
        </p:nvGrpSpPr>
        <p:grpSpPr bwMode="auto">
          <a:xfrm>
            <a:off x="381000" y="1041400"/>
            <a:ext cx="8458200" cy="4889500"/>
            <a:chOff x="240" y="656"/>
            <a:chExt cx="5328" cy="3080"/>
          </a:xfrm>
        </p:grpSpPr>
        <p:pic>
          <p:nvPicPr>
            <p:cNvPr id="1517572" name="Picture 1028" descr="fg03_0010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656"/>
              <a:ext cx="2027" cy="3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517573" name="Rectangle 1029"/>
            <p:cNvSpPr>
              <a:spLocks noChangeArrowheads="1"/>
            </p:cNvSpPr>
            <p:nvPr/>
          </p:nvSpPr>
          <p:spPr bwMode="auto">
            <a:xfrm>
              <a:off x="1824" y="2257"/>
              <a:ext cx="3744" cy="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114300" lvl="1" eaLnBrk="1" hangingPunct="1">
                <a:spcBef>
                  <a:spcPct val="20000"/>
                </a:spcBef>
              </a:pPr>
              <a:r>
                <a:rPr lang="en-US" sz="2200" b="0" baseline="0"/>
                <a:t>A REPEAT-UNTIL structure was used</a:t>
              </a:r>
              <a:br>
                <a:rPr lang="en-US" sz="2200" b="0" baseline="0"/>
              </a:br>
              <a:r>
                <a:rPr lang="en-US" sz="2200" b="0" baseline="0"/>
                <a:t>in the program, where grades are compared, one by one, to Highest. </a:t>
              </a:r>
            </a:p>
            <a:p>
              <a:pPr marL="114300" lvl="1" eaLnBrk="1" hangingPunct="1">
                <a:spcBef>
                  <a:spcPct val="20000"/>
                </a:spcBef>
              </a:pPr>
              <a:r>
                <a:rPr lang="en-US" sz="2200" b="0" baseline="0"/>
                <a:t>If any of them is higher, that value is placed in Highest, continuing until all data items are checked.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75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COMPARE of unsigned numbers    </a:t>
            </a:r>
          </a:p>
        </p:txBody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518525" cy="3506787"/>
          </a:xfrm>
        </p:spPr>
        <p:txBody>
          <a:bodyPr/>
          <a:lstStyle/>
          <a:p>
            <a:r>
              <a:rPr lang="en-US"/>
              <a:t>Program 3-3, coded in Assembly language, uses register AL to hold the highest grade found so far. </a:t>
            </a:r>
          </a:p>
          <a:p>
            <a:pPr lvl="1"/>
            <a:r>
              <a:rPr lang="en-US"/>
              <a:t>AL is given the initial value of 0. </a:t>
            </a:r>
          </a:p>
          <a:p>
            <a:r>
              <a:rPr lang="en-US"/>
              <a:t>A loop compares each of the 5 bytes with AL. </a:t>
            </a:r>
          </a:p>
          <a:p>
            <a:pPr lvl="1"/>
            <a:r>
              <a:rPr lang="en-US"/>
              <a:t>If AL contains a higher value, the loop continues to check the next byte. </a:t>
            </a:r>
          </a:p>
          <a:p>
            <a:pPr lvl="1"/>
            <a:r>
              <a:rPr lang="en-US"/>
              <a:t>If AL is smaller than the byte checked, the contents of AL are replaced by that byte and the loop continues.</a:t>
            </a:r>
          </a:p>
        </p:txBody>
      </p:sp>
    </p:spTree>
    <p:extLst>
      <p:ext uri="{BB962C8B-B14F-4D97-AF65-F5344CB8AC3E}">
        <p14:creationId xmlns:p14="http://schemas.microsoft.com/office/powerpoint/2010/main" val="3498577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COMPARE of unsigned numbers    </a:t>
            </a:r>
          </a:p>
        </p:txBody>
      </p:sp>
      <p:sp>
        <p:nvSpPr>
          <p:cNvPr id="152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518525" cy="1296987"/>
          </a:xfrm>
        </p:spPr>
        <p:txBody>
          <a:bodyPr/>
          <a:lstStyle/>
          <a:p>
            <a:r>
              <a:rPr lang="en-US"/>
              <a:t>There is a relationship between the pattern of lowercase/uppercase ASCII letters, as shown below for A and a:</a:t>
            </a:r>
          </a:p>
        </p:txBody>
      </p:sp>
      <p:grpSp>
        <p:nvGrpSpPr>
          <p:cNvPr id="1521683" name="Group 19"/>
          <p:cNvGrpSpPr>
            <a:grpSpLocks/>
          </p:cNvGrpSpPr>
          <p:nvPr/>
        </p:nvGrpSpPr>
        <p:grpSpPr bwMode="auto">
          <a:xfrm>
            <a:off x="474663" y="2185988"/>
            <a:ext cx="8486775" cy="1211262"/>
            <a:chOff x="299" y="1377"/>
            <a:chExt cx="5346" cy="763"/>
          </a:xfrm>
        </p:grpSpPr>
        <p:sp>
          <p:nvSpPr>
            <p:cNvPr id="1521681" name="Rectangle 17"/>
            <p:cNvSpPr>
              <a:spLocks noChangeArrowheads="1"/>
            </p:cNvSpPr>
            <p:nvPr/>
          </p:nvSpPr>
          <p:spPr bwMode="auto">
            <a:xfrm>
              <a:off x="2909" y="1377"/>
              <a:ext cx="273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114300" lvl="1" eaLnBrk="1" hangingPunct="1">
                <a:spcBef>
                  <a:spcPct val="20000"/>
                </a:spcBef>
              </a:pPr>
              <a:r>
                <a:rPr lang="en-US" sz="2200" b="0" baseline="0"/>
                <a:t>The only bit that changes is </a:t>
              </a:r>
              <a:r>
                <a:rPr lang="en-US" sz="2200" baseline="0"/>
                <a:t>d5</a:t>
              </a:r>
              <a:r>
                <a:rPr lang="en-US" sz="2200" b="0" baseline="0"/>
                <a:t>. </a:t>
              </a:r>
            </a:p>
            <a:p>
              <a:pPr marL="114300" lvl="1" eaLnBrk="1" hangingPunct="1">
                <a:spcBef>
                  <a:spcPct val="20000"/>
                </a:spcBef>
              </a:pPr>
              <a:r>
                <a:rPr lang="en-US" sz="2200" b="0" baseline="0"/>
                <a:t>To change from lowercase to uppercase, </a:t>
              </a:r>
              <a:r>
                <a:rPr lang="en-US" sz="2200" baseline="0"/>
                <a:t>d5</a:t>
              </a:r>
              <a:r>
                <a:rPr lang="en-US" sz="2200" b="0" baseline="0"/>
                <a:t> must be masked.</a:t>
              </a:r>
            </a:p>
          </p:txBody>
        </p:sp>
        <p:sp>
          <p:nvSpPr>
            <p:cNvPr id="1521668" name="Rectangle 4"/>
            <p:cNvSpPr>
              <a:spLocks noChangeArrowheads="1"/>
            </p:cNvSpPr>
            <p:nvPr/>
          </p:nvSpPr>
          <p:spPr bwMode="auto">
            <a:xfrm>
              <a:off x="299" y="1420"/>
              <a:ext cx="2314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2800" baseline="0">
                  <a:latin typeface="Courier" charset="0"/>
                </a:rPr>
                <a:t>A	0100 0001	41H </a:t>
              </a:r>
            </a:p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2800" baseline="0">
                  <a:latin typeface="Courier" charset="0"/>
                </a:rPr>
                <a:t>a	0110 0001	61H</a:t>
              </a:r>
            </a:p>
          </p:txBody>
        </p:sp>
      </p:grpSp>
      <p:pic>
        <p:nvPicPr>
          <p:cNvPr id="1521670" name="Picture 6" descr="ua03_00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3549650"/>
            <a:ext cx="7707312" cy="24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1682" name="Group 18"/>
          <p:cNvGrpSpPr>
            <a:grpSpLocks/>
          </p:cNvGrpSpPr>
          <p:nvPr/>
        </p:nvGrpSpPr>
        <p:grpSpPr bwMode="auto">
          <a:xfrm>
            <a:off x="1338263" y="2185988"/>
            <a:ext cx="7623175" cy="1319212"/>
            <a:chOff x="843" y="1377"/>
            <a:chExt cx="4802" cy="831"/>
          </a:xfrm>
        </p:grpSpPr>
        <p:sp>
          <p:nvSpPr>
            <p:cNvPr id="1521669" name="Rectangle 5"/>
            <p:cNvSpPr>
              <a:spLocks noChangeArrowheads="1"/>
            </p:cNvSpPr>
            <p:nvPr/>
          </p:nvSpPr>
          <p:spPr bwMode="auto">
            <a:xfrm>
              <a:off x="2909" y="1377"/>
              <a:ext cx="2736" cy="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114300" lvl="1" eaLnBrk="1" hangingPunct="1">
                <a:spcBef>
                  <a:spcPct val="20000"/>
                </a:spcBef>
              </a:pPr>
              <a:r>
                <a:rPr lang="en-US" sz="2200" b="0" baseline="0"/>
                <a:t>The only bit that changes is </a:t>
              </a:r>
              <a:r>
                <a:rPr lang="en-US" sz="2200" baseline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d5</a:t>
              </a:r>
              <a:r>
                <a:rPr lang="en-US" sz="2200" b="0" baseline="0"/>
                <a:t>. </a:t>
              </a:r>
            </a:p>
            <a:p>
              <a:pPr marL="114300" lvl="1" eaLnBrk="1" hangingPunct="1">
                <a:spcBef>
                  <a:spcPct val="20000"/>
                </a:spcBef>
              </a:pPr>
              <a:r>
                <a:rPr lang="en-US" sz="2200" b="0" baseline="0"/>
                <a:t>To change from lowercase to uppercase, </a:t>
              </a:r>
              <a:r>
                <a:rPr lang="en-US" sz="2200" baseline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d5</a:t>
              </a:r>
              <a:r>
                <a:rPr lang="en-US" sz="2200" b="0" baseline="0"/>
                <a:t> must be masked.</a:t>
              </a:r>
            </a:p>
          </p:txBody>
        </p:sp>
        <p:grpSp>
          <p:nvGrpSpPr>
            <p:cNvPr id="1521678" name="Group 14"/>
            <p:cNvGrpSpPr>
              <a:grpSpLocks/>
            </p:cNvGrpSpPr>
            <p:nvPr/>
          </p:nvGrpSpPr>
          <p:grpSpPr bwMode="auto">
            <a:xfrm>
              <a:off x="843" y="1391"/>
              <a:ext cx="4748" cy="724"/>
              <a:chOff x="843" y="1391"/>
              <a:chExt cx="4748" cy="724"/>
            </a:xfrm>
          </p:grpSpPr>
          <p:sp>
            <p:nvSpPr>
              <p:cNvPr id="1521672" name="Rectangle 8"/>
              <p:cNvSpPr>
                <a:spLocks noChangeArrowheads="1"/>
              </p:cNvSpPr>
              <p:nvPr/>
            </p:nvSpPr>
            <p:spPr bwMode="auto">
              <a:xfrm>
                <a:off x="843" y="1488"/>
                <a:ext cx="126" cy="21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1674" name="Rectangle 10"/>
              <p:cNvSpPr>
                <a:spLocks noChangeArrowheads="1"/>
              </p:cNvSpPr>
              <p:nvPr/>
            </p:nvSpPr>
            <p:spPr bwMode="auto">
              <a:xfrm>
                <a:off x="843" y="1817"/>
                <a:ext cx="126" cy="21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1675" name="Line 11"/>
              <p:cNvSpPr>
                <a:spLocks noChangeShapeType="1"/>
              </p:cNvSpPr>
              <p:nvPr/>
            </p:nvSpPr>
            <p:spPr bwMode="auto">
              <a:xfrm flipV="1">
                <a:off x="912" y="1694"/>
                <a:ext cx="0" cy="13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1676" name="Line 12"/>
              <p:cNvSpPr>
                <a:spLocks noChangeShapeType="1"/>
              </p:cNvSpPr>
              <p:nvPr/>
            </p:nvSpPr>
            <p:spPr bwMode="auto">
              <a:xfrm>
                <a:off x="912" y="1761"/>
                <a:ext cx="201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1677" name="Rectangle 13"/>
              <p:cNvSpPr>
                <a:spLocks noChangeArrowheads="1"/>
              </p:cNvSpPr>
              <p:nvPr/>
            </p:nvSpPr>
            <p:spPr bwMode="auto">
              <a:xfrm>
                <a:off x="2928" y="1391"/>
                <a:ext cx="2663" cy="72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870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COMPARE of unsigned numbers    </a:t>
            </a:r>
          </a:p>
        </p:txBody>
      </p:sp>
      <p:sp>
        <p:nvSpPr>
          <p:cNvPr id="152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518525" cy="3354387"/>
          </a:xfrm>
        </p:spPr>
        <p:txBody>
          <a:bodyPr>
            <a:normAutofit lnSpcReduction="10000"/>
          </a:bodyPr>
          <a:lstStyle/>
          <a:p>
            <a:r>
              <a:rPr lang="en-US"/>
              <a:t>Program 3-4 uses CMP to determine if an ASCII character is uppercase or lowercase. </a:t>
            </a:r>
          </a:p>
          <a:p>
            <a:pPr lvl="1"/>
            <a:r>
              <a:rPr lang="en-US"/>
              <a:t>It detects if the letter is in lowercase, and if it is,</a:t>
            </a:r>
            <a:br>
              <a:rPr lang="en-US"/>
            </a:br>
            <a:r>
              <a:rPr lang="en-US"/>
              <a:t>it is ANDed with 1101 1111B = DFH. </a:t>
            </a:r>
          </a:p>
          <a:p>
            <a:pPr lvl="2"/>
            <a:r>
              <a:rPr lang="en-US"/>
              <a:t>Otherwise, it is simply left alone. </a:t>
            </a:r>
          </a:p>
          <a:p>
            <a:pPr lvl="1"/>
            <a:r>
              <a:rPr lang="en-US"/>
              <a:t>To determine if it is a lowercase letter, it is compared with 61H and 7AH to see if it is in the range a to z. </a:t>
            </a:r>
          </a:p>
          <a:p>
            <a:pPr lvl="2"/>
            <a:r>
              <a:rPr lang="en-US"/>
              <a:t>Anything above or below this range should be left alone.</a:t>
            </a:r>
          </a:p>
        </p:txBody>
      </p:sp>
    </p:spTree>
    <p:extLst>
      <p:ext uri="{BB962C8B-B14F-4D97-AF65-F5344CB8AC3E}">
        <p14:creationId xmlns:p14="http://schemas.microsoft.com/office/powerpoint/2010/main" val="1824066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</a:t>
            </a:r>
            <a:r>
              <a:rPr lang="en-US" dirty="0"/>
              <a:t>AND ASCII CONVERSION</a:t>
            </a:r>
            <a:br>
              <a:rPr lang="en-US" dirty="0"/>
            </a:br>
            <a:r>
              <a:rPr lang="en-US" dirty="0"/>
              <a:t>BCD number system</a:t>
            </a:r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5654675" cy="3278187"/>
          </a:xfrm>
        </p:spPr>
        <p:txBody>
          <a:bodyPr/>
          <a:lstStyle/>
          <a:p>
            <a:r>
              <a:rPr lang="en-US"/>
              <a:t>BCD stands for binary coded decimal.</a:t>
            </a:r>
          </a:p>
          <a:p>
            <a:pPr lvl="1"/>
            <a:r>
              <a:rPr lang="en-US"/>
              <a:t>Needed because we use the digits 0 to 9 for numbers in everyday life. </a:t>
            </a:r>
          </a:p>
          <a:p>
            <a:pPr lvl="1"/>
            <a:r>
              <a:rPr lang="en-US"/>
              <a:t>Computer literature features</a:t>
            </a:r>
            <a:br>
              <a:rPr lang="en-US"/>
            </a:br>
            <a:r>
              <a:rPr lang="en-US"/>
              <a:t>two terms for BCD numbers:</a:t>
            </a:r>
          </a:p>
          <a:p>
            <a:pPr lvl="2"/>
            <a:r>
              <a:rPr lang="en-US"/>
              <a:t>Unpacked BCD.</a:t>
            </a:r>
          </a:p>
          <a:p>
            <a:pPr lvl="2"/>
            <a:r>
              <a:rPr lang="en-US"/>
              <a:t>Packed BCD. </a:t>
            </a:r>
          </a:p>
          <a:p>
            <a:endParaRPr lang="en-US"/>
          </a:p>
        </p:txBody>
      </p:sp>
      <p:pic>
        <p:nvPicPr>
          <p:cNvPr id="1439748" name="Picture 4" descr="fg03_002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1063625"/>
            <a:ext cx="2935287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475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UNSIGNED </a:t>
            </a:r>
            <a:r>
              <a:rPr lang="en-US" dirty="0"/>
              <a:t>MULTIPLICATION &amp; DIVISION </a:t>
            </a:r>
            <a:br>
              <a:rPr lang="en-US" dirty="0"/>
            </a:br>
            <a:r>
              <a:rPr lang="en-US" dirty="0"/>
              <a:t>division of unsigned numbers</a:t>
            </a:r>
          </a:p>
        </p:txBody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668587"/>
          </a:xfrm>
        </p:spPr>
        <p:txBody>
          <a:bodyPr/>
          <a:lstStyle/>
          <a:p>
            <a:r>
              <a:rPr lang="en-US" b="1"/>
              <a:t>byte/byte</a:t>
            </a:r>
            <a:r>
              <a:rPr lang="en-US"/>
              <a:t> - the numerator must be in the AL register and AH must be set to zero. </a:t>
            </a:r>
          </a:p>
          <a:p>
            <a:pPr lvl="1"/>
            <a:r>
              <a:rPr lang="en-US"/>
              <a:t>The denominator cannot be immediate but can be in a register or memory, supported by the addressing modes. </a:t>
            </a:r>
          </a:p>
          <a:p>
            <a:pPr lvl="2"/>
            <a:r>
              <a:rPr lang="en-US"/>
              <a:t>After the DIV instruction is performed, the quotient is in AL</a:t>
            </a:r>
            <a:br>
              <a:rPr lang="en-US"/>
            </a:br>
            <a:r>
              <a:rPr lang="en-US"/>
              <a:t>and the remainder is in AH.</a:t>
            </a:r>
          </a:p>
        </p:txBody>
      </p:sp>
      <p:pic>
        <p:nvPicPr>
          <p:cNvPr id="1484806" name="Picture 6" descr="ta03_002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25850"/>
            <a:ext cx="845820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448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</a:t>
            </a:r>
            <a:r>
              <a:rPr lang="en-US" dirty="0"/>
              <a:t>AND ASCII CONVERSION</a:t>
            </a:r>
            <a:br>
              <a:rPr lang="en-US" dirty="0"/>
            </a:br>
            <a:r>
              <a:rPr lang="en-US" dirty="0"/>
              <a:t>BCD unpacked vs. packed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2668587"/>
          </a:xfrm>
        </p:spPr>
        <p:txBody>
          <a:bodyPr>
            <a:normAutofit lnSpcReduction="10000"/>
          </a:bodyPr>
          <a:lstStyle/>
          <a:p>
            <a:r>
              <a:rPr lang="en-US"/>
              <a:t>In unpacked BCD, the lower 4 bits of the number represent the BCD number.</a:t>
            </a:r>
          </a:p>
          <a:p>
            <a:pPr lvl="1"/>
            <a:r>
              <a:rPr lang="en-US"/>
              <a:t>The rest of the bits are 0. </a:t>
            </a:r>
          </a:p>
          <a:p>
            <a:pPr lvl="2"/>
            <a:r>
              <a:rPr lang="en-US"/>
              <a:t>"0000 1001" and "0000 0101" are unpacked BCD for 9 &amp; 5. </a:t>
            </a:r>
          </a:p>
          <a:p>
            <a:pPr lvl="1"/>
            <a:r>
              <a:rPr lang="en-US"/>
              <a:t>Unpacked BCD it takes 1 byte of memory location.</a:t>
            </a:r>
          </a:p>
          <a:p>
            <a:pPr lvl="2"/>
            <a:r>
              <a:rPr lang="en-US"/>
              <a:t>Or a register of 8 bits to contain the number.</a:t>
            </a:r>
          </a:p>
        </p:txBody>
      </p:sp>
      <p:sp>
        <p:nvSpPr>
          <p:cNvPr id="1440772" name="Rectangle 4"/>
          <p:cNvSpPr>
            <a:spLocks noChangeArrowheads="1"/>
          </p:cNvSpPr>
          <p:nvPr/>
        </p:nvSpPr>
        <p:spPr bwMode="auto">
          <a:xfrm>
            <a:off x="136525" y="3581400"/>
            <a:ext cx="9007475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0" baseline="0"/>
              <a:t>In packed BCD, a single byte has two BCD numbers.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One in the lower 4 bits; One in the upper 4 bits.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"0101 1001" is packed BCD for 59.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As it takes only 1 byte of memory to store the packed</a:t>
            </a:r>
            <a:br>
              <a:rPr lang="en-US" b="0" baseline="0"/>
            </a:br>
            <a:r>
              <a:rPr lang="en-US" b="0" baseline="0"/>
              <a:t>BCD operands, it is twice as efficient in storing data.</a:t>
            </a:r>
          </a:p>
        </p:txBody>
      </p:sp>
    </p:spTree>
    <p:extLst>
      <p:ext uri="{BB962C8B-B14F-4D97-AF65-F5344CB8AC3E}">
        <p14:creationId xmlns:p14="http://schemas.microsoft.com/office/powerpoint/2010/main" val="2081518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40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0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0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0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72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</a:t>
            </a:r>
            <a:r>
              <a:rPr lang="en-US" dirty="0"/>
              <a:t>AND ASCII CONVERSION</a:t>
            </a:r>
            <a:br>
              <a:rPr lang="en-US" dirty="0"/>
            </a:br>
            <a:r>
              <a:rPr lang="en-US" dirty="0"/>
              <a:t>ASCII numbers</a:t>
            </a:r>
          </a:p>
        </p:txBody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373187"/>
          </a:xfrm>
        </p:spPr>
        <p:txBody>
          <a:bodyPr/>
          <a:lstStyle/>
          <a:p>
            <a:r>
              <a:rPr lang="en-US"/>
              <a:t>In ASCII keyboards, when key "0" is activated </a:t>
            </a:r>
            <a:br>
              <a:rPr lang="en-US"/>
            </a:br>
            <a:r>
              <a:rPr lang="en-US"/>
              <a:t>"</a:t>
            </a:r>
            <a:r>
              <a:rPr lang="en-US" b="1">
                <a:latin typeface="Courier" charset="0"/>
              </a:rPr>
              <a:t>011 0000</a:t>
            </a:r>
            <a:r>
              <a:rPr lang="en-US"/>
              <a:t>" (30H) is provided to the computer. </a:t>
            </a:r>
          </a:p>
          <a:p>
            <a:pPr lvl="1"/>
            <a:r>
              <a:rPr lang="en-US"/>
              <a:t>31H (011 0001) is provided for key "1", etc.</a:t>
            </a:r>
          </a:p>
        </p:txBody>
      </p:sp>
      <p:pic>
        <p:nvPicPr>
          <p:cNvPr id="1442820" name="Picture 4" descr="ua03_007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71725"/>
            <a:ext cx="4967288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42822" name="Rectangle 6"/>
          <p:cNvSpPr>
            <a:spLocks noChangeArrowheads="1"/>
          </p:cNvSpPr>
          <p:nvPr/>
        </p:nvSpPr>
        <p:spPr bwMode="auto">
          <a:xfrm>
            <a:off x="136525" y="4635500"/>
            <a:ext cx="8763000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0" baseline="0"/>
              <a:t>To convert ASCII data to BCD, removed the tagged "011" in the higher 4 bits of the ASCII.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Each ASCII number is ANDed with "0000 1111</a:t>
            </a:r>
            <a:r>
              <a:rPr lang="ja-JP" altLang="en-US" b="0" baseline="0"/>
              <a:t>“</a:t>
            </a:r>
            <a:r>
              <a:rPr lang="en-US" b="0" baseline="0"/>
              <a:t>. (0FH)</a:t>
            </a:r>
          </a:p>
        </p:txBody>
      </p:sp>
    </p:spTree>
    <p:extLst>
      <p:ext uri="{BB962C8B-B14F-4D97-AF65-F5344CB8AC3E}">
        <p14:creationId xmlns:p14="http://schemas.microsoft.com/office/powerpoint/2010/main" val="186566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2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2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42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2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2822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</a:t>
            </a:r>
            <a:r>
              <a:rPr lang="en-US" dirty="0"/>
              <a:t>AND ASCII CONVERSION</a:t>
            </a:r>
            <a:br>
              <a:rPr lang="en-US" dirty="0"/>
            </a:br>
            <a:r>
              <a:rPr lang="en-US" dirty="0"/>
              <a:t>ASCII to unpacked BCD conversion</a:t>
            </a:r>
          </a:p>
        </p:txBody>
      </p:sp>
      <p:sp>
        <p:nvSpPr>
          <p:cNvPr id="152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15987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Programs </a:t>
            </a:r>
            <a:r>
              <a:rPr lang="en-US" b="1"/>
              <a:t>3-5a</a:t>
            </a:r>
            <a:r>
              <a:rPr lang="en-US"/>
              <a:t>, 3-5b, and 3-5c show three methods for converting the 10 ASCII digits to unpacked BCD.</a:t>
            </a:r>
          </a:p>
          <a:p>
            <a:pPr lvl="1"/>
            <a:r>
              <a:rPr lang="en-US"/>
              <a:t>Using this data segment:</a:t>
            </a:r>
          </a:p>
        </p:txBody>
      </p:sp>
      <p:pic>
        <p:nvPicPr>
          <p:cNvPr id="1526789" name="Picture 5" descr="pr03_005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08607"/>
            <a:ext cx="8234363" cy="200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6793" name="Picture 9" descr="pc03_026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446338"/>
            <a:ext cx="3125788" cy="6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6798" name="Group 14"/>
          <p:cNvGrpSpPr>
            <a:grpSpLocks/>
          </p:cNvGrpSpPr>
          <p:nvPr/>
        </p:nvGrpSpPr>
        <p:grpSpPr bwMode="auto">
          <a:xfrm>
            <a:off x="2046288" y="2282825"/>
            <a:ext cx="6977062" cy="1081088"/>
            <a:chOff x="1289" y="1438"/>
            <a:chExt cx="4395" cy="681"/>
          </a:xfrm>
        </p:grpSpPr>
        <p:grpSp>
          <p:nvGrpSpPr>
            <p:cNvPr id="1526795" name="Group 11"/>
            <p:cNvGrpSpPr>
              <a:grpSpLocks/>
            </p:cNvGrpSpPr>
            <p:nvPr/>
          </p:nvGrpSpPr>
          <p:grpSpPr bwMode="auto">
            <a:xfrm>
              <a:off x="2976" y="1438"/>
              <a:ext cx="2708" cy="681"/>
              <a:chOff x="2976" y="1438"/>
              <a:chExt cx="2708" cy="681"/>
            </a:xfrm>
          </p:grpSpPr>
          <p:sp>
            <p:nvSpPr>
              <p:cNvPr id="1526792" name="Rectangle 8"/>
              <p:cNvSpPr>
                <a:spLocks noChangeArrowheads="1"/>
              </p:cNvSpPr>
              <p:nvPr/>
            </p:nvSpPr>
            <p:spPr bwMode="auto">
              <a:xfrm>
                <a:off x="2996" y="1438"/>
                <a:ext cx="2688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sz="2200" b="0" baseline="0"/>
                  <a:t>The data is defined as DB, a byte definition directive, and is accessed in word-sized chunks. </a:t>
                </a:r>
              </a:p>
            </p:txBody>
          </p:sp>
          <p:sp>
            <p:nvSpPr>
              <p:cNvPr id="1526794" name="Rectangle 10"/>
              <p:cNvSpPr>
                <a:spLocks noChangeArrowheads="1"/>
              </p:cNvSpPr>
              <p:nvPr/>
            </p:nvSpPr>
            <p:spPr bwMode="auto">
              <a:xfrm>
                <a:off x="2976" y="1447"/>
                <a:ext cx="2630" cy="67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6796" name="Rectangle 12"/>
            <p:cNvSpPr>
              <a:spLocks noChangeArrowheads="1"/>
            </p:cNvSpPr>
            <p:nvPr/>
          </p:nvSpPr>
          <p:spPr bwMode="auto">
            <a:xfrm>
              <a:off x="1289" y="1523"/>
              <a:ext cx="1392" cy="14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797" name="Line 13"/>
            <p:cNvSpPr>
              <a:spLocks noChangeShapeType="1"/>
            </p:cNvSpPr>
            <p:nvPr/>
          </p:nvSpPr>
          <p:spPr bwMode="auto">
            <a:xfrm>
              <a:off x="2688" y="1585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26799" name="Text Box 1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7013" y="5711825"/>
            <a:ext cx="2727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aseline="0">
                <a:solidFill>
                  <a:srgbClr val="272727"/>
                </a:solidFill>
              </a:rPr>
              <a:t>Program 3-5a</a:t>
            </a:r>
            <a:endParaRPr lang="en-US" sz="1400" b="0" baseline="0">
              <a:solidFill>
                <a:srgbClr val="272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09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2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79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83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</a:t>
            </a:r>
            <a:r>
              <a:rPr lang="en-US" dirty="0"/>
              <a:t>AND ASCII CONVERSION</a:t>
            </a:r>
            <a:br>
              <a:rPr lang="en-US" dirty="0"/>
            </a:br>
            <a:r>
              <a:rPr lang="en-US" dirty="0"/>
              <a:t>ASCII to unpacked BCD conversion</a:t>
            </a:r>
          </a:p>
        </p:txBody>
      </p:sp>
      <p:sp>
        <p:nvSpPr>
          <p:cNvPr id="152883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15987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Programs 3-5a, </a:t>
            </a:r>
            <a:r>
              <a:rPr lang="en-US" b="1"/>
              <a:t>3-5b</a:t>
            </a:r>
            <a:r>
              <a:rPr lang="en-US"/>
              <a:t>, and 3-5c show three methods for converting the 10 ASCII digits to unpacked BCD.</a:t>
            </a:r>
          </a:p>
          <a:p>
            <a:pPr lvl="1"/>
            <a:r>
              <a:rPr lang="en-US"/>
              <a:t>Using this data segment:</a:t>
            </a:r>
          </a:p>
        </p:txBody>
      </p:sp>
      <p:pic>
        <p:nvPicPr>
          <p:cNvPr id="1528837" name="Picture 2053" descr="pr03_0050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90950"/>
            <a:ext cx="8234363" cy="20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8839" name="Picture 2055" descr="pc03_026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446338"/>
            <a:ext cx="3125788" cy="6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8857" name="Group 2073"/>
          <p:cNvGrpSpPr>
            <a:grpSpLocks/>
          </p:cNvGrpSpPr>
          <p:nvPr/>
        </p:nvGrpSpPr>
        <p:grpSpPr bwMode="auto">
          <a:xfrm>
            <a:off x="1752600" y="2282825"/>
            <a:ext cx="7270750" cy="2778125"/>
            <a:chOff x="1104" y="1438"/>
            <a:chExt cx="4580" cy="1750"/>
          </a:xfrm>
        </p:grpSpPr>
        <p:sp>
          <p:nvSpPr>
            <p:cNvPr id="1528842" name="Rectangle 2058"/>
            <p:cNvSpPr>
              <a:spLocks noChangeArrowheads="1"/>
            </p:cNvSpPr>
            <p:nvPr/>
          </p:nvSpPr>
          <p:spPr bwMode="auto">
            <a:xfrm>
              <a:off x="2996" y="1438"/>
              <a:ext cx="268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r>
                <a:rPr lang="en-US" sz="2200" b="0" baseline="0"/>
                <a:t>Using the PTR directive as shown, makes the code more readable for programmers.</a:t>
              </a:r>
            </a:p>
          </p:txBody>
        </p:sp>
        <p:grpSp>
          <p:nvGrpSpPr>
            <p:cNvPr id="1528856" name="Group 2072"/>
            <p:cNvGrpSpPr>
              <a:grpSpLocks/>
            </p:cNvGrpSpPr>
            <p:nvPr/>
          </p:nvGrpSpPr>
          <p:grpSpPr bwMode="auto">
            <a:xfrm>
              <a:off x="1104" y="1447"/>
              <a:ext cx="4464" cy="1741"/>
              <a:chOff x="1104" y="1447"/>
              <a:chExt cx="4464" cy="1741"/>
            </a:xfrm>
          </p:grpSpPr>
          <p:sp>
            <p:nvSpPr>
              <p:cNvPr id="1528843" name="Rectangle 2059"/>
              <p:cNvSpPr>
                <a:spLocks noChangeArrowheads="1"/>
              </p:cNvSpPr>
              <p:nvPr/>
            </p:nvSpPr>
            <p:spPr bwMode="auto">
              <a:xfrm>
                <a:off x="2976" y="1447"/>
                <a:ext cx="2592" cy="67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8846" name="Line 2062"/>
              <p:cNvSpPr>
                <a:spLocks noChangeShapeType="1"/>
              </p:cNvSpPr>
              <p:nvPr/>
            </p:nvSpPr>
            <p:spPr bwMode="auto">
              <a:xfrm>
                <a:off x="5479" y="2112"/>
                <a:ext cx="0" cy="100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8849" name="Rectangle 2065"/>
              <p:cNvSpPr>
                <a:spLocks noChangeArrowheads="1"/>
              </p:cNvSpPr>
              <p:nvPr/>
            </p:nvSpPr>
            <p:spPr bwMode="auto">
              <a:xfrm>
                <a:off x="1104" y="2778"/>
                <a:ext cx="4176" cy="15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8852" name="Rectangle 2068"/>
              <p:cNvSpPr>
                <a:spLocks noChangeArrowheads="1"/>
              </p:cNvSpPr>
              <p:nvPr/>
            </p:nvSpPr>
            <p:spPr bwMode="auto">
              <a:xfrm>
                <a:off x="1104" y="3038"/>
                <a:ext cx="4176" cy="15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8854" name="Line 2070"/>
              <p:cNvSpPr>
                <a:spLocks noChangeShapeType="1"/>
              </p:cNvSpPr>
              <p:nvPr/>
            </p:nvSpPr>
            <p:spPr bwMode="auto">
              <a:xfrm flipH="1">
                <a:off x="5280" y="3113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8855" name="Line 2071"/>
              <p:cNvSpPr>
                <a:spLocks noChangeShapeType="1"/>
              </p:cNvSpPr>
              <p:nvPr/>
            </p:nvSpPr>
            <p:spPr bwMode="auto">
              <a:xfrm flipH="1">
                <a:off x="5279" y="2845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28858" name="Text Box 207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7013" y="5711825"/>
            <a:ext cx="2727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aseline="0">
                <a:solidFill>
                  <a:srgbClr val="272727"/>
                </a:solidFill>
              </a:rPr>
              <a:t>Program 3-5b</a:t>
            </a:r>
            <a:endParaRPr lang="en-US" sz="1400" b="0" baseline="0">
              <a:solidFill>
                <a:srgbClr val="272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01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885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9861" name="Picture 5" descr="pr03_0050c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16338"/>
            <a:ext cx="8231188" cy="161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529879" name="Group 23"/>
          <p:cNvGrpSpPr>
            <a:grpSpLocks/>
          </p:cNvGrpSpPr>
          <p:nvPr/>
        </p:nvGrpSpPr>
        <p:grpSpPr bwMode="auto">
          <a:xfrm>
            <a:off x="1752600" y="2282825"/>
            <a:ext cx="7270750" cy="2143125"/>
            <a:chOff x="1104" y="1438"/>
            <a:chExt cx="4580" cy="1350"/>
          </a:xfrm>
        </p:grpSpPr>
        <p:sp>
          <p:nvSpPr>
            <p:cNvPr id="1529865" name="Rectangle 9"/>
            <p:cNvSpPr>
              <a:spLocks noChangeArrowheads="1"/>
            </p:cNvSpPr>
            <p:nvPr/>
          </p:nvSpPr>
          <p:spPr bwMode="auto">
            <a:xfrm>
              <a:off x="2996" y="1438"/>
              <a:ext cx="268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tabLst>
                  <a:tab pos="403225" algn="l"/>
                </a:tabLst>
              </a:pPr>
              <a:r>
                <a:rPr lang="en-US" sz="2200" baseline="0"/>
                <a:t>3-5c</a:t>
              </a:r>
              <a:r>
                <a:rPr lang="en-US" sz="2200" b="0" baseline="0"/>
                <a:t> uses based addressing mode since BX+ASC is used</a:t>
              </a:r>
              <a:br>
                <a:rPr lang="en-US" sz="2200" b="0" baseline="0"/>
              </a:br>
              <a:r>
                <a:rPr lang="en-US" sz="2200" b="0" baseline="0"/>
                <a:t>as a pointer. </a:t>
              </a:r>
            </a:p>
          </p:txBody>
        </p:sp>
        <p:sp>
          <p:nvSpPr>
            <p:cNvPr id="1529873" name="Rectangle 17"/>
            <p:cNvSpPr>
              <a:spLocks noChangeArrowheads="1"/>
            </p:cNvSpPr>
            <p:nvPr/>
          </p:nvSpPr>
          <p:spPr bwMode="auto">
            <a:xfrm>
              <a:off x="2976" y="1447"/>
              <a:ext cx="2592" cy="67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9874" name="Line 18"/>
            <p:cNvSpPr>
              <a:spLocks noChangeShapeType="1"/>
            </p:cNvSpPr>
            <p:nvPr/>
          </p:nvSpPr>
          <p:spPr bwMode="auto">
            <a:xfrm>
              <a:off x="5479" y="2112"/>
              <a:ext cx="0" cy="6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9875" name="Rectangle 19"/>
            <p:cNvSpPr>
              <a:spLocks noChangeArrowheads="1"/>
            </p:cNvSpPr>
            <p:nvPr/>
          </p:nvSpPr>
          <p:spPr bwMode="auto">
            <a:xfrm>
              <a:off x="1104" y="2638"/>
              <a:ext cx="4176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9878" name="Line 22"/>
            <p:cNvSpPr>
              <a:spLocks noChangeShapeType="1"/>
            </p:cNvSpPr>
            <p:nvPr/>
          </p:nvSpPr>
          <p:spPr bwMode="auto">
            <a:xfrm flipH="1">
              <a:off x="5279" y="2726"/>
              <a:ext cx="19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2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</a:t>
            </a:r>
            <a:r>
              <a:rPr lang="en-US" dirty="0"/>
              <a:t>AND ASCII CONVERSION</a:t>
            </a:r>
            <a:br>
              <a:rPr lang="en-US" dirty="0"/>
            </a:br>
            <a:r>
              <a:rPr lang="en-US" dirty="0"/>
              <a:t>ASCII to unpacked BCD conversion</a:t>
            </a:r>
          </a:p>
        </p:txBody>
      </p:sp>
      <p:sp>
        <p:nvSpPr>
          <p:cNvPr id="152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15987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Programs 3-5a, 3-5b, and </a:t>
            </a:r>
            <a:r>
              <a:rPr lang="en-US" b="1"/>
              <a:t>3-5c</a:t>
            </a:r>
            <a:r>
              <a:rPr lang="en-US"/>
              <a:t> show three methods for converting the 10 ASCII digits to unpacked BCD.</a:t>
            </a:r>
          </a:p>
          <a:p>
            <a:pPr lvl="1"/>
            <a:r>
              <a:rPr lang="en-US"/>
              <a:t>Using this data segment:</a:t>
            </a:r>
          </a:p>
        </p:txBody>
      </p:sp>
      <p:pic>
        <p:nvPicPr>
          <p:cNvPr id="1529863" name="Picture 7" descr="pc03_026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446338"/>
            <a:ext cx="3125788" cy="6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9880" name="Text Box 2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7013" y="5711825"/>
            <a:ext cx="2727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aseline="0">
                <a:solidFill>
                  <a:srgbClr val="272727"/>
                </a:solidFill>
              </a:rPr>
              <a:t>Program 3-5c</a:t>
            </a:r>
            <a:endParaRPr lang="en-US" sz="1400" b="0" baseline="0">
              <a:solidFill>
                <a:srgbClr val="272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36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988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</a:t>
            </a:r>
            <a:r>
              <a:rPr lang="en-US" dirty="0"/>
              <a:t>AND ASCII CONVERSION</a:t>
            </a:r>
            <a:br>
              <a:rPr lang="en-US" dirty="0"/>
            </a:br>
            <a:r>
              <a:rPr lang="en-US" dirty="0"/>
              <a:t>ASCII/BCD conversions</a:t>
            </a:r>
          </a:p>
        </p:txBody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820987"/>
          </a:xfrm>
        </p:spPr>
        <p:txBody>
          <a:bodyPr/>
          <a:lstStyle/>
          <a:p>
            <a:r>
              <a:rPr lang="en-US"/>
              <a:t>To convert ASCII to packed BCD, it is converted to unpacked BCD (eliminating the 3), then combined to make packed BCD. </a:t>
            </a:r>
          </a:p>
          <a:p>
            <a:r>
              <a:rPr lang="en-US"/>
              <a:t>To convert packed BCD to ASCII, it must first be converted to unpacked.</a:t>
            </a:r>
          </a:p>
          <a:p>
            <a:pPr lvl="1"/>
            <a:r>
              <a:rPr lang="en-US"/>
              <a:t>The unpacked BCD is tagged with 011 0000 (30H). </a:t>
            </a:r>
          </a:p>
        </p:txBody>
      </p:sp>
    </p:spTree>
    <p:extLst>
      <p:ext uri="{BB962C8B-B14F-4D97-AF65-F5344CB8AC3E}">
        <p14:creationId xmlns:p14="http://schemas.microsoft.com/office/powerpoint/2010/main" val="2414817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</a:t>
            </a:r>
            <a:r>
              <a:rPr lang="en-US" dirty="0"/>
              <a:t>AND ASCII CONVERSION</a:t>
            </a:r>
            <a:br>
              <a:rPr lang="en-US" dirty="0"/>
            </a:br>
            <a:r>
              <a:rPr lang="en-US" dirty="0"/>
              <a:t>ASCII to packed BCD conversion</a:t>
            </a:r>
          </a:p>
        </p:txBody>
      </p:sp>
      <p:sp>
        <p:nvSpPr>
          <p:cNvPr id="153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3811587"/>
          </a:xfrm>
        </p:spPr>
        <p:txBody>
          <a:bodyPr/>
          <a:lstStyle/>
          <a:p>
            <a:r>
              <a:rPr lang="en-US"/>
              <a:t>For 4 &amp; 7, the keyboard gives 34 &amp; 37, respectively. </a:t>
            </a:r>
          </a:p>
          <a:p>
            <a:pPr lvl="1"/>
            <a:r>
              <a:rPr lang="en-US"/>
              <a:t>The goal is to produce packed BCD 47H or </a:t>
            </a:r>
            <a:r>
              <a:rPr lang="ja-JP" altLang="en-US"/>
              <a:t>“</a:t>
            </a:r>
            <a:r>
              <a:rPr lang="en-US"/>
              <a:t>0100 0111</a:t>
            </a:r>
            <a:r>
              <a:rPr lang="ja-JP" altLang="en-US"/>
              <a:t>“</a:t>
            </a:r>
            <a:r>
              <a:rPr lang="en-US"/>
              <a:t>.</a:t>
            </a:r>
          </a:p>
        </p:txBody>
      </p:sp>
      <p:pic>
        <p:nvPicPr>
          <p:cNvPr id="1534980" name="Picture 4" descr="pc03_02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014538"/>
            <a:ext cx="8372475" cy="377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278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</a:t>
            </a:r>
            <a:r>
              <a:rPr lang="en-US" dirty="0"/>
              <a:t>AND ASCII CONVERSION</a:t>
            </a:r>
            <a:br>
              <a:rPr lang="en-US" dirty="0"/>
            </a:br>
            <a:r>
              <a:rPr lang="en-US" dirty="0"/>
              <a:t>packed BCD to ASCII conversion</a:t>
            </a:r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534987"/>
          </a:xfrm>
        </p:spPr>
        <p:txBody>
          <a:bodyPr/>
          <a:lstStyle/>
          <a:p>
            <a:r>
              <a:rPr lang="en-US"/>
              <a:t>Converting from packed BCD to ASCII.</a:t>
            </a:r>
          </a:p>
        </p:txBody>
      </p:sp>
      <p:pic>
        <p:nvPicPr>
          <p:cNvPr id="1446917" name="Picture 5" descr="pc03_02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2049463"/>
            <a:ext cx="8255000" cy="377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94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</a:t>
            </a:r>
            <a:r>
              <a:rPr lang="en-US" dirty="0"/>
              <a:t>AND ASCII CONVERSION</a:t>
            </a:r>
            <a:br>
              <a:rPr lang="en-US" dirty="0"/>
            </a:br>
            <a:r>
              <a:rPr lang="en-US" dirty="0"/>
              <a:t>BCD addition and subtraction</a:t>
            </a:r>
          </a:p>
        </p:txBody>
      </p:sp>
      <p:sp>
        <p:nvSpPr>
          <p:cNvPr id="14479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15987"/>
          </a:xfrm>
        </p:spPr>
        <p:txBody>
          <a:bodyPr/>
          <a:lstStyle/>
          <a:p>
            <a:r>
              <a:rPr lang="en-US"/>
              <a:t>After adding packed BCD numbers, the result is no longer BCD. </a:t>
            </a:r>
          </a:p>
        </p:txBody>
      </p:sp>
      <p:pic>
        <p:nvPicPr>
          <p:cNvPr id="1447940" name="Picture 1028" descr="pc03_030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1949450"/>
            <a:ext cx="14351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447944" name="Group 1032"/>
          <p:cNvGrpSpPr>
            <a:grpSpLocks/>
          </p:cNvGrpSpPr>
          <p:nvPr/>
        </p:nvGrpSpPr>
        <p:grpSpPr bwMode="auto">
          <a:xfrm>
            <a:off x="2111375" y="1990725"/>
            <a:ext cx="6999288" cy="479425"/>
            <a:chOff x="1330" y="1254"/>
            <a:chExt cx="4409" cy="302"/>
          </a:xfrm>
        </p:grpSpPr>
        <p:sp>
          <p:nvSpPr>
            <p:cNvPr id="1447941" name="Rectangle 1029"/>
            <p:cNvSpPr>
              <a:spLocks noChangeArrowheads="1"/>
            </p:cNvSpPr>
            <p:nvPr/>
          </p:nvSpPr>
          <p:spPr bwMode="auto">
            <a:xfrm>
              <a:off x="1621" y="1254"/>
              <a:ext cx="411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114300" lvl="1" eaLnBrk="1" hangingPunct="1">
                <a:spcBef>
                  <a:spcPct val="20000"/>
                </a:spcBef>
              </a:pPr>
              <a:r>
                <a:rPr lang="en-US" sz="2200" b="0" baseline="0"/>
                <a:t>Adding them gives 0011 1111B (3FH). (not BCD)</a:t>
              </a:r>
            </a:p>
          </p:txBody>
        </p:sp>
        <p:sp>
          <p:nvSpPr>
            <p:cNvPr id="1447943" name="Line 1031"/>
            <p:cNvSpPr>
              <a:spLocks noChangeShapeType="1"/>
            </p:cNvSpPr>
            <p:nvPr/>
          </p:nvSpPr>
          <p:spPr bwMode="auto">
            <a:xfrm flipH="1">
              <a:off x="1330" y="1383"/>
              <a:ext cx="33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7945" name="Rectangle 1033"/>
          <p:cNvSpPr>
            <a:spLocks noChangeArrowheads="1"/>
          </p:cNvSpPr>
          <p:nvPr/>
        </p:nvSpPr>
        <p:spPr bwMode="auto">
          <a:xfrm>
            <a:off x="136525" y="2643188"/>
            <a:ext cx="8763000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The result should have been 17 + 28 = 45 (0100 0101).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To correct, add 6 (0110) to the low digit: 3F + 06 = 45H.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The same could have happened in the upper digit.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This problem is so pervasive that the vast majority of microprocessors have an instruction to deal with it.</a:t>
            </a:r>
          </a:p>
        </p:txBody>
      </p:sp>
    </p:spTree>
    <p:extLst>
      <p:ext uri="{BB962C8B-B14F-4D97-AF65-F5344CB8AC3E}">
        <p14:creationId xmlns:p14="http://schemas.microsoft.com/office/powerpoint/2010/main" val="2120799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7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47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7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7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47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47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479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479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7945" grpId="0" build="p" bldLvl="2" autoUpdateAnimBg="0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</a:t>
            </a:r>
            <a:r>
              <a:rPr lang="en-US" dirty="0"/>
              <a:t>AND ASCII CONVERSION</a:t>
            </a:r>
            <a:br>
              <a:rPr lang="en-US" dirty="0"/>
            </a:br>
            <a:r>
              <a:rPr lang="en-US" dirty="0"/>
              <a:t>DAA</a:t>
            </a:r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830387"/>
          </a:xfrm>
        </p:spPr>
        <p:txBody>
          <a:bodyPr/>
          <a:lstStyle/>
          <a:p>
            <a:r>
              <a:rPr lang="en-US"/>
              <a:t>DAA (decimal adjust for addition) is provided in</a:t>
            </a:r>
            <a:br>
              <a:rPr lang="en-US"/>
            </a:br>
            <a:r>
              <a:rPr lang="en-US"/>
              <a:t>the x86 for correcting the BCD addition problem.</a:t>
            </a:r>
          </a:p>
          <a:p>
            <a:pPr lvl="1"/>
            <a:r>
              <a:rPr lang="en-US"/>
              <a:t>DAA will add 6 to the lower, or higher nibble if needed</a:t>
            </a:r>
          </a:p>
          <a:p>
            <a:pPr lvl="2"/>
            <a:r>
              <a:rPr lang="en-US"/>
              <a:t>Otherwise, it will leave the result alone.</a:t>
            </a:r>
          </a:p>
        </p:txBody>
      </p:sp>
      <p:pic>
        <p:nvPicPr>
          <p:cNvPr id="1448964" name="Picture 4" descr="pc03_031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774950"/>
            <a:ext cx="8016875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448971" name="Group 11"/>
          <p:cNvGrpSpPr>
            <a:grpSpLocks/>
          </p:cNvGrpSpPr>
          <p:nvPr/>
        </p:nvGrpSpPr>
        <p:grpSpPr bwMode="auto">
          <a:xfrm>
            <a:off x="858838" y="4572000"/>
            <a:ext cx="8153400" cy="1046163"/>
            <a:chOff x="541" y="2880"/>
            <a:chExt cx="5136" cy="659"/>
          </a:xfrm>
        </p:grpSpPr>
        <p:sp>
          <p:nvSpPr>
            <p:cNvPr id="1448965" name="Rectangle 5"/>
            <p:cNvSpPr>
              <a:spLocks noChangeArrowheads="1"/>
            </p:cNvSpPr>
            <p:nvPr/>
          </p:nvSpPr>
          <p:spPr bwMode="auto">
            <a:xfrm>
              <a:off x="2125" y="3298"/>
              <a:ext cx="355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r>
                <a:rPr lang="en-US" sz="2200" b="0" baseline="0"/>
                <a:t>After execution, DATA3 will contain 72H.</a:t>
              </a:r>
            </a:p>
          </p:txBody>
        </p:sp>
        <p:grpSp>
          <p:nvGrpSpPr>
            <p:cNvPr id="1448970" name="Group 10"/>
            <p:cNvGrpSpPr>
              <a:grpSpLocks/>
            </p:cNvGrpSpPr>
            <p:nvPr/>
          </p:nvGrpSpPr>
          <p:grpSpPr bwMode="auto">
            <a:xfrm>
              <a:off x="541" y="2880"/>
              <a:ext cx="4848" cy="563"/>
              <a:chOff x="576" y="2845"/>
              <a:chExt cx="4848" cy="563"/>
            </a:xfrm>
          </p:grpSpPr>
          <p:sp>
            <p:nvSpPr>
              <p:cNvPr id="1448966" name="Rectangle 6"/>
              <p:cNvSpPr>
                <a:spLocks noChangeArrowheads="1"/>
              </p:cNvSpPr>
              <p:nvPr/>
            </p:nvSpPr>
            <p:spPr bwMode="auto">
              <a:xfrm>
                <a:off x="816" y="2845"/>
                <a:ext cx="4608" cy="16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8967" name="Line 7"/>
              <p:cNvSpPr>
                <a:spLocks noChangeShapeType="1"/>
              </p:cNvSpPr>
              <p:nvPr/>
            </p:nvSpPr>
            <p:spPr bwMode="auto">
              <a:xfrm flipH="1">
                <a:off x="576" y="3408"/>
                <a:ext cx="158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968" name="Line 8"/>
              <p:cNvSpPr>
                <a:spLocks noChangeShapeType="1"/>
              </p:cNvSpPr>
              <p:nvPr/>
            </p:nvSpPr>
            <p:spPr bwMode="auto">
              <a:xfrm flipV="1">
                <a:off x="576" y="2928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969" name="Line 9"/>
              <p:cNvSpPr>
                <a:spLocks noChangeShapeType="1"/>
              </p:cNvSpPr>
              <p:nvPr/>
            </p:nvSpPr>
            <p:spPr bwMode="auto">
              <a:xfrm>
                <a:off x="576" y="2928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701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UNSIGNED </a:t>
            </a:r>
            <a:r>
              <a:rPr lang="en-US" dirty="0"/>
              <a:t>MULTIPLICATION &amp; DIVISION </a:t>
            </a:r>
            <a:br>
              <a:rPr lang="en-US" dirty="0"/>
            </a:br>
            <a:r>
              <a:rPr lang="en-US" dirty="0"/>
              <a:t>division of unsigned numbers</a:t>
            </a:r>
          </a:p>
        </p:txBody>
      </p:sp>
      <p:sp>
        <p:nvSpPr>
          <p:cNvPr id="148993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611187"/>
          </a:xfrm>
          <a:noFill/>
          <a:ln/>
        </p:spPr>
        <p:txBody>
          <a:bodyPr/>
          <a:lstStyle/>
          <a:p>
            <a:r>
              <a:rPr lang="en-US"/>
              <a:t>Various addressing modes of the denominator.</a:t>
            </a:r>
          </a:p>
        </p:txBody>
      </p:sp>
      <p:pic>
        <p:nvPicPr>
          <p:cNvPr id="1489932" name="Picture 12" descr="pc03_008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568450"/>
            <a:ext cx="8070850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18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</a:t>
            </a:r>
            <a:r>
              <a:rPr lang="en-US" dirty="0"/>
              <a:t>AND ASCII CONVERSION</a:t>
            </a:r>
            <a:br>
              <a:rPr lang="en-US" dirty="0"/>
            </a:br>
            <a:r>
              <a:rPr lang="en-US" dirty="0"/>
              <a:t>DAA general rules &amp; summary </a:t>
            </a:r>
          </a:p>
        </p:txBody>
      </p:sp>
      <p:sp>
        <p:nvSpPr>
          <p:cNvPr id="15400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3049587"/>
          </a:xfrm>
        </p:spPr>
        <p:txBody>
          <a:bodyPr>
            <a:normAutofit lnSpcReduction="10000"/>
          </a:bodyPr>
          <a:lstStyle/>
          <a:p>
            <a:r>
              <a:rPr lang="en-US"/>
              <a:t>General rules for DAA:</a:t>
            </a:r>
          </a:p>
          <a:p>
            <a:pPr lvl="1"/>
            <a:r>
              <a:rPr lang="en-US"/>
              <a:t>The source can be an operand of any addressing mode.</a:t>
            </a:r>
          </a:p>
          <a:p>
            <a:pPr lvl="2">
              <a:lnSpc>
                <a:spcPct val="90000"/>
              </a:lnSpc>
            </a:pPr>
            <a:r>
              <a:rPr lang="en-US"/>
              <a:t>The destination must be AL in order for DAA to work. </a:t>
            </a:r>
          </a:p>
          <a:p>
            <a:pPr lvl="1"/>
            <a:r>
              <a:rPr lang="en-US"/>
              <a:t>DAA must be used after the addition of BCD operands.</a:t>
            </a:r>
          </a:p>
          <a:p>
            <a:pPr lvl="2">
              <a:lnSpc>
                <a:spcPct val="90000"/>
              </a:lnSpc>
            </a:pPr>
            <a:r>
              <a:rPr lang="en-US"/>
              <a:t>BCD operands can never have any digit greater than 9. </a:t>
            </a:r>
          </a:p>
          <a:p>
            <a:pPr lvl="1"/>
            <a:r>
              <a:rPr lang="en-US"/>
              <a:t>DAA works only after an ADD instruction.</a:t>
            </a:r>
          </a:p>
          <a:p>
            <a:pPr lvl="2">
              <a:lnSpc>
                <a:spcPct val="90000"/>
              </a:lnSpc>
            </a:pPr>
            <a:r>
              <a:rPr lang="en-US"/>
              <a:t>It will not work after the INC instruction.</a:t>
            </a:r>
          </a:p>
        </p:txBody>
      </p:sp>
      <p:sp>
        <p:nvSpPr>
          <p:cNvPr id="1540100" name="Rectangle 1028"/>
          <p:cNvSpPr>
            <a:spLocks noChangeArrowheads="1"/>
          </p:cNvSpPr>
          <p:nvPr/>
        </p:nvSpPr>
        <p:spPr bwMode="auto">
          <a:xfrm>
            <a:off x="136525" y="3873500"/>
            <a:ext cx="8763000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0" baseline="0"/>
              <a:t>After an ADD or ADC instruction: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If the lower nibble (4 bits) is greater than 9, or if AF = 1.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Add 0110 to the lower 4 bits.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If the upper nibble is greater than 9, or if CF = 1.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Add 0110 to the upper nibble.</a:t>
            </a:r>
          </a:p>
        </p:txBody>
      </p:sp>
    </p:spTree>
    <p:extLst>
      <p:ext uri="{BB962C8B-B14F-4D97-AF65-F5344CB8AC3E}">
        <p14:creationId xmlns:p14="http://schemas.microsoft.com/office/powerpoint/2010/main" val="124489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0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0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40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40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4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4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0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40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100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</a:t>
            </a:r>
            <a:r>
              <a:rPr lang="en-US" dirty="0"/>
              <a:t>AND ASCII CONVERSION</a:t>
            </a:r>
            <a:br>
              <a:rPr lang="en-US" dirty="0"/>
            </a:br>
            <a:r>
              <a:rPr lang="en-US" dirty="0"/>
              <a:t>DAA summary of action</a:t>
            </a:r>
          </a:p>
        </p:txBody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9159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/>
              <a:t>Use of DAA after adding multibyte packed BCD numbers.</a:t>
            </a:r>
          </a:p>
        </p:txBody>
      </p:sp>
      <p:pic>
        <p:nvPicPr>
          <p:cNvPr id="1541126" name="Picture 6" descr="pr03_00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806575"/>
            <a:ext cx="7200900" cy="40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1127" name="Rectangle 7"/>
          <p:cNvSpPr>
            <a:spLocks noChangeArrowheads="1"/>
          </p:cNvSpPr>
          <p:nvPr/>
        </p:nvSpPr>
        <p:spPr bwMode="auto">
          <a:xfrm>
            <a:off x="679450" y="5648325"/>
            <a:ext cx="8464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2000" i="1" baseline="0"/>
              <a:t>See the entire program listing on pages 116-117 of your textbook.</a:t>
            </a:r>
          </a:p>
        </p:txBody>
      </p:sp>
      <p:sp>
        <p:nvSpPr>
          <p:cNvPr id="1541128" name="Text 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10400" y="51816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aseline="0">
                <a:solidFill>
                  <a:srgbClr val="272727"/>
                </a:solidFill>
              </a:rPr>
              <a:t>Program 3-6</a:t>
            </a:r>
            <a:endParaRPr lang="en-US" sz="1400" b="0" baseline="0">
              <a:solidFill>
                <a:srgbClr val="272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691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</a:t>
            </a:r>
            <a:r>
              <a:rPr lang="en-US" dirty="0"/>
              <a:t>AND ASCII CONVERSION</a:t>
            </a:r>
            <a:br>
              <a:rPr lang="en-US" dirty="0"/>
            </a:br>
            <a:r>
              <a:rPr lang="en-US" dirty="0"/>
              <a:t>BCD subtraction and correction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592387"/>
          </a:xfrm>
        </p:spPr>
        <p:txBody>
          <a:bodyPr/>
          <a:lstStyle/>
          <a:p>
            <a:r>
              <a:rPr lang="en-US"/>
              <a:t>DAS (decimal adjust for subraction) is provided in</a:t>
            </a:r>
            <a:br>
              <a:rPr lang="en-US"/>
            </a:br>
            <a:r>
              <a:rPr lang="en-US"/>
              <a:t>the x86 for correcting the BCD subtraction problem.</a:t>
            </a:r>
          </a:p>
          <a:p>
            <a:pPr lvl="1"/>
            <a:r>
              <a:rPr lang="en-US"/>
              <a:t>When subtracting packed BCD (single-byte or multibyte) operands, the DAS instruction is used after SUB or SBB. </a:t>
            </a:r>
          </a:p>
          <a:p>
            <a:pPr lvl="2"/>
            <a:r>
              <a:rPr lang="en-US"/>
              <a:t>AL must be used as the destination register.</a:t>
            </a:r>
          </a:p>
        </p:txBody>
      </p:sp>
      <p:sp>
        <p:nvSpPr>
          <p:cNvPr id="1543172" name="Rectangle 4"/>
          <p:cNvSpPr>
            <a:spLocks noChangeArrowheads="1"/>
          </p:cNvSpPr>
          <p:nvPr/>
        </p:nvSpPr>
        <p:spPr bwMode="auto">
          <a:xfrm>
            <a:off x="136525" y="3036888"/>
            <a:ext cx="8763000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0" baseline="0"/>
              <a:t>After a SUB or SBB instruction: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If the lower nibble is greater than 9, or if AF = 1.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Subtract 0110 from the lower 4 bits.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If the upper nibble is greater than 9, or CF = 1.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Subtract 0110 from the upper nibble.</a:t>
            </a:r>
          </a:p>
        </p:txBody>
      </p:sp>
    </p:spTree>
    <p:extLst>
      <p:ext uri="{BB962C8B-B14F-4D97-AF65-F5344CB8AC3E}">
        <p14:creationId xmlns:p14="http://schemas.microsoft.com/office/powerpoint/2010/main" val="89693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3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3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3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3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43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43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43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43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3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43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72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</a:t>
            </a:r>
            <a:r>
              <a:rPr lang="en-US" dirty="0"/>
              <a:t>AND ASCII CONVERSION</a:t>
            </a:r>
            <a:br>
              <a:rPr lang="en-US" dirty="0"/>
            </a:br>
            <a:r>
              <a:rPr lang="en-US" dirty="0"/>
              <a:t>BCD subtraction and correction</a:t>
            </a:r>
          </a:p>
        </p:txBody>
      </p:sp>
      <p:sp>
        <p:nvSpPr>
          <p:cNvPr id="154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373187"/>
          </a:xfrm>
        </p:spPr>
        <p:txBody>
          <a:bodyPr/>
          <a:lstStyle/>
          <a:p>
            <a:r>
              <a:rPr lang="en-US"/>
              <a:t>Due to the widespread use of BCD numbers, a specific data directive, DT, has been created. </a:t>
            </a:r>
          </a:p>
          <a:p>
            <a:pPr lvl="1"/>
            <a:r>
              <a:rPr lang="en-US"/>
              <a:t>To represent BCD numbers 0 to 1020 - 1. (twenty 9s) </a:t>
            </a:r>
          </a:p>
        </p:txBody>
      </p:sp>
      <p:pic>
        <p:nvPicPr>
          <p:cNvPr id="1545220" name="Picture 4" descr="pc03_03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84425"/>
            <a:ext cx="8299450" cy="333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32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4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</a:t>
            </a:r>
            <a:r>
              <a:rPr lang="en-US" dirty="0"/>
              <a:t>INSTRUCTIONS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4725987"/>
          </a:xfrm>
        </p:spPr>
        <p:txBody>
          <a:bodyPr/>
          <a:lstStyle/>
          <a:p>
            <a:r>
              <a:rPr lang="en-US"/>
              <a:t>ROR, ROL and RCR, RCL are designed specifically to perform a bitwise rotation of an operand. </a:t>
            </a:r>
          </a:p>
          <a:p>
            <a:pPr lvl="1"/>
            <a:r>
              <a:rPr lang="en-US"/>
              <a:t>They allow a program to rotate an operand right or left. </a:t>
            </a:r>
          </a:p>
          <a:p>
            <a:r>
              <a:rPr lang="en-US"/>
              <a:t>Similar to shift instructions, if the number of times an operand is to be rotated is more than 1, this is indicated by CL. </a:t>
            </a:r>
          </a:p>
          <a:p>
            <a:pPr lvl="1"/>
            <a:r>
              <a:rPr lang="en-US"/>
              <a:t>The operand can be in a register or memory. </a:t>
            </a:r>
          </a:p>
          <a:p>
            <a:r>
              <a:rPr lang="en-US"/>
              <a:t>There are two types of rotations. </a:t>
            </a:r>
          </a:p>
          <a:p>
            <a:pPr lvl="1"/>
            <a:r>
              <a:rPr lang="en-US"/>
              <a:t>Simple rotation of the bits of the operand</a:t>
            </a:r>
          </a:p>
          <a:p>
            <a:pPr lvl="1"/>
            <a:r>
              <a:rPr lang="en-US"/>
              <a:t>Rotation through the carry. </a:t>
            </a:r>
          </a:p>
        </p:txBody>
      </p:sp>
    </p:spTree>
    <p:extLst>
      <p:ext uri="{BB962C8B-B14F-4D97-AF65-F5344CB8AC3E}">
        <p14:creationId xmlns:p14="http://schemas.microsoft.com/office/powerpoint/2010/main" val="1730194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ROR/ROL	rotate right/rotate left</a:t>
            </a: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677987"/>
          </a:xfrm>
        </p:spPr>
        <p:txBody>
          <a:bodyPr>
            <a:normAutofit fontScale="92500"/>
          </a:bodyPr>
          <a:lstStyle/>
          <a:p>
            <a:r>
              <a:rPr lang="en-US"/>
              <a:t>In ROR (Rotate Right), as bits are shifted from left to right, they exit from the right end (LSB) and enter the left end (MSB). </a:t>
            </a:r>
          </a:p>
          <a:p>
            <a:pPr lvl="1"/>
            <a:r>
              <a:rPr lang="en-US"/>
              <a:t>As each bit exits LSB, a copy is given to the carry flag. </a:t>
            </a:r>
          </a:p>
          <a:p>
            <a:pPr lvl="2"/>
            <a:r>
              <a:rPr lang="en-US"/>
              <a:t>In ROR the LSB is moved to the MSB, &amp; copied to CF. </a:t>
            </a:r>
          </a:p>
        </p:txBody>
      </p:sp>
      <p:sp>
        <p:nvSpPr>
          <p:cNvPr id="1554437" name="Rectangle 5"/>
          <p:cNvSpPr>
            <a:spLocks noChangeArrowheads="1"/>
          </p:cNvSpPr>
          <p:nvPr/>
        </p:nvSpPr>
        <p:spPr bwMode="auto">
          <a:xfrm>
            <a:off x="136525" y="3221038"/>
            <a:ext cx="8763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0" baseline="0"/>
              <a:t>In ROL (Rotate Left), as bits are shifted from right</a:t>
            </a:r>
            <a:br>
              <a:rPr lang="en-US" sz="2800" b="0" baseline="0"/>
            </a:br>
            <a:r>
              <a:rPr lang="en-US" sz="2800" b="0" baseline="0"/>
              <a:t>to left, they exit the left end (MSB) and enter the right end (LSB).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Every bit that leaves the MSB is copied to the carry flag.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In ROL the MSB is moved to the LSB and is also copied to CF</a:t>
            </a:r>
            <a:endParaRPr lang="en-US" sz="2800" b="0" baseline="0"/>
          </a:p>
        </p:txBody>
      </p:sp>
      <p:sp>
        <p:nvSpPr>
          <p:cNvPr id="1554439" name="Rectangle 7"/>
          <p:cNvSpPr>
            <a:spLocks noChangeArrowheads="1"/>
          </p:cNvSpPr>
          <p:nvPr/>
        </p:nvSpPr>
        <p:spPr bwMode="auto">
          <a:xfrm>
            <a:off x="227013" y="5538788"/>
            <a:ext cx="8775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900" i="1" baseline="0"/>
              <a:t>Programs 3-7 &amp; 3-8 on page 120 show applications of rotation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3726409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4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4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4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4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54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4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4437" grpId="0" build="p" autoUpdateAnimBg="0"/>
      <p:bldP spid="1554439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ROR rotate right</a:t>
            </a:r>
          </a:p>
        </p:txBody>
      </p:sp>
      <p:pic>
        <p:nvPicPr>
          <p:cNvPr id="1453061" name="Picture 5" descr="pc03_0340b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430829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3063" name="Picture 7" descr="pc03_0340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065213"/>
            <a:ext cx="7615238" cy="302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5306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36525" y="4261141"/>
            <a:ext cx="8763000" cy="1295400"/>
          </a:xfrm>
          <a:noFill/>
          <a:ln/>
        </p:spPr>
        <p:txBody>
          <a:bodyPr/>
          <a:lstStyle/>
          <a:p>
            <a:pPr lvl="1"/>
            <a:r>
              <a:rPr lang="en-US" dirty="0"/>
              <a:t>If the operand is to be rotated once, the 1 is coded.</a:t>
            </a:r>
          </a:p>
          <a:p>
            <a:pPr lvl="2"/>
            <a:r>
              <a:rPr lang="en-US" dirty="0"/>
              <a:t>If it is to be rotated more than once, register CL is used</a:t>
            </a:r>
            <a:br>
              <a:rPr lang="en-US" dirty="0"/>
            </a:br>
            <a:r>
              <a:rPr lang="en-US" dirty="0"/>
              <a:t>to hold the number of times it is to be rotated. </a:t>
            </a:r>
          </a:p>
        </p:txBody>
      </p:sp>
      <p:grpSp>
        <p:nvGrpSpPr>
          <p:cNvPr id="1453087" name="Group 31"/>
          <p:cNvGrpSpPr>
            <a:grpSpLocks/>
          </p:cNvGrpSpPr>
          <p:nvPr/>
        </p:nvGrpSpPr>
        <p:grpSpPr bwMode="auto">
          <a:xfrm>
            <a:off x="457200" y="2582863"/>
            <a:ext cx="7696200" cy="1919287"/>
            <a:chOff x="288" y="1627"/>
            <a:chExt cx="4848" cy="1209"/>
          </a:xfrm>
        </p:grpSpPr>
        <p:sp>
          <p:nvSpPr>
            <p:cNvPr id="1453081" name="Rectangle 25"/>
            <p:cNvSpPr>
              <a:spLocks noChangeArrowheads="1"/>
            </p:cNvSpPr>
            <p:nvPr/>
          </p:nvSpPr>
          <p:spPr bwMode="auto">
            <a:xfrm>
              <a:off x="528" y="2265"/>
              <a:ext cx="4608" cy="1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3082" name="Line 26"/>
            <p:cNvSpPr>
              <a:spLocks noChangeShapeType="1"/>
            </p:cNvSpPr>
            <p:nvPr/>
          </p:nvSpPr>
          <p:spPr bwMode="auto">
            <a:xfrm flipH="1">
              <a:off x="288" y="2828"/>
              <a:ext cx="9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3083" name="Line 27"/>
            <p:cNvSpPr>
              <a:spLocks noChangeShapeType="1"/>
            </p:cNvSpPr>
            <p:nvPr/>
          </p:nvSpPr>
          <p:spPr bwMode="auto">
            <a:xfrm flipV="1">
              <a:off x="288" y="1713"/>
              <a:ext cx="0" cy="1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3084" name="Line 28"/>
            <p:cNvSpPr>
              <a:spLocks noChangeShapeType="1"/>
            </p:cNvSpPr>
            <p:nvPr/>
          </p:nvSpPr>
          <p:spPr bwMode="auto">
            <a:xfrm>
              <a:off x="288" y="1716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3085" name="Rectangle 29"/>
            <p:cNvSpPr>
              <a:spLocks noChangeArrowheads="1"/>
            </p:cNvSpPr>
            <p:nvPr/>
          </p:nvSpPr>
          <p:spPr bwMode="auto">
            <a:xfrm>
              <a:off x="528" y="1627"/>
              <a:ext cx="4608" cy="1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3086" name="Line 30"/>
            <p:cNvSpPr>
              <a:spLocks noChangeShapeType="1"/>
            </p:cNvSpPr>
            <p:nvPr/>
          </p:nvSpPr>
          <p:spPr bwMode="auto">
            <a:xfrm>
              <a:off x="288" y="2341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621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53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3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53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53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3066" grpId="0" build="p" autoUpdateAnimBg="0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ROL rotate left</a:t>
            </a:r>
          </a:p>
        </p:txBody>
      </p:sp>
      <p:pic>
        <p:nvPicPr>
          <p:cNvPr id="1454084" name="Picture 4" descr="pc03_0350b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918" y="444008"/>
            <a:ext cx="2271607" cy="55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40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6525" y="4811713"/>
            <a:ext cx="8763000" cy="1295400"/>
          </a:xfrm>
          <a:noFill/>
          <a:ln/>
        </p:spPr>
        <p:txBody>
          <a:bodyPr/>
          <a:lstStyle/>
          <a:p>
            <a:pPr lvl="1"/>
            <a:r>
              <a:rPr lang="en-US"/>
              <a:t>If the operand is to be rotated once, the 1 is coded.</a:t>
            </a:r>
          </a:p>
          <a:p>
            <a:pPr lvl="2"/>
            <a:r>
              <a:rPr lang="en-US"/>
              <a:t>If it is to be rotated more than once, register CL is used</a:t>
            </a:r>
            <a:br>
              <a:rPr lang="en-US"/>
            </a:br>
            <a:r>
              <a:rPr lang="en-US"/>
              <a:t>to hold the number of times it is to be rotated. </a:t>
            </a:r>
          </a:p>
        </p:txBody>
      </p:sp>
      <p:pic>
        <p:nvPicPr>
          <p:cNvPr id="1454086" name="Picture 6" descr="pc03_0350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055688"/>
            <a:ext cx="7688263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454096" name="Group 16"/>
          <p:cNvGrpSpPr>
            <a:grpSpLocks/>
          </p:cNvGrpSpPr>
          <p:nvPr/>
        </p:nvGrpSpPr>
        <p:grpSpPr bwMode="auto">
          <a:xfrm>
            <a:off x="457200" y="2840038"/>
            <a:ext cx="7696200" cy="2235200"/>
            <a:chOff x="336" y="1789"/>
            <a:chExt cx="4848" cy="1408"/>
          </a:xfrm>
        </p:grpSpPr>
        <p:sp>
          <p:nvSpPr>
            <p:cNvPr id="1454089" name="Rectangle 9"/>
            <p:cNvSpPr>
              <a:spLocks noChangeArrowheads="1"/>
            </p:cNvSpPr>
            <p:nvPr/>
          </p:nvSpPr>
          <p:spPr bwMode="auto">
            <a:xfrm>
              <a:off x="576" y="2585"/>
              <a:ext cx="4608" cy="1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090" name="Line 10"/>
            <p:cNvSpPr>
              <a:spLocks noChangeShapeType="1"/>
            </p:cNvSpPr>
            <p:nvPr/>
          </p:nvSpPr>
          <p:spPr bwMode="auto">
            <a:xfrm flipH="1">
              <a:off x="336" y="3197"/>
              <a:ext cx="9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091" name="Line 11"/>
            <p:cNvSpPr>
              <a:spLocks noChangeShapeType="1"/>
            </p:cNvSpPr>
            <p:nvPr/>
          </p:nvSpPr>
          <p:spPr bwMode="auto">
            <a:xfrm flipV="1">
              <a:off x="336" y="1872"/>
              <a:ext cx="0" cy="13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092" name="Line 12"/>
            <p:cNvSpPr>
              <a:spLocks noChangeShapeType="1"/>
            </p:cNvSpPr>
            <p:nvPr/>
          </p:nvSpPr>
          <p:spPr bwMode="auto">
            <a:xfrm>
              <a:off x="336" y="1878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093" name="Rectangle 13"/>
            <p:cNvSpPr>
              <a:spLocks noChangeArrowheads="1"/>
            </p:cNvSpPr>
            <p:nvPr/>
          </p:nvSpPr>
          <p:spPr bwMode="auto">
            <a:xfrm>
              <a:off x="576" y="1789"/>
              <a:ext cx="4608" cy="1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094" name="Line 14"/>
            <p:cNvSpPr>
              <a:spLocks noChangeShapeType="1"/>
            </p:cNvSpPr>
            <p:nvPr/>
          </p:nvSpPr>
          <p:spPr bwMode="auto">
            <a:xfrm>
              <a:off x="336" y="2661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332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5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54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54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087" grpId="0" build="p" autoUpdateAnimBg="0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RCR/RCL right/left through carry</a:t>
            </a:r>
          </a:p>
        </p:txBody>
      </p:sp>
      <p:sp>
        <p:nvSpPr>
          <p:cNvPr id="14551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211387"/>
          </a:xfrm>
        </p:spPr>
        <p:txBody>
          <a:bodyPr/>
          <a:lstStyle/>
          <a:p>
            <a:r>
              <a:rPr lang="en-US"/>
              <a:t>In RCR, as bits are shifted from left to right, they exit the right end (LSB) to the carry flag, and the carry flag enters the left end (MSB). </a:t>
            </a:r>
          </a:p>
          <a:p>
            <a:pPr lvl="1"/>
            <a:r>
              <a:rPr lang="en-US"/>
              <a:t>The LSB is moved to CF and CF is moved to the MSB. </a:t>
            </a:r>
          </a:p>
          <a:p>
            <a:pPr lvl="2"/>
            <a:r>
              <a:rPr lang="en-US"/>
              <a:t>CF acts as if it is part of the operand. </a:t>
            </a:r>
          </a:p>
        </p:txBody>
      </p:sp>
      <p:sp>
        <p:nvSpPr>
          <p:cNvPr id="1455112" name="Rectangle 1032"/>
          <p:cNvSpPr>
            <a:spLocks noChangeArrowheads="1"/>
          </p:cNvSpPr>
          <p:nvPr/>
        </p:nvSpPr>
        <p:spPr bwMode="auto">
          <a:xfrm>
            <a:off x="136525" y="3216275"/>
            <a:ext cx="8763000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0" baseline="0"/>
              <a:t>In RCL, as bits are shifted from right to left they exit the left end (MSB) and enter the carry flag, and the carry flag enters the right end (LSB).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The MSB is moved to CF and CF is moved to the LSB.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CF acts as if it is part of the operand. </a:t>
            </a:r>
          </a:p>
        </p:txBody>
      </p:sp>
    </p:spTree>
    <p:extLst>
      <p:ext uri="{BB962C8B-B14F-4D97-AF65-F5344CB8AC3E}">
        <p14:creationId xmlns:p14="http://schemas.microsoft.com/office/powerpoint/2010/main" val="333544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5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5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55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5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55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55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5112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7518" name="Picture 1038" descr="pc03_036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1058863"/>
            <a:ext cx="83089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7506" name="Picture 1026" descr="pc03_0360b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5902325"/>
            <a:ext cx="3144837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7507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RCR right through carry</a:t>
            </a:r>
          </a:p>
        </p:txBody>
      </p:sp>
      <p:sp>
        <p:nvSpPr>
          <p:cNvPr id="1557510" name="Rectangle 1030"/>
          <p:cNvSpPr>
            <a:spLocks noGrp="1" noChangeArrowheads="1"/>
          </p:cNvSpPr>
          <p:nvPr>
            <p:ph type="body" idx="1"/>
          </p:nvPr>
        </p:nvSpPr>
        <p:spPr>
          <a:xfrm>
            <a:off x="136525" y="5151438"/>
            <a:ext cx="8763000" cy="750887"/>
          </a:xfrm>
          <a:noFill/>
          <a:ln/>
        </p:spPr>
        <p:txBody>
          <a:bodyPr>
            <a:normAutofit fontScale="85000" lnSpcReduction="10000"/>
          </a:bodyPr>
          <a:lstStyle/>
          <a:p>
            <a:pPr lvl="1"/>
            <a:r>
              <a:rPr lang="en-US"/>
              <a:t>If the operand is to be rotated once, the 1 is coded.</a:t>
            </a:r>
          </a:p>
          <a:p>
            <a:pPr lvl="2"/>
            <a:r>
              <a:rPr lang="en-US"/>
              <a:t>If more than once, register CL holds the number of rotations. </a:t>
            </a:r>
          </a:p>
        </p:txBody>
      </p:sp>
      <p:grpSp>
        <p:nvGrpSpPr>
          <p:cNvPr id="1557520" name="Group 1040"/>
          <p:cNvGrpSpPr>
            <a:grpSpLocks/>
          </p:cNvGrpSpPr>
          <p:nvPr/>
        </p:nvGrpSpPr>
        <p:grpSpPr bwMode="auto">
          <a:xfrm>
            <a:off x="457200" y="3090863"/>
            <a:ext cx="8382000" cy="2336800"/>
            <a:chOff x="288" y="1947"/>
            <a:chExt cx="5280" cy="1472"/>
          </a:xfrm>
        </p:grpSpPr>
        <p:sp>
          <p:nvSpPr>
            <p:cNvPr id="1557512" name="Rectangle 1032"/>
            <p:cNvSpPr>
              <a:spLocks noChangeArrowheads="1"/>
            </p:cNvSpPr>
            <p:nvPr/>
          </p:nvSpPr>
          <p:spPr bwMode="auto">
            <a:xfrm>
              <a:off x="528" y="2904"/>
              <a:ext cx="5040" cy="1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513" name="Line 1033"/>
            <p:cNvSpPr>
              <a:spLocks noChangeShapeType="1"/>
            </p:cNvSpPr>
            <p:nvPr/>
          </p:nvSpPr>
          <p:spPr bwMode="auto">
            <a:xfrm flipH="1">
              <a:off x="288" y="3411"/>
              <a:ext cx="9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514" name="Line 1034"/>
            <p:cNvSpPr>
              <a:spLocks noChangeShapeType="1"/>
            </p:cNvSpPr>
            <p:nvPr/>
          </p:nvSpPr>
          <p:spPr bwMode="auto">
            <a:xfrm flipV="1">
              <a:off x="288" y="2031"/>
              <a:ext cx="0" cy="13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515" name="Line 1035"/>
            <p:cNvSpPr>
              <a:spLocks noChangeShapeType="1"/>
            </p:cNvSpPr>
            <p:nvPr/>
          </p:nvSpPr>
          <p:spPr bwMode="auto">
            <a:xfrm>
              <a:off x="288" y="2036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516" name="Rectangle 1036"/>
            <p:cNvSpPr>
              <a:spLocks noChangeArrowheads="1"/>
            </p:cNvSpPr>
            <p:nvPr/>
          </p:nvSpPr>
          <p:spPr bwMode="auto">
            <a:xfrm>
              <a:off x="528" y="1947"/>
              <a:ext cx="5040" cy="1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519" name="Line 1039"/>
            <p:cNvSpPr>
              <a:spLocks noChangeShapeType="1"/>
            </p:cNvSpPr>
            <p:nvPr/>
          </p:nvSpPr>
          <p:spPr bwMode="auto">
            <a:xfrm>
              <a:off x="288" y="2988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883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7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7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57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7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510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946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division </a:t>
            </a:r>
            <a:r>
              <a:rPr lang="en-US" dirty="0"/>
              <a:t>of unsigned numbers</a:t>
            </a:r>
          </a:p>
        </p:txBody>
      </p:sp>
      <p:pic>
        <p:nvPicPr>
          <p:cNvPr id="1490955" name="Picture 2059" descr="pc03_0080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1577975"/>
            <a:ext cx="8491537" cy="35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0956" name="Rectangle 2060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611187"/>
          </a:xfrm>
          <a:noFill/>
          <a:ln/>
        </p:spPr>
        <p:txBody>
          <a:bodyPr/>
          <a:lstStyle/>
          <a:p>
            <a:r>
              <a:rPr lang="en-US"/>
              <a:t>Various addressing modes of the denominator.</a:t>
            </a:r>
          </a:p>
        </p:txBody>
      </p:sp>
    </p:spTree>
    <p:extLst>
      <p:ext uri="{BB962C8B-B14F-4D97-AF65-F5344CB8AC3E}">
        <p14:creationId xmlns:p14="http://schemas.microsoft.com/office/powerpoint/2010/main" val="72064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9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545" name="Rectangle 17"/>
          <p:cNvSpPr>
            <a:spLocks noChangeArrowheads="1"/>
          </p:cNvSpPr>
          <p:nvPr/>
        </p:nvSpPr>
        <p:spPr bwMode="auto">
          <a:xfrm>
            <a:off x="136525" y="5151438"/>
            <a:ext cx="87630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If the operand is to be rotated once, the 1 is coded.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If more than once, register CL holds the number of rotations. </a:t>
            </a:r>
          </a:p>
        </p:txBody>
      </p:sp>
      <p:sp>
        <p:nvSpPr>
          <p:cNvPr id="155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RCL left through carry</a:t>
            </a:r>
          </a:p>
        </p:txBody>
      </p:sp>
      <p:pic>
        <p:nvPicPr>
          <p:cNvPr id="1558532" name="Picture 4" descr="pc03_0370b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70" y="6056276"/>
            <a:ext cx="2759055" cy="62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8534" name="Picture 6" descr="pc03_037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098550"/>
            <a:ext cx="8208962" cy="377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8547" name="Group 19"/>
          <p:cNvGrpSpPr>
            <a:grpSpLocks/>
          </p:cNvGrpSpPr>
          <p:nvPr/>
        </p:nvGrpSpPr>
        <p:grpSpPr bwMode="auto">
          <a:xfrm>
            <a:off x="457200" y="2835275"/>
            <a:ext cx="8382000" cy="2597150"/>
            <a:chOff x="288" y="1786"/>
            <a:chExt cx="5280" cy="1636"/>
          </a:xfrm>
        </p:grpSpPr>
        <p:sp>
          <p:nvSpPr>
            <p:cNvPr id="1558537" name="Rectangle 9"/>
            <p:cNvSpPr>
              <a:spLocks noChangeArrowheads="1"/>
            </p:cNvSpPr>
            <p:nvPr/>
          </p:nvSpPr>
          <p:spPr bwMode="auto">
            <a:xfrm>
              <a:off x="528" y="2743"/>
              <a:ext cx="5040" cy="1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538" name="Line 10"/>
            <p:cNvSpPr>
              <a:spLocks noChangeShapeType="1"/>
            </p:cNvSpPr>
            <p:nvPr/>
          </p:nvSpPr>
          <p:spPr bwMode="auto">
            <a:xfrm flipH="1">
              <a:off x="288" y="3415"/>
              <a:ext cx="9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539" name="Line 11"/>
            <p:cNvSpPr>
              <a:spLocks noChangeShapeType="1"/>
            </p:cNvSpPr>
            <p:nvPr/>
          </p:nvSpPr>
          <p:spPr bwMode="auto">
            <a:xfrm flipV="1">
              <a:off x="288" y="1873"/>
              <a:ext cx="0" cy="154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540" name="Line 12"/>
            <p:cNvSpPr>
              <a:spLocks noChangeShapeType="1"/>
            </p:cNvSpPr>
            <p:nvPr/>
          </p:nvSpPr>
          <p:spPr bwMode="auto">
            <a:xfrm>
              <a:off x="288" y="1875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541" name="Rectangle 13"/>
            <p:cNvSpPr>
              <a:spLocks noChangeArrowheads="1"/>
            </p:cNvSpPr>
            <p:nvPr/>
          </p:nvSpPr>
          <p:spPr bwMode="auto">
            <a:xfrm>
              <a:off x="528" y="1786"/>
              <a:ext cx="5040" cy="1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542" name="Line 14"/>
            <p:cNvSpPr>
              <a:spLocks noChangeShapeType="1"/>
            </p:cNvSpPr>
            <p:nvPr/>
          </p:nvSpPr>
          <p:spPr bwMode="auto">
            <a:xfrm>
              <a:off x="288" y="2827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1181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8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854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</a:t>
            </a:r>
            <a:r>
              <a:rPr lang="en-US" dirty="0"/>
              <a:t>OPERATORS IN THE C LANGUAGE</a:t>
            </a:r>
          </a:p>
        </p:txBody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830387"/>
          </a:xfrm>
        </p:spPr>
        <p:txBody>
          <a:bodyPr/>
          <a:lstStyle/>
          <a:p>
            <a:r>
              <a:rPr lang="en-US"/>
              <a:t>While every C programmer is familiar with logical operators, many aren</a:t>
            </a:r>
            <a:r>
              <a:rPr lang="ja-JP" altLang="en-US"/>
              <a:t>’</a:t>
            </a:r>
            <a:r>
              <a:rPr lang="en-US"/>
              <a:t>t versed in bitwise operators</a:t>
            </a:r>
          </a:p>
          <a:p>
            <a:pPr lvl="1"/>
            <a:r>
              <a:rPr lang="en-US"/>
              <a:t>AND (&amp;), OR (|), EX-OR (^)</a:t>
            </a:r>
          </a:p>
          <a:p>
            <a:pPr lvl="1"/>
            <a:r>
              <a:rPr lang="en-US"/>
              <a:t>inverter (~), Shift Right (&gt;&gt;), and Shift Left (&lt;&lt;)</a:t>
            </a:r>
          </a:p>
        </p:txBody>
      </p:sp>
      <p:pic>
        <p:nvPicPr>
          <p:cNvPr id="1457156" name="Picture 4" descr="ta03_004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63863"/>
            <a:ext cx="8458200" cy="26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90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</a:t>
            </a:r>
            <a:r>
              <a:rPr lang="en-US" dirty="0"/>
              <a:t>OPERATORS IN THE C LANGUAGE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92187"/>
          </a:xfrm>
        </p:spPr>
        <p:txBody>
          <a:bodyPr/>
          <a:lstStyle/>
          <a:p>
            <a:r>
              <a:rPr lang="en-US"/>
              <a:t>Examples </a:t>
            </a:r>
            <a:r>
              <a:rPr lang="en-US" b="1"/>
              <a:t>3-5</a:t>
            </a:r>
            <a:r>
              <a:rPr lang="en-US"/>
              <a:t>, 3-6 &amp; 3-7 using C logical operators. </a:t>
            </a:r>
          </a:p>
          <a:p>
            <a:pPr lvl="1"/>
            <a:r>
              <a:rPr lang="en-US"/>
              <a:t>"</a:t>
            </a:r>
            <a:r>
              <a:rPr lang="en-US" b="1">
                <a:latin typeface="Courier" charset="0"/>
              </a:rPr>
              <a:t>0x</a:t>
            </a:r>
            <a:r>
              <a:rPr lang="en-US"/>
              <a:t>" in the C language indicates data is in hex format. </a:t>
            </a:r>
          </a:p>
        </p:txBody>
      </p:sp>
      <p:pic>
        <p:nvPicPr>
          <p:cNvPr id="1559556" name="Picture 4" descr="pc03_034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960563"/>
            <a:ext cx="8291513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59557" name="Picture 5" descr="ex03_005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600"/>
            <a:ext cx="8458200" cy="254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9558" name="Rectangle 6"/>
          <p:cNvSpPr>
            <a:spLocks noChangeArrowheads="1"/>
          </p:cNvSpPr>
          <p:nvPr/>
        </p:nvSpPr>
        <p:spPr bwMode="auto">
          <a:xfrm>
            <a:off x="512763" y="2038350"/>
            <a:ext cx="8326437" cy="2698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5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955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</a:t>
            </a:r>
            <a:r>
              <a:rPr lang="en-US" dirty="0"/>
              <a:t>OPERATORS IN THE C LANGUAGE</a:t>
            </a:r>
          </a:p>
        </p:txBody>
      </p:sp>
      <p:sp>
        <p:nvSpPr>
          <p:cNvPr id="156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92187"/>
          </a:xfrm>
        </p:spPr>
        <p:txBody>
          <a:bodyPr/>
          <a:lstStyle/>
          <a:p>
            <a:r>
              <a:rPr lang="en-US"/>
              <a:t>Examples 3-5, </a:t>
            </a:r>
            <a:r>
              <a:rPr lang="en-US" b="1"/>
              <a:t>3-6</a:t>
            </a:r>
            <a:r>
              <a:rPr lang="en-US"/>
              <a:t> &amp; 3-7 using C logical operators. </a:t>
            </a:r>
          </a:p>
          <a:p>
            <a:pPr lvl="1"/>
            <a:r>
              <a:rPr lang="en-US"/>
              <a:t>"</a:t>
            </a:r>
            <a:r>
              <a:rPr lang="en-US" b="1">
                <a:latin typeface="Courier" charset="0"/>
              </a:rPr>
              <a:t>0x</a:t>
            </a:r>
            <a:r>
              <a:rPr lang="en-US"/>
              <a:t>" in the C language indicates data is in hex format.</a:t>
            </a:r>
          </a:p>
        </p:txBody>
      </p:sp>
      <p:pic>
        <p:nvPicPr>
          <p:cNvPr id="1565702" name="Picture 6" descr="ex03_00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8188"/>
            <a:ext cx="8458200" cy="255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5703" name="Picture 7" descr="pc03_034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960563"/>
            <a:ext cx="8291513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65704" name="Rectangle 8"/>
          <p:cNvSpPr>
            <a:spLocks noChangeArrowheads="1"/>
          </p:cNvSpPr>
          <p:nvPr/>
        </p:nvSpPr>
        <p:spPr bwMode="auto">
          <a:xfrm>
            <a:off x="512763" y="2287588"/>
            <a:ext cx="8326437" cy="2698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894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</a:t>
            </a:r>
            <a:r>
              <a:rPr lang="en-US" dirty="0"/>
              <a:t>OPERATORS IN THE C LANGUAGE</a:t>
            </a:r>
          </a:p>
        </p:txBody>
      </p:sp>
      <p:sp>
        <p:nvSpPr>
          <p:cNvPr id="156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92187"/>
          </a:xfrm>
        </p:spPr>
        <p:txBody>
          <a:bodyPr/>
          <a:lstStyle/>
          <a:p>
            <a:r>
              <a:rPr lang="en-US"/>
              <a:t>Examples 3-5, 3-6 &amp; </a:t>
            </a:r>
            <a:r>
              <a:rPr lang="en-US" b="1"/>
              <a:t>3-7</a:t>
            </a:r>
            <a:r>
              <a:rPr lang="en-US"/>
              <a:t> using C logical operators. </a:t>
            </a:r>
          </a:p>
          <a:p>
            <a:pPr lvl="1"/>
            <a:r>
              <a:rPr lang="en-US"/>
              <a:t>"</a:t>
            </a:r>
            <a:r>
              <a:rPr lang="en-US" b="1">
                <a:latin typeface="Courier" charset="0"/>
              </a:rPr>
              <a:t>0x</a:t>
            </a:r>
            <a:r>
              <a:rPr lang="en-US"/>
              <a:t>" in the C language indicates data is in hex format.</a:t>
            </a:r>
          </a:p>
        </p:txBody>
      </p:sp>
      <p:pic>
        <p:nvPicPr>
          <p:cNvPr id="1566726" name="Picture 6" descr="ex03_007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600"/>
            <a:ext cx="8458200" cy="239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6727" name="Picture 7" descr="pc03_034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960563"/>
            <a:ext cx="8291513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66728" name="Rectangle 8"/>
          <p:cNvSpPr>
            <a:spLocks noChangeArrowheads="1"/>
          </p:cNvSpPr>
          <p:nvPr/>
        </p:nvSpPr>
        <p:spPr bwMode="auto">
          <a:xfrm>
            <a:off x="512763" y="2540000"/>
            <a:ext cx="8326437" cy="2698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71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7752" name="Picture 8" descr="ex03_00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600"/>
            <a:ext cx="8458200" cy="239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</a:t>
            </a:r>
            <a:r>
              <a:rPr lang="en-US" dirty="0"/>
              <a:t>OPERATORS IN THE C LANGUAGE</a:t>
            </a:r>
          </a:p>
        </p:txBody>
      </p:sp>
      <p:sp>
        <p:nvSpPr>
          <p:cNvPr id="156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92187"/>
          </a:xfrm>
        </p:spPr>
        <p:txBody>
          <a:bodyPr/>
          <a:lstStyle/>
          <a:p>
            <a:r>
              <a:rPr lang="en-US"/>
              <a:t>Example of the </a:t>
            </a:r>
            <a:r>
              <a:rPr lang="en-US" b="1"/>
              <a:t>NOT</a:t>
            </a:r>
            <a:r>
              <a:rPr lang="en-US"/>
              <a:t> instruction in x86 processors.</a:t>
            </a:r>
          </a:p>
          <a:p>
            <a:pPr lvl="1"/>
            <a:r>
              <a:rPr lang="en-US"/>
              <a:t>"</a:t>
            </a:r>
            <a:r>
              <a:rPr lang="en-US" b="1">
                <a:latin typeface="Courier" charset="0"/>
              </a:rPr>
              <a:t>0x</a:t>
            </a:r>
            <a:r>
              <a:rPr lang="en-US"/>
              <a:t>" in the C language indicates data is in hex format.</a:t>
            </a:r>
          </a:p>
        </p:txBody>
      </p:sp>
      <p:pic>
        <p:nvPicPr>
          <p:cNvPr id="1567749" name="Picture 5" descr="pc03_034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960563"/>
            <a:ext cx="8291513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67750" name="Rectangle 6"/>
          <p:cNvSpPr>
            <a:spLocks noChangeArrowheads="1"/>
          </p:cNvSpPr>
          <p:nvPr/>
        </p:nvSpPr>
        <p:spPr bwMode="auto">
          <a:xfrm>
            <a:off x="512763" y="2789238"/>
            <a:ext cx="8326437" cy="2698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67753" name="Picture 9" descr="pc03_0350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4276725"/>
            <a:ext cx="6280150" cy="54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1121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7579" y="11783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BITWISE </a:t>
            </a:r>
            <a:r>
              <a:rPr lang="en-US" dirty="0"/>
              <a:t>OPERATORS IN THE C LANGUAGE</a:t>
            </a:r>
            <a:br>
              <a:rPr lang="en-US" dirty="0"/>
            </a:br>
            <a:r>
              <a:rPr lang="en-US" dirty="0"/>
              <a:t>shift operators</a:t>
            </a:r>
          </a:p>
        </p:txBody>
      </p:sp>
      <p:sp>
        <p:nvSpPr>
          <p:cNvPr id="156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904" y="1528616"/>
            <a:ext cx="8763000" cy="1830387"/>
          </a:xfrm>
        </p:spPr>
        <p:txBody>
          <a:bodyPr/>
          <a:lstStyle/>
          <a:p>
            <a:r>
              <a:rPr lang="en-US" dirty="0"/>
              <a:t>There are two bitwise shift operators in C: </a:t>
            </a:r>
          </a:p>
          <a:p>
            <a:pPr lvl="1"/>
            <a:r>
              <a:rPr lang="en-US" dirty="0"/>
              <a:t>Shift Right ( &gt;&gt;) and Shift Left (&lt;&lt;). </a:t>
            </a:r>
          </a:p>
          <a:p>
            <a:pPr lvl="2"/>
            <a:r>
              <a:rPr lang="en-US" dirty="0"/>
              <a:t>Perform the same operation as SHR/SHL in Assembly. </a:t>
            </a:r>
          </a:p>
          <a:p>
            <a:r>
              <a:rPr lang="en-US" dirty="0"/>
              <a:t>Their format in C is as follows:</a:t>
            </a:r>
          </a:p>
        </p:txBody>
      </p:sp>
      <p:pic>
        <p:nvPicPr>
          <p:cNvPr id="1564676" name="Picture 4" descr="pc03_036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79" y="3456948"/>
            <a:ext cx="801687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08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6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BITWISE </a:t>
            </a:r>
            <a:r>
              <a:rPr lang="en-US" dirty="0"/>
              <a:t>OPERATORS IN THE C LANGUAGE</a:t>
            </a:r>
            <a:br>
              <a:rPr lang="en-US" dirty="0"/>
            </a:br>
            <a:r>
              <a:rPr lang="en-US" dirty="0"/>
              <a:t>shift operators</a:t>
            </a:r>
          </a:p>
        </p:txBody>
      </p:sp>
      <p:sp>
        <p:nvSpPr>
          <p:cNvPr id="156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534987"/>
          </a:xfrm>
        </p:spPr>
        <p:txBody>
          <a:bodyPr/>
          <a:lstStyle/>
          <a:p>
            <a:r>
              <a:rPr lang="en-US"/>
              <a:t>Example of the use of shift operators in C:</a:t>
            </a:r>
          </a:p>
        </p:txBody>
      </p:sp>
      <p:pic>
        <p:nvPicPr>
          <p:cNvPr id="1568774" name="Picture 6" descr="ex03_00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44800"/>
            <a:ext cx="84582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8775" name="Picture 7" descr="pc03_037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693863"/>
            <a:ext cx="8208963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8776" name="Rectangle 8"/>
          <p:cNvSpPr>
            <a:spLocks noChangeArrowheads="1"/>
          </p:cNvSpPr>
          <p:nvPr/>
        </p:nvSpPr>
        <p:spPr bwMode="auto">
          <a:xfrm>
            <a:off x="501650" y="1708150"/>
            <a:ext cx="8326438" cy="2698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8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6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77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BITWISE </a:t>
            </a:r>
            <a:r>
              <a:rPr lang="en-US" dirty="0"/>
              <a:t>OPERATORS IN THE C LANGUAGE</a:t>
            </a:r>
            <a:br>
              <a:rPr lang="en-US" dirty="0"/>
            </a:br>
            <a:r>
              <a:rPr lang="en-US" dirty="0"/>
              <a:t>shift operators</a:t>
            </a:r>
          </a:p>
        </p:txBody>
      </p:sp>
      <p:sp>
        <p:nvSpPr>
          <p:cNvPr id="157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534987"/>
          </a:xfrm>
        </p:spPr>
        <p:txBody>
          <a:bodyPr/>
          <a:lstStyle/>
          <a:p>
            <a:r>
              <a:rPr lang="en-US"/>
              <a:t>Example of the use of shift operators in C:</a:t>
            </a:r>
          </a:p>
        </p:txBody>
      </p:sp>
      <p:pic>
        <p:nvPicPr>
          <p:cNvPr id="1574919" name="Picture 7" descr="ex03_01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46388"/>
            <a:ext cx="8458200" cy="304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4920" name="Picture 8" descr="pc03_037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693863"/>
            <a:ext cx="8208963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4921" name="Rectangle 9"/>
          <p:cNvSpPr>
            <a:spLocks noChangeArrowheads="1"/>
          </p:cNvSpPr>
          <p:nvPr/>
        </p:nvSpPr>
        <p:spPr bwMode="auto">
          <a:xfrm>
            <a:off x="501650" y="1947863"/>
            <a:ext cx="8326438" cy="2698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325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5941" name="Picture 5" descr="pc03_037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693863"/>
            <a:ext cx="8208963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5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BITWISE </a:t>
            </a:r>
            <a:r>
              <a:rPr lang="en-US" dirty="0"/>
              <a:t>OPERATORS IN THE C LANGUAGE</a:t>
            </a:r>
            <a:br>
              <a:rPr lang="en-US" dirty="0"/>
            </a:br>
            <a:r>
              <a:rPr lang="en-US" dirty="0"/>
              <a:t>shift operators</a:t>
            </a:r>
          </a:p>
        </p:txBody>
      </p:sp>
      <p:sp>
        <p:nvSpPr>
          <p:cNvPr id="157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534987"/>
          </a:xfrm>
        </p:spPr>
        <p:txBody>
          <a:bodyPr/>
          <a:lstStyle/>
          <a:p>
            <a:r>
              <a:rPr lang="en-US"/>
              <a:t>Example of the use of shift operators in C:</a:t>
            </a:r>
          </a:p>
        </p:txBody>
      </p:sp>
      <p:sp>
        <p:nvSpPr>
          <p:cNvPr id="1575940" name="Rectangle 4"/>
          <p:cNvSpPr>
            <a:spLocks noChangeArrowheads="1"/>
          </p:cNvSpPr>
          <p:nvPr/>
        </p:nvSpPr>
        <p:spPr bwMode="auto">
          <a:xfrm>
            <a:off x="501650" y="2224088"/>
            <a:ext cx="8326438" cy="2698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75943" name="Picture 7" descr="ex03_0110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46388"/>
            <a:ext cx="8458200" cy="304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71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UNSIGNED </a:t>
            </a:r>
            <a:r>
              <a:rPr lang="en-US" dirty="0"/>
              <a:t>MULTIPLICATION &amp; DIVISION </a:t>
            </a:r>
            <a:br>
              <a:rPr lang="en-US" dirty="0"/>
            </a:br>
            <a:r>
              <a:rPr lang="en-US" dirty="0"/>
              <a:t>division of unsigned numbers</a:t>
            </a:r>
          </a:p>
        </p:txBody>
      </p:sp>
      <p:pic>
        <p:nvPicPr>
          <p:cNvPr id="1555460" name="Picture 4" descr="pc03_0080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577975"/>
            <a:ext cx="8501063" cy="208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5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611187"/>
          </a:xfrm>
          <a:noFill/>
          <a:ln/>
        </p:spPr>
        <p:txBody>
          <a:bodyPr/>
          <a:lstStyle/>
          <a:p>
            <a:r>
              <a:rPr lang="en-US"/>
              <a:t>Various addressing modes of the denominator.</a:t>
            </a:r>
          </a:p>
        </p:txBody>
      </p:sp>
    </p:spTree>
    <p:extLst>
      <p:ext uri="{BB962C8B-B14F-4D97-AF65-F5344CB8AC3E}">
        <p14:creationId xmlns:p14="http://schemas.microsoft.com/office/powerpoint/2010/main" val="4160246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BITWISE </a:t>
            </a:r>
            <a:r>
              <a:rPr lang="en-US" dirty="0"/>
              <a:t>OPERATORS IN THE C LANGUAGE</a:t>
            </a:r>
            <a:br>
              <a:rPr lang="en-US" dirty="0"/>
            </a:br>
            <a:r>
              <a:rPr lang="en-US" dirty="0"/>
              <a:t>shift operators</a:t>
            </a:r>
          </a:p>
        </p:txBody>
      </p:sp>
      <p:sp>
        <p:nvSpPr>
          <p:cNvPr id="157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458787"/>
          </a:xfrm>
        </p:spPr>
        <p:txBody>
          <a:bodyPr/>
          <a:lstStyle/>
          <a:p>
            <a:r>
              <a:rPr lang="en-US"/>
              <a:t>Syntax of bitwise operators in C. </a:t>
            </a:r>
          </a:p>
        </p:txBody>
      </p:sp>
      <p:pic>
        <p:nvPicPr>
          <p:cNvPr id="1573893" name="Picture 5" descr="pr03_00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70025"/>
            <a:ext cx="7848600" cy="432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3894" name="Rectangle 6"/>
          <p:cNvSpPr>
            <a:spLocks noChangeArrowheads="1"/>
          </p:cNvSpPr>
          <p:nvPr/>
        </p:nvSpPr>
        <p:spPr bwMode="auto">
          <a:xfrm>
            <a:off x="1143000" y="5648325"/>
            <a:ext cx="7696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2000" i="1" baseline="0"/>
              <a:t>See the entire program listing on page 123 of your textbook.</a:t>
            </a:r>
          </a:p>
        </p:txBody>
      </p:sp>
    </p:spTree>
    <p:extLst>
      <p:ext uri="{BB962C8B-B14F-4D97-AF65-F5344CB8AC3E}">
        <p14:creationId xmlns:p14="http://schemas.microsoft.com/office/powerpoint/2010/main" val="422237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389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MULTIPLICATION &amp; DIVISION  division of unsigned numbers</a:t>
            </a:r>
          </a:p>
        </p:txBody>
      </p:sp>
      <p:sp>
        <p:nvSpPr>
          <p:cNvPr id="148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211387"/>
          </a:xfrm>
        </p:spPr>
        <p:txBody>
          <a:bodyPr/>
          <a:lstStyle/>
          <a:p>
            <a:r>
              <a:rPr lang="en-US" b="1"/>
              <a:t>word/word</a:t>
            </a:r>
            <a:r>
              <a:rPr lang="en-US"/>
              <a:t> - the numerator is in AX, and DX must be cleared. </a:t>
            </a:r>
          </a:p>
          <a:p>
            <a:pPr lvl="1"/>
            <a:r>
              <a:rPr lang="en-US"/>
              <a:t>The denominator can be in a register or memory. </a:t>
            </a:r>
          </a:p>
          <a:p>
            <a:pPr lvl="2"/>
            <a:r>
              <a:rPr lang="en-US"/>
              <a:t>After DIV, AX will have the quotient.</a:t>
            </a:r>
          </a:p>
          <a:p>
            <a:pPr lvl="2"/>
            <a:r>
              <a:rPr lang="en-US"/>
              <a:t>The remainder will be in DX.</a:t>
            </a:r>
          </a:p>
        </p:txBody>
      </p:sp>
      <p:pic>
        <p:nvPicPr>
          <p:cNvPr id="1487876" name="Picture 4" descr="pc03_009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227388"/>
            <a:ext cx="6197600" cy="152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24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UNSIGNED </a:t>
            </a:r>
            <a:r>
              <a:rPr lang="en-US" dirty="0"/>
              <a:t>MULTIPLICATION &amp; DIVISION </a:t>
            </a:r>
            <a:br>
              <a:rPr lang="en-US" dirty="0"/>
            </a:br>
            <a:r>
              <a:rPr lang="en-US" dirty="0"/>
              <a:t>division of unsigned numbers</a:t>
            </a:r>
          </a:p>
        </p:txBody>
      </p:sp>
      <p:sp>
        <p:nvSpPr>
          <p:cNvPr id="149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word/byte</a:t>
            </a:r>
            <a:r>
              <a:rPr lang="en-US" dirty="0"/>
              <a:t> - the numerator is in AX &amp; the denominator can be in a register or memory. </a:t>
            </a:r>
          </a:p>
          <a:p>
            <a:pPr lvl="1"/>
            <a:r>
              <a:rPr lang="en-US" dirty="0"/>
              <a:t>After DIV, AL will contain the quotient, AH the remainder. </a:t>
            </a:r>
          </a:p>
          <a:p>
            <a:pPr lvl="2"/>
            <a:r>
              <a:rPr lang="en-US" dirty="0"/>
              <a:t>The maximum quotient is FFH. </a:t>
            </a:r>
          </a:p>
          <a:p>
            <a:r>
              <a:rPr lang="en-US" dirty="0"/>
              <a:t>This program divides AX = 2055 by CL = 100. </a:t>
            </a:r>
          </a:p>
          <a:p>
            <a:pPr lvl="1"/>
            <a:r>
              <a:rPr lang="en-US" dirty="0"/>
              <a:t>The quotient is AL = 14H (20 decimal)</a:t>
            </a:r>
          </a:p>
          <a:p>
            <a:pPr lvl="1"/>
            <a:r>
              <a:rPr lang="en-US" dirty="0"/>
              <a:t>The remainder is AH = 37H (55 decimal).</a:t>
            </a:r>
          </a:p>
        </p:txBody>
      </p:sp>
      <p:pic>
        <p:nvPicPr>
          <p:cNvPr id="1491972" name="Picture 4" descr="pc03_010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4537392"/>
            <a:ext cx="5895975" cy="129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49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9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UNSIGNED </a:t>
            </a:r>
            <a:r>
              <a:rPr lang="en-US" dirty="0"/>
              <a:t>MULTIPLICATION &amp; DIVISION </a:t>
            </a:r>
            <a:br>
              <a:rPr lang="en-US" dirty="0"/>
            </a:br>
            <a:r>
              <a:rPr lang="en-US" dirty="0"/>
              <a:t>division of unsigned numbers</a:t>
            </a:r>
          </a:p>
        </p:txBody>
      </p:sp>
      <p:sp>
        <p:nvSpPr>
          <p:cNvPr id="148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439987"/>
          </a:xfrm>
        </p:spPr>
        <p:txBody>
          <a:bodyPr/>
          <a:lstStyle/>
          <a:p>
            <a:r>
              <a:rPr lang="en-US" b="1"/>
              <a:t>doubleword/word</a:t>
            </a:r>
            <a:r>
              <a:rPr lang="en-US"/>
              <a:t> - the numerator is in AX and DX.</a:t>
            </a:r>
          </a:p>
          <a:p>
            <a:pPr lvl="1">
              <a:lnSpc>
                <a:spcPct val="90000"/>
              </a:lnSpc>
            </a:pPr>
            <a:r>
              <a:rPr lang="en-US"/>
              <a:t>The most significant word in DX, least significant in AX. </a:t>
            </a:r>
          </a:p>
          <a:p>
            <a:pPr lvl="2">
              <a:lnSpc>
                <a:spcPct val="90000"/>
              </a:lnSpc>
            </a:pPr>
            <a:r>
              <a:rPr lang="en-US"/>
              <a:t>The denominator can be in a register or in memory. </a:t>
            </a:r>
          </a:p>
          <a:p>
            <a:pPr lvl="1"/>
            <a:r>
              <a:rPr lang="en-US"/>
              <a:t>After DIV, the quotient will be in AX, the remainder in DX.</a:t>
            </a:r>
          </a:p>
          <a:p>
            <a:pPr lvl="2"/>
            <a:r>
              <a:rPr lang="en-US"/>
              <a:t>The maximum quotient FFFFH.</a:t>
            </a:r>
          </a:p>
        </p:txBody>
      </p:sp>
      <p:pic>
        <p:nvPicPr>
          <p:cNvPr id="1486854" name="Picture 6" descr="pc03_01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035300"/>
            <a:ext cx="8291512" cy="291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8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8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8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8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8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8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8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6851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10723</TotalTime>
  <Words>2808</Words>
  <Application>Microsoft Macintosh PowerPoint</Application>
  <PresentationFormat>On-screen Show (4:3)</PresentationFormat>
  <Paragraphs>293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EEEN 311  Logic Circuits &amp; Microprocessors</vt:lpstr>
      <vt:lpstr>UNSIGNED MULTIPLICATION &amp; DIVISION  division of unsigned numbers</vt:lpstr>
      <vt:lpstr>UNSIGNED MULTIPLICATION &amp; DIVISION  division of unsigned numbers</vt:lpstr>
      <vt:lpstr>UNSIGNED MULTIPLICATION &amp; DIVISION  division of unsigned numbers</vt:lpstr>
      <vt:lpstr>division of unsigned numbers</vt:lpstr>
      <vt:lpstr>UNSIGNED MULTIPLICATION &amp; DIVISION  division of unsigned numbers</vt:lpstr>
      <vt:lpstr>UNSIGNED MULTIPLICATION &amp; DIVISION  division of unsigned numbers</vt:lpstr>
      <vt:lpstr>UNSIGNED MULTIPLICATION &amp; DIVISION  division of unsigned numbers</vt:lpstr>
      <vt:lpstr>UNSIGNED MULTIPLICATION &amp; DIVISION  division of unsigned numbers</vt:lpstr>
      <vt:lpstr>LOGIC INSTRUCTIONS AND</vt:lpstr>
      <vt:lpstr>LOGIC INSTRUCTIONS AND</vt:lpstr>
      <vt:lpstr>LOGIC INSTRUCTIONS OR </vt:lpstr>
      <vt:lpstr>LOGIC INSTRUCTIONS OR </vt:lpstr>
      <vt:lpstr>LOGIC INSTRUCTIONS XOR</vt:lpstr>
      <vt:lpstr>LOGIC INSTRUCTIONS XOR</vt:lpstr>
      <vt:lpstr>LOGIC INSTRUCTIONS XOR</vt:lpstr>
      <vt:lpstr>LOGIC INSTRUCTIONS SHIFT</vt:lpstr>
      <vt:lpstr>LOGIC INSTRUCTIONS SHIFT RIGHT</vt:lpstr>
      <vt:lpstr>LOGIC INSTRUCTIONS SHIFT RIGHT</vt:lpstr>
      <vt:lpstr>LOGIC INSTRUCTIONS SHIFT RIGHT</vt:lpstr>
      <vt:lpstr>LOGIC INSTRUCTIONS SHIFT LEFT</vt:lpstr>
      <vt:lpstr>LOGIC INSTRUCTIONS COMPARE of unsigned numbers    </vt:lpstr>
      <vt:lpstr>LOGIC INSTRUCTIONS COMPARE of unsigned numbers    </vt:lpstr>
      <vt:lpstr>LOGIC INSTRUCTIONS COMPARE of unsigned numbers    </vt:lpstr>
      <vt:lpstr>LOGIC INSTRUCTIONS COMPARE of unsigned numbers    </vt:lpstr>
      <vt:lpstr>LOGIC INSTRUCTIONS COMPARE of unsigned numbers    </vt:lpstr>
      <vt:lpstr>LOGIC INSTRUCTIONS COMPARE of unsigned numbers    </vt:lpstr>
      <vt:lpstr>LOGIC INSTRUCTIONS COMPARE of unsigned numbers    </vt:lpstr>
      <vt:lpstr>BCD AND ASCII CONVERSION BCD number system</vt:lpstr>
      <vt:lpstr>BCD AND ASCII CONVERSION BCD unpacked vs. packed</vt:lpstr>
      <vt:lpstr>BCD AND ASCII CONVERSION ASCII numbers</vt:lpstr>
      <vt:lpstr>BCD AND ASCII CONVERSION ASCII to unpacked BCD conversion</vt:lpstr>
      <vt:lpstr>BCD AND ASCII CONVERSION ASCII to unpacked BCD conversion</vt:lpstr>
      <vt:lpstr>BCD AND ASCII CONVERSION ASCII to unpacked BCD conversion</vt:lpstr>
      <vt:lpstr>BCD AND ASCII CONVERSION ASCII/BCD conversions</vt:lpstr>
      <vt:lpstr>BCD AND ASCII CONVERSION ASCII to packed BCD conversion</vt:lpstr>
      <vt:lpstr>BCD AND ASCII CONVERSION packed BCD to ASCII conversion</vt:lpstr>
      <vt:lpstr>BCD AND ASCII CONVERSION BCD addition and subtraction</vt:lpstr>
      <vt:lpstr>BCD AND ASCII CONVERSION DAA</vt:lpstr>
      <vt:lpstr>BCD AND ASCII CONVERSION DAA general rules &amp; summary </vt:lpstr>
      <vt:lpstr>BCD AND ASCII CONVERSION DAA summary of action</vt:lpstr>
      <vt:lpstr>BCD AND ASCII CONVERSION BCD subtraction and correction</vt:lpstr>
      <vt:lpstr>BCD AND ASCII CONVERSION BCD subtraction and correction</vt:lpstr>
      <vt:lpstr>ROTATE INSTRUCTIONS</vt:lpstr>
      <vt:lpstr>ROTATE INSTRUCTIONS ROR/ROL rotate right/rotate left</vt:lpstr>
      <vt:lpstr>ROTATE INSTRUCTIONS ROR rotate right</vt:lpstr>
      <vt:lpstr>ROTATE INSTRUCTIONS ROL rotate left</vt:lpstr>
      <vt:lpstr>ROTATE INSTRUCTIONS RCR/RCL right/left through carry</vt:lpstr>
      <vt:lpstr>ROTATE INSTRUCTIONS RCR right through carry</vt:lpstr>
      <vt:lpstr>ROTATE INSTRUCTIONS RCL left through carry</vt:lpstr>
      <vt:lpstr>BITWISE OPERATORS IN THE C LANGUAGE</vt:lpstr>
      <vt:lpstr>BITWISE OPERATORS IN THE C LANGUAGE</vt:lpstr>
      <vt:lpstr>BITWISE OPERATORS IN THE C LANGUAGE</vt:lpstr>
      <vt:lpstr>BITWISE OPERATORS IN THE C LANGUAGE</vt:lpstr>
      <vt:lpstr>BITWISE OPERATORS IN THE C LANGUAGE</vt:lpstr>
      <vt:lpstr>BITWISE OPERATORS IN THE C LANGUAGE shift operators</vt:lpstr>
      <vt:lpstr>BITWISE OPERATORS IN THE C LANGUAGE shift operators</vt:lpstr>
      <vt:lpstr>BITWISE OPERATORS IN THE C LANGUAGE shift operators</vt:lpstr>
      <vt:lpstr>BITWISE OPERATORS IN THE C LANGUAGE shift operators</vt:lpstr>
      <vt:lpstr>BITWISE OPERATORS IN THE C LANGUAGE shift operators</vt:lpstr>
    </vt:vector>
  </TitlesOfParts>
  <Company>Bilgi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Yigit Daghan Gokdel</dc:creator>
  <cp:lastModifiedBy>Yigit Daghan Gokdel</cp:lastModifiedBy>
  <cp:revision>346</cp:revision>
  <dcterms:created xsi:type="dcterms:W3CDTF">2012-09-24T08:21:54Z</dcterms:created>
  <dcterms:modified xsi:type="dcterms:W3CDTF">2012-11-20T11:48:44Z</dcterms:modified>
</cp:coreProperties>
</file>