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61" r:id="rId4"/>
    <p:sldId id="262" r:id="rId5"/>
    <p:sldId id="263" r:id="rId6"/>
    <p:sldId id="258" r:id="rId7"/>
    <p:sldId id="259" r:id="rId8"/>
    <p:sldId id="267" r:id="rId9"/>
    <p:sldId id="260"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34" autoAdjust="0"/>
    <p:restoredTop sz="94674"/>
  </p:normalViewPr>
  <p:slideViewPr>
    <p:cSldViewPr snapToGrid="0" snapToObjects="1">
      <p:cViewPr varScale="1">
        <p:scale>
          <a:sx n="47" d="100"/>
          <a:sy n="47" d="100"/>
        </p:scale>
        <p:origin x="720"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951FAD-2D00-7946-9AFC-FB84AF75CB90}" type="datetimeFigureOut">
              <a:rPr lang="en-US" smtClean="0"/>
              <a:pPr/>
              <a:t>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885076-AE56-8540-9E92-BAD00A49A1EF}" type="slidenum">
              <a:rPr lang="en-US" smtClean="0"/>
              <a:pPr/>
              <a:t>‹#›</a:t>
            </a:fld>
            <a:endParaRPr lang="en-US"/>
          </a:p>
        </p:txBody>
      </p:sp>
    </p:spTree>
    <p:extLst>
      <p:ext uri="{BB962C8B-B14F-4D97-AF65-F5344CB8AC3E}">
        <p14:creationId xmlns:p14="http://schemas.microsoft.com/office/powerpoint/2010/main" val="388601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3B7C3-A308-C242-9E42-B2B8B4346B81}" type="datetimeFigureOut">
              <a:rPr lang="en-US" smtClean="0"/>
              <a:pPr/>
              <a:t>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F1673-3B07-C94F-AC5A-B322BA371AD1}" type="slidenum">
              <a:rPr lang="en-US" smtClean="0"/>
              <a:pPr/>
              <a:t>‹#›</a:t>
            </a:fld>
            <a:endParaRPr lang="en-US"/>
          </a:p>
        </p:txBody>
      </p:sp>
    </p:spTree>
    <p:extLst>
      <p:ext uri="{BB962C8B-B14F-4D97-AF65-F5344CB8AC3E}">
        <p14:creationId xmlns:p14="http://schemas.microsoft.com/office/powerpoint/2010/main" val="40540384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7A76C4C-17C7-4844-B928-44CB2F8318F8}" type="datetime2">
              <a:rPr lang="en-US" smtClean="0"/>
              <a:pPr/>
              <a:t>Friday, January 7, 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80986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7B8F5-59EF-8D4E-9D27-B8E8515DE168}" type="datetime2">
              <a:rPr lang="en-US" smtClean="0"/>
              <a:pPr/>
              <a:t>Friday, January 7, 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408901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1E9AD9-8BCE-D64A-B1D2-F8BEA09E73BC}" type="datetime2">
              <a:rPr lang="en-US" smtClean="0"/>
              <a:pPr/>
              <a:t>Friday, January 7, 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150403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800000"/>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lvl1pPr>
            <a:lvl2pPr marL="742950" indent="-285750">
              <a:buFont typeface="Courier New"/>
              <a:buChar char="o"/>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75798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2E0A6-C8B3-E841-AEE5-463AB6F2ABCC}" type="datetime2">
              <a:rPr lang="en-US" smtClean="0"/>
              <a:pPr/>
              <a:t>Friday, January 7, 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122149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05F856-27D1-1447-BC6F-F158C753C158}" type="datetime2">
              <a:rPr lang="en-US" smtClean="0"/>
              <a:pPr/>
              <a:t>Friday, January 7, 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417555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AA0CF9-7F6E-B049-AAEC-90FCD7C029DB}" type="datetime2">
              <a:rPr lang="en-US" smtClean="0"/>
              <a:pPr/>
              <a:t>Friday, January 7, 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68466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D74DDB-BC64-094E-AF7F-AC865B3303B9}" type="datetime2">
              <a:rPr lang="en-US" smtClean="0"/>
              <a:pPr/>
              <a:t>Friday, January 7, 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122882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A2259-D3D0-A142-8131-274323B0011D}" type="datetime2">
              <a:rPr lang="en-US" smtClean="0"/>
              <a:pPr/>
              <a:t>Friday, January 7, 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78537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E8C05-7EE4-3A44-95CE-AD1E2CAA7A48}" type="datetime2">
              <a:rPr lang="en-US" smtClean="0"/>
              <a:pPr/>
              <a:t>Friday, January 7, 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39646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58E89-EE25-6744-8E9D-150C4846643C}" type="datetime2">
              <a:rPr lang="en-US" smtClean="0"/>
              <a:pPr/>
              <a:t>Friday, January 7, 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9DC9CE9-3E8B-1542-88CC-36B6B60004CF}" type="slidenum">
              <a:rPr lang="en-US" smtClean="0"/>
              <a:pPr/>
              <a:t>‹#›</a:t>
            </a:fld>
            <a:endParaRPr lang="en-US"/>
          </a:p>
        </p:txBody>
      </p:sp>
    </p:spTree>
    <p:extLst>
      <p:ext uri="{BB962C8B-B14F-4D97-AF65-F5344CB8AC3E}">
        <p14:creationId xmlns:p14="http://schemas.microsoft.com/office/powerpoint/2010/main" val="115331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467"/>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8AC7-F430-7642-ADA7-E22A5AF81136}" type="datetime2">
              <a:rPr lang="en-US" smtClean="0"/>
              <a:pPr/>
              <a:t>Friday, January 7, 2022</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C9CE9-3E8B-1542-88CC-36B6B60004CF}" type="slidenum">
              <a:rPr lang="en-US" smtClean="0"/>
              <a:pPr/>
              <a:t>‹#›</a:t>
            </a:fld>
            <a:endParaRPr lang="en-US"/>
          </a:p>
        </p:txBody>
      </p:sp>
      <p:pic>
        <p:nvPicPr>
          <p:cNvPr id="8" name="Picture 7" descr="bilgi_logo copy.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7842" y="6194028"/>
            <a:ext cx="2646501" cy="603738"/>
          </a:xfrm>
          <a:prstGeom prst="rect">
            <a:avLst/>
          </a:prstGeom>
        </p:spPr>
      </p:pic>
    </p:spTree>
    <p:extLst>
      <p:ext uri="{BB962C8B-B14F-4D97-AF65-F5344CB8AC3E}">
        <p14:creationId xmlns:p14="http://schemas.microsoft.com/office/powerpoint/2010/main" val="262951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32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66" y="2130425"/>
            <a:ext cx="8171954" cy="1470025"/>
          </a:xfrm>
        </p:spPr>
        <p:txBody>
          <a:bodyPr>
            <a:normAutofit/>
          </a:bodyPr>
          <a:lstStyle/>
          <a:p>
            <a:r>
              <a:rPr lang="en-US" sz="3200" dirty="0">
                <a:solidFill>
                  <a:srgbClr val="800000"/>
                </a:solidFill>
              </a:rPr>
              <a:t>EEEN 311 </a:t>
            </a:r>
            <a:br>
              <a:rPr lang="en-US" sz="3200" dirty="0">
                <a:solidFill>
                  <a:srgbClr val="800000"/>
                </a:solidFill>
              </a:rPr>
            </a:br>
            <a:r>
              <a:rPr lang="en-US" sz="3200" dirty="0">
                <a:solidFill>
                  <a:srgbClr val="800000"/>
                </a:solidFill>
              </a:rPr>
              <a:t>Logic Circuits &amp; Microprocessors</a:t>
            </a:r>
          </a:p>
        </p:txBody>
      </p:sp>
      <p:sp>
        <p:nvSpPr>
          <p:cNvPr id="3" name="Subtitle 2"/>
          <p:cNvSpPr>
            <a:spLocks noGrp="1"/>
          </p:cNvSpPr>
          <p:nvPr>
            <p:ph type="subTitle" idx="1"/>
          </p:nvPr>
        </p:nvSpPr>
        <p:spPr/>
        <p:txBody>
          <a:bodyPr/>
          <a:lstStyle/>
          <a:p>
            <a:r>
              <a:rPr lang="en-US" dirty="0"/>
              <a:t>The x86 Microprocessor</a:t>
            </a:r>
          </a:p>
          <a:p>
            <a:r>
              <a:rPr lang="en-US" sz="2000" dirty="0"/>
              <a:t>[Week 11]</a:t>
            </a:r>
          </a:p>
        </p:txBody>
      </p:sp>
    </p:spTree>
    <p:extLst>
      <p:ext uri="{BB962C8B-B14F-4D97-AF65-F5344CB8AC3E}">
        <p14:creationId xmlns:p14="http://schemas.microsoft.com/office/powerpoint/2010/main" val="55175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emu8086.inc</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SCAN_NUM</a:t>
            </a:r>
            <a:r>
              <a:rPr lang="en-US" dirty="0"/>
              <a:t> - procedure that gets the multi-digit SIGNED number from the keyboard, and stores the result in </a:t>
            </a:r>
            <a:r>
              <a:rPr lang="en-US" b="1" dirty="0"/>
              <a:t>CX</a:t>
            </a:r>
            <a:r>
              <a:rPr lang="en-US" dirty="0"/>
              <a:t> register. To use it declare: </a:t>
            </a:r>
            <a:r>
              <a:rPr lang="en-US" b="1" dirty="0"/>
              <a:t>DEFINE_SCAN_NUM</a:t>
            </a:r>
            <a:r>
              <a:rPr lang="en-US" dirty="0"/>
              <a:t> before </a:t>
            </a:r>
            <a:r>
              <a:rPr lang="en-US" b="1" dirty="0"/>
              <a:t>END</a:t>
            </a:r>
            <a:r>
              <a:rPr lang="en-US" dirty="0"/>
              <a:t> directive.</a:t>
            </a:r>
          </a:p>
          <a:p>
            <a:endParaRPr lang="en-US" dirty="0"/>
          </a:p>
          <a:p>
            <a:r>
              <a:rPr lang="en-US" b="1" dirty="0"/>
              <a:t>PRINT_NUM</a:t>
            </a:r>
            <a:r>
              <a:rPr lang="en-US" dirty="0"/>
              <a:t> - procedure that prints a signed number in </a:t>
            </a:r>
            <a:r>
              <a:rPr lang="en-US" b="1" dirty="0"/>
              <a:t>AX</a:t>
            </a:r>
            <a:r>
              <a:rPr lang="en-US" dirty="0"/>
              <a:t> register. To use it declare: </a:t>
            </a:r>
            <a:r>
              <a:rPr lang="en-US" b="1" dirty="0"/>
              <a:t>DEFINE_PRINT_NUM</a:t>
            </a:r>
            <a:r>
              <a:rPr lang="en-US" dirty="0"/>
              <a:t> </a:t>
            </a:r>
            <a:r>
              <a:rPr lang="en-US" u="sng" dirty="0"/>
              <a:t>and </a:t>
            </a:r>
            <a:r>
              <a:rPr lang="en-US" b="1" u="sng" dirty="0"/>
              <a:t>DEFINE_PRINT_NUM_UNS</a:t>
            </a:r>
            <a:r>
              <a:rPr lang="en-US" u="sng" dirty="0"/>
              <a:t> before </a:t>
            </a:r>
            <a:r>
              <a:rPr lang="en-US" b="1" u="sng" dirty="0"/>
              <a:t>END</a:t>
            </a:r>
            <a:r>
              <a:rPr lang="en-US" u="sng" dirty="0"/>
              <a:t> directive.</a:t>
            </a:r>
          </a:p>
          <a:p>
            <a:endParaRPr lang="en-US" u="sng" dirty="0"/>
          </a:p>
          <a:p>
            <a:r>
              <a:rPr lang="en-US" b="1" u="sng" dirty="0"/>
              <a:t>PRINT_NUM_UNS</a:t>
            </a:r>
            <a:r>
              <a:rPr lang="en-US" u="sng" dirty="0"/>
              <a:t> - procedure that prints out an unsigned number in </a:t>
            </a:r>
            <a:r>
              <a:rPr lang="en-US" b="1" u="sng" dirty="0"/>
              <a:t>AX</a:t>
            </a:r>
            <a:r>
              <a:rPr lang="en-US" u="sng" dirty="0"/>
              <a:t> register. To use it declare: </a:t>
            </a:r>
            <a:r>
              <a:rPr lang="en-US" b="1" u="sng" dirty="0"/>
              <a:t>DEFINE_PRINT_NUM_UNS</a:t>
            </a:r>
            <a:r>
              <a:rPr lang="en-US" u="sng" dirty="0"/>
              <a:t> before </a:t>
            </a:r>
            <a:r>
              <a:rPr lang="en-US" b="1" u="sng" dirty="0"/>
              <a:t>END</a:t>
            </a:r>
            <a:r>
              <a:rPr lang="en-US" u="sng" dirty="0"/>
              <a:t> directive.</a:t>
            </a:r>
          </a:p>
          <a:p>
            <a:endParaRPr lang="en-US" u="sng" dirty="0"/>
          </a:p>
          <a:p>
            <a:endParaRPr lang="en-US" u="sng" dirty="0"/>
          </a:p>
          <a:p>
            <a:r>
              <a:rPr lang="en-US" u="sng" dirty="0"/>
              <a:t>To use any of the above procedures you should first declare the function in the bottom of your file (but before </a:t>
            </a:r>
            <a:r>
              <a:rPr lang="en-US" b="1" u="sng" dirty="0"/>
              <a:t>END</a:t>
            </a:r>
            <a:r>
              <a:rPr lang="en-US" u="sng" dirty="0"/>
              <a:t>!!), and then use </a:t>
            </a:r>
            <a:r>
              <a:rPr lang="en-US" b="1" u="sng" dirty="0"/>
              <a:t>CALL</a:t>
            </a:r>
            <a:r>
              <a:rPr lang="en-US" u="sng" dirty="0"/>
              <a:t> instruction followed by a procedure name. For example:	</a:t>
            </a:r>
          </a:p>
          <a:p>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10</a:t>
            </a:fld>
            <a:endParaRPr lang="en-US"/>
          </a:p>
        </p:txBody>
      </p:sp>
    </p:spTree>
    <p:extLst>
      <p:ext uri="{BB962C8B-B14F-4D97-AF65-F5344CB8AC3E}">
        <p14:creationId xmlns:p14="http://schemas.microsoft.com/office/powerpoint/2010/main" val="162598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include 'emu8086.inc'</a:t>
            </a:r>
          </a:p>
          <a:p>
            <a:endParaRPr lang="en-US" dirty="0"/>
          </a:p>
          <a:p>
            <a:pPr marL="0" indent="0">
              <a:buNone/>
            </a:pPr>
            <a:r>
              <a:rPr lang="de-DE" dirty="0"/>
              <a:t>ORG    100h</a:t>
            </a:r>
          </a:p>
          <a:p>
            <a:endParaRPr lang="de-DE" dirty="0"/>
          </a:p>
          <a:p>
            <a:pPr marL="0" indent="0">
              <a:buNone/>
            </a:pPr>
            <a:r>
              <a:rPr lang="de-DE" dirty="0"/>
              <a:t>LEA    SI, msg1       ; </a:t>
            </a:r>
            <a:r>
              <a:rPr lang="de-DE" dirty="0" err="1"/>
              <a:t>ask</a:t>
            </a:r>
            <a:r>
              <a:rPr lang="de-DE" dirty="0"/>
              <a:t> </a:t>
            </a:r>
            <a:r>
              <a:rPr lang="de-DE" dirty="0" err="1"/>
              <a:t>for</a:t>
            </a:r>
            <a:r>
              <a:rPr lang="de-DE" dirty="0"/>
              <a:t> </a:t>
            </a:r>
            <a:r>
              <a:rPr lang="de-DE" dirty="0" err="1"/>
              <a:t>the</a:t>
            </a:r>
            <a:r>
              <a:rPr lang="de-DE" dirty="0"/>
              <a:t> </a:t>
            </a:r>
            <a:r>
              <a:rPr lang="de-DE" dirty="0" err="1"/>
              <a:t>number</a:t>
            </a:r>
            <a:endParaRPr lang="de-DE" dirty="0"/>
          </a:p>
          <a:p>
            <a:pPr marL="0" indent="0">
              <a:buNone/>
            </a:pPr>
            <a:r>
              <a:rPr lang="de-DE" dirty="0"/>
              <a:t>CALL   </a:t>
            </a:r>
            <a:r>
              <a:rPr lang="de-DE" dirty="0" err="1"/>
              <a:t>print_string</a:t>
            </a:r>
            <a:r>
              <a:rPr lang="de-DE" dirty="0"/>
              <a:t>   ;</a:t>
            </a:r>
          </a:p>
          <a:p>
            <a:pPr marL="0" indent="0">
              <a:buNone/>
            </a:pPr>
            <a:r>
              <a:rPr lang="de-DE" dirty="0"/>
              <a:t>CALL   </a:t>
            </a:r>
            <a:r>
              <a:rPr lang="de-DE" dirty="0" err="1"/>
              <a:t>scan_num</a:t>
            </a:r>
            <a:r>
              <a:rPr lang="de-DE" dirty="0"/>
              <a:t>       ; </a:t>
            </a:r>
            <a:r>
              <a:rPr lang="de-DE" dirty="0" err="1"/>
              <a:t>get</a:t>
            </a:r>
            <a:r>
              <a:rPr lang="de-DE" dirty="0"/>
              <a:t> </a:t>
            </a:r>
            <a:r>
              <a:rPr lang="de-DE" dirty="0" err="1"/>
              <a:t>number</a:t>
            </a:r>
            <a:r>
              <a:rPr lang="de-DE" dirty="0"/>
              <a:t> in CX.</a:t>
            </a:r>
          </a:p>
          <a:p>
            <a:endParaRPr lang="de-DE" dirty="0"/>
          </a:p>
          <a:p>
            <a:pPr marL="0" indent="0">
              <a:buNone/>
            </a:pPr>
            <a:r>
              <a:rPr lang="de-DE" dirty="0"/>
              <a:t>MOV    AX, CX         ; </a:t>
            </a:r>
            <a:r>
              <a:rPr lang="de-DE" dirty="0" err="1"/>
              <a:t>copy</a:t>
            </a:r>
            <a:r>
              <a:rPr lang="de-DE" dirty="0"/>
              <a:t> </a:t>
            </a:r>
            <a:r>
              <a:rPr lang="de-DE" dirty="0" err="1"/>
              <a:t>the</a:t>
            </a:r>
            <a:r>
              <a:rPr lang="de-DE" dirty="0"/>
              <a:t> </a:t>
            </a:r>
            <a:r>
              <a:rPr lang="de-DE" dirty="0" err="1"/>
              <a:t>number</a:t>
            </a:r>
            <a:r>
              <a:rPr lang="de-DE" dirty="0"/>
              <a:t> </a:t>
            </a:r>
            <a:r>
              <a:rPr lang="de-DE" dirty="0" err="1"/>
              <a:t>to</a:t>
            </a:r>
            <a:r>
              <a:rPr lang="de-DE" dirty="0"/>
              <a:t> AX.</a:t>
            </a:r>
          </a:p>
          <a:p>
            <a:endParaRPr lang="de-DE" dirty="0"/>
          </a:p>
          <a:p>
            <a:pPr marL="0" indent="0">
              <a:buNone/>
            </a:pPr>
            <a:r>
              <a:rPr lang="de-DE" dirty="0"/>
              <a:t>; </a:t>
            </a:r>
            <a:r>
              <a:rPr lang="de-DE" dirty="0" err="1"/>
              <a:t>print</a:t>
            </a:r>
            <a:r>
              <a:rPr lang="de-DE" dirty="0"/>
              <a:t> </a:t>
            </a:r>
            <a:r>
              <a:rPr lang="de-DE" dirty="0" err="1"/>
              <a:t>the</a:t>
            </a:r>
            <a:r>
              <a:rPr lang="de-DE" dirty="0"/>
              <a:t> </a:t>
            </a:r>
            <a:r>
              <a:rPr lang="de-DE" dirty="0" err="1"/>
              <a:t>following</a:t>
            </a:r>
            <a:r>
              <a:rPr lang="de-DE" dirty="0"/>
              <a:t> </a:t>
            </a:r>
            <a:r>
              <a:rPr lang="de-DE" dirty="0" err="1"/>
              <a:t>string</a:t>
            </a:r>
            <a:r>
              <a:rPr lang="de-DE" dirty="0"/>
              <a:t>:</a:t>
            </a:r>
          </a:p>
          <a:p>
            <a:pPr marL="0" indent="0">
              <a:buNone/>
            </a:pPr>
            <a:r>
              <a:rPr lang="de-DE" dirty="0"/>
              <a:t>CALL   </a:t>
            </a:r>
            <a:r>
              <a:rPr lang="de-DE" dirty="0" err="1"/>
              <a:t>pthis</a:t>
            </a:r>
            <a:endParaRPr lang="de-DE" dirty="0"/>
          </a:p>
          <a:p>
            <a:pPr marL="0" indent="0">
              <a:buNone/>
            </a:pPr>
            <a:r>
              <a:rPr lang="en-US" dirty="0"/>
              <a:t>DB  13, 10, 'You have entered: ', 0</a:t>
            </a:r>
          </a:p>
          <a:p>
            <a:endParaRPr lang="en-US" dirty="0"/>
          </a:p>
          <a:p>
            <a:pPr marL="0" indent="0">
              <a:buNone/>
            </a:pPr>
            <a:r>
              <a:rPr lang="en-US" dirty="0"/>
              <a:t>CALL   </a:t>
            </a:r>
            <a:r>
              <a:rPr lang="en-US" dirty="0" err="1"/>
              <a:t>print_num</a:t>
            </a:r>
            <a:r>
              <a:rPr lang="en-US" dirty="0"/>
              <a:t>      ; print number in AX.</a:t>
            </a:r>
          </a:p>
          <a:p>
            <a:endParaRPr lang="en-US" dirty="0"/>
          </a:p>
          <a:p>
            <a:pPr marL="0" indent="0">
              <a:buNone/>
            </a:pPr>
            <a:r>
              <a:rPr lang="en-US" dirty="0"/>
              <a:t>RET                   ; return to operating system.</a:t>
            </a:r>
          </a:p>
          <a:p>
            <a:endParaRPr lang="en-US" dirty="0"/>
          </a:p>
          <a:p>
            <a:pPr marL="0" indent="0">
              <a:buNone/>
            </a:pPr>
            <a:r>
              <a:rPr lang="en-US" dirty="0"/>
              <a:t>msg1   DB  'Enter the number: ', 0</a:t>
            </a:r>
          </a:p>
          <a:p>
            <a:endParaRPr lang="en-US" dirty="0"/>
          </a:p>
          <a:p>
            <a:pPr marL="0" indent="0">
              <a:buNone/>
            </a:pPr>
            <a:r>
              <a:rPr lang="en-US" dirty="0"/>
              <a:t>DEFINE_SCAN_NUM</a:t>
            </a:r>
          </a:p>
          <a:p>
            <a:pPr marL="0" indent="0">
              <a:buNone/>
            </a:pPr>
            <a:r>
              <a:rPr lang="en-US" dirty="0"/>
              <a:t>DEFINE_PRINT_STRING</a:t>
            </a:r>
          </a:p>
          <a:p>
            <a:pPr marL="0" indent="0">
              <a:buNone/>
            </a:pPr>
            <a:r>
              <a:rPr lang="en-US" dirty="0"/>
              <a:t>DEFINE_PRINT_NUM</a:t>
            </a:r>
          </a:p>
          <a:p>
            <a:pPr marL="0" indent="0">
              <a:buNone/>
            </a:pPr>
            <a:r>
              <a:rPr lang="en-US" dirty="0"/>
              <a:t>DEFINE_PRINT_NUM_UNS  ; required for </a:t>
            </a:r>
            <a:r>
              <a:rPr lang="en-US" dirty="0" err="1"/>
              <a:t>print_num</a:t>
            </a:r>
            <a:r>
              <a:rPr lang="en-US" dirty="0"/>
              <a:t>.</a:t>
            </a:r>
          </a:p>
          <a:p>
            <a:pPr marL="0" indent="0">
              <a:buNone/>
            </a:pPr>
            <a:r>
              <a:rPr lang="en-US" dirty="0"/>
              <a:t>DEFINE_PTHIS</a:t>
            </a:r>
          </a:p>
          <a:p>
            <a:endParaRPr lang="en-US" dirty="0"/>
          </a:p>
          <a:p>
            <a:pPr marL="0" indent="0">
              <a:buNone/>
            </a:pPr>
            <a:r>
              <a:rPr lang="en-US" dirty="0"/>
              <a:t>END                   ; directive to stop the compiler.</a:t>
            </a:r>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11</a:t>
            </a:fld>
            <a:endParaRPr lang="en-US"/>
          </a:p>
        </p:txBody>
      </p:sp>
    </p:spTree>
    <p:extLst>
      <p:ext uri="{BB962C8B-B14F-4D97-AF65-F5344CB8AC3E}">
        <p14:creationId xmlns:p14="http://schemas.microsoft.com/office/powerpoint/2010/main" val="96534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Content Placeholder 2"/>
          <p:cNvSpPr>
            <a:spLocks noGrp="1"/>
          </p:cNvSpPr>
          <p:nvPr>
            <p:ph idx="1"/>
          </p:nvPr>
        </p:nvSpPr>
        <p:spPr/>
        <p:txBody>
          <a:bodyPr>
            <a:normAutofit/>
          </a:bodyPr>
          <a:lstStyle/>
          <a:p>
            <a:r>
              <a:rPr lang="en-US" dirty="0"/>
              <a:t>To make programming easier there are some common functions that can be included in your program. </a:t>
            </a:r>
          </a:p>
          <a:p>
            <a:endParaRPr lang="en-US" dirty="0"/>
          </a:p>
          <a:p>
            <a:r>
              <a:rPr lang="en-US" dirty="0"/>
              <a:t>Use the </a:t>
            </a:r>
            <a:r>
              <a:rPr lang="en-US" b="1" dirty="0"/>
              <a:t>INCLUDE</a:t>
            </a:r>
            <a:r>
              <a:rPr lang="en-US" dirty="0"/>
              <a:t> directive followed by a file name. </a:t>
            </a:r>
          </a:p>
          <a:p>
            <a:endParaRPr lang="en-US" dirty="0"/>
          </a:p>
          <a:p>
            <a:r>
              <a:rPr lang="en-US" dirty="0"/>
              <a:t>Compiler automatically searches for the file in the same folder where the source file is located, and if it cannot find the file there - it searches in </a:t>
            </a:r>
            <a:r>
              <a:rPr lang="en-US" b="1" dirty="0" err="1"/>
              <a:t>Inc</a:t>
            </a:r>
            <a:r>
              <a:rPr lang="en-US" dirty="0"/>
              <a:t> folder. </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2</a:t>
            </a:fld>
            <a:endParaRPr lang="en-US"/>
          </a:p>
        </p:txBody>
      </p:sp>
    </p:spTree>
    <p:extLst>
      <p:ext uri="{BB962C8B-B14F-4D97-AF65-F5344CB8AC3E}">
        <p14:creationId xmlns:p14="http://schemas.microsoft.com/office/powerpoint/2010/main" val="4988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Content Placeholder 2"/>
          <p:cNvSpPr>
            <a:spLocks noGrp="1"/>
          </p:cNvSpPr>
          <p:nvPr>
            <p:ph idx="1"/>
          </p:nvPr>
        </p:nvSpPr>
        <p:spPr/>
        <p:txBody>
          <a:bodyPr>
            <a:normAutofit/>
          </a:bodyPr>
          <a:lstStyle/>
          <a:p>
            <a:r>
              <a:rPr lang="en-US" dirty="0"/>
              <a:t>Macros are just like procedures, but not really. Macros look like procedures, but they exist only until your code is compiled, after compilation all macros are replaced with real instructions. If you declared a macro and never used it in your code, compiler will simply ignore it. </a:t>
            </a:r>
          </a:p>
          <a:p>
            <a:endParaRPr lang="en-US" b="1" u="sng" dirty="0"/>
          </a:p>
          <a:p>
            <a:pPr marL="0" indent="0">
              <a:buNone/>
            </a:pPr>
            <a:r>
              <a:rPr lang="en-US" dirty="0"/>
              <a:t>Macro definition: </a:t>
            </a:r>
          </a:p>
          <a:p>
            <a:pPr marL="0" indent="0">
              <a:buNone/>
            </a:pPr>
            <a:r>
              <a:rPr lang="en-US" dirty="0"/>
              <a:t>name    MACRO  [parameters,...]</a:t>
            </a:r>
          </a:p>
          <a:p>
            <a:pPr marL="0" indent="0">
              <a:buNone/>
            </a:pPr>
            <a:r>
              <a:rPr lang="en-US" dirty="0"/>
              <a:t>             &lt;instructions&gt;</a:t>
            </a:r>
          </a:p>
          <a:p>
            <a:pPr marL="0" indent="0">
              <a:buNone/>
            </a:pPr>
            <a:r>
              <a:rPr lang="en-US" dirty="0"/>
              <a:t>ENDM	</a:t>
            </a:r>
          </a:p>
          <a:p>
            <a:endParaRPr lang="en-US" dirty="0"/>
          </a:p>
          <a:p>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3</a:t>
            </a:fld>
            <a:endParaRPr lang="en-US"/>
          </a:p>
        </p:txBody>
      </p:sp>
    </p:spTree>
    <p:extLst>
      <p:ext uri="{BB962C8B-B14F-4D97-AF65-F5344CB8AC3E}">
        <p14:creationId xmlns:p14="http://schemas.microsoft.com/office/powerpoint/2010/main" val="3902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MyMacro</a:t>
            </a:r>
            <a:r>
              <a:rPr lang="en-US" dirty="0"/>
              <a:t>    MACRO  p1, p2, p3</a:t>
            </a:r>
          </a:p>
          <a:p>
            <a:endParaRPr lang="en-US" dirty="0"/>
          </a:p>
          <a:p>
            <a:pPr marL="0" indent="0">
              <a:buNone/>
            </a:pPr>
            <a:r>
              <a:rPr lang="de-DE" dirty="0"/>
              <a:t>     MOV AX, p1</a:t>
            </a:r>
          </a:p>
          <a:p>
            <a:pPr marL="0" indent="0">
              <a:buNone/>
            </a:pPr>
            <a:r>
              <a:rPr lang="de-DE" dirty="0"/>
              <a:t>     MOV BX, p2</a:t>
            </a:r>
          </a:p>
          <a:p>
            <a:pPr marL="0" indent="0">
              <a:buNone/>
            </a:pPr>
            <a:r>
              <a:rPr lang="de-DE" dirty="0"/>
              <a:t>     MOV CX, p3</a:t>
            </a:r>
          </a:p>
          <a:p>
            <a:endParaRPr lang="de-DE" dirty="0"/>
          </a:p>
          <a:p>
            <a:pPr marL="0" indent="0">
              <a:buNone/>
            </a:pPr>
            <a:r>
              <a:rPr lang="de-DE" dirty="0"/>
              <a:t>ENDM</a:t>
            </a:r>
          </a:p>
          <a:p>
            <a:endParaRPr lang="de-DE" dirty="0"/>
          </a:p>
          <a:p>
            <a:pPr marL="0" indent="0">
              <a:buNone/>
            </a:pPr>
            <a:r>
              <a:rPr lang="fi-FI" dirty="0"/>
              <a:t>ORG 100h</a:t>
            </a:r>
          </a:p>
          <a:p>
            <a:endParaRPr lang="fi-FI" dirty="0"/>
          </a:p>
          <a:p>
            <a:pPr marL="0" indent="0">
              <a:buNone/>
            </a:pPr>
            <a:r>
              <a:rPr lang="it-IT" dirty="0" err="1"/>
              <a:t>MyMacro</a:t>
            </a:r>
            <a:r>
              <a:rPr lang="it-IT" dirty="0"/>
              <a:t> 1, 2, 3</a:t>
            </a:r>
          </a:p>
          <a:p>
            <a:endParaRPr lang="it-IT" dirty="0"/>
          </a:p>
          <a:p>
            <a:pPr marL="0" indent="0">
              <a:buNone/>
            </a:pPr>
            <a:r>
              <a:rPr lang="it-IT" dirty="0" err="1"/>
              <a:t>MyMacro</a:t>
            </a:r>
            <a:r>
              <a:rPr lang="it-IT" dirty="0"/>
              <a:t> 4, 5, DX</a:t>
            </a:r>
          </a:p>
          <a:p>
            <a:endParaRPr lang="it-IT" dirty="0"/>
          </a:p>
          <a:p>
            <a:pPr marL="0" indent="0">
              <a:buNone/>
            </a:pPr>
            <a:r>
              <a:rPr lang="it-IT" dirty="0"/>
              <a:t>RET</a:t>
            </a:r>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4</a:t>
            </a:fld>
            <a:endParaRPr lang="en-US"/>
          </a:p>
        </p:txBody>
      </p:sp>
    </p:spTree>
    <p:extLst>
      <p:ext uri="{BB962C8B-B14F-4D97-AF65-F5344CB8AC3E}">
        <p14:creationId xmlns:p14="http://schemas.microsoft.com/office/powerpoint/2010/main" val="61837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Content Placeholder 2"/>
          <p:cNvSpPr>
            <a:spLocks noGrp="1"/>
          </p:cNvSpPr>
          <p:nvPr>
            <p:ph idx="1"/>
          </p:nvPr>
        </p:nvSpPr>
        <p:spPr/>
        <p:txBody>
          <a:bodyPr>
            <a:normAutofit fontScale="62500" lnSpcReduction="20000"/>
          </a:bodyPr>
          <a:lstStyle/>
          <a:p>
            <a:r>
              <a:rPr lang="en-US" dirty="0"/>
              <a:t>Procedure you should use </a:t>
            </a:r>
            <a:r>
              <a:rPr lang="en-US" b="1" dirty="0"/>
              <a:t>CALL</a:t>
            </a:r>
            <a:r>
              <a:rPr lang="en-US" dirty="0"/>
              <a:t> instruction :</a:t>
            </a:r>
          </a:p>
          <a:p>
            <a:pPr lvl="1"/>
            <a:r>
              <a:rPr lang="en-US" dirty="0"/>
              <a:t>CALL </a:t>
            </a:r>
            <a:r>
              <a:rPr lang="en-US" dirty="0" err="1"/>
              <a:t>MyProc</a:t>
            </a:r>
            <a:r>
              <a:rPr lang="en-US" dirty="0"/>
              <a:t> </a:t>
            </a:r>
          </a:p>
          <a:p>
            <a:r>
              <a:rPr lang="en-US" dirty="0"/>
              <a:t>When you want to use a macro, you can just type its name. For example:</a:t>
            </a:r>
          </a:p>
          <a:p>
            <a:pPr lvl="1"/>
            <a:r>
              <a:rPr lang="en-US" dirty="0" err="1"/>
              <a:t>MyMacro</a:t>
            </a:r>
            <a:r>
              <a:rPr lang="en-US" dirty="0"/>
              <a:t> </a:t>
            </a:r>
          </a:p>
          <a:p>
            <a:r>
              <a:rPr lang="en-US" dirty="0"/>
              <a:t>Procedure is located at some specific address in memory, and if you use the same procedure 100 times, the CPU will transfer control to this part of the memory. </a:t>
            </a:r>
          </a:p>
          <a:p>
            <a:r>
              <a:rPr lang="en-US" dirty="0"/>
              <a:t>Macro is expanded directly in program's code. So if you use the same macro 100 times, the compiler expands the macro 100 times, making the output executable file larger and larger, each time all instructions of a macro are inserted.</a:t>
            </a:r>
          </a:p>
          <a:p>
            <a:endParaRPr lang="en-US" dirty="0"/>
          </a:p>
          <a:p>
            <a:r>
              <a:rPr lang="en-US" dirty="0"/>
              <a:t>You should use </a:t>
            </a:r>
            <a:r>
              <a:rPr lang="en-US" b="1" dirty="0"/>
              <a:t>stack</a:t>
            </a:r>
            <a:r>
              <a:rPr lang="en-US" dirty="0"/>
              <a:t> or any general purpose registers to pass parameters to procedure. </a:t>
            </a:r>
          </a:p>
          <a:p>
            <a:endParaRPr lang="en-US" dirty="0"/>
          </a:p>
          <a:p>
            <a:r>
              <a:rPr lang="en-US" dirty="0"/>
              <a:t>To pass parameters to macro, you can just type them after the macro name. For example: </a:t>
            </a:r>
            <a:r>
              <a:rPr lang="en-US" dirty="0" err="1"/>
              <a:t>MyMacro</a:t>
            </a:r>
            <a:r>
              <a:rPr lang="en-US" dirty="0"/>
              <a:t> 1, 2, 3 </a:t>
            </a:r>
          </a:p>
          <a:p>
            <a:endParaRPr lang="en-US" dirty="0"/>
          </a:p>
          <a:p>
            <a:r>
              <a:rPr lang="en-US" dirty="0"/>
              <a:t>To mark the end of the macro </a:t>
            </a:r>
            <a:r>
              <a:rPr lang="en-US" b="1" dirty="0"/>
              <a:t>ENDM</a:t>
            </a:r>
            <a:r>
              <a:rPr lang="en-US" dirty="0"/>
              <a:t> directive is enough.</a:t>
            </a:r>
          </a:p>
          <a:p>
            <a:endParaRPr lang="en-US" dirty="0"/>
          </a:p>
          <a:p>
            <a:r>
              <a:rPr lang="en-US" dirty="0"/>
              <a:t>To mark the end of the procedure, you should type the name of the procedure before the </a:t>
            </a:r>
            <a:r>
              <a:rPr lang="en-US" b="1" dirty="0"/>
              <a:t>ENDP</a:t>
            </a:r>
            <a:r>
              <a:rPr lang="en-US" dirty="0"/>
              <a:t> directive.	</a:t>
            </a:r>
          </a:p>
          <a:p>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5</a:t>
            </a:fld>
            <a:endParaRPr lang="en-US"/>
          </a:p>
        </p:txBody>
      </p:sp>
    </p:spTree>
    <p:extLst>
      <p:ext uri="{BB962C8B-B14F-4D97-AF65-F5344CB8AC3E}">
        <p14:creationId xmlns:p14="http://schemas.microsoft.com/office/powerpoint/2010/main" val="95538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emu8086.inc</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u="sng" dirty="0"/>
              <a:t>emu8086.inc is a good example of how macros can be used</a:t>
            </a:r>
            <a:endParaRPr lang="en-US" dirty="0"/>
          </a:p>
          <a:p>
            <a:pPr marL="0" indent="0">
              <a:buNone/>
            </a:pPr>
            <a:r>
              <a:rPr lang="en-US" dirty="0"/>
              <a:t>	</a:t>
            </a:r>
          </a:p>
          <a:p>
            <a:pPr marL="0" indent="0">
              <a:buNone/>
            </a:pPr>
            <a:endParaRPr lang="en-US" dirty="0"/>
          </a:p>
          <a:p>
            <a:pPr marL="0" indent="0">
              <a:buNone/>
            </a:pPr>
            <a:r>
              <a:rPr lang="en-US" b="1" dirty="0"/>
              <a:t>emu8086.inc</a:t>
            </a:r>
            <a:r>
              <a:rPr lang="en-US" dirty="0"/>
              <a:t> defines the following </a:t>
            </a:r>
            <a:r>
              <a:rPr lang="en-US" b="1" dirty="0"/>
              <a:t>macros</a:t>
            </a:r>
            <a:r>
              <a:rPr lang="en-US" dirty="0"/>
              <a:t>:</a:t>
            </a:r>
          </a:p>
          <a:p>
            <a:endParaRPr lang="en-US" dirty="0"/>
          </a:p>
          <a:p>
            <a:r>
              <a:rPr lang="en-US" b="1" dirty="0"/>
              <a:t>PUTC char</a:t>
            </a:r>
            <a:r>
              <a:rPr lang="en-US" dirty="0"/>
              <a:t> - macro with 1 parameter, prints out an ASCII char at current cursor position.</a:t>
            </a:r>
          </a:p>
          <a:p>
            <a:endParaRPr lang="en-US" dirty="0"/>
          </a:p>
          <a:p>
            <a:r>
              <a:rPr lang="en-US" b="1" dirty="0"/>
              <a:t>GOTOXY col, row</a:t>
            </a:r>
            <a:r>
              <a:rPr lang="en-US" dirty="0"/>
              <a:t> - macro with 2 parameters, sets cursor position.</a:t>
            </a:r>
          </a:p>
          <a:p>
            <a:endParaRPr lang="en-US" dirty="0"/>
          </a:p>
          <a:p>
            <a:r>
              <a:rPr lang="en-US" b="1" dirty="0"/>
              <a:t>PRINT string</a:t>
            </a:r>
            <a:r>
              <a:rPr lang="en-US" dirty="0"/>
              <a:t> - macro with 1 parameter, prints out a string.</a:t>
            </a:r>
          </a:p>
          <a:p>
            <a:endParaRPr lang="en-US" dirty="0"/>
          </a:p>
          <a:p>
            <a:r>
              <a:rPr lang="en-US" b="1" dirty="0"/>
              <a:t>PRINTN string</a:t>
            </a:r>
            <a:r>
              <a:rPr lang="en-US" dirty="0"/>
              <a:t> - macro with 1 parameter, prints out a string. The same as PRINT but automatically adds "carriage return" at the end of the string.</a:t>
            </a:r>
          </a:p>
          <a:p>
            <a:endParaRPr lang="en-US" dirty="0"/>
          </a:p>
          <a:p>
            <a:r>
              <a:rPr lang="en-US" b="1" dirty="0"/>
              <a:t>CURSOROFF</a:t>
            </a:r>
            <a:r>
              <a:rPr lang="en-US" dirty="0"/>
              <a:t> - turns off the text cursor.</a:t>
            </a:r>
          </a:p>
          <a:p>
            <a:endParaRPr lang="en-US" dirty="0"/>
          </a:p>
          <a:p>
            <a:r>
              <a:rPr lang="en-US" b="1" dirty="0"/>
              <a:t>CURSORON</a:t>
            </a:r>
            <a:r>
              <a:rPr lang="en-US" dirty="0"/>
              <a:t> - turns on the text cursor.	</a:t>
            </a:r>
          </a:p>
          <a:p>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6</a:t>
            </a:fld>
            <a:endParaRPr lang="en-US"/>
          </a:p>
        </p:txBody>
      </p:sp>
    </p:spTree>
    <p:extLst>
      <p:ext uri="{BB962C8B-B14F-4D97-AF65-F5344CB8AC3E}">
        <p14:creationId xmlns:p14="http://schemas.microsoft.com/office/powerpoint/2010/main" val="150304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emu8086.inc</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include emu8086.inc</a:t>
            </a:r>
          </a:p>
          <a:p>
            <a:endParaRPr lang="en-US" dirty="0"/>
          </a:p>
          <a:p>
            <a:pPr marL="0" indent="0">
              <a:buNone/>
            </a:pPr>
            <a:r>
              <a:rPr lang="de-DE" dirty="0"/>
              <a:t>ORG    100h</a:t>
            </a:r>
          </a:p>
          <a:p>
            <a:endParaRPr lang="de-DE" dirty="0"/>
          </a:p>
          <a:p>
            <a:pPr marL="0" indent="0">
              <a:buNone/>
            </a:pPr>
            <a:r>
              <a:rPr lang="de-DE" dirty="0"/>
              <a:t>PRINT '</a:t>
            </a:r>
            <a:r>
              <a:rPr lang="de-DE" dirty="0" err="1"/>
              <a:t>Hello</a:t>
            </a:r>
            <a:r>
              <a:rPr lang="de-DE" dirty="0"/>
              <a:t> World!'</a:t>
            </a:r>
          </a:p>
          <a:p>
            <a:endParaRPr lang="de-DE" dirty="0"/>
          </a:p>
          <a:p>
            <a:pPr marL="0" indent="0">
              <a:buNone/>
            </a:pPr>
            <a:r>
              <a:rPr lang="en-US" dirty="0"/>
              <a:t>GOTOXY 10, 5</a:t>
            </a:r>
          </a:p>
          <a:p>
            <a:endParaRPr lang="en-US" dirty="0"/>
          </a:p>
          <a:p>
            <a:pPr marL="0" indent="0">
              <a:buNone/>
            </a:pPr>
            <a:r>
              <a:rPr lang="en-US" dirty="0"/>
              <a:t>PUTC 65           ; 65 - is an ASCII code for 'A'</a:t>
            </a:r>
          </a:p>
          <a:p>
            <a:pPr marL="0" indent="0">
              <a:buNone/>
            </a:pPr>
            <a:r>
              <a:rPr lang="en-US" dirty="0"/>
              <a:t>PUTC 'B'</a:t>
            </a:r>
          </a:p>
          <a:p>
            <a:endParaRPr lang="en-US" dirty="0"/>
          </a:p>
          <a:p>
            <a:pPr marL="0" indent="0">
              <a:buNone/>
            </a:pPr>
            <a:r>
              <a:rPr lang="en-US" dirty="0"/>
              <a:t>RET               ; return to operating system.</a:t>
            </a:r>
          </a:p>
          <a:p>
            <a:pPr marL="0" indent="0">
              <a:buNone/>
            </a:pPr>
            <a:r>
              <a:rPr lang="en-US" dirty="0"/>
              <a:t>END               ; directive to stop the compiler.</a:t>
            </a:r>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7</a:t>
            </a:fld>
            <a:endParaRPr lang="en-US"/>
          </a:p>
        </p:txBody>
      </p:sp>
    </p:spTree>
    <p:extLst>
      <p:ext uri="{BB962C8B-B14F-4D97-AF65-F5344CB8AC3E}">
        <p14:creationId xmlns:p14="http://schemas.microsoft.com/office/powerpoint/2010/main" val="45773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Remainder</a:t>
            </a:r>
          </a:p>
        </p:txBody>
      </p:sp>
      <p:sp>
        <p:nvSpPr>
          <p:cNvPr id="3" name="Content Placeholder 2"/>
          <p:cNvSpPr>
            <a:spLocks noGrp="1"/>
          </p:cNvSpPr>
          <p:nvPr>
            <p:ph idx="1"/>
          </p:nvPr>
        </p:nvSpPr>
        <p:spPr/>
        <p:txBody>
          <a:bodyPr>
            <a:normAutofit fontScale="62500" lnSpcReduction="20000"/>
          </a:bodyPr>
          <a:lstStyle/>
          <a:p>
            <a:pPr marL="0" indent="0">
              <a:buNone/>
            </a:pPr>
            <a:r>
              <a:rPr lang="de-DE" dirty="0"/>
              <a:t>ORG    100h</a:t>
            </a:r>
          </a:p>
          <a:p>
            <a:endParaRPr lang="de-DE" dirty="0"/>
          </a:p>
          <a:p>
            <a:pPr marL="0" indent="0">
              <a:buNone/>
            </a:pPr>
            <a:r>
              <a:rPr lang="de-DE" dirty="0"/>
              <a:t>MOV    AL, 1</a:t>
            </a:r>
          </a:p>
          <a:p>
            <a:pPr marL="0" indent="0">
              <a:buNone/>
            </a:pPr>
            <a:r>
              <a:rPr lang="de-DE" dirty="0"/>
              <a:t>MOV    BL, 2</a:t>
            </a:r>
          </a:p>
          <a:p>
            <a:endParaRPr lang="de-DE" dirty="0"/>
          </a:p>
          <a:p>
            <a:pPr marL="0" indent="0">
              <a:buNone/>
            </a:pPr>
            <a:r>
              <a:rPr lang="en-US" dirty="0"/>
              <a:t>CALL   m2</a:t>
            </a:r>
          </a:p>
          <a:p>
            <a:pPr marL="0" indent="0">
              <a:buNone/>
            </a:pPr>
            <a:r>
              <a:rPr lang="en-US" dirty="0"/>
              <a:t>CALL   m2</a:t>
            </a:r>
          </a:p>
          <a:p>
            <a:pPr marL="0" indent="0">
              <a:buNone/>
            </a:pPr>
            <a:r>
              <a:rPr lang="en-US" dirty="0"/>
              <a:t>CALL   m2</a:t>
            </a:r>
          </a:p>
          <a:p>
            <a:pPr marL="0" indent="0">
              <a:buNone/>
            </a:pPr>
            <a:r>
              <a:rPr lang="en-US" dirty="0"/>
              <a:t>CALL   m2</a:t>
            </a:r>
          </a:p>
          <a:p>
            <a:endParaRPr lang="en-US" dirty="0"/>
          </a:p>
          <a:p>
            <a:pPr marL="0" indent="0">
              <a:buNone/>
            </a:pPr>
            <a:r>
              <a:rPr lang="en-US" dirty="0"/>
              <a:t>RET                   ; return to operating system.</a:t>
            </a:r>
          </a:p>
          <a:p>
            <a:endParaRPr lang="en-US" dirty="0"/>
          </a:p>
          <a:p>
            <a:pPr marL="0" indent="0">
              <a:buNone/>
            </a:pPr>
            <a:r>
              <a:rPr lang="de-DE" dirty="0"/>
              <a:t>m2     PROC</a:t>
            </a:r>
          </a:p>
          <a:p>
            <a:pPr marL="0" indent="0">
              <a:buNone/>
            </a:pPr>
            <a:r>
              <a:rPr lang="de-DE" dirty="0"/>
              <a:t>MUL    BL             ; AX = AL * BL.</a:t>
            </a:r>
          </a:p>
          <a:p>
            <a:pPr marL="0" indent="0">
              <a:buNone/>
            </a:pPr>
            <a:r>
              <a:rPr lang="en-US" dirty="0"/>
              <a:t>RET                   ; return to caller.</a:t>
            </a:r>
          </a:p>
          <a:p>
            <a:pPr marL="0" indent="0">
              <a:buNone/>
            </a:pPr>
            <a:r>
              <a:rPr lang="de-DE" dirty="0"/>
              <a:t>m2     ENDP</a:t>
            </a:r>
          </a:p>
          <a:p>
            <a:endParaRPr lang="de-DE" dirty="0"/>
          </a:p>
          <a:p>
            <a:pPr marL="0" indent="0">
              <a:buNone/>
            </a:pPr>
            <a:r>
              <a:rPr lang="de-DE" dirty="0"/>
              <a:t>END</a:t>
            </a:r>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8</a:t>
            </a:fld>
            <a:endParaRPr lang="en-US"/>
          </a:p>
        </p:txBody>
      </p:sp>
    </p:spTree>
    <p:extLst>
      <p:ext uri="{BB962C8B-B14F-4D97-AF65-F5344CB8AC3E}">
        <p14:creationId xmlns:p14="http://schemas.microsoft.com/office/powerpoint/2010/main" val="67661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emu8086.inc</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emu8086.inc</a:t>
            </a:r>
            <a:r>
              <a:rPr lang="en-US" dirty="0"/>
              <a:t> also defines the following </a:t>
            </a:r>
            <a:r>
              <a:rPr lang="en-US" b="1" dirty="0"/>
              <a:t>procedures</a:t>
            </a:r>
            <a:r>
              <a:rPr lang="en-US" dirty="0"/>
              <a:t>:</a:t>
            </a:r>
          </a:p>
          <a:p>
            <a:endParaRPr lang="en-US" dirty="0"/>
          </a:p>
          <a:p>
            <a:r>
              <a:rPr lang="en-US" b="1" dirty="0"/>
              <a:t>PRINT_STRING</a:t>
            </a:r>
            <a:r>
              <a:rPr lang="en-US" dirty="0"/>
              <a:t> - procedure to print a null terminated string at current cursor position, receives address of string in </a:t>
            </a:r>
            <a:r>
              <a:rPr lang="en-US" b="1" dirty="0"/>
              <a:t>DS:SI</a:t>
            </a:r>
            <a:r>
              <a:rPr lang="en-US" dirty="0"/>
              <a:t> register. To use it declare: </a:t>
            </a:r>
            <a:r>
              <a:rPr lang="en-US" b="1" dirty="0"/>
              <a:t>DEFINE_PRINT_STRING</a:t>
            </a:r>
            <a:r>
              <a:rPr lang="en-US" dirty="0"/>
              <a:t> before </a:t>
            </a:r>
            <a:r>
              <a:rPr lang="en-US" b="1" dirty="0"/>
              <a:t>END</a:t>
            </a:r>
            <a:r>
              <a:rPr lang="en-US" dirty="0"/>
              <a:t> directive.</a:t>
            </a:r>
          </a:p>
          <a:p>
            <a:endParaRPr lang="en-US" dirty="0"/>
          </a:p>
          <a:p>
            <a:r>
              <a:rPr lang="en-US" b="1" dirty="0"/>
              <a:t>PTHIS</a:t>
            </a:r>
            <a:r>
              <a:rPr lang="en-US" dirty="0"/>
              <a:t> - procedure to print a null terminated string at current cursor position (just as PRINT_STRING), but receives address of string from Stack. The ZERO TERMINATED string should be defined just after the CALL instruction. For example:</a:t>
            </a:r>
          </a:p>
          <a:p>
            <a:endParaRPr lang="en-US" dirty="0"/>
          </a:p>
          <a:p>
            <a:r>
              <a:rPr lang="en-US" dirty="0"/>
              <a:t>CALL PTHIS </a:t>
            </a:r>
            <a:r>
              <a:rPr lang="en-US" dirty="0" err="1"/>
              <a:t>db</a:t>
            </a:r>
            <a:r>
              <a:rPr lang="en-US" dirty="0"/>
              <a:t> 'Hello World!', 0  To use it declare: </a:t>
            </a:r>
            <a:r>
              <a:rPr lang="en-US" b="1" dirty="0"/>
              <a:t>DEFINE_PTHIS</a:t>
            </a:r>
            <a:r>
              <a:rPr lang="en-US" dirty="0"/>
              <a:t> before </a:t>
            </a:r>
            <a:r>
              <a:rPr lang="en-US" b="1" dirty="0"/>
              <a:t>END</a:t>
            </a:r>
            <a:r>
              <a:rPr lang="en-US" dirty="0"/>
              <a:t> directive.</a:t>
            </a:r>
          </a:p>
          <a:p>
            <a:endParaRPr lang="en-US" dirty="0"/>
          </a:p>
          <a:p>
            <a:r>
              <a:rPr lang="en-US" b="1" dirty="0"/>
              <a:t>GET_STRING</a:t>
            </a:r>
            <a:r>
              <a:rPr lang="en-US" dirty="0"/>
              <a:t> - procedure to get a null terminated string from a user, the received string is written to buffer at </a:t>
            </a:r>
            <a:r>
              <a:rPr lang="en-US" b="1" dirty="0"/>
              <a:t>DS:DI</a:t>
            </a:r>
            <a:r>
              <a:rPr lang="en-US" dirty="0"/>
              <a:t>, buffer size should be in </a:t>
            </a:r>
            <a:r>
              <a:rPr lang="en-US" b="1" dirty="0"/>
              <a:t>DX</a:t>
            </a:r>
            <a:r>
              <a:rPr lang="en-US" dirty="0"/>
              <a:t>. Procedure stops the input when 'Enter' is pressed. To use it declare: </a:t>
            </a:r>
            <a:r>
              <a:rPr lang="en-US" b="1" dirty="0"/>
              <a:t>DEFINE_GET_STRING</a:t>
            </a:r>
            <a:r>
              <a:rPr lang="en-US" dirty="0"/>
              <a:t> before </a:t>
            </a:r>
            <a:r>
              <a:rPr lang="en-US" b="1" dirty="0"/>
              <a:t>END</a:t>
            </a:r>
            <a:r>
              <a:rPr lang="en-US" dirty="0"/>
              <a:t> directive.</a:t>
            </a:r>
          </a:p>
          <a:p>
            <a:endParaRPr lang="en-US" dirty="0"/>
          </a:p>
          <a:p>
            <a:r>
              <a:rPr lang="en-US" b="1" dirty="0"/>
              <a:t>CLEAR_SCREEN</a:t>
            </a:r>
            <a:r>
              <a:rPr lang="en-US" dirty="0"/>
              <a:t> - procedure to clear the screen, (done by scrolling entire screen window), and set cursor position to top of it. To use it declare: </a:t>
            </a:r>
            <a:r>
              <a:rPr lang="en-US" b="1" dirty="0"/>
              <a:t>DEFINE_CLEAR_SCREEN</a:t>
            </a:r>
            <a:r>
              <a:rPr lang="en-US" dirty="0"/>
              <a:t> before </a:t>
            </a:r>
            <a:r>
              <a:rPr lang="en-US" b="1" dirty="0"/>
              <a:t>END</a:t>
            </a:r>
            <a:r>
              <a:rPr lang="en-US" dirty="0"/>
              <a:t> directive.</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F6F3437C-11E9-3947-863A-61C374749801}" type="datetime2">
              <a:rPr lang="en-US" smtClean="0"/>
              <a:pPr/>
              <a:t>Friday, January 7, 2022</a:t>
            </a:fld>
            <a:endParaRPr lang="en-US"/>
          </a:p>
        </p:txBody>
      </p:sp>
      <p:sp>
        <p:nvSpPr>
          <p:cNvPr id="5" name="Slide Number Placeholder 4"/>
          <p:cNvSpPr>
            <a:spLocks noGrp="1"/>
          </p:cNvSpPr>
          <p:nvPr>
            <p:ph type="sldNum" sz="quarter" idx="12"/>
          </p:nvPr>
        </p:nvSpPr>
        <p:spPr/>
        <p:txBody>
          <a:bodyPr/>
          <a:lstStyle/>
          <a:p>
            <a:fld id="{49DC9CE9-3E8B-1542-88CC-36B6B60004CF}" type="slidenum">
              <a:rPr lang="en-US" smtClean="0"/>
              <a:pPr/>
              <a:t>9</a:t>
            </a:fld>
            <a:endParaRPr lang="en-US"/>
          </a:p>
        </p:txBody>
      </p:sp>
    </p:spTree>
    <p:extLst>
      <p:ext uri="{BB962C8B-B14F-4D97-AF65-F5344CB8AC3E}">
        <p14:creationId xmlns:p14="http://schemas.microsoft.com/office/powerpoint/2010/main" val="1246830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11411</TotalTime>
  <Words>1083</Words>
  <Application>Microsoft Office PowerPoint</Application>
  <PresentationFormat>On-screen Show (4:3)</PresentationFormat>
  <Paragraphs>166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Wingdings</vt:lpstr>
      <vt:lpstr>Office Theme</vt:lpstr>
      <vt:lpstr>EEEN 311  Logic Circuits &amp; Microprocessors</vt:lpstr>
      <vt:lpstr>MACROS</vt:lpstr>
      <vt:lpstr>MACROS</vt:lpstr>
      <vt:lpstr>Example</vt:lpstr>
      <vt:lpstr>MACROS</vt:lpstr>
      <vt:lpstr>emu8086.inc</vt:lpstr>
      <vt:lpstr>emu8086.inc</vt:lpstr>
      <vt:lpstr>Procedure Remainder</vt:lpstr>
      <vt:lpstr>emu8086.inc</vt:lpstr>
      <vt:lpstr>emu8086.inc</vt:lpstr>
      <vt:lpstr>Example</vt:lpstr>
    </vt:vector>
  </TitlesOfParts>
  <Company>Bilgi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Yigit Daghan Gokdel</dc:creator>
  <cp:lastModifiedBy>Baykal Sarioglu</cp:lastModifiedBy>
  <cp:revision>401</cp:revision>
  <dcterms:created xsi:type="dcterms:W3CDTF">2012-12-11T21:58:31Z</dcterms:created>
  <dcterms:modified xsi:type="dcterms:W3CDTF">2022-01-07T11:35:31Z</dcterms:modified>
</cp:coreProperties>
</file>