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Thin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Poppins Medium"/>
      <p:regular r:id="rId47"/>
      <p:bold r:id="rId48"/>
      <p:italic r:id="rId49"/>
      <p:boldItalic r:id="rId50"/>
    </p:embeddedFont>
    <p:embeddedFont>
      <p:font typeface="Poppins SemiBold"/>
      <p:regular r:id="rId51"/>
      <p:bold r:id="rId52"/>
      <p:italic r:id="rId53"/>
      <p:boldItalic r:id="rId54"/>
    </p:embeddedFont>
    <p:embeddedFont>
      <p:font typeface="Inter Tight"/>
      <p:regular r:id="rId55"/>
      <p:bold r:id="rId56"/>
      <p:italic r:id="rId57"/>
      <p:boldItalic r:id="rId58"/>
    </p:embeddedFont>
    <p:embeddedFont>
      <p:font typeface="Inter Tight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85889E-4BFB-428E-8702-32F371212008}">
  <a:tblStyle styleId="{5485889E-4BFB-428E-8702-32F3712120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oppinsMedium-bold.fntdata"/><Relationship Id="rId47" Type="http://schemas.openxmlformats.org/officeDocument/2006/relationships/font" Target="fonts/PoppinsMedium-regular.fntdata"/><Relationship Id="rId49" Type="http://schemas.openxmlformats.org/officeDocument/2006/relationships/font" Target="fonts/Poppins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regular.fntdata"/><Relationship Id="rId30" Type="http://schemas.openxmlformats.org/officeDocument/2006/relationships/slide" Target="slides/slide24.xml"/><Relationship Id="rId33" Type="http://schemas.openxmlformats.org/officeDocument/2006/relationships/font" Target="fonts/RobotoThin-italic.fntdata"/><Relationship Id="rId32" Type="http://schemas.openxmlformats.org/officeDocument/2006/relationships/font" Target="fonts/RobotoThin-bold.fntdata"/><Relationship Id="rId35" Type="http://schemas.openxmlformats.org/officeDocument/2006/relationships/font" Target="fonts/RobotoMedium-regular.fntdata"/><Relationship Id="rId34" Type="http://schemas.openxmlformats.org/officeDocument/2006/relationships/font" Target="fonts/RobotoThin-boldItalic.fntdata"/><Relationship Id="rId37" Type="http://schemas.openxmlformats.org/officeDocument/2006/relationships/font" Target="fonts/RobotoMedium-italic.fntdata"/><Relationship Id="rId36" Type="http://schemas.openxmlformats.org/officeDocument/2006/relationships/font" Target="fonts/RobotoMedium-bold.fntdata"/><Relationship Id="rId39" Type="http://schemas.openxmlformats.org/officeDocument/2006/relationships/font" Target="fonts/Roboto-regular.fntdata"/><Relationship Id="rId38" Type="http://schemas.openxmlformats.org/officeDocument/2006/relationships/font" Target="fonts/RobotoMedium-boldItalic.fntdata"/><Relationship Id="rId62" Type="http://schemas.openxmlformats.org/officeDocument/2006/relationships/font" Target="fonts/InterTightSemiBold-boldItalic.fntdata"/><Relationship Id="rId61" Type="http://schemas.openxmlformats.org/officeDocument/2006/relationships/font" Target="fonts/InterTight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nterTight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SemiBold-regular.fntdata"/><Relationship Id="rId50" Type="http://schemas.openxmlformats.org/officeDocument/2006/relationships/font" Target="fonts/PoppinsMedium-boldItalic.fntdata"/><Relationship Id="rId53" Type="http://schemas.openxmlformats.org/officeDocument/2006/relationships/font" Target="fonts/PoppinsSemiBold-italic.fntdata"/><Relationship Id="rId52" Type="http://schemas.openxmlformats.org/officeDocument/2006/relationships/font" Target="fonts/PoppinsSemiBold-bold.fntdata"/><Relationship Id="rId11" Type="http://schemas.openxmlformats.org/officeDocument/2006/relationships/slide" Target="slides/slide5.xml"/><Relationship Id="rId55" Type="http://schemas.openxmlformats.org/officeDocument/2006/relationships/font" Target="fonts/InterTight-regular.fntdata"/><Relationship Id="rId10" Type="http://schemas.openxmlformats.org/officeDocument/2006/relationships/slide" Target="slides/slide4.xml"/><Relationship Id="rId54" Type="http://schemas.openxmlformats.org/officeDocument/2006/relationships/font" Target="fonts/Poppins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InterTight-italic.fntdata"/><Relationship Id="rId12" Type="http://schemas.openxmlformats.org/officeDocument/2006/relationships/slide" Target="slides/slide6.xml"/><Relationship Id="rId56" Type="http://schemas.openxmlformats.org/officeDocument/2006/relationships/font" Target="fonts/InterTight-bold.fntdata"/><Relationship Id="rId15" Type="http://schemas.openxmlformats.org/officeDocument/2006/relationships/slide" Target="slides/slide9.xml"/><Relationship Id="rId59" Type="http://schemas.openxmlformats.org/officeDocument/2006/relationships/font" Target="fonts/InterTight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InterT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ensorflow.org/model_optimization/guide/quantization/post_training" TargetMode="External"/><Relationship Id="rId3" Type="http://schemas.openxmlformats.org/officeDocument/2006/relationships/hyperlink" Target="https://colab.research.google.com/drive/19bOV05C9yZgLGZEFORYFOD8ZAxpdkTpF?usp=sharin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24cc850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24cc850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24cc850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24cc850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24cc850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24cc850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24cc850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24cc850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24cc850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24cc850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24cc850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24cc850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24cc850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24cc850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24cc850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24cc850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24cc8507b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24cc8507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-"/>
            </a:pPr>
            <a:r>
              <a:rPr lang="en" sz="1000" u="sng">
                <a:solidFill>
                  <a:srgbClr val="0097A7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-"/>
            </a:pPr>
            <a:r>
              <a:rPr lang="en" sz="1000" u="sng">
                <a:solidFill>
                  <a:srgbClr val="0097A7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24cc8507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24cc8507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aebba52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aebba52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24cc8507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24cc8507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24cc850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24cc850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24cc8507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24cc8507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24cc8507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24cc8507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aebba52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aebba52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24cc85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24cc85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24cc8507b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24cc8507b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24cc850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24cc850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24cc850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24cc850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24cc850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24cc850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24cc850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24cc850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24cc850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24cc850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0" Type="http://schemas.openxmlformats.org/officeDocument/2006/relationships/hyperlink" Target="https://www.facebook.com/InfocuspOfficial/" TargetMode="External"/><Relationship Id="rId9" Type="http://schemas.openxmlformats.org/officeDocument/2006/relationships/hyperlink" Target="https://www.instagram.com/infocuspinnovations/%20Linkedin:%20https://www.linkedin.com/company/infocusp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hyperlink" Target="https://www.linkedin.com/company/infocusp/" TargetMode="External"/><Relationship Id="rId8" Type="http://schemas.openxmlformats.org/officeDocument/2006/relationships/hyperlink" Target="https://x.com/_infocusp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F5AD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1255050" y="2818875"/>
            <a:ext cx="663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13" y="876050"/>
            <a:ext cx="2505975" cy="9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1F5AD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44300" y="0"/>
            <a:ext cx="9099701" cy="511857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3104700" y="1953900"/>
            <a:ext cx="2934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b="1"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939" y="2774682"/>
            <a:ext cx="430694" cy="42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306" y="2774682"/>
            <a:ext cx="421904" cy="42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711" y="2774682"/>
            <a:ext cx="421904" cy="421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5385" y="2770287"/>
            <a:ext cx="421904" cy="4306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/>
        </p:nvSpPr>
        <p:spPr>
          <a:xfrm>
            <a:off x="3610275" y="2977825"/>
            <a:ext cx="3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endParaRPr b="1"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4190388" y="2918600"/>
            <a:ext cx="3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endParaRPr b="1"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4713525" y="2993275"/>
            <a:ext cx="393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endParaRPr b="1" sz="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5236650" y="2903975"/>
            <a:ext cx="39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endParaRPr b="1"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15850" y="-46350"/>
            <a:ext cx="4811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Poppins"/>
              <a:buNone/>
              <a:defRPr b="1" sz="25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231700" y="695075"/>
            <a:ext cx="87114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26197" y="207475"/>
            <a:ext cx="324725" cy="3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2">
          <p15:clr>
            <a:srgbClr val="E46962"/>
          </p15:clr>
        </p15:guide>
        <p15:guide id="2" pos="563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00400" y="6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9928" y="125862"/>
            <a:ext cx="311923" cy="3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4"/>
          <p:cNvCxnSpPr/>
          <p:nvPr/>
        </p:nvCxnSpPr>
        <p:spPr>
          <a:xfrm>
            <a:off x="162150" y="594675"/>
            <a:ext cx="88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17">
          <p15:clr>
            <a:srgbClr val="E46962"/>
          </p15:clr>
        </p15:guide>
        <p15:guide id="2" orient="horz" pos="102">
          <p15:clr>
            <a:srgbClr val="E46962"/>
          </p15:clr>
        </p15:guide>
        <p15:guide id="3" orient="horz" pos="24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06250" y="2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Medium"/>
              <a:buChar char="●"/>
              <a:defRPr sz="1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○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■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●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○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■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●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○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■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 Medium"/>
              <a:buChar char="●"/>
              <a:defRPr sz="14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○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■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●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○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■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●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○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 Medium"/>
              <a:buChar char="■"/>
              <a:defRPr sz="12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9928" y="125862"/>
            <a:ext cx="311923" cy="3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162150" y="594675"/>
            <a:ext cx="88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7278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9928" y="125862"/>
            <a:ext cx="311923" cy="3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62150" y="594675"/>
            <a:ext cx="88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F5AD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388100" y="1696250"/>
            <a:ext cx="6367800" cy="21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-31900" y="0"/>
            <a:ext cx="9099701" cy="511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65500" y="724075"/>
            <a:ext cx="4045200" cy="199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oppins Medium"/>
              <a:buNone/>
              <a:defRPr sz="21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Char char="●"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○"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■"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●"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○"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■"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●"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○"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oppins Medium"/>
              <a:buChar char="■"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9928" y="125862"/>
            <a:ext cx="311923" cy="3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162150" y="594675"/>
            <a:ext cx="88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9928" y="125862"/>
            <a:ext cx="311923" cy="3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9"/>
          <p:cNvCxnSpPr/>
          <p:nvPr/>
        </p:nvCxnSpPr>
        <p:spPr>
          <a:xfrm>
            <a:off x="162150" y="594675"/>
            <a:ext cx="88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69928" y="125862"/>
            <a:ext cx="311923" cy="3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0"/>
          <p:cNvCxnSpPr/>
          <p:nvPr/>
        </p:nvCxnSpPr>
        <p:spPr>
          <a:xfrm>
            <a:off x="162150" y="594675"/>
            <a:ext cx="881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163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 SemiBold"/>
              <a:buNone/>
              <a:defRPr sz="2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6273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 sz="1800"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api_docs/python/tf/lite" TargetMode="External"/><Relationship Id="rId4" Type="http://schemas.openxmlformats.org/officeDocument/2006/relationships/hyperlink" Target="https://www.tensorflow.org/api_docs/python/tf/lite" TargetMode="External"/><Relationship Id="rId5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tensorflow.org/model_optimization/guide/quantization/post_training" TargetMode="External"/><Relationship Id="rId4" Type="http://schemas.openxmlformats.org/officeDocument/2006/relationships/hyperlink" Target="https://drive.google.com/file/d/16FnHAiGEZREZ_FYU7Zs6eGQ2CBrklwdG/view?usp=drive_link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29.png"/><Relationship Id="rId7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ensorflow.org/model_optimization/guide/quantization/training" TargetMode="External"/><Relationship Id="rId4" Type="http://schemas.openxmlformats.org/officeDocument/2006/relationships/hyperlink" Target="https://www.tensorflow.org/model_optimization/guide/quantization/training_comprehensive_guide" TargetMode="External"/><Relationship Id="rId5" Type="http://schemas.openxmlformats.org/officeDocument/2006/relationships/hyperlink" Target="https://colab.research.google.com/drive/1Tssd23rBh1dEaIv-fYDTjvpqe_IpLhuj?usp=sharing#scrollTo=oq6blGjgFDCW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34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hyperlink" Target="https://onnxruntime.ai/docs/performance/model-optimizations/quantization.html" TargetMode="External"/><Relationship Id="rId5" Type="http://schemas.openxmlformats.org/officeDocument/2006/relationships/hyperlink" Target="https://onnxruntime.ai/docs/performance/model-optimizations/quantization.html#:~:text=Static%20quantization%3A%20please%20refer%20to%20the%20end%2Dto%2Dend%20examples.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google.com/document/d/1nnLzntcTBpXve6U2KyRd_3sCcWltehQ6AkUrEBXGUeA/edit?tab=t.0#heading=h.akai19ltkxp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</a:t>
            </a:r>
            <a:endParaRPr/>
          </a:p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3 Modes of Quantization</a:t>
            </a:r>
            <a:endParaRPr b="0" sz="280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0400" y="6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34200" y="2830800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334215" y="3505612"/>
            <a:ext cx="8399553" cy="1278956"/>
            <a:chOff x="1593000" y="2322568"/>
            <a:chExt cx="5957975" cy="643500"/>
          </a:xfrm>
        </p:grpSpPr>
        <p:sp>
          <p:nvSpPr>
            <p:cNvPr id="175" name="Google Shape;175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76" name="Google Shape;176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77" name="Google Shape;177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Quantization Aware Training</a:t>
              </a:r>
              <a:endParaRPr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9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The model is trained with quantization in mind.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Simulated the effects of quantization during training to reduce accuracy loss.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Provides the highest accuracy among the three methods.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1"/>
          <p:cNvGrpSpPr/>
          <p:nvPr/>
        </p:nvGrpSpPr>
        <p:grpSpPr>
          <a:xfrm>
            <a:off x="334215" y="2203564"/>
            <a:ext cx="8399553" cy="1278956"/>
            <a:chOff x="1593000" y="2322568"/>
            <a:chExt cx="5957975" cy="643500"/>
          </a:xfrm>
        </p:grpSpPr>
        <p:sp>
          <p:nvSpPr>
            <p:cNvPr id="183" name="Google Shape;183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4" name="Google Shape;184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5" name="Google Shape;185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Post Training Static Quantization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9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Both weight and activations are quantized before inference.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Require a representative dataset for calibration.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Less accuracy but faster as compared to dynamic quantization.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21"/>
          <p:cNvGrpSpPr/>
          <p:nvPr/>
        </p:nvGrpSpPr>
        <p:grpSpPr>
          <a:xfrm>
            <a:off x="334215" y="901498"/>
            <a:ext cx="8399553" cy="1278956"/>
            <a:chOff x="1593000" y="2322568"/>
            <a:chExt cx="5957975" cy="643500"/>
          </a:xfrm>
        </p:grpSpPr>
        <p:sp>
          <p:nvSpPr>
            <p:cNvPr id="191" name="Google Shape;191;p21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92" name="Google Shape;192;p21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93" name="Google Shape;193;p21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Post Training Dynamic Quantization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9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9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Weights are quantized ahead of inference, but activations are quantized dynamically during execution.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Suitable for models with lots of matrix multiplications.</a:t>
              </a:r>
              <a:endParaRPr sz="11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8536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0" lang="en" sz="2520">
                <a:latin typeface="Inter Tight SemiBold"/>
                <a:ea typeface="Inter Tight SemiBold"/>
                <a:cs typeface="Inter Tight SemiBold"/>
                <a:sym typeface="Inter Tight SemiBold"/>
              </a:rPr>
              <a:t>Dynamic Quantization</a:t>
            </a:r>
            <a:endParaRPr b="0" sz="252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75750" y="761725"/>
            <a:ext cx="7757100" cy="1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Dynamic Quantization?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We select layers to quantize (like Linear layers)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Not all layers are compatible for dynamic quantization. (check pytorch docs)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weights of these layers are quantized to int8 before inference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The model continues to take float32 inputs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834562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‹#›</a:t>
            </a:fld>
            <a:endParaRPr sz="700">
              <a:solidFill>
                <a:schemeClr val="dk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09600" y="2683075"/>
            <a:ext cx="78894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Input Handling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- When float32 input hits a quantized layer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- The input is temporarily quantized to int8 just for the matrix multiplication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- This is done because int8 × int8 is much faster than float32 × float32 on CPU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- This temporary quantization uses dynamic scaling factors calculated on-the-fly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Dynamic Quantization - PyTorch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4589774" y="1408875"/>
            <a:ext cx="4111500" cy="670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quantized_model = torch.quantization.quantize_dynamic(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model, {torch.nn.Linear}, dtype=torch.qint8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0" y="803200"/>
            <a:ext cx="4147050" cy="38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88400"/>
            <a:ext cx="4147050" cy="146364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3"/>
          <p:cNvSpPr txBox="1"/>
          <p:nvPr/>
        </p:nvSpPr>
        <p:spPr>
          <a:xfrm>
            <a:off x="4532425" y="908550"/>
            <a:ext cx="4092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Quantization API</a:t>
            </a:r>
            <a:endParaRPr sz="1800"/>
          </a:p>
        </p:txBody>
      </p:sp>
      <p:sp>
        <p:nvSpPr>
          <p:cNvPr id="215" name="Google Shape;215;p23"/>
          <p:cNvSpPr txBox="1"/>
          <p:nvPr/>
        </p:nvSpPr>
        <p:spPr>
          <a:xfrm>
            <a:off x="4532425" y="2314600"/>
            <a:ext cx="4092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Quantized Network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Static Quantization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11700" y="698725"/>
            <a:ext cx="8520600" cy="4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Inter Tight"/>
              <a:buAutoNum type="arabicPeriod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Unlike dynamic quantization, static quantization does not calculate the </a:t>
            </a:r>
            <a:r>
              <a:rPr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point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and scale factor (</a:t>
            </a:r>
            <a:r>
              <a:rPr b="1"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during inference but beforehand.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Spectral"/>
              <a:buAutoNum type="arabicPeriod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those values, a </a:t>
            </a:r>
            <a:r>
              <a:rPr b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calibration dataset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and given to the model to collect these potential distributions.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AutoNum type="arabicPeriod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we calculate s and z, we perform quantization to the model.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AutoNum type="arabicPeriod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s and z values are kept for every batch which can lead to model become less accurate as compare do dynamic quantization.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AutoNum type="arabicPeriod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quantization is less accuracy but faster than dynamic as it don’t need to calculate s and z per every layer.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Static Quantization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4784475" y="996175"/>
            <a:ext cx="4227600" cy="20517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Static quantization pytorch needs to happen on CPU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qmodel = QNet().to('cp</a:t>
            </a: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')  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qmodel.load_state_dict(model.state_dict())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qmodel.eval()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qconfig for static quantization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qmodel.qconfig = torch.ao.quantization.get_default_qconfig('fbgemm')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Prepare model for quantization (adds observers)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qmodel = torch.ao.quantization.prepare(qmodel)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Calibrate the model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calibrate(qmodel, train_loader_subset)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Convert to quantized model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qmodel = torch.ao.quantization.convert(qmodel)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910656"/>
            <a:ext cx="4122350" cy="37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700" y="3225175"/>
            <a:ext cx="4161178" cy="19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4701700" y="622375"/>
            <a:ext cx="4092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Quantization API</a:t>
            </a:r>
            <a:endParaRPr sz="1300"/>
          </a:p>
        </p:txBody>
      </p:sp>
      <p:sp>
        <p:nvSpPr>
          <p:cNvPr id="231" name="Google Shape;231;p25"/>
          <p:cNvSpPr txBox="1"/>
          <p:nvPr/>
        </p:nvSpPr>
        <p:spPr>
          <a:xfrm>
            <a:off x="4708275" y="2971675"/>
            <a:ext cx="4092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Quantized Network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Quantization Aware Training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4572000" y="1488675"/>
            <a:ext cx="4076100" cy="16326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before train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= Net().to(device)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model.train()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model.qconfig = torch.ao.quantization.default_qconfig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 = torch.ao.quantization.prepare_qat(model)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After Training 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model.eval()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q_model = torch.ao.quantization.convert(model)</a:t>
            </a:r>
            <a:endParaRPr sz="8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49" y="1041575"/>
            <a:ext cx="3984550" cy="35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/>
          <p:nvPr/>
        </p:nvSpPr>
        <p:spPr>
          <a:xfrm>
            <a:off x="4563750" y="1041575"/>
            <a:ext cx="4092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Quantization API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Results</a:t>
            </a:r>
            <a:endParaRPr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675" y="670225"/>
            <a:ext cx="3843049" cy="36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50" y="710575"/>
            <a:ext cx="4137576" cy="2491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27"/>
          <p:cNvGraphicFramePr/>
          <p:nvPr/>
        </p:nvGraphicFramePr>
        <p:xfrm>
          <a:off x="199275" y="32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{5485889E-4BFB-428E-8702-32F371212008}</a:tableStyleId>
              </a:tblPr>
              <a:tblGrid>
                <a:gridCol w="1275200"/>
                <a:gridCol w="1524325"/>
                <a:gridCol w="853325"/>
                <a:gridCol w="1061300"/>
              </a:tblGrid>
              <a:tr h="27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 Name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Method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Accuracy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Model Size (MB)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6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FP32(Original)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 Quantized Model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0.4731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251.618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QAT (INT8)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Quantization Aware Training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0.486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69.922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PTQ Static (INT8)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 Training Static Quantization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0.4719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76.002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PTQ Dynamic (INT8)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Post Training Dynamic Quantization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0.4719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76.634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00397" y="0"/>
            <a:ext cx="62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TFLiTe Framework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100400" y="616650"/>
            <a:ext cx="4391100" cy="4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TFLite is an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tensorflow framework format for on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inference.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TFLite converter converts the tf model to tflite model which is efficient  in terms of memory footprint and accuracy.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 edges devices deployment.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support like android, ios, et. cetera is available.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quantization, the model is stored as tflite model which saves the memory footprint even more.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-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details please check -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https://www.tensorflow.org/api_docs/python/tf/lite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400" y="709125"/>
            <a:ext cx="4454600" cy="23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00397" y="0"/>
            <a:ext cx="627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Post Training Quantization - TensorFlow</a:t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100400" y="616650"/>
            <a:ext cx="8520600" cy="4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b="1" i="1" lang="en" sz="1000" u="sng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1" lang="en" sz="1000" u="sng">
                <a:latin typeface="Arial"/>
                <a:ea typeface="Arial"/>
                <a:cs typeface="Arial"/>
                <a:sym typeface="Arial"/>
              </a:rPr>
              <a:t>ynamic range quantization  </a:t>
            </a:r>
            <a:endParaRPr b="1" i="1" sz="1000" u="sng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-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The weights and bias of model are stored in INT8, while activations are still expected to be FP32.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-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During inference, the activations, model inputs are converted to INT8 and back to FP32 after operation completion.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-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Little slower as there is a computation overhead, but more accurate than Full integer quantization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b="1" i="1" lang="en" sz="1000" u="sng">
                <a:latin typeface="Arial"/>
                <a:ea typeface="Arial"/>
                <a:cs typeface="Arial"/>
                <a:sym typeface="Arial"/>
              </a:rPr>
              <a:t>FP16 Quantization</a:t>
            </a:r>
            <a:endParaRPr b="1" i="1" sz="10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00" u="sng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Font typeface="Arial"/>
              <a:buChar char="-"/>
            </a:pPr>
            <a:r>
              <a:rPr b="1" i="1" lang="en" sz="1000" u="sng">
                <a:latin typeface="Arial"/>
                <a:ea typeface="Arial"/>
                <a:cs typeface="Arial"/>
                <a:sym typeface="Arial"/>
              </a:rPr>
              <a:t>Full integer quantization</a:t>
            </a:r>
            <a:endParaRPr b="1" i="1" sz="1000" u="sng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-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The activations, inputs are also quantized to INT 8.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-"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So we require some representative dataset to run few inference cycles like 100-200 samples.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References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Notebook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25" y="1438950"/>
            <a:ext cx="3440675" cy="5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989" y="3283441"/>
            <a:ext cx="3413709" cy="128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375" y="2307538"/>
            <a:ext cx="3440675" cy="37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00401" y="0"/>
            <a:ext cx="785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Quantization aware training - TensorFlow</a:t>
            </a:r>
            <a:endParaRPr b="0" sz="280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00400" y="616650"/>
            <a:ext cx="8520600" cy="45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Non-quantized model is trained first.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Then this model is converted to quantized model using tfmot library.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Still the model is not</a:t>
            </a:r>
            <a:r>
              <a:rPr lang="en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actually quantised,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just made aware of quantization.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This quantised model is compiled, trained for a epoch. This is when actual quantization happens and then the model is saved in tflite format.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Quantization aware training comprehensive guide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-"/>
            </a:pP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Notebook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7370" y="1367988"/>
            <a:ext cx="4075760" cy="1619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125" y="3871301"/>
            <a:ext cx="4075762" cy="6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8">
            <a:alphaModFix/>
          </a:blip>
          <a:srcRect b="-6439" l="0" r="-1822" t="0"/>
          <a:stretch/>
        </p:blipFill>
        <p:spPr>
          <a:xfrm>
            <a:off x="2227370" y="3028724"/>
            <a:ext cx="4147780" cy="84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Table of Contents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00400" y="921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84076" y="1443213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What is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84076" y="1897531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Float 32 in Memory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84076" y="2351850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Symmetric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84076" y="2806168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Asymmetric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84076" y="3260487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Modes of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062800" y="1443213"/>
            <a:ext cx="3846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Post Training Dynamic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34851" y="1887183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Post Training Static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034851" y="2331153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Quantization Aware Training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00400" y="1443213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00400" y="189753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00400" y="235184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00400" y="280616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00400" y="326048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4530075" y="1436623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6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530075" y="1880593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7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502125" y="2324563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8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4999901" y="3219093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Bits and Bytes for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467175" y="3212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10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999901" y="2775123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ONNX Model Quantization</a:t>
            </a:r>
            <a:endParaRPr sz="17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502125" y="2768533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46AEB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9</a:t>
            </a:r>
            <a:endParaRPr sz="17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Quantize ONNX models</a:t>
            </a:r>
            <a:endParaRPr/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100400" y="6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Dynamic quantization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18314"/>
          <a:stretch/>
        </p:blipFill>
        <p:spPr>
          <a:xfrm>
            <a:off x="557600" y="1127000"/>
            <a:ext cx="6313500" cy="15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490400" y="3145475"/>
            <a:ext cx="7997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References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n" sz="11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Quantize ONNX models | onnxruntime</a:t>
            </a:r>
            <a:r>
              <a:rPr lang="en" sz="11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-"/>
            </a:pPr>
            <a:r>
              <a:rPr lang="en" sz="11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Static Quantization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Bits and Bytes for Quantization</a:t>
            </a:r>
            <a:endParaRPr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100400" y="6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Efficient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8-bit and 4-bit quantization of the models.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Enables training large models on smaller GPUs.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Commonly used with QLoRA to finetune quantized models.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307200" y="1951650"/>
            <a:ext cx="5319900" cy="1083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transformers import AutoModelForCausalLM, BitsAndBytesConfig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quantization_config = BitsAndBytesConfig(load_in_8bit=True) # (load_in_4bit=True)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model_8bit = AutoModelForCausalLM.from_pretrained(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"openai-community/gpt2",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quantization_config=quantization_config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Bits and Bytes for Quantization</a:t>
            </a:r>
            <a:endParaRPr b="0" sz="280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293" name="Google Shape;2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521400"/>
            <a:ext cx="4023300" cy="21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726" y="635350"/>
            <a:ext cx="4313649" cy="34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25" y="2897900"/>
            <a:ext cx="2941749" cy="20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b="0" sz="280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FFFCF5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‹#›</a:t>
            </a:fld>
            <a:endParaRPr sz="700">
              <a:solidFill>
                <a:srgbClr val="FFFCF5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2479675" y="2285400"/>
            <a:ext cx="418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46AEB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185350" y="765825"/>
            <a:ext cx="783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rPr>
              <a:t>Quantization Notes: </a:t>
            </a:r>
            <a:r>
              <a:rPr lang="en" sz="1000" u="sng">
                <a:solidFill>
                  <a:srgbClr val="146AEB"/>
                </a:solidFill>
                <a:latin typeface="Inter Tight"/>
                <a:ea typeface="Inter Tight"/>
                <a:cs typeface="Inter Tight"/>
                <a:sym typeface="Inter T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https://docs.google.com/document/d/1nnLzntcTBpXve6U2KyRd_3sCcWltehQ6AkUrEBXGUeA/edit?tab=t.0#heading=h.akai19ltkxpg</a:t>
            </a:r>
            <a:endParaRPr sz="1000">
              <a:solidFill>
                <a:srgbClr val="137C3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What is Quantization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11700" y="823275"/>
            <a:ext cx="8520600" cy="4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b="1"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devices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cell phones, microcontrollers, have </a:t>
            </a:r>
            <a:r>
              <a:rPr b="1"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memory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MBs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we want to deploy ML models in these devices, we require to optimise them such that they can run on these devices.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option for Optimisation is </a:t>
            </a:r>
            <a:r>
              <a:rPr b="1"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Quantization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memory footprint by reducing model size.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becomes </a:t>
            </a:r>
            <a:r>
              <a:rPr b="1" i="1"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PyTorch and TensorFlow support quantization, more details in next section.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●"/>
            </a:pP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some tools 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quantize ONXX models and API 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NVIDIA TensorRT which might ease </a:t>
            </a:r>
            <a:r>
              <a:rPr lang="en" sz="1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quantization process.</a:t>
            </a:r>
            <a:endParaRPr sz="1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50">
                <a:latin typeface="Arial"/>
                <a:ea typeface="Arial"/>
                <a:cs typeface="Arial"/>
                <a:sym typeface="Arial"/>
              </a:rPr>
              <a:t> 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What is </a:t>
            </a: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Quantization</a:t>
            </a:r>
            <a:r>
              <a:rPr lang="en"/>
              <a:t> 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00400" y="6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5220975" y="732700"/>
            <a:ext cx="3662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Quantization is the p</a:t>
            </a:r>
            <a:r>
              <a:rPr lang="en" sz="1750">
                <a:solidFill>
                  <a:schemeClr val="dk1"/>
                </a:solidFill>
              </a:rPr>
              <a:t>rocess of reducing the model size and do fast computation by converting the model parameter from float32 to int8 or lower bits representation.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50">
                <a:solidFill>
                  <a:schemeClr val="dk1"/>
                </a:solidFill>
              </a:rPr>
              <a:t>Float32 To INT8:</a:t>
            </a:r>
            <a:endParaRPr b="1" i="1" sz="175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" sz="1750">
                <a:solidFill>
                  <a:schemeClr val="dk1"/>
                </a:solidFill>
              </a:rPr>
              <a:t>4x reduction in size 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" sz="1750">
                <a:solidFill>
                  <a:schemeClr val="dk1"/>
                </a:solidFill>
              </a:rPr>
              <a:t>2-4x reduction in memory bandwidth</a:t>
            </a:r>
            <a:endParaRPr sz="1750">
              <a:solidFill>
                <a:schemeClr val="dk1"/>
              </a:solidFill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-"/>
            </a:pPr>
            <a:r>
              <a:rPr lang="en" sz="1750">
                <a:solidFill>
                  <a:schemeClr val="dk1"/>
                </a:solidFill>
              </a:rPr>
              <a:t>2-4x faster inference</a:t>
            </a:r>
            <a:endParaRPr sz="1750">
              <a:solidFill>
                <a:schemeClr val="dk1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25" y="1296337"/>
            <a:ext cx="4671999" cy="2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0394" y="0"/>
            <a:ext cx="72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Inter Tight SemiBold"/>
                <a:ea typeface="Inter Tight SemiBold"/>
                <a:cs typeface="Inter Tight SemiBold"/>
                <a:sym typeface="Inter Tight SemiBold"/>
              </a:rPr>
              <a:t>Float 32 representation in memory</a:t>
            </a:r>
            <a:endParaRPr b="0"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87438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755325" y="1141663"/>
            <a:ext cx="7784836" cy="3280775"/>
            <a:chOff x="221925" y="684463"/>
            <a:chExt cx="7784836" cy="328077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5400" y="684463"/>
              <a:ext cx="2089496" cy="162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05716" y="838188"/>
              <a:ext cx="1564238" cy="12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085323" y="916662"/>
              <a:ext cx="1673252" cy="8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58000" y="2404100"/>
              <a:ext cx="3448761" cy="130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6"/>
            <p:cNvPicPr preferRelativeResize="0"/>
            <p:nvPr/>
          </p:nvPicPr>
          <p:blipFill rotWithShape="1">
            <a:blip r:embed="rId7">
              <a:alphaModFix/>
            </a:blip>
            <a:srcRect b="-15074" l="-1283" r="-23296" t="-9505"/>
            <a:stretch/>
          </p:blipFill>
          <p:spPr>
            <a:xfrm>
              <a:off x="221925" y="2404113"/>
              <a:ext cx="4068625" cy="1561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Int 8 </a:t>
            </a:r>
            <a:r>
              <a:rPr b="0" lang="en">
                <a:latin typeface="Inter Tight SemiBold"/>
                <a:ea typeface="Inter Tight SemiBold"/>
                <a:cs typeface="Inter Tight SemiBold"/>
                <a:sym typeface="Inter Tight SemiBold"/>
              </a:rPr>
              <a:t>representation </a:t>
            </a: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in Memory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2044118" y="1084449"/>
            <a:ext cx="5055758" cy="2791648"/>
            <a:chOff x="151140" y="1126807"/>
            <a:chExt cx="4651111" cy="2215242"/>
          </a:xfrm>
        </p:grpSpPr>
        <p:pic>
          <p:nvPicPr>
            <p:cNvPr id="139" name="Google Shape;13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1140" y="1234992"/>
              <a:ext cx="4454661" cy="21070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7"/>
            <p:cNvSpPr txBox="1"/>
            <p:nvPr/>
          </p:nvSpPr>
          <p:spPr>
            <a:xfrm>
              <a:off x="248251" y="1126807"/>
              <a:ext cx="45540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137C3F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Types of quantization 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185350" y="718050"/>
            <a:ext cx="4093500" cy="42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Symmetric Quantization</a:t>
            </a:r>
            <a:endParaRPr sz="24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-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Use a zero-centered scale where values are mapped symmetrically around zero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-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Range : -127 to 127 (for 8 bit)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-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Good for balance dataset distribution.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4572000" y="718050"/>
            <a:ext cx="4315800" cy="4278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Asymmetric Quantization</a:t>
            </a:r>
            <a:endParaRPr sz="24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-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Different scale and zero point, allowing a shift in the representation.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-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Range : 0 to 255 (for 8 bit)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-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Good for unbalanced data distribution.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00412" y="0"/>
            <a:ext cx="4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Inter Tight SemiBold"/>
                <a:ea typeface="Inter Tight SemiBold"/>
                <a:cs typeface="Inter Tight SemiBold"/>
                <a:sym typeface="Inter Tight SemiBold"/>
              </a:rPr>
              <a:t>What is Symmetric Quantization</a:t>
            </a:r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100400" y="616650"/>
            <a:ext cx="89043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50" y="795375"/>
            <a:ext cx="4184700" cy="322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825" y="795375"/>
            <a:ext cx="4184699" cy="116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520700" y="2187475"/>
            <a:ext cx="4425600" cy="613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alpha (max value): The absolute maximum value of the input data.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S (scale): The factor that maps floating-point values to integer values.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Z (zero-point): The offset applied to align the quantized values.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520700" y="3198275"/>
            <a:ext cx="438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process of choosing these clipping values alpha and beta and hence the clipping range is called </a:t>
            </a:r>
            <a:r>
              <a:rPr b="1" lang="en" sz="1200" u="sng">
                <a:solidFill>
                  <a:schemeClr val="dk1"/>
                </a:solidFill>
              </a:rPr>
              <a:t>calibration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100396" y="0"/>
            <a:ext cx="64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520">
                <a:latin typeface="Inter Tight SemiBold"/>
                <a:ea typeface="Inter Tight SemiBold"/>
                <a:cs typeface="Inter Tight SemiBold"/>
                <a:sym typeface="Inter Tight SemiBold"/>
              </a:rPr>
              <a:t>What is Asymmetric Quantization</a:t>
            </a:r>
            <a:endParaRPr sz="2250"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100400" y="6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50" y="1599527"/>
            <a:ext cx="3498493" cy="2100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500" y="883563"/>
            <a:ext cx="4387182" cy="161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4401500" y="2794575"/>
            <a:ext cx="4478700" cy="926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alpha (max value): The maximum value of the input data.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beta (min value): The minimum value of the input data.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S (scale): The factor that maps floating-point values to integer values.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Z (zero-point): The offset applied to align the quantized values.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n is 8 in case of int8 conversion.</a:t>
            </a:r>
            <a:endParaRPr sz="7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