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67" r:id="rId4"/>
    <p:sldId id="283" r:id="rId5"/>
    <p:sldId id="284" r:id="rId6"/>
    <p:sldId id="287" r:id="rId7"/>
    <p:sldId id="288" r:id="rId8"/>
    <p:sldId id="289" r:id="rId9"/>
    <p:sldId id="290" r:id="rId10"/>
    <p:sldId id="291" r:id="rId11"/>
    <p:sldId id="295" r:id="rId12"/>
    <p:sldId id="281" r:id="rId13"/>
    <p:sldId id="296" r:id="rId14"/>
    <p:sldId id="297" r:id="rId15"/>
    <p:sldId id="298" r:id="rId1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5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E752A44-F542-4786-B5BC-96CA8F0F5064}" type="slidenum">
              <a:rPr lang="ko-KR" altLang="en-US" smtClean="0"/>
              <a:t>‹#›</a:t>
            </a:fld>
            <a:endParaRPr lang="ko-KR" alt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84263" y="5763073"/>
            <a:ext cx="1452434" cy="108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05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372416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3972118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385553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1981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403300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336703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176452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35189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251207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44878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9C2D543-25D8-4D86-96FF-7D36E3296DF5}" type="datetimeFigureOut">
              <a:rPr lang="ko-KR" altLang="en-US" smtClean="0"/>
              <a:t>2015-10-28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E752A44-F542-4786-B5BC-96CA8F0F5064}" type="slidenum">
              <a:rPr lang="ko-KR" altLang="en-US" smtClean="0"/>
              <a:t>‹#›</a:t>
            </a:fld>
            <a:endParaRPr lang="ko-KR" altLang="en-US"/>
          </a:p>
        </p:txBody>
      </p:sp>
    </p:spTree>
    <p:extLst>
      <p:ext uri="{BB962C8B-B14F-4D97-AF65-F5344CB8AC3E}">
        <p14:creationId xmlns:p14="http://schemas.microsoft.com/office/powerpoint/2010/main" val="5610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2D543-25D8-4D86-96FF-7D36E3296DF5}" type="datetimeFigureOut">
              <a:rPr lang="ko-KR" altLang="en-US" smtClean="0"/>
              <a:t>2015-10-28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52A44-F542-4786-B5BC-96CA8F0F5064}" type="slidenum">
              <a:rPr lang="ko-KR" altLang="en-US" smtClean="0"/>
              <a:t>‹#›</a:t>
            </a:fld>
            <a:endParaRPr lang="ko-KR" altLang="en-US"/>
          </a:p>
        </p:txBody>
      </p:sp>
      <p:pic>
        <p:nvPicPr>
          <p:cNvPr id="7"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84263" y="5763073"/>
            <a:ext cx="1452434" cy="108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923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latin typeface="Times New Roman" pitchFamily="18" charset="0"/>
                <a:cs typeface="Times New Roman" pitchFamily="18" charset="0"/>
              </a:rPr>
              <a:t>Probability Theorem</a:t>
            </a:r>
            <a:endParaRPr lang="ko-KR" altLang="en-US" dirty="0">
              <a:latin typeface="Times New Roman" pitchFamily="18" charset="0"/>
              <a:cs typeface="Times New Roman" pitchFamily="18" charset="0"/>
            </a:endParaRPr>
          </a:p>
        </p:txBody>
      </p:sp>
      <p:sp>
        <p:nvSpPr>
          <p:cNvPr id="3" name="부제목 2"/>
          <p:cNvSpPr>
            <a:spLocks noGrp="1"/>
          </p:cNvSpPr>
          <p:nvPr>
            <p:ph type="subTitle" idx="1"/>
          </p:nvPr>
        </p:nvSpPr>
        <p:spPr/>
        <p:txBody>
          <a:bodyPr/>
          <a:lstStyle/>
          <a:p>
            <a:r>
              <a:rPr lang="en-US" altLang="ko-KR" i="1" dirty="0" smtClean="0">
                <a:latin typeface="Times New Roman" pitchFamily="18" charset="0"/>
                <a:cs typeface="Times New Roman" pitchFamily="18" charset="0"/>
              </a:rPr>
              <a:t>Image Informatics Lab</a:t>
            </a:r>
            <a:r>
              <a:rPr lang="en-US" altLang="ko-KR" i="1" dirty="0" smtClean="0">
                <a:latin typeface="Times New Roman" pitchFamily="18" charset="0"/>
                <a:cs typeface="Times New Roman" pitchFamily="18" charset="0"/>
              </a:rPr>
              <a:t>.</a:t>
            </a:r>
            <a:endParaRPr lang="en-US" altLang="ko-KR" i="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43775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latin typeface="Times New Roman" pitchFamily="18" charset="0"/>
                <a:cs typeface="Times New Roman" pitchFamily="18" charset="0"/>
              </a:rPr>
              <a:t>Naïve Bayes classifier for text classification based on NB assumption</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70000" lnSpcReduction="20000"/>
              </a:bodyPr>
              <a:lstStyle/>
              <a:p>
                <a:pPr>
                  <a:lnSpc>
                    <a:spcPct val="120000"/>
                  </a:lnSpc>
                </a:pPr>
                <a:r>
                  <a:rPr lang="en-US" altLang="ko-KR" sz="2800" dirty="0" smtClean="0">
                    <a:latin typeface="Times New Roman" pitchFamily="18" charset="0"/>
                    <a:cs typeface="Times New Roman" pitchFamily="18" charset="0"/>
                  </a:rPr>
                  <a:t>Prediction on a ne example features </a:t>
                </a:r>
                <a14:m>
                  <m:oMath xmlns:m="http://schemas.openxmlformats.org/officeDocument/2006/math">
                    <m:r>
                      <a:rPr lang="en-US" altLang="ko-KR" sz="2800" b="0" i="1" smtClean="0">
                        <a:latin typeface="Cambria Math"/>
                        <a:cs typeface="Times New Roman" pitchFamily="18" charset="0"/>
                      </a:rPr>
                      <m:t>𝑥</m:t>
                    </m:r>
                  </m:oMath>
                </a14:m>
                <a:endParaRPr lang="en-US" altLang="ko-KR" sz="2800" dirty="0" smtClean="0">
                  <a:latin typeface="Times New Roman" pitchFamily="18" charset="0"/>
                  <a:cs typeface="Times New Roman" pitchFamily="18" charset="0"/>
                </a:endParaRPr>
              </a:p>
              <a:p>
                <a:pPr marL="0" lvl="1" indent="0">
                  <a:lnSpc>
                    <a:spcPct val="120000"/>
                  </a:lnSpc>
                  <a:buNone/>
                </a:pPr>
                <a14:m>
                  <m:oMathPara xmlns:m="http://schemas.openxmlformats.org/officeDocument/2006/math">
                    <m:oMathParaPr>
                      <m:jc m:val="centerGroup"/>
                    </m:oMathParaPr>
                    <m:oMath xmlns:m="http://schemas.openxmlformats.org/officeDocument/2006/math">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r>
                            <a:rPr lang="en-US" altLang="ko-KR" sz="2000" i="1">
                              <a:latin typeface="Cambria Math"/>
                              <a:cs typeface="Times New Roman" pitchFamily="18" charset="0"/>
                            </a:rPr>
                            <m:t>𝑦</m:t>
                          </m:r>
                          <m:r>
                            <a:rPr lang="en-US" altLang="ko-KR" sz="2000" b="0" i="1" smtClean="0">
                              <a:latin typeface="Cambria Math"/>
                              <a:cs typeface="Times New Roman" pitchFamily="18" charset="0"/>
                            </a:rPr>
                            <m:t>=1</m:t>
                          </m:r>
                        </m:e>
                        <m:e>
                          <m:r>
                            <a:rPr lang="en-US" altLang="ko-KR" sz="2000" i="1">
                              <a:latin typeface="Cambria Math"/>
                              <a:cs typeface="Times New Roman" pitchFamily="18" charset="0"/>
                            </a:rPr>
                            <m:t>𝑥</m:t>
                          </m:r>
                        </m:e>
                      </m:d>
                      <m:r>
                        <a:rPr lang="en-US" altLang="ko-KR" sz="2000" i="1">
                          <a:latin typeface="Cambria Math"/>
                          <a:cs typeface="Times New Roman" pitchFamily="18" charset="0"/>
                        </a:rPr>
                        <m:t>=</m:t>
                      </m:r>
                      <m:f>
                        <m:fPr>
                          <m:ctrlPr>
                            <a:rPr lang="en-US" altLang="ko-KR" sz="2000" i="1">
                              <a:latin typeface="Cambria Math" panose="02040503050406030204" pitchFamily="18" charset="0"/>
                              <a:cs typeface="Times New Roman" pitchFamily="18" charset="0"/>
                            </a:rPr>
                          </m:ctrlPr>
                        </m:fPr>
                        <m:num>
                          <m:r>
                            <a:rPr lang="en-US" altLang="ko-KR" sz="2000" i="1">
                              <a:latin typeface="Cambria Math"/>
                              <a:cs typeface="Times New Roman" pitchFamily="18" charset="0"/>
                            </a:rPr>
                            <m:t>𝑝</m:t>
                          </m:r>
                          <m:r>
                            <a:rPr lang="en-US" altLang="ko-KR" sz="2000" i="1">
                              <a:latin typeface="Cambria Math"/>
                              <a:cs typeface="Times New Roman" pitchFamily="18" charset="0"/>
                            </a:rPr>
                            <m:t>(</m:t>
                          </m:r>
                          <m:r>
                            <a:rPr lang="en-US" altLang="ko-KR" sz="2000" i="1">
                              <a:latin typeface="Cambria Math"/>
                              <a:cs typeface="Times New Roman" pitchFamily="18" charset="0"/>
                            </a:rPr>
                            <m:t>𝑥</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b="0" i="1" smtClean="0">
                              <a:latin typeface="Cambria Math"/>
                              <a:cs typeface="Times New Roman" pitchFamily="18" charset="0"/>
                            </a:rPr>
                            <m:t>=1</m:t>
                          </m:r>
                          <m:r>
                            <a:rPr lang="en-US" altLang="ko-KR" sz="2000" i="1">
                              <a:latin typeface="Cambria Math"/>
                              <a:cs typeface="Times New Roman" pitchFamily="18" charset="0"/>
                            </a:rPr>
                            <m:t>)</m:t>
                          </m:r>
                          <m:r>
                            <a:rPr lang="en-US" altLang="ko-KR" sz="2000" i="1">
                              <a:latin typeface="Cambria Math"/>
                              <a:cs typeface="Times New Roman" pitchFamily="18" charset="0"/>
                            </a:rPr>
                            <m:t>𝑝</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b="0" i="1" smtClean="0">
                              <a:latin typeface="Cambria Math"/>
                              <a:cs typeface="Times New Roman" pitchFamily="18" charset="0"/>
                            </a:rPr>
                            <m:t>=1</m:t>
                          </m:r>
                          <m:r>
                            <a:rPr lang="en-US" altLang="ko-KR" sz="2000" i="1">
                              <a:latin typeface="Cambria Math"/>
                              <a:cs typeface="Times New Roman" pitchFamily="18" charset="0"/>
                            </a:rPr>
                            <m:t>)</m:t>
                          </m:r>
                        </m:num>
                        <m:den>
                          <m:r>
                            <a:rPr lang="en-US" altLang="ko-KR" sz="2000" i="1">
                              <a:latin typeface="Cambria Math"/>
                              <a:cs typeface="Times New Roman" pitchFamily="18" charset="0"/>
                            </a:rPr>
                            <m:t>𝑝</m:t>
                          </m:r>
                          <m:r>
                            <a:rPr lang="en-US" altLang="ko-KR" sz="2000" i="1">
                              <a:latin typeface="Cambria Math"/>
                              <a:cs typeface="Times New Roman" pitchFamily="18" charset="0"/>
                            </a:rPr>
                            <m:t>(</m:t>
                          </m:r>
                          <m:r>
                            <a:rPr lang="en-US" altLang="ko-KR" sz="2000" i="1">
                              <a:latin typeface="Cambria Math"/>
                              <a:cs typeface="Times New Roman" pitchFamily="18" charset="0"/>
                            </a:rPr>
                            <m:t>𝑥</m:t>
                          </m:r>
                          <m:r>
                            <a:rPr lang="en-US" altLang="ko-KR" sz="2000" i="1">
                              <a:latin typeface="Cambria Math"/>
                              <a:cs typeface="Times New Roman" pitchFamily="18" charset="0"/>
                            </a:rPr>
                            <m:t>)</m:t>
                          </m:r>
                        </m:den>
                      </m:f>
                    </m:oMath>
                  </m:oMathPara>
                </a14:m>
                <a:endParaRPr lang="en-US" altLang="ko-KR" sz="2000" i="1" dirty="0" smtClean="0">
                  <a:latin typeface="Cambria Math"/>
                  <a:cs typeface="Times New Roman" pitchFamily="18" charset="0"/>
                </a:endParaRPr>
              </a:p>
              <a:p>
                <a:pPr marL="0" lvl="1" indent="0">
                  <a:lnSpc>
                    <a:spcPct val="120000"/>
                  </a:lnSpc>
                  <a:buNone/>
                </a:pPr>
                <a14:m>
                  <m:oMathPara xmlns:m="http://schemas.openxmlformats.org/officeDocument/2006/math">
                    <m:oMathParaPr>
                      <m:jc m:val="centerGroup"/>
                    </m:oMathParaPr>
                    <m:oMath xmlns:m="http://schemas.openxmlformats.org/officeDocument/2006/math">
                      <m:r>
                        <a:rPr lang="en-US" altLang="ko-KR" sz="2000" i="1">
                          <a:latin typeface="Cambria Math"/>
                          <a:cs typeface="Times New Roman" pitchFamily="18" charset="0"/>
                        </a:rPr>
                        <m:t>=</m:t>
                      </m:r>
                      <m:f>
                        <m:fPr>
                          <m:ctrlPr>
                            <a:rPr lang="en-US" altLang="ko-KR" sz="2000" i="1">
                              <a:latin typeface="Cambria Math" panose="02040503050406030204" pitchFamily="18" charset="0"/>
                              <a:cs typeface="Times New Roman" pitchFamily="18" charset="0"/>
                            </a:rPr>
                          </m:ctrlPr>
                        </m:fPr>
                        <m:num>
                          <m:r>
                            <a:rPr lang="en-US" altLang="ko-KR" sz="2000" i="1">
                              <a:latin typeface="Cambria Math"/>
                              <a:cs typeface="Times New Roman" pitchFamily="18" charset="0"/>
                            </a:rPr>
                            <m:t>(</m:t>
                          </m:r>
                          <m:nary>
                            <m:naryPr>
                              <m:chr m:val="∏"/>
                              <m:limLoc m:val="subSup"/>
                              <m:ctrlPr>
                                <a:rPr lang="en-US" altLang="ko-KR" sz="2000" i="1">
                                  <a:latin typeface="Cambria Math" panose="02040503050406030204" pitchFamily="18" charset="0"/>
                                  <a:cs typeface="Times New Roman" pitchFamily="18" charset="0"/>
                                </a:rPr>
                              </m:ctrlPr>
                            </m:naryPr>
                            <m:sub>
                              <m:r>
                                <m:rPr>
                                  <m:brk m:alnAt="25"/>
                                </m:rPr>
                                <a:rPr lang="en-US" altLang="ko-KR" sz="2000" i="1">
                                  <a:latin typeface="Cambria Math"/>
                                  <a:cs typeface="Times New Roman" pitchFamily="18" charset="0"/>
                                </a:rPr>
                                <m:t>𝑖</m:t>
                              </m:r>
                              <m:r>
                                <a:rPr lang="en-US" altLang="ko-KR" sz="2000" i="1">
                                  <a:latin typeface="Cambria Math"/>
                                  <a:cs typeface="Times New Roman" pitchFamily="18" charset="0"/>
                                </a:rPr>
                                <m:t>=1</m:t>
                              </m:r>
                            </m:sub>
                            <m:sup>
                              <m:r>
                                <a:rPr lang="en-US" altLang="ko-KR" sz="2000" i="1">
                                  <a:latin typeface="Cambria Math"/>
                                  <a:cs typeface="Times New Roman" pitchFamily="18" charset="0"/>
                                </a:rPr>
                                <m:t>𝑛</m:t>
                              </m:r>
                            </m:sup>
                            <m:e>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𝑖</m:t>
                                      </m:r>
                                    </m:sub>
                                  </m:sSub>
                                </m:e>
                                <m:e>
                                  <m:r>
                                    <a:rPr lang="en-US" altLang="ko-KR" sz="2000" i="1">
                                      <a:latin typeface="Cambria Math"/>
                                      <a:cs typeface="Times New Roman" pitchFamily="18" charset="0"/>
                                    </a:rPr>
                                    <m:t>𝑦</m:t>
                                  </m:r>
                                  <m:r>
                                    <a:rPr lang="en-US" altLang="ko-KR" sz="2000" i="1">
                                      <a:latin typeface="Cambria Math"/>
                                      <a:cs typeface="Times New Roman" pitchFamily="18" charset="0"/>
                                    </a:rPr>
                                    <m:t>=1</m:t>
                                  </m:r>
                                </m:e>
                              </m:d>
                            </m:e>
                          </m:nary>
                          <m:r>
                            <a:rPr lang="en-US" altLang="ko-KR" sz="2000" i="1">
                              <a:latin typeface="Cambria Math"/>
                              <a:cs typeface="Times New Roman" pitchFamily="18" charset="0"/>
                            </a:rPr>
                            <m:t>)</m:t>
                          </m:r>
                          <m:r>
                            <a:rPr lang="en-US" altLang="ko-KR" sz="2000" i="1">
                              <a:latin typeface="Cambria Math"/>
                              <a:cs typeface="Times New Roman" pitchFamily="18" charset="0"/>
                            </a:rPr>
                            <m:t>𝑝</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=1)</m:t>
                          </m:r>
                        </m:num>
                        <m:den>
                          <m:d>
                            <m:dPr>
                              <m:ctrlPr>
                                <a:rPr lang="en-US" altLang="ko-KR" sz="2000" i="1">
                                  <a:latin typeface="Cambria Math" panose="02040503050406030204" pitchFamily="18" charset="0"/>
                                  <a:cs typeface="Times New Roman" pitchFamily="18" charset="0"/>
                                </a:rPr>
                              </m:ctrlPr>
                            </m:dPr>
                            <m:e>
                              <m:nary>
                                <m:naryPr>
                                  <m:chr m:val="∏"/>
                                  <m:limLoc m:val="subSup"/>
                                  <m:ctrlPr>
                                    <a:rPr lang="en-US" altLang="ko-KR" sz="2000" i="1">
                                      <a:latin typeface="Cambria Math" panose="02040503050406030204" pitchFamily="18" charset="0"/>
                                      <a:cs typeface="Times New Roman" pitchFamily="18" charset="0"/>
                                    </a:rPr>
                                  </m:ctrlPr>
                                </m:naryPr>
                                <m:sub>
                                  <m:r>
                                    <m:rPr>
                                      <m:brk m:alnAt="25"/>
                                    </m:rPr>
                                    <a:rPr lang="en-US" altLang="ko-KR" sz="2000" i="1">
                                      <a:latin typeface="Cambria Math"/>
                                      <a:cs typeface="Times New Roman" pitchFamily="18" charset="0"/>
                                    </a:rPr>
                                    <m:t>𝑖</m:t>
                                  </m:r>
                                  <m:r>
                                    <a:rPr lang="en-US" altLang="ko-KR" sz="2000" i="1">
                                      <a:latin typeface="Cambria Math"/>
                                      <a:cs typeface="Times New Roman" pitchFamily="18" charset="0"/>
                                    </a:rPr>
                                    <m:t>=1</m:t>
                                  </m:r>
                                </m:sub>
                                <m:sup>
                                  <m:r>
                                    <a:rPr lang="en-US" altLang="ko-KR" sz="2000" i="1">
                                      <a:latin typeface="Cambria Math"/>
                                      <a:cs typeface="Times New Roman" pitchFamily="18" charset="0"/>
                                    </a:rPr>
                                    <m:t>𝑛</m:t>
                                  </m:r>
                                </m:sup>
                                <m:e>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𝑖</m:t>
                                          </m:r>
                                        </m:sub>
                                      </m:sSub>
                                    </m:e>
                                    <m:e>
                                      <m:r>
                                        <a:rPr lang="en-US" altLang="ko-KR" sz="2000" i="1">
                                          <a:latin typeface="Cambria Math"/>
                                          <a:cs typeface="Times New Roman" pitchFamily="18" charset="0"/>
                                        </a:rPr>
                                        <m:t>𝑦</m:t>
                                      </m:r>
                                      <m:r>
                                        <a:rPr lang="en-US" altLang="ko-KR" sz="2000" i="1">
                                          <a:latin typeface="Cambria Math"/>
                                          <a:cs typeface="Times New Roman" pitchFamily="18" charset="0"/>
                                        </a:rPr>
                                        <m:t>=1</m:t>
                                      </m:r>
                                    </m:e>
                                  </m:d>
                                </m:e>
                              </m:nary>
                            </m:e>
                          </m:d>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r>
                                <a:rPr lang="en-US" altLang="ko-KR" sz="2000" i="1">
                                  <a:latin typeface="Cambria Math"/>
                                  <a:cs typeface="Times New Roman" pitchFamily="18" charset="0"/>
                                </a:rPr>
                                <m:t>𝑦</m:t>
                              </m:r>
                              <m:r>
                                <a:rPr lang="en-US" altLang="ko-KR" sz="2000" i="1">
                                  <a:latin typeface="Cambria Math"/>
                                  <a:cs typeface="Times New Roman" pitchFamily="18" charset="0"/>
                                </a:rPr>
                                <m:t>=1</m:t>
                              </m:r>
                            </m:e>
                          </m:d>
                          <m:r>
                            <a:rPr lang="en-US" altLang="ko-KR" sz="2000" i="1">
                              <a:latin typeface="Cambria Math"/>
                              <a:cs typeface="Times New Roman" pitchFamily="18" charset="0"/>
                            </a:rPr>
                            <m:t>+(</m:t>
                          </m:r>
                          <m:nary>
                            <m:naryPr>
                              <m:chr m:val="∏"/>
                              <m:limLoc m:val="subSup"/>
                              <m:ctrlPr>
                                <a:rPr lang="en-US" altLang="ko-KR" sz="2000" i="1">
                                  <a:latin typeface="Cambria Math" panose="02040503050406030204" pitchFamily="18" charset="0"/>
                                  <a:cs typeface="Times New Roman" pitchFamily="18" charset="0"/>
                                </a:rPr>
                              </m:ctrlPr>
                            </m:naryPr>
                            <m:sub>
                              <m:r>
                                <m:rPr>
                                  <m:brk m:alnAt="25"/>
                                </m:rPr>
                                <a:rPr lang="en-US" altLang="ko-KR" sz="2000" i="1">
                                  <a:latin typeface="Cambria Math"/>
                                  <a:cs typeface="Times New Roman" pitchFamily="18" charset="0"/>
                                </a:rPr>
                                <m:t>𝑖</m:t>
                              </m:r>
                              <m:r>
                                <a:rPr lang="en-US" altLang="ko-KR" sz="2000" i="1">
                                  <a:latin typeface="Cambria Math"/>
                                  <a:cs typeface="Times New Roman" pitchFamily="18" charset="0"/>
                                </a:rPr>
                                <m:t>=1</m:t>
                              </m:r>
                            </m:sub>
                            <m:sup>
                              <m:r>
                                <a:rPr lang="en-US" altLang="ko-KR" sz="2000" i="1">
                                  <a:latin typeface="Cambria Math"/>
                                  <a:cs typeface="Times New Roman" pitchFamily="18" charset="0"/>
                                </a:rPr>
                                <m:t>𝑛</m:t>
                              </m:r>
                            </m:sup>
                            <m:e>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𝑖</m:t>
                                      </m:r>
                                    </m:sub>
                                  </m:sSub>
                                </m:e>
                                <m:e>
                                  <m:r>
                                    <a:rPr lang="en-US" altLang="ko-KR" sz="2000" i="1">
                                      <a:latin typeface="Cambria Math"/>
                                      <a:cs typeface="Times New Roman" pitchFamily="18" charset="0"/>
                                    </a:rPr>
                                    <m:t>𝑦</m:t>
                                  </m:r>
                                  <m:r>
                                    <a:rPr lang="en-US" altLang="ko-KR" sz="2000" i="1">
                                      <a:latin typeface="Cambria Math"/>
                                      <a:cs typeface="Times New Roman" pitchFamily="18" charset="0"/>
                                    </a:rPr>
                                    <m:t>=0</m:t>
                                  </m:r>
                                </m:e>
                              </m:d>
                            </m:e>
                          </m:nary>
                          <m:r>
                            <a:rPr lang="en-US" altLang="ko-KR" sz="2000" i="1">
                              <a:latin typeface="Cambria Math"/>
                              <a:cs typeface="Times New Roman" pitchFamily="18" charset="0"/>
                            </a:rPr>
                            <m:t>)</m:t>
                          </m:r>
                          <m:r>
                            <a:rPr lang="en-US" altLang="ko-KR" sz="2000" i="1">
                              <a:latin typeface="Cambria Math"/>
                              <a:cs typeface="Times New Roman" pitchFamily="18" charset="0"/>
                            </a:rPr>
                            <m:t>𝑝</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=0)</m:t>
                          </m:r>
                        </m:den>
                      </m:f>
                    </m:oMath>
                  </m:oMathPara>
                </a14:m>
                <a:endParaRPr lang="en-US" altLang="ko-KR" sz="2000" i="1" dirty="0" smtClean="0">
                  <a:latin typeface="Cambria Math"/>
                  <a:cs typeface="Times New Roman" pitchFamily="18" charset="0"/>
                </a:endParaRPr>
              </a:p>
              <a:p>
                <a:pPr marL="0" lvl="1" indent="0">
                  <a:lnSpc>
                    <a:spcPct val="120000"/>
                  </a:lnSpc>
                  <a:buNone/>
                </a:pPr>
                <a14:m>
                  <m:oMathPara xmlns:m="http://schemas.openxmlformats.org/officeDocument/2006/math">
                    <m:oMathParaPr>
                      <m:jc m:val="centerGroup"/>
                    </m:oMathParaPr>
                    <m:oMath xmlns:m="http://schemas.openxmlformats.org/officeDocument/2006/math">
                      <m:r>
                        <a:rPr lang="en-US" altLang="ko-KR" sz="2000" b="0" i="1" smtClean="0">
                          <a:latin typeface="Cambria Math"/>
                          <a:cs typeface="Times New Roman" pitchFamily="18" charset="0"/>
                        </a:rPr>
                        <m:t>=</m:t>
                      </m:r>
                      <m:f>
                        <m:fPr>
                          <m:ctrlPr>
                            <a:rPr lang="en-US" altLang="ko-KR" sz="2000" i="1">
                              <a:latin typeface="Cambria Math" panose="02040503050406030204" pitchFamily="18" charset="0"/>
                              <a:cs typeface="Times New Roman" pitchFamily="18" charset="0"/>
                            </a:rPr>
                          </m:ctrlPr>
                        </m:fPr>
                        <m:num>
                          <m:r>
                            <a:rPr lang="en-US" altLang="ko-KR" sz="2000" b="0" i="1" smtClean="0">
                              <a:latin typeface="Cambria Math"/>
                              <a:cs typeface="Times New Roman" pitchFamily="18" charset="0"/>
                            </a:rPr>
                            <m:t>(</m:t>
                          </m:r>
                          <m:nary>
                            <m:naryPr>
                              <m:chr m:val="∏"/>
                              <m:limLoc m:val="subSup"/>
                              <m:ctrlPr>
                                <a:rPr lang="en-US" altLang="ko-KR" sz="2000" b="0" i="1" smtClean="0">
                                  <a:latin typeface="Cambria Math" panose="02040503050406030204" pitchFamily="18" charset="0"/>
                                  <a:cs typeface="Times New Roman" pitchFamily="18" charset="0"/>
                                </a:rPr>
                              </m:ctrlPr>
                            </m:naryPr>
                            <m:sub>
                              <m:r>
                                <m:rPr>
                                  <m:brk m:alnAt="25"/>
                                </m:rPr>
                                <a:rPr lang="en-US" altLang="ko-KR" sz="2000" b="0" i="1" smtClean="0">
                                  <a:latin typeface="Cambria Math"/>
                                  <a:cs typeface="Times New Roman" pitchFamily="18" charset="0"/>
                                </a:rPr>
                                <m:t>𝑖</m:t>
                              </m:r>
                              <m:r>
                                <a:rPr lang="en-US" altLang="ko-KR" sz="2000" b="0" i="1" smtClean="0">
                                  <a:latin typeface="Cambria Math"/>
                                  <a:cs typeface="Times New Roman" pitchFamily="18" charset="0"/>
                                </a:rPr>
                                <m:t>=1</m:t>
                              </m:r>
                            </m:sub>
                            <m:sup>
                              <m:r>
                                <a:rPr lang="en-US" altLang="ko-KR" sz="2000" b="0" i="1" smtClean="0">
                                  <a:latin typeface="Cambria Math"/>
                                  <a:cs typeface="Times New Roman" pitchFamily="18" charset="0"/>
                                </a:rPr>
                                <m:t>𝑛</m:t>
                              </m:r>
                            </m:sup>
                            <m:e>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b="0" i="1" smtClean="0">
                                      <a:latin typeface="Cambria Math"/>
                                      <a:cs typeface="Times New Roman" pitchFamily="18" charset="0"/>
                                    </a:rPr>
                                    <m:t>𝑖</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=1</m:t>
                                  </m:r>
                                </m:sub>
                              </m:sSub>
                            </m:e>
                          </m:nary>
                          <m:r>
                            <a:rPr lang="en-US" altLang="ko-KR" sz="2000" b="0" i="1" smtClean="0">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𝑦</m:t>
                              </m:r>
                              <m:r>
                                <a:rPr lang="en-US" altLang="ko-KR" sz="2000" i="1">
                                  <a:latin typeface="Cambria Math"/>
                                  <a:cs typeface="Times New Roman" pitchFamily="18" charset="0"/>
                                </a:rPr>
                                <m:t>=1</m:t>
                              </m:r>
                            </m:sub>
                          </m:sSub>
                        </m:num>
                        <m:den>
                          <m:d>
                            <m:dPr>
                              <m:ctrlPr>
                                <a:rPr lang="en-US" altLang="ko-KR" sz="2000" i="1">
                                  <a:latin typeface="Cambria Math" panose="02040503050406030204" pitchFamily="18" charset="0"/>
                                  <a:cs typeface="Times New Roman" pitchFamily="18" charset="0"/>
                                </a:rPr>
                              </m:ctrlPr>
                            </m:dPr>
                            <m:e>
                              <m:nary>
                                <m:naryPr>
                                  <m:chr m:val="∏"/>
                                  <m:limLoc m:val="subSup"/>
                                  <m:ctrlPr>
                                    <a:rPr lang="en-US" altLang="ko-KR" sz="2000" i="1">
                                      <a:latin typeface="Cambria Math" panose="02040503050406030204" pitchFamily="18" charset="0"/>
                                      <a:cs typeface="Times New Roman" pitchFamily="18" charset="0"/>
                                    </a:rPr>
                                  </m:ctrlPr>
                                </m:naryPr>
                                <m:sub>
                                  <m:r>
                                    <m:rPr>
                                      <m:brk m:alnAt="25"/>
                                    </m:rPr>
                                    <a:rPr lang="en-US" altLang="ko-KR" sz="2000" i="1">
                                      <a:latin typeface="Cambria Math"/>
                                      <a:cs typeface="Times New Roman" pitchFamily="18" charset="0"/>
                                    </a:rPr>
                                    <m:t>𝑖</m:t>
                                  </m:r>
                                  <m:r>
                                    <a:rPr lang="en-US" altLang="ko-KR" sz="2000" i="1">
                                      <a:latin typeface="Cambria Math"/>
                                      <a:cs typeface="Times New Roman" pitchFamily="18" charset="0"/>
                                    </a:rPr>
                                    <m:t>=1</m:t>
                                  </m:r>
                                </m:sub>
                                <m:sup>
                                  <m:r>
                                    <a:rPr lang="en-US" altLang="ko-KR" sz="2000" i="1">
                                      <a:latin typeface="Cambria Math"/>
                                      <a:cs typeface="Times New Roman" pitchFamily="18" charset="0"/>
                                    </a:rPr>
                                    <m:t>𝑛</m:t>
                                  </m:r>
                                </m:sup>
                                <m:e>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𝑖</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=1</m:t>
                                      </m:r>
                                    </m:sub>
                                  </m:sSub>
                                </m:e>
                              </m:nary>
                            </m:e>
                          </m:d>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𝑦</m:t>
                              </m:r>
                              <m:r>
                                <a:rPr lang="en-US" altLang="ko-KR" sz="2000" i="1">
                                  <a:latin typeface="Cambria Math"/>
                                  <a:cs typeface="Times New Roman" pitchFamily="18" charset="0"/>
                                </a:rPr>
                                <m:t>=1</m:t>
                              </m:r>
                            </m:sub>
                          </m:sSub>
                          <m:r>
                            <a:rPr lang="en-US" altLang="ko-KR" sz="2000" b="0" i="1" smtClean="0">
                              <a:latin typeface="Cambria Math"/>
                              <a:cs typeface="Times New Roman" pitchFamily="18" charset="0"/>
                            </a:rPr>
                            <m:t>+</m:t>
                          </m:r>
                          <m:r>
                            <a:rPr lang="en-US" altLang="ko-KR" sz="2000" i="1">
                              <a:latin typeface="Cambria Math"/>
                              <a:cs typeface="Times New Roman" pitchFamily="18" charset="0"/>
                            </a:rPr>
                            <m:t>(</m:t>
                          </m:r>
                          <m:nary>
                            <m:naryPr>
                              <m:chr m:val="∏"/>
                              <m:limLoc m:val="subSup"/>
                              <m:ctrlPr>
                                <a:rPr lang="en-US" altLang="ko-KR" sz="2000" i="1">
                                  <a:latin typeface="Cambria Math" panose="02040503050406030204" pitchFamily="18" charset="0"/>
                                  <a:cs typeface="Times New Roman" pitchFamily="18" charset="0"/>
                                </a:rPr>
                              </m:ctrlPr>
                            </m:naryPr>
                            <m:sub>
                              <m:r>
                                <m:rPr>
                                  <m:brk m:alnAt="25"/>
                                </m:rPr>
                                <a:rPr lang="en-US" altLang="ko-KR" sz="2000" i="1">
                                  <a:latin typeface="Cambria Math"/>
                                  <a:cs typeface="Times New Roman" pitchFamily="18" charset="0"/>
                                </a:rPr>
                                <m:t>𝑖</m:t>
                              </m:r>
                              <m:r>
                                <a:rPr lang="en-US" altLang="ko-KR" sz="2000" i="1">
                                  <a:latin typeface="Cambria Math"/>
                                  <a:cs typeface="Times New Roman" pitchFamily="18" charset="0"/>
                                </a:rPr>
                                <m:t>=1</m:t>
                              </m:r>
                            </m:sub>
                            <m:sup>
                              <m:r>
                                <a:rPr lang="en-US" altLang="ko-KR" sz="2000" i="1">
                                  <a:latin typeface="Cambria Math"/>
                                  <a:cs typeface="Times New Roman" pitchFamily="18" charset="0"/>
                                </a:rPr>
                                <m:t>𝑛</m:t>
                              </m:r>
                            </m:sup>
                            <m:e>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𝑖</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=0</m:t>
                                  </m:r>
                                </m:sub>
                              </m:sSub>
                            </m:e>
                          </m:nary>
                          <m:r>
                            <a:rPr lang="en-US" altLang="ko-KR" sz="2000" i="1">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𝑦</m:t>
                              </m:r>
                              <m:r>
                                <a:rPr lang="en-US" altLang="ko-KR" sz="2000" i="1">
                                  <a:latin typeface="Cambria Math"/>
                                  <a:cs typeface="Times New Roman" pitchFamily="18" charset="0"/>
                                </a:rPr>
                                <m:t>=0</m:t>
                              </m:r>
                            </m:sub>
                          </m:sSub>
                        </m:den>
                      </m:f>
                    </m:oMath>
                  </m:oMathPara>
                </a14:m>
                <a:endParaRPr lang="en-US" altLang="ko-KR" sz="2000" dirty="0" smtClean="0">
                  <a:latin typeface="Times New Roman" pitchFamily="18" charset="0"/>
                  <a:cs typeface="Times New Roman" pitchFamily="18" charset="0"/>
                </a:endParaRPr>
              </a:p>
              <a:p>
                <a:pPr marL="0" lvl="1" indent="0">
                  <a:lnSpc>
                    <a:spcPct val="120000"/>
                  </a:lnSpc>
                  <a:buNone/>
                </a:pPr>
                <a:endParaRPr lang="en-US" altLang="ko-KR" sz="1800" dirty="0">
                  <a:latin typeface="Times New Roman" pitchFamily="18" charset="0"/>
                  <a:cs typeface="Times New Roman" pitchFamily="18" charset="0"/>
                </a:endParaRPr>
              </a:p>
              <a:p>
                <a:pPr lvl="1">
                  <a:lnSpc>
                    <a:spcPct val="120000"/>
                  </a:lnSpc>
                </a:pPr>
                <a14:m>
                  <m:oMath xmlns:m="http://schemas.openxmlformats.org/officeDocument/2006/math">
                    <m:r>
                      <a:rPr lang="en-US" altLang="ko-KR" sz="2400" b="0" i="1" smtClean="0">
                        <a:latin typeface="Cambria Math"/>
                        <a:cs typeface="Times New Roman" pitchFamily="18" charset="0"/>
                      </a:rPr>
                      <m:t>𝑛</m:t>
                    </m:r>
                  </m:oMath>
                </a14:m>
                <a:r>
                  <a:rPr lang="en-US" altLang="ko-KR" sz="2400" dirty="0" smtClean="0">
                    <a:latin typeface="Times New Roman" pitchFamily="18" charset="0"/>
                    <a:cs typeface="Times New Roman" pitchFamily="18" charset="0"/>
                  </a:rPr>
                  <a:t> is a size of dictionary</a:t>
                </a:r>
                <a:endParaRPr lang="en-US" altLang="ko-KR" sz="2400" dirty="0">
                  <a:latin typeface="Times New Roman" pitchFamily="18" charset="0"/>
                  <a:cs typeface="Times New Roman" pitchFamily="18" charset="0"/>
                </a:endParaRPr>
              </a:p>
              <a:p>
                <a:pPr lvl="1">
                  <a:lnSpc>
                    <a:spcPct val="120000"/>
                  </a:lnSpc>
                </a:pPr>
                <a:r>
                  <a:rPr lang="en-US" altLang="ko-KR" sz="2400" dirty="0" smtClean="0">
                    <a:latin typeface="Times New Roman" pitchFamily="18" charset="0"/>
                    <a:cs typeface="Times New Roman" pitchFamily="18" charset="0"/>
                  </a:rPr>
                  <a:t>Pick whichever class has the higher posterior probability</a:t>
                </a:r>
              </a:p>
              <a:p>
                <a:pPr>
                  <a:lnSpc>
                    <a:spcPct val="120000"/>
                  </a:lnSpc>
                </a:pPr>
                <a:r>
                  <a:rPr lang="en-US" altLang="ko-KR" sz="2800" dirty="0" smtClean="0">
                    <a:latin typeface="Times New Roman" pitchFamily="18" charset="0"/>
                    <a:cs typeface="Times New Roman" pitchFamily="18" charset="0"/>
                  </a:rPr>
                  <a:t>Generalization to multi-valued features and multi-classes </a:t>
                </a:r>
              </a:p>
              <a:p>
                <a:pPr lvl="1">
                  <a:lnSpc>
                    <a:spcPct val="120000"/>
                  </a:lnSpc>
                </a:pPr>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𝑖</m:t>
                            </m:r>
                          </m:sub>
                        </m:sSub>
                      </m:e>
                      <m:e>
                        <m:r>
                          <a:rPr lang="en-US" altLang="ko-KR" i="1">
                            <a:latin typeface="Cambria Math"/>
                            <a:cs typeface="Times New Roman" pitchFamily="18" charset="0"/>
                          </a:rPr>
                          <m:t>𝑦</m:t>
                        </m:r>
                        <m:r>
                          <a:rPr lang="en-US" altLang="ko-KR" i="1">
                            <a:latin typeface="Cambria Math"/>
                            <a:cs typeface="Times New Roman" pitchFamily="18" charset="0"/>
                          </a:rPr>
                          <m:t>=1</m:t>
                        </m:r>
                      </m:e>
                    </m:d>
                  </m:oMath>
                </a14:m>
                <a:r>
                  <a:rPr lang="en-US" altLang="ko-KR" dirty="0" smtClean="0">
                    <a:latin typeface="Times New Roman" pitchFamily="18" charset="0"/>
                    <a:cs typeface="Times New Roman" pitchFamily="18" charset="0"/>
                  </a:rPr>
                  <a:t> as multinomial rather than as Bernoulli</a:t>
                </a:r>
              </a:p>
              <a:p>
                <a:pPr lvl="1">
                  <a:lnSpc>
                    <a:spcPct val="120000"/>
                  </a:lnSpc>
                </a:pPr>
                <a:r>
                  <a:rPr lang="en-US" altLang="ko-KR" dirty="0" smtClean="0">
                    <a:latin typeface="Times New Roman" pitchFamily="18" charset="0"/>
                    <a:cs typeface="Times New Roman" pitchFamily="18" charset="0"/>
                  </a:rPr>
                  <a:t>Discretization of feature vector </a:t>
                </a:r>
                <a14:m>
                  <m:oMath xmlns:m="http://schemas.openxmlformats.org/officeDocument/2006/math">
                    <m:r>
                      <a:rPr lang="en-US" altLang="ko-KR" i="1">
                        <a:latin typeface="Cambria Math"/>
                        <a:cs typeface="Times New Roman" pitchFamily="18" charset="0"/>
                      </a:rPr>
                      <m:t>𝑥</m:t>
                    </m:r>
                  </m:oMath>
                </a14:m>
                <a:endParaRPr lang="en-US" altLang="ko-KR" dirty="0" smtClean="0">
                  <a:latin typeface="Times New Roman" pitchFamily="18" charset="0"/>
                  <a:cs typeface="Times New Roman" pitchFamily="18" charset="0"/>
                </a:endParaRPr>
              </a:p>
              <a:p>
                <a:pPr lvl="1">
                  <a:lnSpc>
                    <a:spcPct val="120000"/>
                  </a:lnSpc>
                </a:pPr>
                <a:r>
                  <a:rPr lang="en-US" altLang="ko-KR" dirty="0" smtClean="0">
                    <a:latin typeface="Times New Roman" pitchFamily="18" charset="0"/>
                    <a:cs typeface="Times New Roman" pitchFamily="18" charset="0"/>
                  </a:rPr>
                  <a:t>Multi-classes: </a:t>
                </a:r>
                <a14:m>
                  <m:oMath xmlns:m="http://schemas.openxmlformats.org/officeDocument/2006/math">
                    <m:r>
                      <a:rPr lang="en-US" altLang="ko-KR" i="1">
                        <a:latin typeface="Cambria Math"/>
                        <a:cs typeface="Times New Roman" pitchFamily="18" charset="0"/>
                      </a:rPr>
                      <m:t>𝑝</m:t>
                    </m:r>
                    <m:r>
                      <a:rPr lang="en-US" altLang="ko-KR" b="0" i="1" smtClean="0">
                        <a:latin typeface="Cambria Math"/>
                        <a:cs typeface="Times New Roman" pitchFamily="18" charset="0"/>
                      </a:rPr>
                      <m:t>(</m:t>
                    </m:r>
                    <m:r>
                      <a:rPr lang="en-US" altLang="ko-KR" b="0" i="1" smtClean="0">
                        <a:latin typeface="Cambria Math"/>
                        <a:cs typeface="Times New Roman" pitchFamily="18" charset="0"/>
                      </a:rPr>
                      <m:t>𝑦</m:t>
                    </m:r>
                    <m:r>
                      <a:rPr lang="en-US" altLang="ko-KR" b="0" i="1" smtClean="0">
                        <a:latin typeface="Cambria Math"/>
                        <a:cs typeface="Times New Roman" pitchFamily="18" charset="0"/>
                      </a:rPr>
                      <m:t>)</m:t>
                    </m:r>
                  </m:oMath>
                </a14:m>
                <a:r>
                  <a:rPr lang="en-US" altLang="ko-KR" dirty="0" smtClean="0">
                    <a:latin typeface="Times New Roman" pitchFamily="18" charset="0"/>
                    <a:cs typeface="Times New Roman" pitchFamily="18" charset="0"/>
                  </a:rPr>
                  <a:t> as </a:t>
                </a:r>
                <a:r>
                  <a:rPr lang="en-US" altLang="ko-KR" dirty="0">
                    <a:latin typeface="Times New Roman" pitchFamily="18" charset="0"/>
                    <a:cs typeface="Times New Roman" pitchFamily="18" charset="0"/>
                  </a:rPr>
                  <a:t>also </a:t>
                </a:r>
                <a:r>
                  <a:rPr lang="en-US" altLang="ko-KR" dirty="0" smtClean="0">
                    <a:latin typeface="Times New Roman" pitchFamily="18" charset="0"/>
                    <a:cs typeface="Times New Roman" pitchFamily="18" charset="0"/>
                  </a:rPr>
                  <a:t>multinomial, </a:t>
                </a:r>
                <a14:m>
                  <m:oMath xmlns:m="http://schemas.openxmlformats.org/officeDocument/2006/math">
                    <m:r>
                      <a:rPr lang="en-US" altLang="ko-KR" i="1">
                        <a:latin typeface="Cambria Math"/>
                        <a:cs typeface="Times New Roman" pitchFamily="18" charset="0"/>
                      </a:rPr>
                      <m:t>𝑦</m:t>
                    </m:r>
                    <m:r>
                      <a:rPr lang="en-US" altLang="ko-KR" b="0" i="1" smtClean="0">
                        <a:latin typeface="Cambria Math"/>
                        <a:cs typeface="Times New Roman" pitchFamily="18" charset="0"/>
                      </a:rPr>
                      <m:t>=1,…,</m:t>
                    </m:r>
                    <m:r>
                      <a:rPr lang="en-US" altLang="ko-KR" b="0" i="1" smtClean="0">
                        <a:latin typeface="Cambria Math"/>
                        <a:cs typeface="Times New Roman" pitchFamily="18" charset="0"/>
                      </a:rPr>
                      <m:t>𝑘</m:t>
                    </m:r>
                  </m:oMath>
                </a14:m>
                <a:endParaRPr lang="en-US" altLang="ko-KR" dirty="0" smtClean="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2"/>
                <a:stretch>
                  <a:fillRect l="-667" t="-809" b="-674"/>
                </a:stretch>
              </a:blipFill>
            </p:spPr>
            <p:txBody>
              <a:bodyPr/>
              <a:lstStyle/>
              <a:p>
                <a:r>
                  <a:rPr lang="ko-KR" altLang="en-US">
                    <a:noFill/>
                  </a:rPr>
                  <a:t> </a:t>
                </a:r>
              </a:p>
            </p:txBody>
          </p:sp>
        </mc:Fallback>
      </mc:AlternateContent>
      <p:sp>
        <p:nvSpPr>
          <p:cNvPr id="4" name="직사각형 3"/>
          <p:cNvSpPr/>
          <p:nvPr/>
        </p:nvSpPr>
        <p:spPr>
          <a:xfrm>
            <a:off x="3203848" y="2132856"/>
            <a:ext cx="93000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3131840" y="3429000"/>
            <a:ext cx="3096344" cy="2880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B0F0"/>
              </a:solidFill>
            </a:endParaRPr>
          </a:p>
        </p:txBody>
      </p:sp>
      <p:sp>
        <p:nvSpPr>
          <p:cNvPr id="6" name="TextBox 5"/>
          <p:cNvSpPr txBox="1"/>
          <p:nvPr/>
        </p:nvSpPr>
        <p:spPr>
          <a:xfrm>
            <a:off x="6444208" y="3645024"/>
            <a:ext cx="2016224" cy="338554"/>
          </a:xfrm>
          <a:prstGeom prst="rect">
            <a:avLst/>
          </a:prstGeom>
          <a:noFill/>
        </p:spPr>
        <p:txBody>
          <a:bodyPr wrap="square" rtlCol="0">
            <a:spAutoFit/>
          </a:bodyPr>
          <a:lstStyle/>
          <a:p>
            <a:r>
              <a:rPr lang="en-US" altLang="ko-KR" sz="1600" dirty="0" smtClean="0">
                <a:solidFill>
                  <a:srgbClr val="00B0F0"/>
                </a:solidFill>
              </a:rPr>
              <a:t>Normalization term</a:t>
            </a:r>
            <a:endParaRPr lang="ko-KR" altLang="en-US" sz="1600" dirty="0">
              <a:solidFill>
                <a:srgbClr val="00B0F0"/>
              </a:solidFill>
            </a:endParaRPr>
          </a:p>
        </p:txBody>
      </p:sp>
      <p:cxnSp>
        <p:nvCxnSpPr>
          <p:cNvPr id="8" name="직선 화살표 연결선 7"/>
          <p:cNvCxnSpPr>
            <a:stCxn id="6" idx="1"/>
          </p:cNvCxnSpPr>
          <p:nvPr/>
        </p:nvCxnSpPr>
        <p:spPr>
          <a:xfrm flipH="1" flipV="1">
            <a:off x="6228184" y="3573016"/>
            <a:ext cx="216024" cy="241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0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44624"/>
            <a:ext cx="8229600" cy="1143000"/>
          </a:xfrm>
        </p:spPr>
        <p:txBody>
          <a:bodyPr>
            <a:normAutofit/>
          </a:bodyPr>
          <a:lstStyle/>
          <a:p>
            <a:r>
              <a:rPr lang="en-US" altLang="ko-KR" dirty="0" smtClean="0">
                <a:latin typeface="Times New Roman" pitchFamily="18" charset="0"/>
                <a:cs typeface="Times New Roman" pitchFamily="18" charset="0"/>
              </a:rPr>
              <a:t>Pop quiz</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1268760"/>
                <a:ext cx="8229600" cy="5112568"/>
              </a:xfrm>
            </p:spPr>
            <p:txBody>
              <a:bodyPr>
                <a:normAutofit fontScale="62500" lnSpcReduction="20000"/>
              </a:bodyPr>
              <a:lstStyle/>
              <a:p>
                <a:r>
                  <a:rPr lang="en-US" altLang="ko-KR" dirty="0" smtClean="0">
                    <a:latin typeface="Times New Roman" pitchFamily="18" charset="0"/>
                    <a:cs typeface="Times New Roman" pitchFamily="18" charset="0"/>
                  </a:rPr>
                  <a:t>Modeling quiz</a:t>
                </a:r>
              </a:p>
              <a:p>
                <a:pPr lvl="1"/>
                <a:r>
                  <a:rPr lang="en-US" altLang="ko-KR" dirty="0" smtClean="0">
                    <a:latin typeface="Times New Roman" pitchFamily="18" charset="0"/>
                    <a:cs typeface="Times New Roman" pitchFamily="18" charset="0"/>
                  </a:rPr>
                  <a:t>We want to design a new naïve Bayes classifier, which automatically classifies the model of cars through front gate of </a:t>
                </a:r>
                <a:r>
                  <a:rPr lang="en-US" altLang="ko-KR" dirty="0" err="1" smtClean="0">
                    <a:latin typeface="Times New Roman" pitchFamily="18" charset="0"/>
                    <a:cs typeface="Times New Roman" pitchFamily="18" charset="0"/>
                  </a:rPr>
                  <a:t>Inha</a:t>
                </a:r>
                <a:r>
                  <a:rPr lang="en-US" altLang="ko-KR" dirty="0" smtClean="0">
                    <a:latin typeface="Times New Roman" pitchFamily="18" charset="0"/>
                    <a:cs typeface="Times New Roman" pitchFamily="18" charset="0"/>
                  </a:rPr>
                  <a:t> University. We set the camera system nearby front gate that automatically measures a number of properties of car, such as color, contour, length, height, and silhouette of frontal and rear shape. We assume that only 12 models of cars pass the front door of </a:t>
                </a:r>
                <a:r>
                  <a:rPr lang="en-US" altLang="ko-KR" dirty="0" err="1" smtClean="0">
                    <a:latin typeface="Times New Roman" pitchFamily="18" charset="0"/>
                    <a:cs typeface="Times New Roman" pitchFamily="18" charset="0"/>
                  </a:rPr>
                  <a:t>Inha</a:t>
                </a:r>
                <a:r>
                  <a:rPr lang="en-US" altLang="ko-KR" dirty="0" smtClean="0">
                    <a:latin typeface="Times New Roman" pitchFamily="18" charset="0"/>
                    <a:cs typeface="Times New Roman" pitchFamily="18" charset="0"/>
                  </a:rPr>
                  <a:t> university.</a:t>
                </a:r>
              </a:p>
              <a:p>
                <a:r>
                  <a:rPr lang="en-US" altLang="ko-KR" dirty="0" smtClean="0">
                    <a:latin typeface="Times New Roman" pitchFamily="18" charset="0"/>
                    <a:cs typeface="Times New Roman" pitchFamily="18" charset="0"/>
                  </a:rPr>
                  <a:t>Q1. Define class variable </a:t>
                </a:r>
                <a14:m>
                  <m:oMath xmlns:m="http://schemas.openxmlformats.org/officeDocument/2006/math">
                    <m:r>
                      <a:rPr lang="en-US" altLang="ko-KR" b="0" i="1" smtClean="0">
                        <a:latin typeface="Cambria Math"/>
                        <a:cs typeface="Times New Roman" pitchFamily="18" charset="0"/>
                      </a:rPr>
                      <m:t>𝑦</m:t>
                    </m:r>
                  </m:oMath>
                </a14:m>
                <a:endParaRPr lang="en-US" altLang="ko-KR" dirty="0" smtClean="0">
                  <a:latin typeface="Times New Roman" pitchFamily="18" charset="0"/>
                  <a:cs typeface="Times New Roman" pitchFamily="18" charset="0"/>
                </a:endParaRPr>
              </a:p>
              <a:p>
                <a:r>
                  <a:rPr lang="en-US" altLang="ko-KR" dirty="0" smtClean="0">
                    <a:latin typeface="Times New Roman" pitchFamily="18" charset="0"/>
                    <a:cs typeface="Times New Roman" pitchFamily="18" charset="0"/>
                  </a:rPr>
                  <a:t>Q2. Define feature vector </a:t>
                </a:r>
                <a14:m>
                  <m:oMath xmlns:m="http://schemas.openxmlformats.org/officeDocument/2006/math">
                    <m:r>
                      <a:rPr lang="en-US" altLang="ko-KR" b="0" i="1" smtClean="0">
                        <a:latin typeface="Cambria Math"/>
                        <a:cs typeface="Times New Roman" pitchFamily="18" charset="0"/>
                      </a:rPr>
                      <m:t>𝑥</m:t>
                    </m:r>
                  </m:oMath>
                </a14:m>
                <a:endParaRPr lang="en-US" altLang="ko-KR" dirty="0" smtClean="0">
                  <a:latin typeface="Times New Roman" pitchFamily="18" charset="0"/>
                  <a:cs typeface="Times New Roman" pitchFamily="18" charset="0"/>
                </a:endParaRPr>
              </a:p>
              <a:p>
                <a:pPr lvl="1"/>
                <a:r>
                  <a:rPr lang="en-US" altLang="ko-KR" dirty="0" smtClean="0">
                    <a:latin typeface="Times New Roman" pitchFamily="18" charset="0"/>
                    <a:cs typeface="Times New Roman" pitchFamily="18" charset="0"/>
                  </a:rPr>
                  <a:t>What is dimension of </a:t>
                </a:r>
                <a14:m>
                  <m:oMath xmlns:m="http://schemas.openxmlformats.org/officeDocument/2006/math">
                    <m:r>
                      <a:rPr lang="en-US" altLang="ko-KR" i="1">
                        <a:latin typeface="Cambria Math"/>
                        <a:cs typeface="Times New Roman" pitchFamily="18" charset="0"/>
                      </a:rPr>
                      <m:t>𝑥</m:t>
                    </m:r>
                  </m:oMath>
                </a14:m>
                <a:r>
                  <a:rPr lang="en-US" altLang="ko-KR" dirty="0" smtClean="0">
                    <a:latin typeface="Times New Roman" pitchFamily="18" charset="0"/>
                    <a:cs typeface="Times New Roman" pitchFamily="18" charset="0"/>
                  </a:rPr>
                  <a:t>?</a:t>
                </a:r>
              </a:p>
              <a:p>
                <a:r>
                  <a:rPr lang="en-US" altLang="ko-KR" dirty="0" smtClean="0">
                    <a:latin typeface="Times New Roman" pitchFamily="18" charset="0"/>
                    <a:cs typeface="Times New Roman" pitchFamily="18" charset="0"/>
                  </a:rPr>
                  <a:t>Q3. In this problem, is discretization needed? Whatever your answer is, explain why</a:t>
                </a:r>
              </a:p>
              <a:p>
                <a:r>
                  <a:rPr lang="en-US" altLang="ko-KR" dirty="0" smtClean="0">
                    <a:latin typeface="Times New Roman" pitchFamily="18" charset="0"/>
                    <a:cs typeface="Times New Roman" pitchFamily="18" charset="0"/>
                  </a:rPr>
                  <a:t>Q4. Define Model condition</a:t>
                </a:r>
              </a:p>
              <a:p>
                <a:pPr lvl="1"/>
                <a:r>
                  <a:rPr lang="en-US" altLang="ko-KR" dirty="0" smtClean="0">
                    <a:latin typeface="Times New Roman" pitchFamily="18" charset="0"/>
                    <a:cs typeface="Times New Roman" pitchFamily="18" charset="0"/>
                  </a:rPr>
                  <a:t>Class priors: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m:t>
                    </m:r>
                  </m:oMath>
                </a14:m>
                <a:r>
                  <a:rPr lang="en-US" altLang="ko-KR" dirty="0" smtClean="0">
                    <a:latin typeface="Times New Roman" pitchFamily="18" charset="0"/>
                    <a:cs typeface="Times New Roman" pitchFamily="18" charset="0"/>
                  </a:rPr>
                  <a:t>, Likelihood: </a:t>
                </a:r>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𝑥</m:t>
                        </m:r>
                      </m:e>
                      <m:e>
                        <m:r>
                          <a:rPr lang="en-US" altLang="ko-KR" i="1">
                            <a:latin typeface="Cambria Math"/>
                            <a:cs typeface="Times New Roman" pitchFamily="18" charset="0"/>
                          </a:rPr>
                          <m:t>𝑦</m:t>
                        </m:r>
                      </m:e>
                    </m:d>
                  </m:oMath>
                </a14:m>
                <a:r>
                  <a:rPr lang="en-US" altLang="ko-KR" dirty="0" smtClean="0">
                    <a:latin typeface="Times New Roman" pitchFamily="18" charset="0"/>
                    <a:cs typeface="Times New Roman" pitchFamily="18" charset="0"/>
                  </a:rPr>
                  <a:t>, Evidence: </a:t>
                </a:r>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𝑥</m:t>
                        </m:r>
                      </m:e>
                    </m:d>
                  </m:oMath>
                </a14:m>
                <a:r>
                  <a:rPr lang="en-US" altLang="ko-KR" dirty="0" smtClean="0">
                    <a:latin typeface="Times New Roman" pitchFamily="18" charset="0"/>
                    <a:cs typeface="Times New Roman" pitchFamily="18" charset="0"/>
                  </a:rPr>
                  <a:t>, Posterior: </a:t>
                </a:r>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𝑦</m:t>
                        </m:r>
                      </m:e>
                      <m:e>
                        <m:r>
                          <a:rPr lang="en-US" altLang="ko-KR" i="1">
                            <a:latin typeface="Cambria Math"/>
                            <a:cs typeface="Times New Roman" pitchFamily="18" charset="0"/>
                          </a:rPr>
                          <m:t>𝑥</m:t>
                        </m:r>
                      </m:e>
                    </m:d>
                  </m:oMath>
                </a14:m>
                <a:endParaRPr lang="en-US" altLang="ko-KR" dirty="0" smtClean="0">
                  <a:latin typeface="Times New Roman" pitchFamily="18" charset="0"/>
                  <a:cs typeface="Times New Roman" pitchFamily="18" charset="0"/>
                </a:endParaRPr>
              </a:p>
              <a:p>
                <a:r>
                  <a:rPr lang="en-US" altLang="ko-KR" dirty="0" smtClean="0">
                    <a:latin typeface="Times New Roman" pitchFamily="18" charset="0"/>
                    <a:cs typeface="Times New Roman" pitchFamily="18" charset="0"/>
                  </a:rPr>
                  <a:t>Q5. Explain how to establish the training set and classifier. Use following generative learning algorithm theorem.</a:t>
                </a:r>
              </a:p>
              <a:p>
                <a:pPr marL="0" lvl="1" indent="0">
                  <a:buNone/>
                </a:pPr>
                <a14:m>
                  <m:oMathPara xmlns:m="http://schemas.openxmlformats.org/officeDocument/2006/math">
                    <m:oMathParaPr>
                      <m:jc m:val="centerGroup"/>
                    </m:oMathParaPr>
                    <m:oMath xmlns:m="http://schemas.openxmlformats.org/officeDocument/2006/math">
                      <m:r>
                        <m:rPr>
                          <m:sty m:val="p"/>
                        </m:rPr>
                        <a:rPr lang="en-US" altLang="ko-KR" sz="2400" b="0" i="0" smtClean="0">
                          <a:latin typeface="Cambria Math"/>
                          <a:cs typeface="Times New Roman" pitchFamily="18" charset="0"/>
                        </a:rPr>
                        <m:t>arg</m:t>
                      </m:r>
                      <m:func>
                        <m:funcPr>
                          <m:ctrlPr>
                            <a:rPr lang="en-US" altLang="ko-KR" sz="2400" i="1" smtClean="0">
                              <a:latin typeface="Cambria Math" panose="02040503050406030204" pitchFamily="18" charset="0"/>
                              <a:cs typeface="Times New Roman" pitchFamily="18" charset="0"/>
                            </a:rPr>
                          </m:ctrlPr>
                        </m:funcPr>
                        <m:fName>
                          <m:limLow>
                            <m:limLowPr>
                              <m:ctrlPr>
                                <a:rPr lang="en-US" altLang="ko-KR" sz="2400" i="1" smtClean="0">
                                  <a:latin typeface="Cambria Math" panose="02040503050406030204" pitchFamily="18" charset="0"/>
                                  <a:cs typeface="Times New Roman" pitchFamily="18" charset="0"/>
                                </a:rPr>
                              </m:ctrlPr>
                            </m:limLowPr>
                            <m:e>
                              <m:r>
                                <m:rPr>
                                  <m:sty m:val="p"/>
                                </m:rPr>
                                <a:rPr lang="en-US" altLang="ko-KR" sz="2400" i="0" smtClean="0">
                                  <a:latin typeface="Cambria Math"/>
                                  <a:cs typeface="Times New Roman" pitchFamily="18" charset="0"/>
                                </a:rPr>
                                <m:t>max</m:t>
                              </m:r>
                            </m:e>
                            <m:lim>
                              <m:r>
                                <a:rPr lang="en-US" altLang="ko-KR" sz="2400" b="0" i="1" smtClean="0">
                                  <a:latin typeface="Cambria Math"/>
                                  <a:cs typeface="Times New Roman" pitchFamily="18" charset="0"/>
                                </a:rPr>
                                <m:t>𝑦</m:t>
                              </m:r>
                            </m:lim>
                          </m:limLow>
                        </m:fName>
                        <m:e>
                          <m:r>
                            <a:rPr lang="en-US" altLang="ko-KR" sz="2400" i="1">
                              <a:latin typeface="Cambria Math"/>
                              <a:cs typeface="Times New Roman" pitchFamily="18" charset="0"/>
                            </a:rPr>
                            <m:t>𝑝</m:t>
                          </m:r>
                          <m:d>
                            <m:dPr>
                              <m:ctrlPr>
                                <a:rPr lang="en-US" altLang="ko-KR" sz="2400" i="1">
                                  <a:latin typeface="Cambria Math" panose="02040503050406030204" pitchFamily="18" charset="0"/>
                                  <a:cs typeface="Times New Roman" pitchFamily="18" charset="0"/>
                                </a:rPr>
                              </m:ctrlPr>
                            </m:dPr>
                            <m:e>
                              <m:r>
                                <a:rPr lang="en-US" altLang="ko-KR" sz="2400" i="1">
                                  <a:latin typeface="Cambria Math"/>
                                  <a:cs typeface="Times New Roman" pitchFamily="18" charset="0"/>
                                </a:rPr>
                                <m:t>𝑦</m:t>
                              </m:r>
                            </m:e>
                            <m:e>
                              <m:r>
                                <a:rPr lang="en-US" altLang="ko-KR" sz="2400" i="1">
                                  <a:latin typeface="Cambria Math"/>
                                  <a:cs typeface="Times New Roman" pitchFamily="18" charset="0"/>
                                </a:rPr>
                                <m:t>𝑥</m:t>
                              </m:r>
                            </m:e>
                          </m:d>
                        </m:e>
                      </m:func>
                      <m:r>
                        <a:rPr lang="en-US" altLang="ko-KR" sz="2400" i="1">
                          <a:latin typeface="Cambria Math"/>
                          <a:cs typeface="Times New Roman" pitchFamily="18" charset="0"/>
                        </a:rPr>
                        <m:t>=</m:t>
                      </m:r>
                      <m:func>
                        <m:funcPr>
                          <m:ctrlPr>
                            <a:rPr lang="en-US" altLang="ko-KR" sz="2400" i="1">
                              <a:latin typeface="Cambria Math" panose="02040503050406030204" pitchFamily="18" charset="0"/>
                              <a:cs typeface="Times New Roman" pitchFamily="18" charset="0"/>
                            </a:rPr>
                          </m:ctrlPr>
                        </m:funcPr>
                        <m:fName>
                          <m:limLow>
                            <m:limLowPr>
                              <m:ctrlPr>
                                <a:rPr lang="en-US" altLang="ko-KR" sz="2400" i="1">
                                  <a:latin typeface="Cambria Math" panose="02040503050406030204" pitchFamily="18" charset="0"/>
                                  <a:cs typeface="Times New Roman" pitchFamily="18" charset="0"/>
                                </a:rPr>
                              </m:ctrlPr>
                            </m:limLowPr>
                            <m:e>
                              <m:r>
                                <m:rPr>
                                  <m:sty m:val="p"/>
                                </m:rPr>
                                <a:rPr lang="en-US" altLang="ko-KR" sz="2400">
                                  <a:latin typeface="Cambria Math"/>
                                  <a:cs typeface="Times New Roman" pitchFamily="18" charset="0"/>
                                </a:rPr>
                                <m:t>max</m:t>
                              </m:r>
                            </m:e>
                            <m:lim>
                              <m:r>
                                <a:rPr lang="en-US" altLang="ko-KR" sz="2400" i="1">
                                  <a:latin typeface="Cambria Math"/>
                                  <a:cs typeface="Times New Roman" pitchFamily="18" charset="0"/>
                                </a:rPr>
                                <m:t>𝑦</m:t>
                              </m:r>
                            </m:lim>
                          </m:limLow>
                        </m:fName>
                        <m:e>
                          <m:f>
                            <m:fPr>
                              <m:ctrlPr>
                                <a:rPr lang="en-US" altLang="ko-KR" sz="2400" i="1">
                                  <a:latin typeface="Cambria Math" panose="02040503050406030204" pitchFamily="18" charset="0"/>
                                  <a:cs typeface="Times New Roman" pitchFamily="18" charset="0"/>
                                </a:rPr>
                              </m:ctrlPr>
                            </m:fPr>
                            <m:num>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𝑥</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num>
                            <m:den>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𝑥</m:t>
                              </m:r>
                              <m:r>
                                <a:rPr lang="en-US" altLang="ko-KR" sz="2400" i="1">
                                  <a:latin typeface="Cambria Math"/>
                                  <a:cs typeface="Times New Roman" pitchFamily="18" charset="0"/>
                                </a:rPr>
                                <m:t>)</m:t>
                              </m:r>
                            </m:den>
                          </m:f>
                        </m:e>
                      </m:func>
                    </m:oMath>
                  </m:oMathPara>
                </a14:m>
                <a:endParaRPr lang="en-US" altLang="ko-KR" sz="2400" dirty="0" smtClean="0">
                  <a:latin typeface="Times New Roman" pitchFamily="18" charset="0"/>
                  <a:cs typeface="Times New Roman" pitchFamily="18" charset="0"/>
                </a:endParaRPr>
              </a:p>
              <a:p>
                <a:pPr marL="0" lvl="1" indent="0">
                  <a:buNone/>
                </a:pPr>
                <a14:m>
                  <m:oMathPara xmlns:m="http://schemas.openxmlformats.org/officeDocument/2006/math">
                    <m:oMathParaPr>
                      <m:jc m:val="centerGroup"/>
                    </m:oMathParaPr>
                    <m:oMath xmlns:m="http://schemas.openxmlformats.org/officeDocument/2006/math">
                      <m:r>
                        <a:rPr lang="en-US" altLang="ko-KR" sz="2400" i="1">
                          <a:latin typeface="Cambria Math"/>
                          <a:cs typeface="Times New Roman" pitchFamily="18" charset="0"/>
                        </a:rPr>
                        <m:t>=</m:t>
                      </m:r>
                      <m:func>
                        <m:funcPr>
                          <m:ctrlPr>
                            <a:rPr lang="en-US" altLang="ko-KR" sz="2400" i="1">
                              <a:latin typeface="Cambria Math" panose="02040503050406030204" pitchFamily="18" charset="0"/>
                              <a:cs typeface="Times New Roman" pitchFamily="18" charset="0"/>
                            </a:rPr>
                          </m:ctrlPr>
                        </m:funcPr>
                        <m:fName>
                          <m:limLow>
                            <m:limLowPr>
                              <m:ctrlPr>
                                <a:rPr lang="en-US" altLang="ko-KR" sz="2400" i="1">
                                  <a:latin typeface="Cambria Math" panose="02040503050406030204" pitchFamily="18" charset="0"/>
                                  <a:cs typeface="Times New Roman" pitchFamily="18" charset="0"/>
                                </a:rPr>
                              </m:ctrlPr>
                            </m:limLowPr>
                            <m:e>
                              <m:r>
                                <m:rPr>
                                  <m:sty m:val="p"/>
                                </m:rPr>
                                <a:rPr lang="en-US" altLang="ko-KR" sz="2400">
                                  <a:latin typeface="Cambria Math"/>
                                  <a:cs typeface="Times New Roman" pitchFamily="18" charset="0"/>
                                </a:rPr>
                                <m:t>max</m:t>
                              </m:r>
                            </m:e>
                            <m:lim>
                              <m:r>
                                <a:rPr lang="en-US" altLang="ko-KR" sz="2400" i="1">
                                  <a:latin typeface="Cambria Math"/>
                                  <a:cs typeface="Times New Roman" pitchFamily="18" charset="0"/>
                                </a:rPr>
                                <m:t>𝑦</m:t>
                              </m:r>
                            </m:lim>
                          </m:limLow>
                        </m:fName>
                        <m:e>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𝑥</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e>
                      </m:func>
                    </m:oMath>
                  </m:oMathPara>
                </a14:m>
                <a:endParaRPr lang="en-US" altLang="ko-KR" sz="2400" dirty="0" smtClean="0">
                  <a:latin typeface="Times New Roman" pitchFamily="18" charset="0"/>
                  <a:cs typeface="Times New Roman" pitchFamily="18" charset="0"/>
                </a:endParaRPr>
              </a:p>
              <a:p>
                <a:pPr marL="0" lvl="1" indent="0">
                  <a:buNone/>
                </a:pPr>
                <a:endParaRPr lang="en-US" altLang="ko-KR" sz="2400"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1268760"/>
                <a:ext cx="8229600" cy="5112568"/>
              </a:xfrm>
              <a:blipFill rotWithShape="1">
                <a:blip r:embed="rId2"/>
                <a:stretch>
                  <a:fillRect l="-593" t="-1788" r="-59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8504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Times New Roman" pitchFamily="18" charset="0"/>
                <a:cs typeface="Times New Roman" pitchFamily="18" charset="0"/>
              </a:rPr>
              <a:t>Summary</a:t>
            </a:r>
            <a:endParaRPr lang="ko-KR" altLang="en-US" dirty="0">
              <a:latin typeface="Times New Roman" pitchFamily="18" charset="0"/>
              <a:cs typeface="Times New Roman" pitchFamily="18" charset="0"/>
            </a:endParaRPr>
          </a:p>
        </p:txBody>
      </p:sp>
      <p:sp>
        <p:nvSpPr>
          <p:cNvPr id="3" name="내용 개체 틀 2"/>
          <p:cNvSpPr>
            <a:spLocks noGrp="1"/>
          </p:cNvSpPr>
          <p:nvPr>
            <p:ph idx="1"/>
          </p:nvPr>
        </p:nvSpPr>
        <p:spPr/>
        <p:txBody>
          <a:bodyPr>
            <a:normAutofit fontScale="92500" lnSpcReduction="20000"/>
          </a:bodyPr>
          <a:lstStyle/>
          <a:p>
            <a:r>
              <a:rPr lang="en-US" altLang="ko-KR" dirty="0" smtClean="0">
                <a:latin typeface="Times New Roman" pitchFamily="18" charset="0"/>
                <a:cs typeface="Times New Roman" pitchFamily="18" charset="0"/>
              </a:rPr>
              <a:t>Why learn the probability theorem?</a:t>
            </a:r>
          </a:p>
          <a:p>
            <a:pPr lvl="1"/>
            <a:r>
              <a:rPr lang="en-US" altLang="ko-KR" dirty="0" smtClean="0">
                <a:latin typeface="Times New Roman" pitchFamily="18" charset="0"/>
                <a:cs typeface="Times New Roman" pitchFamily="18" charset="0"/>
              </a:rPr>
              <a:t>Deterministic and stochastic system</a:t>
            </a:r>
          </a:p>
          <a:p>
            <a:r>
              <a:rPr lang="en-US" altLang="ko-KR" dirty="0" smtClean="0">
                <a:latin typeface="Times New Roman" pitchFamily="18" charset="0"/>
                <a:cs typeface="Times New Roman" pitchFamily="18" charset="0"/>
              </a:rPr>
              <a:t>Machine learning</a:t>
            </a:r>
          </a:p>
          <a:p>
            <a:pPr lvl="1"/>
            <a:r>
              <a:rPr lang="en-US" altLang="ko-KR" dirty="0" smtClean="0">
                <a:latin typeface="Times New Roman" pitchFamily="18" charset="0"/>
                <a:cs typeface="Times New Roman" pitchFamily="18" charset="0"/>
              </a:rPr>
              <a:t>Best examples using probability theorem</a:t>
            </a:r>
          </a:p>
          <a:p>
            <a:pPr lvl="1"/>
            <a:r>
              <a:rPr lang="en-US" altLang="ko-KR" dirty="0" smtClean="0">
                <a:latin typeface="Times New Roman" pitchFamily="18" charset="0"/>
                <a:cs typeface="Times New Roman" pitchFamily="18" charset="0"/>
              </a:rPr>
              <a:t>Algorithms</a:t>
            </a:r>
          </a:p>
          <a:p>
            <a:pPr lvl="1"/>
            <a:r>
              <a:rPr lang="en-US" altLang="ko-KR" dirty="0" smtClean="0">
                <a:latin typeface="Times New Roman" pitchFamily="18" charset="0"/>
                <a:cs typeface="Times New Roman" pitchFamily="18" charset="0"/>
              </a:rPr>
              <a:t>Applications</a:t>
            </a:r>
          </a:p>
          <a:p>
            <a:r>
              <a:rPr lang="en-US" altLang="ko-KR" dirty="0" smtClean="0">
                <a:latin typeface="Times New Roman" pitchFamily="18" charset="0"/>
                <a:cs typeface="Times New Roman" pitchFamily="18" charset="0"/>
              </a:rPr>
              <a:t>Generative learning algorithm</a:t>
            </a:r>
          </a:p>
          <a:p>
            <a:pPr lvl="1"/>
            <a:r>
              <a:rPr lang="en-US" altLang="ko-KR" dirty="0" smtClean="0">
                <a:solidFill>
                  <a:srgbClr val="FF0000"/>
                </a:solidFill>
                <a:latin typeface="Times New Roman" pitchFamily="18" charset="0"/>
                <a:cs typeface="Times New Roman" pitchFamily="18" charset="0"/>
              </a:rPr>
              <a:t>Naïve Bayes classifier</a:t>
            </a:r>
          </a:p>
          <a:p>
            <a:pPr lvl="1"/>
            <a:r>
              <a:rPr lang="en-US" altLang="ko-KR" dirty="0" smtClean="0">
                <a:latin typeface="Times New Roman" pitchFamily="18" charset="0"/>
                <a:cs typeface="Times New Roman" pitchFamily="18" charset="0"/>
              </a:rPr>
              <a:t>Text classification</a:t>
            </a:r>
          </a:p>
          <a:p>
            <a:pPr lvl="1"/>
            <a:r>
              <a:rPr lang="en-US" altLang="ko-KR" dirty="0" smtClean="0">
                <a:latin typeface="Times New Roman" pitchFamily="18" charset="0"/>
                <a:cs typeface="Times New Roman" pitchFamily="18" charset="0"/>
              </a:rPr>
              <a:t>Laplace smoothing</a:t>
            </a:r>
          </a:p>
        </p:txBody>
      </p:sp>
    </p:spTree>
    <p:extLst>
      <p:ext uri="{BB962C8B-B14F-4D97-AF65-F5344CB8AC3E}">
        <p14:creationId xmlns:p14="http://schemas.microsoft.com/office/powerpoint/2010/main" val="418357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latin typeface="Times New Roman" pitchFamily="18" charset="0"/>
                <a:cs typeface="Times New Roman" pitchFamily="18" charset="0"/>
              </a:rPr>
              <a:t>Implementation Issues on Text Classification</a:t>
            </a:r>
            <a:endParaRPr lang="ko-KR" altLang="en-US" dirty="0">
              <a:latin typeface="Times New Roman" pitchFamily="18" charset="0"/>
              <a:cs typeface="Times New Roman" pitchFamily="18" charset="0"/>
            </a:endParaRPr>
          </a:p>
        </p:txBody>
      </p:sp>
      <p:sp>
        <p:nvSpPr>
          <p:cNvPr id="3" name="내용 개체 틀 2"/>
          <p:cNvSpPr>
            <a:spLocks noGrp="1"/>
          </p:cNvSpPr>
          <p:nvPr>
            <p:ph idx="1"/>
          </p:nvPr>
        </p:nvSpPr>
        <p:spPr/>
        <p:txBody>
          <a:bodyPr>
            <a:normAutofit/>
          </a:bodyPr>
          <a:lstStyle/>
          <a:p>
            <a:r>
              <a:rPr lang="en-US" altLang="ko-KR" dirty="0" smtClean="0">
                <a:latin typeface="Times New Roman" pitchFamily="18" charset="0"/>
                <a:cs typeface="Times New Roman" pitchFamily="18" charset="0"/>
              </a:rPr>
              <a:t>Database example</a:t>
            </a:r>
          </a:p>
          <a:p>
            <a:pPr lvl="1"/>
            <a:r>
              <a:rPr lang="en-US" altLang="ko-KR" dirty="0" smtClean="0">
                <a:latin typeface="Times New Roman" pitchFamily="18" charset="0"/>
                <a:cs typeface="Times New Roman" pitchFamily="18" charset="0"/>
              </a:rPr>
              <a:t>Total </a:t>
            </a:r>
            <a:r>
              <a:rPr lang="en-US" altLang="ko-KR" dirty="0">
                <a:latin typeface="Times New Roman" pitchFamily="18" charset="0"/>
                <a:cs typeface="Times New Roman" pitchFamily="18" charset="0"/>
              </a:rPr>
              <a:t>7</a:t>
            </a:r>
            <a:r>
              <a:rPr lang="en-US" altLang="ko-KR" dirty="0" smtClean="0">
                <a:latin typeface="Times New Roman" pitchFamily="18" charset="0"/>
                <a:cs typeface="Times New Roman" pitchFamily="18" charset="0"/>
              </a:rPr>
              <a:t> e-mails: 6 training and 1 test</a:t>
            </a:r>
          </a:p>
          <a:p>
            <a:pPr lvl="1"/>
            <a:endParaRPr lang="en-US" altLang="ko-KR" dirty="0" smtClean="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 name="직사각형 3"/>
              <p:cNvSpPr/>
              <p:nvPr/>
            </p:nvSpPr>
            <p:spPr>
              <a:xfrm>
                <a:off x="6156176" y="1700808"/>
                <a:ext cx="2736304" cy="1007455"/>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altLang="ko-KR" sz="2200" i="1" smtClean="0">
                          <a:latin typeface="Cambria Math"/>
                          <a:cs typeface="Times New Roman" pitchFamily="18" charset="0"/>
                        </a:rPr>
                        <m:t>𝑥</m:t>
                      </m:r>
                      <m:r>
                        <a:rPr lang="en-US" altLang="ko-KR" sz="2200" i="0" smtClean="0">
                          <a:latin typeface="Cambria Math"/>
                          <a:cs typeface="Times New Roman" pitchFamily="18" charset="0"/>
                        </a:rPr>
                        <m:t>=</m:t>
                      </m:r>
                      <m:d>
                        <m:dPr>
                          <m:begChr m:val="["/>
                          <m:endChr m:val="]"/>
                          <m:ctrlPr>
                            <a:rPr lang="en-US" altLang="ko-KR" sz="2200" i="1">
                              <a:latin typeface="Cambria Math" panose="02040503050406030204" pitchFamily="18" charset="0"/>
                              <a:cs typeface="Times New Roman" pitchFamily="18" charset="0"/>
                            </a:rPr>
                          </m:ctrlPr>
                        </m:dPr>
                        <m:e>
                          <m:m>
                            <m:mPr>
                              <m:mcs>
                                <m:mc>
                                  <m:mcPr>
                                    <m:count m:val="1"/>
                                    <m:mcJc m:val="center"/>
                                  </m:mcPr>
                                </m:mc>
                              </m:mcs>
                              <m:ctrlPr>
                                <a:rPr lang="en-US" altLang="ko-KR" sz="2200" i="1" smtClean="0">
                                  <a:latin typeface="Cambria Math" panose="02040503050406030204" pitchFamily="18" charset="0"/>
                                  <a:cs typeface="Times New Roman" pitchFamily="18" charset="0"/>
                                </a:rPr>
                              </m:ctrlPr>
                            </m:mPr>
                            <m:mr>
                              <m:e>
                                <m:r>
                                  <m:rPr>
                                    <m:sty m:val="p"/>
                                    <m:brk m:alnAt="7"/>
                                  </m:rPr>
                                  <a:rPr lang="en-US" altLang="ko-KR" sz="2200" b="0" i="0" smtClean="0">
                                    <a:latin typeface="Cambria Math"/>
                                    <a:cs typeface="Times New Roman" pitchFamily="18" charset="0"/>
                                  </a:rPr>
                                  <m:t>c</m:t>
                                </m:r>
                                <m:r>
                                  <m:rPr>
                                    <m:sty m:val="p"/>
                                  </m:rPr>
                                  <a:rPr lang="en-US" altLang="ko-KR" sz="2200" b="0" i="0" smtClean="0">
                                    <a:latin typeface="Cambria Math"/>
                                    <a:cs typeface="Times New Roman" pitchFamily="18" charset="0"/>
                                  </a:rPr>
                                  <m:t>s</m:t>
                                </m:r>
                              </m:e>
                            </m:mr>
                            <m:mr>
                              <m:e>
                                <m:r>
                                  <m:rPr>
                                    <m:sty m:val="p"/>
                                  </m:rPr>
                                  <a:rPr lang="en-US" altLang="ko-KR" sz="2200" b="0" i="0" smtClean="0">
                                    <a:latin typeface="Cambria Math"/>
                                    <a:cs typeface="Times New Roman" pitchFamily="18" charset="0"/>
                                  </a:rPr>
                                  <m:t>image</m:t>
                                </m:r>
                              </m:e>
                            </m:mr>
                            <m:mr>
                              <m:e>
                                <m:r>
                                  <m:rPr>
                                    <m:sty m:val="p"/>
                                  </m:rPr>
                                  <a:rPr lang="en-US" altLang="ko-KR" sz="2200" b="0" i="0" smtClean="0">
                                    <a:latin typeface="Cambria Math"/>
                                    <a:cs typeface="Times New Roman" pitchFamily="18" charset="0"/>
                                  </a:rPr>
                                  <m:t>probability</m:t>
                                </m:r>
                              </m:e>
                            </m:mr>
                          </m:m>
                        </m:e>
                      </m:d>
                    </m:oMath>
                  </m:oMathPara>
                </a14:m>
                <a:endParaRPr lang="en-US" altLang="ko-KR" sz="2200" dirty="0">
                  <a:latin typeface="Times New Roman" pitchFamily="18" charset="0"/>
                  <a:cs typeface="Times New Roman" pitchFamily="18" charset="0"/>
                </a:endParaRPr>
              </a:p>
            </p:txBody>
          </p:sp>
        </mc:Choice>
        <mc:Fallback xmlns="">
          <p:sp>
            <p:nvSpPr>
              <p:cNvPr id="4" name="직사각형 3"/>
              <p:cNvSpPr>
                <a:spLocks noRot="1" noChangeAspect="1" noMove="1" noResize="1" noEditPoints="1" noAdjustHandles="1" noChangeArrowheads="1" noChangeShapeType="1" noTextEdit="1"/>
              </p:cNvSpPr>
              <p:nvPr/>
            </p:nvSpPr>
            <p:spPr>
              <a:xfrm>
                <a:off x="6156176" y="1700808"/>
                <a:ext cx="2736304" cy="1007455"/>
              </a:xfrm>
              <a:prstGeom prst="rect">
                <a:avLst/>
              </a:prstGeom>
              <a:blipFill rotWithShape="1">
                <a:blip r:embed="rId2"/>
                <a:stretch>
                  <a:fillRect/>
                </a:stretch>
              </a:blipFill>
            </p:spPr>
            <p:txBody>
              <a:bodyPr/>
              <a:lstStyle/>
              <a:p>
                <a:r>
                  <a:rPr lang="ko-KR" altLang="en-US">
                    <a:noFill/>
                  </a:rPr>
                  <a:t> </a:t>
                </a:r>
              </a:p>
            </p:txBody>
          </p:sp>
        </mc:Fallback>
      </mc:AlternateContent>
      <p:graphicFrame>
        <p:nvGraphicFramePr>
          <p:cNvPr id="5" name="표 4"/>
          <p:cNvGraphicFramePr>
            <a:graphicFrameLocks noGrp="1"/>
          </p:cNvGraphicFramePr>
          <p:nvPr>
            <p:extLst>
              <p:ext uri="{D42A27DB-BD31-4B8C-83A1-F6EECF244321}">
                <p14:modId xmlns:p14="http://schemas.microsoft.com/office/powerpoint/2010/main" val="3019605077"/>
              </p:ext>
            </p:extLst>
          </p:nvPr>
        </p:nvGraphicFramePr>
        <p:xfrm>
          <a:off x="2195736" y="2852936"/>
          <a:ext cx="4895924" cy="1854200"/>
        </p:xfrm>
        <a:graphic>
          <a:graphicData uri="http://schemas.openxmlformats.org/drawingml/2006/table">
            <a:tbl>
              <a:tblPr firstRow="1" bandRow="1">
                <a:tableStyleId>{D7AC3CCA-C797-4891-BE02-D94E43425B78}</a:tableStyleId>
              </a:tblPr>
              <a:tblGrid>
                <a:gridCol w="1223981"/>
                <a:gridCol w="1223981"/>
                <a:gridCol w="1223981"/>
                <a:gridCol w="1223981"/>
              </a:tblGrid>
              <a:tr h="370840">
                <a:tc gridSpan="4">
                  <a:txBody>
                    <a:bodyPr/>
                    <a:lstStyle/>
                    <a:p>
                      <a:pPr algn="ctr" latinLnBrk="1"/>
                      <a:r>
                        <a:rPr lang="en-US" altLang="ko-KR" dirty="0" smtClean="0">
                          <a:latin typeface="Times New Roman" pitchFamily="18" charset="0"/>
                          <a:cs typeface="Times New Roman" pitchFamily="18" charset="0"/>
                        </a:rPr>
                        <a:t>Spam</a:t>
                      </a:r>
                      <a:endParaRPr lang="ko-KR" altLang="en-US" dirty="0">
                        <a:latin typeface="Times New Roman" pitchFamily="18" charset="0"/>
                        <a:cs typeface="Times New Roman" pitchFamily="18" charset="0"/>
                      </a:endParaRPr>
                    </a:p>
                  </a:txBody>
                  <a:tcPr/>
                </a:tc>
                <a:tc hMerge="1">
                  <a:txBody>
                    <a:bodyPr/>
                    <a:lstStyle/>
                    <a:p>
                      <a:pPr algn="ctr" latinLnBrk="1"/>
                      <a:endParaRPr lang="ko-KR" altLang="en-US" dirty="0">
                        <a:latin typeface="Times New Roman" pitchFamily="18" charset="0"/>
                        <a:cs typeface="Times New Roman" pitchFamily="18" charset="0"/>
                      </a:endParaRPr>
                    </a:p>
                  </a:txBody>
                  <a:tcPr/>
                </a:tc>
                <a:tc hMerge="1">
                  <a:txBody>
                    <a:bodyPr/>
                    <a:lstStyle/>
                    <a:p>
                      <a:pPr algn="ctr" latinLnBrk="1"/>
                      <a:endParaRPr lang="ko-KR" altLang="en-US" dirty="0">
                        <a:latin typeface="Times New Roman" pitchFamily="18" charset="0"/>
                        <a:cs typeface="Times New Roman" pitchFamily="18" charset="0"/>
                      </a:endParaRPr>
                    </a:p>
                  </a:txBody>
                  <a:tcPr/>
                </a:tc>
                <a:tc hMerge="1">
                  <a:txBody>
                    <a:bodyPr/>
                    <a:lstStyle/>
                    <a:p>
                      <a:pPr algn="ctr" latinLnBrk="1"/>
                      <a:endParaRPr lang="ko-KR" altLang="en-US" dirty="0">
                        <a:latin typeface="Times New Roman" pitchFamily="18" charset="0"/>
                        <a:cs typeface="Times New Roman" pitchFamily="18" charset="0"/>
                      </a:endParaRPr>
                    </a:p>
                  </a:txBody>
                  <a:tcPr/>
                </a:tc>
              </a:tr>
              <a:tr h="370840">
                <a:tc>
                  <a:txBody>
                    <a:bodyPr/>
                    <a:lstStyle/>
                    <a:p>
                      <a:pPr algn="ctr" latinLnBrk="1"/>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2</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3</a:t>
                      </a:r>
                      <a:endParaRPr lang="ko-KR" altLang="en-US" dirty="0">
                        <a:latin typeface="Times New Roman" pitchFamily="18" charset="0"/>
                        <a:cs typeface="Times New Roman" pitchFamily="18" charset="0"/>
                      </a:endParaRPr>
                    </a:p>
                  </a:txBody>
                  <a:tcPr/>
                </a:tc>
              </a:tr>
              <a:tr h="370840">
                <a:tc>
                  <a:txBody>
                    <a:bodyPr/>
                    <a:lstStyle/>
                    <a:p>
                      <a:pPr algn="ctr" latinLnBrk="1"/>
                      <a:r>
                        <a:rPr lang="en-US" altLang="ko-KR" dirty="0" err="1" smtClean="0">
                          <a:latin typeface="Times New Roman" pitchFamily="18" charset="0"/>
                          <a:cs typeface="Times New Roman" pitchFamily="18" charset="0"/>
                        </a:rPr>
                        <a:t>cs</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0</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0</a:t>
                      </a:r>
                      <a:endParaRPr lang="ko-KR" altLang="en-US" dirty="0">
                        <a:latin typeface="Times New Roman" pitchFamily="18" charset="0"/>
                        <a:cs typeface="Times New Roman" pitchFamily="18" charset="0"/>
                      </a:endParaRPr>
                    </a:p>
                  </a:txBody>
                  <a:tcPr/>
                </a:tc>
              </a:tr>
              <a:tr h="370840">
                <a:tc>
                  <a:txBody>
                    <a:bodyPr/>
                    <a:lstStyle/>
                    <a:p>
                      <a:pPr algn="ctr" latinLnBrk="1"/>
                      <a:r>
                        <a:rPr lang="en-US" altLang="ko-KR" dirty="0" smtClean="0">
                          <a:latin typeface="Times New Roman" pitchFamily="18" charset="0"/>
                          <a:cs typeface="Times New Roman" pitchFamily="18" charset="0"/>
                        </a:rPr>
                        <a:t>image</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0</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r>
              <a:tr h="370840">
                <a:tc>
                  <a:txBody>
                    <a:bodyPr/>
                    <a:lstStyle/>
                    <a:p>
                      <a:pPr algn="ctr" latinLnBrk="1"/>
                      <a:r>
                        <a:rPr lang="en-US" altLang="ko-KR" dirty="0" smtClean="0">
                          <a:latin typeface="Times New Roman" pitchFamily="18" charset="0"/>
                          <a:cs typeface="Times New Roman" pitchFamily="18" charset="0"/>
                        </a:rPr>
                        <a:t>probability</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392133894"/>
              </p:ext>
            </p:extLst>
          </p:nvPr>
        </p:nvGraphicFramePr>
        <p:xfrm>
          <a:off x="2196356" y="4797152"/>
          <a:ext cx="4895924" cy="1854200"/>
        </p:xfrm>
        <a:graphic>
          <a:graphicData uri="http://schemas.openxmlformats.org/drawingml/2006/table">
            <a:tbl>
              <a:tblPr firstRow="1" bandRow="1">
                <a:tableStyleId>{D7AC3CCA-C797-4891-BE02-D94E43425B78}</a:tableStyleId>
              </a:tblPr>
              <a:tblGrid>
                <a:gridCol w="1223981"/>
                <a:gridCol w="1223981"/>
                <a:gridCol w="1223981"/>
                <a:gridCol w="1223981"/>
              </a:tblGrid>
              <a:tr h="370840">
                <a:tc gridSpan="4">
                  <a:txBody>
                    <a:bodyPr/>
                    <a:lstStyle/>
                    <a:p>
                      <a:pPr algn="ctr" latinLnBrk="1"/>
                      <a:r>
                        <a:rPr lang="en-US" altLang="ko-KR" dirty="0" smtClean="0">
                          <a:latin typeface="Times New Roman" pitchFamily="18" charset="0"/>
                          <a:cs typeface="Times New Roman" pitchFamily="18" charset="0"/>
                        </a:rPr>
                        <a:t>Non-spam</a:t>
                      </a:r>
                      <a:endParaRPr lang="ko-KR" altLang="en-US" dirty="0">
                        <a:latin typeface="Times New Roman" pitchFamily="18" charset="0"/>
                        <a:cs typeface="Times New Roman" pitchFamily="18" charset="0"/>
                      </a:endParaRPr>
                    </a:p>
                  </a:txBody>
                  <a:tcPr/>
                </a:tc>
                <a:tc hMerge="1">
                  <a:txBody>
                    <a:bodyPr/>
                    <a:lstStyle/>
                    <a:p>
                      <a:pPr algn="ctr" latinLnBrk="1"/>
                      <a:endParaRPr lang="ko-KR" altLang="en-US" dirty="0">
                        <a:latin typeface="Times New Roman" pitchFamily="18" charset="0"/>
                        <a:cs typeface="Times New Roman" pitchFamily="18" charset="0"/>
                      </a:endParaRPr>
                    </a:p>
                  </a:txBody>
                  <a:tcPr/>
                </a:tc>
                <a:tc hMerge="1">
                  <a:txBody>
                    <a:bodyPr/>
                    <a:lstStyle/>
                    <a:p>
                      <a:pPr algn="ctr" latinLnBrk="1"/>
                      <a:endParaRPr lang="ko-KR" altLang="en-US" dirty="0">
                        <a:latin typeface="Times New Roman" pitchFamily="18" charset="0"/>
                        <a:cs typeface="Times New Roman" pitchFamily="18" charset="0"/>
                      </a:endParaRPr>
                    </a:p>
                  </a:txBody>
                  <a:tcPr/>
                </a:tc>
                <a:tc hMerge="1">
                  <a:txBody>
                    <a:bodyPr/>
                    <a:lstStyle/>
                    <a:p>
                      <a:pPr algn="ctr" latinLnBrk="1"/>
                      <a:endParaRPr lang="ko-KR" altLang="en-US" dirty="0">
                        <a:latin typeface="Times New Roman" pitchFamily="18" charset="0"/>
                        <a:cs typeface="Times New Roman" pitchFamily="18" charset="0"/>
                      </a:endParaRPr>
                    </a:p>
                  </a:txBody>
                  <a:tcPr/>
                </a:tc>
              </a:tr>
              <a:tr h="370840">
                <a:tc>
                  <a:txBody>
                    <a:bodyPr/>
                    <a:lstStyle/>
                    <a:p>
                      <a:pPr algn="ctr" latinLnBrk="1"/>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2</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3</a:t>
                      </a:r>
                      <a:endParaRPr lang="ko-KR" altLang="en-US" dirty="0">
                        <a:latin typeface="Times New Roman" pitchFamily="18" charset="0"/>
                        <a:cs typeface="Times New Roman" pitchFamily="18" charset="0"/>
                      </a:endParaRPr>
                    </a:p>
                  </a:txBody>
                  <a:tcPr/>
                </a:tc>
              </a:tr>
              <a:tr h="370840">
                <a:tc>
                  <a:txBody>
                    <a:bodyPr/>
                    <a:lstStyle/>
                    <a:p>
                      <a:pPr algn="ctr" latinLnBrk="1"/>
                      <a:r>
                        <a:rPr lang="en-US" altLang="ko-KR" dirty="0" err="1" smtClean="0">
                          <a:latin typeface="Times New Roman" pitchFamily="18" charset="0"/>
                          <a:cs typeface="Times New Roman" pitchFamily="18" charset="0"/>
                        </a:rPr>
                        <a:t>cs</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0</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r>
              <a:tr h="370840">
                <a:tc>
                  <a:txBody>
                    <a:bodyPr/>
                    <a:lstStyle/>
                    <a:p>
                      <a:pPr algn="ctr" latinLnBrk="1"/>
                      <a:r>
                        <a:rPr lang="en-US" altLang="ko-KR" dirty="0" smtClean="0">
                          <a:latin typeface="Times New Roman" pitchFamily="18" charset="0"/>
                          <a:cs typeface="Times New Roman" pitchFamily="18" charset="0"/>
                        </a:rPr>
                        <a:t>image</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0</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a:txBody>
                  <a:tcPr/>
                </a:tc>
              </a:tr>
              <a:tr h="370840">
                <a:tc>
                  <a:txBody>
                    <a:bodyPr/>
                    <a:lstStyle/>
                    <a:p>
                      <a:pPr algn="ctr" latinLnBrk="1"/>
                      <a:r>
                        <a:rPr lang="en-US" altLang="ko-KR" dirty="0" smtClean="0">
                          <a:latin typeface="Times New Roman" pitchFamily="18" charset="0"/>
                          <a:cs typeface="Times New Roman" pitchFamily="18" charset="0"/>
                        </a:rPr>
                        <a:t>probability</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0</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0</a:t>
                      </a:r>
                      <a:endParaRPr lang="ko-KR" altLang="en-US" dirty="0">
                        <a:latin typeface="Times New Roman" pitchFamily="18" charset="0"/>
                        <a:cs typeface="Times New Roman" pitchFamily="18" charset="0"/>
                      </a:endParaRPr>
                    </a:p>
                  </a:txBody>
                  <a:tcPr/>
                </a:tc>
                <a:tc>
                  <a:txBody>
                    <a:bodyPr/>
                    <a:lstStyle/>
                    <a:p>
                      <a:pPr algn="ctr" latinLnBrk="1"/>
                      <a:r>
                        <a:rPr lang="en-US" altLang="ko-KR" dirty="0" smtClean="0">
                          <a:latin typeface="Times New Roman" pitchFamily="18" charset="0"/>
                          <a:cs typeface="Times New Roman" pitchFamily="18" charset="0"/>
                        </a:rPr>
                        <a:t>1 </a:t>
                      </a:r>
                      <a:r>
                        <a:rPr lang="en-US" altLang="ko-KR" dirty="0" smtClean="0">
                          <a:solidFill>
                            <a:srgbClr val="FF0000"/>
                          </a:solidFill>
                          <a:latin typeface="Times New Roman" pitchFamily="18" charset="0"/>
                          <a:cs typeface="Times New Roman" pitchFamily="18" charset="0"/>
                        </a:rPr>
                        <a:t>(0)</a:t>
                      </a:r>
                      <a:endParaRPr lang="ko-KR" altLang="en-US" dirty="0">
                        <a:solidFill>
                          <a:srgbClr val="FF0000"/>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6897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latin typeface="Times New Roman" pitchFamily="18" charset="0"/>
                <a:cs typeface="Times New Roman" pitchFamily="18" charset="0"/>
              </a:rPr>
              <a:t>Implementation Issues on Text Classification</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dirty="0" smtClean="0">
                    <a:latin typeface="Times New Roman" pitchFamily="18" charset="0"/>
                    <a:cs typeface="Times New Roman" pitchFamily="18" charset="0"/>
                  </a:rPr>
                  <a:t>Parameterization</a:t>
                </a:r>
              </a:p>
              <a:p>
                <a:pPr lvl="1"/>
                <a:r>
                  <a:rPr lang="en-US" altLang="ko-KR" dirty="0" smtClean="0">
                    <a:latin typeface="Times New Roman" pitchFamily="18" charset="0"/>
                    <a:cs typeface="Times New Roman" pitchFamily="18" charset="0"/>
                  </a:rPr>
                  <a:t>Total number of training e-mail </a:t>
                </a:r>
                <a14:m>
                  <m:oMath xmlns:m="http://schemas.openxmlformats.org/officeDocument/2006/math">
                    <m:r>
                      <a:rPr lang="en-US" altLang="ko-KR" b="0" i="1" smtClean="0">
                        <a:latin typeface="Cambria Math"/>
                        <a:cs typeface="Times New Roman" pitchFamily="18" charset="0"/>
                      </a:rPr>
                      <m:t>𝑚</m:t>
                    </m:r>
                    <m:r>
                      <a:rPr lang="en-US" altLang="ko-KR" b="0" i="1" smtClean="0">
                        <a:latin typeface="Cambria Math"/>
                        <a:cs typeface="Times New Roman" pitchFamily="18" charset="0"/>
                      </a:rPr>
                      <m:t>=6</m:t>
                    </m:r>
                  </m:oMath>
                </a14:m>
                <a:endParaRPr lang="en-US" altLang="ko-KR" dirty="0" smtClean="0">
                  <a:latin typeface="Times New Roman" pitchFamily="18" charset="0"/>
                  <a:cs typeface="Times New Roman" pitchFamily="18" charset="0"/>
                </a:endParaRPr>
              </a:p>
              <a:p>
                <a:pPr lvl="1"/>
                <a:r>
                  <a:rPr lang="en-US" altLang="ko-KR" dirty="0" smtClean="0">
                    <a:latin typeface="Times New Roman" pitchFamily="18" charset="0"/>
                    <a:cs typeface="Times New Roman" pitchFamily="18" charset="0"/>
                  </a:rPr>
                  <a:t>Total number of words (size of vocabulary) </a:t>
                </a:r>
                <a14:m>
                  <m:oMath xmlns:m="http://schemas.openxmlformats.org/officeDocument/2006/math">
                    <m:r>
                      <a:rPr lang="en-US" altLang="ko-KR" b="0" i="1" smtClean="0">
                        <a:latin typeface="Cambria Math"/>
                        <a:cs typeface="Times New Roman" pitchFamily="18" charset="0"/>
                      </a:rPr>
                      <m:t>𝑛</m:t>
                    </m:r>
                    <m:r>
                      <a:rPr lang="en-US" altLang="ko-KR" i="1">
                        <a:latin typeface="Cambria Math"/>
                        <a:cs typeface="Times New Roman" pitchFamily="18" charset="0"/>
                      </a:rPr>
                      <m:t>=</m:t>
                    </m:r>
                    <m:r>
                      <a:rPr lang="en-US" altLang="ko-KR" b="0" i="1" smtClean="0">
                        <a:latin typeface="Cambria Math"/>
                        <a:cs typeface="Times New Roman" pitchFamily="18" charset="0"/>
                      </a:rPr>
                      <m:t>3</m:t>
                    </m:r>
                  </m:oMath>
                </a14:m>
                <a:endParaRPr lang="en-US" altLang="ko-KR" dirty="0" smtClean="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2"/>
                <a:stretch>
                  <a:fillRect l="-1704" t="-188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직사각형 3"/>
              <p:cNvSpPr/>
              <p:nvPr/>
            </p:nvSpPr>
            <p:spPr>
              <a:xfrm>
                <a:off x="841739" y="5038467"/>
                <a:ext cx="3595151" cy="66838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cs typeface="Times New Roman" pitchFamily="18" charset="0"/>
                            </a:rPr>
                          </m:ctrlPr>
                        </m:sSubPr>
                        <m:e>
                          <m:r>
                            <a:rPr lang="ko-KR" altLang="en-US" i="1">
                              <a:latin typeface="Cambria Math"/>
                              <a:cs typeface="Times New Roman" pitchFamily="18" charset="0"/>
                            </a:rPr>
                            <m:t>𝜙</m:t>
                          </m:r>
                        </m:e>
                        <m:sub>
                          <m:r>
                            <a:rPr lang="en-US" altLang="ko-KR" i="1">
                              <a:latin typeface="Cambria Math"/>
                              <a:cs typeface="Times New Roman" pitchFamily="18" charset="0"/>
                            </a:rPr>
                            <m:t>𝑦</m:t>
                          </m:r>
                          <m:r>
                            <a:rPr lang="en-US" altLang="ko-KR" i="1">
                              <a:latin typeface="Cambria Math"/>
                              <a:cs typeface="Times New Roman" pitchFamily="18" charset="0"/>
                            </a:rPr>
                            <m:t>=1</m:t>
                          </m:r>
                        </m:sub>
                      </m:sSub>
                      <m:r>
                        <a:rPr lang="en-US" altLang="ko-KR" i="1">
                          <a:latin typeface="Cambria Math"/>
                          <a:cs typeface="Times New Roman" pitchFamily="18" charset="0"/>
                        </a:rPr>
                        <m:t>=</m:t>
                      </m:r>
                      <m:f>
                        <m:fPr>
                          <m:ctrlPr>
                            <a:rPr lang="en-US" altLang="ko-KR" i="1">
                              <a:latin typeface="Cambria Math" panose="02040503050406030204" pitchFamily="18" charset="0"/>
                              <a:cs typeface="Times New Roman" pitchFamily="18" charset="0"/>
                            </a:rPr>
                          </m:ctrlPr>
                        </m:fPr>
                        <m:num>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=1</m:t>
                                  </m:r>
                                </m:e>
                              </m:d>
                            </m:e>
                          </m:nary>
                        </m:num>
                        <m:den>
                          <m:r>
                            <a:rPr lang="en-US" altLang="ko-KR" i="1">
                              <a:latin typeface="Cambria Math"/>
                              <a:cs typeface="Times New Roman" pitchFamily="18" charset="0"/>
                            </a:rPr>
                            <m:t>𝑚</m:t>
                          </m:r>
                        </m:den>
                      </m:f>
                      <m:r>
                        <a:rPr lang="en-US" altLang="ko-KR" i="1">
                          <a:latin typeface="Cambria Math"/>
                          <a:ea typeface="Cambria Math"/>
                          <a:cs typeface="Times New Roman" pitchFamily="18" charset="0"/>
                        </a:rPr>
                        <m:t>=</m:t>
                      </m:r>
                      <m:f>
                        <m:fPr>
                          <m:ctrlPr>
                            <a:rPr lang="en-US" altLang="ko-KR" i="1">
                              <a:latin typeface="Cambria Math" panose="02040503050406030204" pitchFamily="18" charset="0"/>
                              <a:ea typeface="Cambria Math"/>
                              <a:cs typeface="Times New Roman" pitchFamily="18" charset="0"/>
                            </a:rPr>
                          </m:ctrlPr>
                        </m:fPr>
                        <m:num>
                          <m:r>
                            <a:rPr lang="en-US" altLang="ko-KR" b="0" i="1" smtClean="0">
                              <a:latin typeface="Cambria Math"/>
                              <a:ea typeface="Cambria Math"/>
                              <a:cs typeface="Times New Roman" pitchFamily="18" charset="0"/>
                            </a:rPr>
                            <m:t>1</m:t>
                          </m:r>
                        </m:num>
                        <m:den>
                          <m:r>
                            <a:rPr lang="en-US" altLang="ko-KR" b="0" i="1" smtClean="0">
                              <a:latin typeface="Cambria Math"/>
                              <a:ea typeface="Cambria Math"/>
                              <a:cs typeface="Times New Roman" pitchFamily="18" charset="0"/>
                            </a:rPr>
                            <m:t>2</m:t>
                          </m:r>
                        </m:den>
                      </m:f>
                    </m:oMath>
                  </m:oMathPara>
                </a14:m>
                <a:endParaRPr lang="en-US" altLang="ko-KR" dirty="0">
                  <a:latin typeface="Times New Roman" pitchFamily="18" charset="0"/>
                  <a:cs typeface="Times New Roman" pitchFamily="18" charset="0"/>
                </a:endParaRPr>
              </a:p>
            </p:txBody>
          </p:sp>
        </mc:Choice>
        <mc:Fallback xmlns="">
          <p:sp>
            <p:nvSpPr>
              <p:cNvPr id="4" name="직사각형 3"/>
              <p:cNvSpPr>
                <a:spLocks noRot="1" noChangeAspect="1" noMove="1" noResize="1" noEditPoints="1" noAdjustHandles="1" noChangeArrowheads="1" noChangeShapeType="1" noTextEdit="1"/>
              </p:cNvSpPr>
              <p:nvPr/>
            </p:nvSpPr>
            <p:spPr>
              <a:xfrm>
                <a:off x="841739" y="5038467"/>
                <a:ext cx="3595151" cy="668388"/>
              </a:xfrm>
              <a:prstGeom prst="rect">
                <a:avLst/>
              </a:prstGeom>
              <a:blipFill rotWithShape="1">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직사각형 4"/>
              <p:cNvSpPr/>
              <p:nvPr/>
            </p:nvSpPr>
            <p:spPr>
              <a:xfrm>
                <a:off x="4499992" y="5038467"/>
                <a:ext cx="3595151" cy="66838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cs typeface="Times New Roman" pitchFamily="18" charset="0"/>
                            </a:rPr>
                          </m:ctrlPr>
                        </m:sSubPr>
                        <m:e>
                          <m:r>
                            <a:rPr lang="ko-KR" altLang="en-US" i="1">
                              <a:latin typeface="Cambria Math"/>
                              <a:cs typeface="Times New Roman" pitchFamily="18" charset="0"/>
                            </a:rPr>
                            <m:t>𝜙</m:t>
                          </m:r>
                        </m:e>
                        <m:sub>
                          <m:r>
                            <a:rPr lang="en-US" altLang="ko-KR" i="1">
                              <a:latin typeface="Cambria Math"/>
                              <a:cs typeface="Times New Roman" pitchFamily="18" charset="0"/>
                            </a:rPr>
                            <m:t>𝑦</m:t>
                          </m:r>
                          <m:r>
                            <a:rPr lang="en-US" altLang="ko-KR" i="1">
                              <a:latin typeface="Cambria Math"/>
                              <a:cs typeface="Times New Roman" pitchFamily="18" charset="0"/>
                            </a:rPr>
                            <m:t>=0</m:t>
                          </m:r>
                        </m:sub>
                      </m:sSub>
                      <m:r>
                        <a:rPr lang="en-US" altLang="ko-KR" i="1">
                          <a:latin typeface="Cambria Math"/>
                          <a:cs typeface="Times New Roman" pitchFamily="18" charset="0"/>
                        </a:rPr>
                        <m:t>=</m:t>
                      </m:r>
                      <m:f>
                        <m:fPr>
                          <m:ctrlPr>
                            <a:rPr lang="en-US" altLang="ko-KR" i="1">
                              <a:latin typeface="Cambria Math" panose="02040503050406030204" pitchFamily="18" charset="0"/>
                              <a:cs typeface="Times New Roman" pitchFamily="18" charset="0"/>
                            </a:rPr>
                          </m:ctrlPr>
                        </m:fPr>
                        <m:num>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m:t>
                                  </m:r>
                                  <m:r>
                                    <a:rPr lang="en-US" altLang="ko-KR" b="0" i="1" smtClean="0">
                                      <a:latin typeface="Cambria Math"/>
                                      <a:ea typeface="Cambria Math"/>
                                      <a:cs typeface="Times New Roman" pitchFamily="18" charset="0"/>
                                    </a:rPr>
                                    <m:t>0</m:t>
                                  </m:r>
                                </m:e>
                              </m:d>
                            </m:e>
                          </m:nary>
                        </m:num>
                        <m:den>
                          <m:r>
                            <a:rPr lang="en-US" altLang="ko-KR" i="1">
                              <a:latin typeface="Cambria Math"/>
                              <a:cs typeface="Times New Roman" pitchFamily="18" charset="0"/>
                            </a:rPr>
                            <m:t>𝑚</m:t>
                          </m:r>
                        </m:den>
                      </m:f>
                      <m:r>
                        <a:rPr lang="en-US" altLang="ko-KR" i="1">
                          <a:latin typeface="Cambria Math"/>
                          <a:ea typeface="Cambria Math"/>
                          <a:cs typeface="Times New Roman" pitchFamily="18" charset="0"/>
                        </a:rPr>
                        <m:t>=</m:t>
                      </m:r>
                      <m:f>
                        <m:fPr>
                          <m:ctrlPr>
                            <a:rPr lang="en-US" altLang="ko-KR" i="1">
                              <a:latin typeface="Cambria Math" panose="02040503050406030204" pitchFamily="18" charset="0"/>
                              <a:ea typeface="Cambria Math"/>
                              <a:cs typeface="Times New Roman" pitchFamily="18" charset="0"/>
                            </a:rPr>
                          </m:ctrlPr>
                        </m:fPr>
                        <m:num>
                          <m:r>
                            <a:rPr lang="en-US" altLang="ko-KR" b="0" i="1" smtClean="0">
                              <a:latin typeface="Cambria Math"/>
                              <a:ea typeface="Cambria Math"/>
                              <a:cs typeface="Times New Roman" pitchFamily="18" charset="0"/>
                            </a:rPr>
                            <m:t>1</m:t>
                          </m:r>
                        </m:num>
                        <m:den>
                          <m:r>
                            <a:rPr lang="en-US" altLang="ko-KR" b="0" i="1" smtClean="0">
                              <a:latin typeface="Cambria Math"/>
                              <a:ea typeface="Cambria Math"/>
                              <a:cs typeface="Times New Roman" pitchFamily="18" charset="0"/>
                            </a:rPr>
                            <m:t>2</m:t>
                          </m:r>
                        </m:den>
                      </m:f>
                    </m:oMath>
                  </m:oMathPara>
                </a14:m>
                <a:endParaRPr lang="en-US" altLang="ko-KR" dirty="0">
                  <a:latin typeface="Times New Roman" pitchFamily="18" charset="0"/>
                  <a:cs typeface="Times New Roman" pitchFamily="18" charset="0"/>
                </a:endParaRPr>
              </a:p>
            </p:txBody>
          </p:sp>
        </mc:Choice>
        <mc:Fallback xmlns="">
          <p:sp>
            <p:nvSpPr>
              <p:cNvPr id="5" name="직사각형 4"/>
              <p:cNvSpPr>
                <a:spLocks noRot="1" noChangeAspect="1" noMove="1" noResize="1" noEditPoints="1" noAdjustHandles="1" noChangeArrowheads="1" noChangeShapeType="1" noTextEdit="1"/>
              </p:cNvSpPr>
              <p:nvPr/>
            </p:nvSpPr>
            <p:spPr>
              <a:xfrm>
                <a:off x="4499992" y="5038467"/>
                <a:ext cx="3595151" cy="668388"/>
              </a:xfrm>
              <a:prstGeom prst="rect">
                <a:avLst/>
              </a:prstGeom>
              <a:blipFill rotWithShape="1">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직사각형 5"/>
              <p:cNvSpPr/>
              <p:nvPr/>
            </p:nvSpPr>
            <p:spPr>
              <a:xfrm>
                <a:off x="1224136" y="3284984"/>
                <a:ext cx="6588224" cy="1586716"/>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cs typeface="Times New Roman" pitchFamily="18" charset="0"/>
                            </a:rPr>
                          </m:ctrlPr>
                        </m:sSubPr>
                        <m:e>
                          <m:r>
                            <a:rPr lang="ko-KR" altLang="en-US" i="1">
                              <a:latin typeface="Cambria Math"/>
                              <a:cs typeface="Times New Roman" pitchFamily="18" charset="0"/>
                            </a:rPr>
                            <m:t>𝜙</m:t>
                          </m:r>
                        </m:e>
                        <m:sub>
                          <m:r>
                            <a:rPr lang="en-US" altLang="ko-KR" i="1" smtClean="0">
                              <a:latin typeface="Cambria Math"/>
                              <a:cs typeface="Times New Roman" pitchFamily="18" charset="0"/>
                            </a:rPr>
                            <m:t>𝑗</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=1</m:t>
                          </m:r>
                        </m:sub>
                      </m:sSub>
                      <m:r>
                        <a:rPr lang="en-US" altLang="ko-KR" i="1">
                          <a:latin typeface="Cambria Math"/>
                          <a:cs typeface="Times New Roman" pitchFamily="18" charset="0"/>
                        </a:rPr>
                        <m:t>=</m:t>
                      </m:r>
                      <m:f>
                        <m:fPr>
                          <m:ctrlPr>
                            <a:rPr lang="en-US" altLang="ko-KR" i="1">
                              <a:latin typeface="Cambria Math" panose="02040503050406030204" pitchFamily="18" charset="0"/>
                              <a:cs typeface="Times New Roman" pitchFamily="18" charset="0"/>
                            </a:rPr>
                          </m:ctrlPr>
                        </m:fPr>
                        <m:num>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bSup>
                                    <m:sSubSupPr>
                                      <m:ctrlPr>
                                        <a:rPr lang="en-US" altLang="ko-KR" i="1">
                                          <a:latin typeface="Cambria Math" panose="02040503050406030204" pitchFamily="18" charset="0"/>
                                          <a:cs typeface="Times New Roman" pitchFamily="18" charset="0"/>
                                        </a:rPr>
                                      </m:ctrlPr>
                                    </m:sSubSupPr>
                                    <m:e>
                                      <m:r>
                                        <a:rPr lang="en-US" altLang="ko-KR" i="1">
                                          <a:latin typeface="Cambria Math"/>
                                          <a:cs typeface="Times New Roman" pitchFamily="18" charset="0"/>
                                        </a:rPr>
                                        <m:t>(</m:t>
                                      </m:r>
                                      <m:r>
                                        <a:rPr lang="en-US" altLang="ko-KR" i="1">
                                          <a:latin typeface="Cambria Math"/>
                                          <a:cs typeface="Times New Roman" pitchFamily="18" charset="0"/>
                                        </a:rPr>
                                        <m:t>𝑥</m:t>
                                      </m:r>
                                    </m:e>
                                    <m:sub>
                                      <m:r>
                                        <a:rPr lang="en-US" altLang="ko-KR" i="1">
                                          <a:latin typeface="Cambria Math"/>
                                          <a:cs typeface="Times New Roman" pitchFamily="18" charset="0"/>
                                        </a:rPr>
                                        <m:t>𝑗</m:t>
                                      </m:r>
                                    </m:sub>
                                    <m:sup>
                                      <m:r>
                                        <a:rPr lang="en-US" altLang="ko-KR" i="1">
                                          <a:latin typeface="Cambria Math"/>
                                          <a:cs typeface="Times New Roman" pitchFamily="18" charset="0"/>
                                        </a:rPr>
                                        <m:t>(</m:t>
                                      </m:r>
                                      <m:r>
                                        <a:rPr lang="en-US" altLang="ko-KR" i="1">
                                          <a:latin typeface="Cambria Math"/>
                                          <a:cs typeface="Times New Roman" pitchFamily="18" charset="0"/>
                                        </a:rPr>
                                        <m:t>𝑖</m:t>
                                      </m:r>
                                      <m:r>
                                        <a:rPr lang="en-US" altLang="ko-KR" i="1">
                                          <a:latin typeface="Cambria Math"/>
                                          <a:cs typeface="Times New Roman" pitchFamily="18" charset="0"/>
                                        </a:rPr>
                                        <m:t>)</m:t>
                                      </m:r>
                                    </m:sup>
                                  </m:sSubSup>
                                  <m:r>
                                    <a:rPr lang="en-US" altLang="ko-KR" i="1">
                                      <a:latin typeface="Cambria Math"/>
                                      <a:cs typeface="Times New Roman" pitchFamily="18" charset="0"/>
                                    </a:rPr>
                                    <m:t>=1)⋀(</m:t>
                                  </m:r>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=1)</m:t>
                                  </m:r>
                                </m:e>
                              </m:d>
                            </m:e>
                          </m:nary>
                        </m:num>
                        <m:den>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=1</m:t>
                                  </m:r>
                                </m:e>
                              </m:d>
                            </m:e>
                          </m:nary>
                        </m:den>
                      </m:f>
                      <m:r>
                        <a:rPr lang="en-US" altLang="ko-KR" b="0" i="1" smtClean="0">
                          <a:latin typeface="Cambria Math"/>
                          <a:ea typeface="Cambria Math"/>
                          <a:cs typeface="Times New Roman" pitchFamily="18" charset="0"/>
                        </a:rPr>
                        <m:t>=</m:t>
                      </m:r>
                      <m:f>
                        <m:fPr>
                          <m:ctrlPr>
                            <a:rPr lang="en-US" altLang="ko-KR" b="0" i="1" smtClean="0">
                              <a:latin typeface="Cambria Math" panose="02040503050406030204" pitchFamily="18" charset="0"/>
                              <a:ea typeface="Cambria Math"/>
                              <a:cs typeface="Times New Roman" pitchFamily="18" charset="0"/>
                            </a:rPr>
                          </m:ctrlPr>
                        </m:fPr>
                        <m:num>
                          <m:r>
                            <a:rPr lang="en-US" altLang="ko-KR" b="0" i="1" smtClean="0">
                              <a:latin typeface="Cambria Math"/>
                              <a:ea typeface="Cambria Math"/>
                              <a:cs typeface="Times New Roman" pitchFamily="18" charset="0"/>
                            </a:rPr>
                            <m:t>1</m:t>
                          </m:r>
                        </m:num>
                        <m:den>
                          <m:r>
                            <a:rPr lang="en-US" altLang="ko-KR" b="0" i="1" smtClean="0">
                              <a:latin typeface="Cambria Math"/>
                              <a:ea typeface="Cambria Math"/>
                              <a:cs typeface="Times New Roman" pitchFamily="18" charset="0"/>
                            </a:rPr>
                            <m:t>3</m:t>
                          </m:r>
                        </m:den>
                      </m:f>
                      <m:r>
                        <a:rPr lang="en-US" altLang="ko-KR" b="0" i="1" smtClean="0">
                          <a:latin typeface="Cambria Math"/>
                          <a:ea typeface="Cambria Math"/>
                          <a:cs typeface="Times New Roman" pitchFamily="18" charset="0"/>
                        </a:rPr>
                        <m:t>,</m:t>
                      </m:r>
                      <m:f>
                        <m:fPr>
                          <m:ctrlPr>
                            <a:rPr lang="en-US" altLang="ko-KR" i="1">
                              <a:latin typeface="Cambria Math" panose="02040503050406030204" pitchFamily="18" charset="0"/>
                              <a:ea typeface="Cambria Math"/>
                              <a:cs typeface="Times New Roman" pitchFamily="18" charset="0"/>
                            </a:rPr>
                          </m:ctrlPr>
                        </m:fPr>
                        <m:num>
                          <m:r>
                            <a:rPr lang="en-US" altLang="ko-KR" b="0" i="1" smtClean="0">
                              <a:latin typeface="Cambria Math"/>
                              <a:ea typeface="Cambria Math"/>
                              <a:cs typeface="Times New Roman" pitchFamily="18" charset="0"/>
                            </a:rPr>
                            <m:t>2</m:t>
                          </m:r>
                        </m:num>
                        <m:den>
                          <m:r>
                            <a:rPr lang="en-US" altLang="ko-KR" i="1">
                              <a:latin typeface="Cambria Math"/>
                              <a:ea typeface="Cambria Math"/>
                              <a:cs typeface="Times New Roman" pitchFamily="18" charset="0"/>
                            </a:rPr>
                            <m:t>3</m:t>
                          </m:r>
                        </m:den>
                      </m:f>
                      <m:r>
                        <a:rPr lang="en-US" altLang="ko-KR" b="0" i="1" smtClean="0">
                          <a:latin typeface="Cambria Math"/>
                          <a:ea typeface="Cambria Math"/>
                          <a:cs typeface="Times New Roman" pitchFamily="18" charset="0"/>
                        </a:rPr>
                        <m:t>,1</m:t>
                      </m:r>
                      <m:r>
                        <a:rPr lang="en-US" altLang="ko-KR" b="0" i="1" smtClean="0">
                          <a:latin typeface="Cambria Math" panose="02040503050406030204" pitchFamily="18" charset="0"/>
                          <a:ea typeface="Cambria Math"/>
                          <a:cs typeface="Times New Roman" pitchFamily="18" charset="0"/>
                        </a:rPr>
                        <m:t>, </m:t>
                      </m:r>
                      <m:r>
                        <a:rPr lang="en-US" altLang="ko-KR" b="0" i="1" smtClean="0">
                          <a:latin typeface="Cambria Math" panose="02040503050406030204" pitchFamily="18" charset="0"/>
                          <a:ea typeface="Cambria Math"/>
                          <a:cs typeface="Times New Roman" pitchFamily="18" charset="0"/>
                        </a:rPr>
                        <m:t>𝑗</m:t>
                      </m:r>
                      <m:r>
                        <a:rPr lang="en-US" altLang="ko-KR" b="0" i="1" smtClean="0">
                          <a:latin typeface="Cambria Math" panose="02040503050406030204" pitchFamily="18" charset="0"/>
                          <a:ea typeface="Cambria Math"/>
                          <a:cs typeface="Times New Roman" pitchFamily="18" charset="0"/>
                        </a:rPr>
                        <m:t>=1,2,3</m:t>
                      </m:r>
                    </m:oMath>
                  </m:oMathPara>
                </a14:m>
                <a:endParaRPr lang="en-US" altLang="ko-KR" dirty="0">
                  <a:latin typeface="Times New Roman" pitchFamily="18" charset="0"/>
                  <a:cs typeface="Times New Roman" pitchFamily="18" charset="0"/>
                </a:endParaRPr>
              </a:p>
              <a:p>
                <a:pPr lvl="1"/>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ko-KR" altLang="en-US" i="1">
                              <a:latin typeface="Cambria Math"/>
                              <a:cs typeface="Times New Roman" pitchFamily="18" charset="0"/>
                            </a:rPr>
                            <m:t>𝜙</m:t>
                          </m:r>
                        </m:e>
                        <m:sub>
                          <m:r>
                            <a:rPr lang="en-US" altLang="ko-KR" i="1">
                              <a:latin typeface="Cambria Math"/>
                              <a:cs typeface="Times New Roman" pitchFamily="18" charset="0"/>
                            </a:rPr>
                            <m:t>𝑗</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=0</m:t>
                          </m:r>
                        </m:sub>
                      </m:sSub>
                      <m:r>
                        <a:rPr lang="en-US" altLang="ko-KR" i="1">
                          <a:latin typeface="Cambria Math"/>
                          <a:cs typeface="Times New Roman" pitchFamily="18" charset="0"/>
                        </a:rPr>
                        <m:t>=</m:t>
                      </m:r>
                      <m:f>
                        <m:fPr>
                          <m:ctrlPr>
                            <a:rPr lang="en-US" altLang="ko-KR" i="1">
                              <a:latin typeface="Cambria Math" panose="02040503050406030204" pitchFamily="18" charset="0"/>
                              <a:cs typeface="Times New Roman" pitchFamily="18" charset="0"/>
                            </a:rPr>
                          </m:ctrlPr>
                        </m:fPr>
                        <m:num>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bSup>
                                    <m:sSubSupPr>
                                      <m:ctrlPr>
                                        <a:rPr lang="en-US" altLang="ko-KR" i="1">
                                          <a:latin typeface="Cambria Math" panose="02040503050406030204" pitchFamily="18" charset="0"/>
                                          <a:cs typeface="Times New Roman" pitchFamily="18" charset="0"/>
                                        </a:rPr>
                                      </m:ctrlPr>
                                    </m:sSubSupPr>
                                    <m:e>
                                      <m:r>
                                        <a:rPr lang="en-US" altLang="ko-KR" i="1">
                                          <a:latin typeface="Cambria Math"/>
                                          <a:cs typeface="Times New Roman" pitchFamily="18" charset="0"/>
                                        </a:rPr>
                                        <m:t>(</m:t>
                                      </m:r>
                                      <m:r>
                                        <a:rPr lang="en-US" altLang="ko-KR" i="1">
                                          <a:latin typeface="Cambria Math"/>
                                          <a:cs typeface="Times New Roman" pitchFamily="18" charset="0"/>
                                        </a:rPr>
                                        <m:t>𝑥</m:t>
                                      </m:r>
                                    </m:e>
                                    <m:sub>
                                      <m:r>
                                        <a:rPr lang="en-US" altLang="ko-KR" i="1">
                                          <a:latin typeface="Cambria Math"/>
                                          <a:cs typeface="Times New Roman" pitchFamily="18" charset="0"/>
                                        </a:rPr>
                                        <m:t>𝑗</m:t>
                                      </m:r>
                                    </m:sub>
                                    <m:sup>
                                      <m:r>
                                        <a:rPr lang="en-US" altLang="ko-KR" i="1">
                                          <a:latin typeface="Cambria Math"/>
                                          <a:cs typeface="Times New Roman" pitchFamily="18" charset="0"/>
                                        </a:rPr>
                                        <m:t>(</m:t>
                                      </m:r>
                                      <m:r>
                                        <a:rPr lang="en-US" altLang="ko-KR" i="1">
                                          <a:latin typeface="Cambria Math"/>
                                          <a:cs typeface="Times New Roman" pitchFamily="18" charset="0"/>
                                        </a:rPr>
                                        <m:t>𝑖</m:t>
                                      </m:r>
                                      <m:r>
                                        <a:rPr lang="en-US" altLang="ko-KR" i="1">
                                          <a:latin typeface="Cambria Math"/>
                                          <a:cs typeface="Times New Roman" pitchFamily="18" charset="0"/>
                                        </a:rPr>
                                        <m:t>)</m:t>
                                      </m:r>
                                    </m:sup>
                                  </m:sSubSup>
                                  <m:r>
                                    <a:rPr lang="en-US" altLang="ko-KR" i="1">
                                      <a:latin typeface="Cambria Math"/>
                                      <a:cs typeface="Times New Roman" pitchFamily="18" charset="0"/>
                                    </a:rPr>
                                    <m:t>=1)⋀</m:t>
                                  </m:r>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m:t>
                                      </m:r>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=0)</m:t>
                                  </m:r>
                                </m:e>
                              </m:d>
                            </m:e>
                          </m:nary>
                        </m:num>
                        <m:den>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=0</m:t>
                                  </m:r>
                                </m:e>
                              </m:d>
                            </m:e>
                          </m:nary>
                        </m:den>
                      </m:f>
                      <m:r>
                        <a:rPr lang="en-US" altLang="ko-KR" b="0" i="1" smtClean="0">
                          <a:latin typeface="Cambria Math"/>
                          <a:ea typeface="Cambria Math"/>
                          <a:cs typeface="Times New Roman" pitchFamily="18" charset="0"/>
                        </a:rPr>
                        <m:t>=</m:t>
                      </m:r>
                      <m:f>
                        <m:fPr>
                          <m:ctrlPr>
                            <a:rPr lang="en-US" altLang="ko-KR" i="1">
                              <a:latin typeface="Cambria Math" panose="02040503050406030204" pitchFamily="18" charset="0"/>
                              <a:ea typeface="Cambria Math"/>
                              <a:cs typeface="Times New Roman" pitchFamily="18" charset="0"/>
                            </a:rPr>
                          </m:ctrlPr>
                        </m:fPr>
                        <m:num>
                          <m:r>
                            <a:rPr lang="en-US" altLang="ko-KR" b="0" i="1" smtClean="0">
                              <a:latin typeface="Cambria Math"/>
                              <a:ea typeface="Cambria Math"/>
                              <a:cs typeface="Times New Roman" pitchFamily="18" charset="0"/>
                            </a:rPr>
                            <m:t>2</m:t>
                          </m:r>
                        </m:num>
                        <m:den>
                          <m:r>
                            <a:rPr lang="en-US" altLang="ko-KR" i="1">
                              <a:latin typeface="Cambria Math"/>
                              <a:ea typeface="Cambria Math"/>
                              <a:cs typeface="Times New Roman" pitchFamily="18" charset="0"/>
                            </a:rPr>
                            <m:t>3</m:t>
                          </m:r>
                        </m:den>
                      </m:f>
                      <m:r>
                        <a:rPr lang="en-US" altLang="ko-KR" b="0" i="1" smtClean="0">
                          <a:latin typeface="Cambria Math"/>
                          <a:ea typeface="Cambria Math"/>
                          <a:cs typeface="Times New Roman" pitchFamily="18" charset="0"/>
                        </a:rPr>
                        <m:t>,</m:t>
                      </m:r>
                      <m:f>
                        <m:fPr>
                          <m:ctrlPr>
                            <a:rPr lang="en-US" altLang="ko-KR" i="1">
                              <a:latin typeface="Cambria Math" panose="02040503050406030204" pitchFamily="18" charset="0"/>
                              <a:ea typeface="Cambria Math"/>
                              <a:cs typeface="Times New Roman" pitchFamily="18" charset="0"/>
                            </a:rPr>
                          </m:ctrlPr>
                        </m:fPr>
                        <m:num>
                          <m:r>
                            <a:rPr lang="en-US" altLang="ko-KR" b="0" i="1" smtClean="0">
                              <a:latin typeface="Cambria Math"/>
                              <a:ea typeface="Cambria Math"/>
                              <a:cs typeface="Times New Roman" pitchFamily="18" charset="0"/>
                            </a:rPr>
                            <m:t>2</m:t>
                          </m:r>
                        </m:num>
                        <m:den>
                          <m:r>
                            <a:rPr lang="en-US" altLang="ko-KR" i="1">
                              <a:latin typeface="Cambria Math"/>
                              <a:ea typeface="Cambria Math"/>
                              <a:cs typeface="Times New Roman" pitchFamily="18" charset="0"/>
                            </a:rPr>
                            <m:t>3</m:t>
                          </m:r>
                        </m:den>
                      </m:f>
                      <m:r>
                        <a:rPr lang="en-US" altLang="ko-KR" b="0" i="1" smtClean="0">
                          <a:latin typeface="Cambria Math"/>
                          <a:ea typeface="Cambria Math"/>
                          <a:cs typeface="Times New Roman" pitchFamily="18" charset="0"/>
                        </a:rPr>
                        <m:t>,</m:t>
                      </m:r>
                      <m:f>
                        <m:fPr>
                          <m:ctrlPr>
                            <a:rPr lang="en-US" altLang="ko-KR" i="1">
                              <a:latin typeface="Cambria Math" panose="02040503050406030204" pitchFamily="18" charset="0"/>
                              <a:ea typeface="Cambria Math"/>
                              <a:cs typeface="Times New Roman" pitchFamily="18" charset="0"/>
                            </a:rPr>
                          </m:ctrlPr>
                        </m:fPr>
                        <m:num>
                          <m:r>
                            <a:rPr lang="en-US" altLang="ko-KR" i="1">
                              <a:latin typeface="Cambria Math"/>
                              <a:ea typeface="Cambria Math"/>
                              <a:cs typeface="Times New Roman" pitchFamily="18" charset="0"/>
                            </a:rPr>
                            <m:t>1</m:t>
                          </m:r>
                        </m:num>
                        <m:den>
                          <m:r>
                            <a:rPr lang="en-US" altLang="ko-KR" i="1">
                              <a:latin typeface="Cambria Math"/>
                              <a:ea typeface="Cambria Math"/>
                              <a:cs typeface="Times New Roman" pitchFamily="18" charset="0"/>
                            </a:rPr>
                            <m:t>3</m:t>
                          </m:r>
                        </m:den>
                      </m:f>
                      <m:r>
                        <a:rPr lang="en-US" altLang="ko-KR" b="0" i="1" smtClean="0">
                          <a:latin typeface="Cambria Math" panose="02040503050406030204" pitchFamily="18" charset="0"/>
                          <a:ea typeface="Cambria Math"/>
                          <a:cs typeface="Times New Roman" pitchFamily="18" charset="0"/>
                        </a:rPr>
                        <m:t>, </m:t>
                      </m:r>
                      <m:r>
                        <a:rPr lang="en-US" altLang="ko-KR" b="0" i="1" smtClean="0">
                          <a:latin typeface="Cambria Math" panose="02040503050406030204" pitchFamily="18" charset="0"/>
                          <a:ea typeface="Cambria Math"/>
                          <a:cs typeface="Times New Roman" pitchFamily="18" charset="0"/>
                        </a:rPr>
                        <m:t>𝑗</m:t>
                      </m:r>
                      <m:r>
                        <a:rPr lang="en-US" altLang="ko-KR" b="0" i="1" smtClean="0">
                          <a:latin typeface="Cambria Math" panose="02040503050406030204" pitchFamily="18" charset="0"/>
                          <a:ea typeface="Cambria Math"/>
                          <a:cs typeface="Times New Roman" pitchFamily="18" charset="0"/>
                        </a:rPr>
                        <m:t>=1,2,3</m:t>
                      </m:r>
                    </m:oMath>
                  </m:oMathPara>
                </a14:m>
                <a:endParaRPr lang="en-US" altLang="ko-KR" dirty="0">
                  <a:latin typeface="Times New Roman" pitchFamily="18" charset="0"/>
                  <a:cs typeface="Times New Roman" pitchFamily="18" charset="0"/>
                </a:endParaRPr>
              </a:p>
            </p:txBody>
          </p:sp>
        </mc:Choice>
        <mc:Fallback xmlns="">
          <p:sp>
            <p:nvSpPr>
              <p:cNvPr id="6" name="직사각형 5"/>
              <p:cNvSpPr>
                <a:spLocks noRot="1" noChangeAspect="1" noMove="1" noResize="1" noEditPoints="1" noAdjustHandles="1" noChangeArrowheads="1" noChangeShapeType="1" noTextEdit="1"/>
              </p:cNvSpPr>
              <p:nvPr/>
            </p:nvSpPr>
            <p:spPr>
              <a:xfrm>
                <a:off x="1224136" y="3284984"/>
                <a:ext cx="6588224" cy="1586716"/>
              </a:xfrm>
              <a:prstGeom prst="rect">
                <a:avLst/>
              </a:prstGeom>
              <a:blipFill rotWithShape="0">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9738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latin typeface="Times New Roman" pitchFamily="18" charset="0"/>
                <a:cs typeface="Times New Roman" pitchFamily="18" charset="0"/>
              </a:rPr>
              <a:t>Implementation Issues on Text Classification</a:t>
            </a:r>
            <a:endParaRPr lang="ko-KR" altLang="en-US" dirty="0">
              <a:latin typeface="Times New Roman" pitchFamily="18" charset="0"/>
              <a:cs typeface="Times New Roman" pitchFamily="18" charset="0"/>
            </a:endParaRPr>
          </a:p>
        </p:txBody>
      </p:sp>
      <p:sp>
        <p:nvSpPr>
          <p:cNvPr id="3" name="내용 개체 틀 2"/>
          <p:cNvSpPr>
            <a:spLocks noGrp="1"/>
          </p:cNvSpPr>
          <p:nvPr>
            <p:ph idx="1"/>
          </p:nvPr>
        </p:nvSpPr>
        <p:spPr/>
        <p:txBody>
          <a:bodyPr>
            <a:normAutofit/>
          </a:bodyPr>
          <a:lstStyle/>
          <a:p>
            <a:r>
              <a:rPr lang="en-US" altLang="ko-KR" dirty="0" smtClean="0">
                <a:latin typeface="Times New Roman" pitchFamily="18" charset="0"/>
                <a:cs typeface="Times New Roman" pitchFamily="18" charset="0"/>
              </a:rPr>
              <a:t>Classification</a:t>
            </a:r>
          </a:p>
        </p:txBody>
      </p:sp>
      <mc:AlternateContent xmlns:mc="http://schemas.openxmlformats.org/markup-compatibility/2006" xmlns:a14="http://schemas.microsoft.com/office/drawing/2010/main">
        <mc:Choice Requires="a14">
          <p:sp>
            <p:nvSpPr>
              <p:cNvPr id="7" name="직사각형 6"/>
              <p:cNvSpPr/>
              <p:nvPr/>
            </p:nvSpPr>
            <p:spPr>
              <a:xfrm>
                <a:off x="3540087" y="1844824"/>
                <a:ext cx="3324120" cy="1007455"/>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altLang="ko-KR" sz="2200" i="1" smtClean="0">
                          <a:latin typeface="Cambria Math"/>
                          <a:cs typeface="Times New Roman" pitchFamily="18" charset="0"/>
                        </a:rPr>
                        <m:t>𝑥</m:t>
                      </m:r>
                      <m:r>
                        <a:rPr lang="en-US" altLang="ko-KR" sz="2200" i="0" smtClean="0">
                          <a:latin typeface="Cambria Math"/>
                          <a:cs typeface="Times New Roman" pitchFamily="18" charset="0"/>
                        </a:rPr>
                        <m:t>=</m:t>
                      </m:r>
                      <m:d>
                        <m:dPr>
                          <m:begChr m:val="["/>
                          <m:endChr m:val="]"/>
                          <m:ctrlPr>
                            <a:rPr lang="en-US" altLang="ko-KR" sz="2200" i="1">
                              <a:latin typeface="Cambria Math" panose="02040503050406030204" pitchFamily="18" charset="0"/>
                              <a:cs typeface="Times New Roman" pitchFamily="18" charset="0"/>
                            </a:rPr>
                          </m:ctrlPr>
                        </m:dPr>
                        <m:e>
                          <m:m>
                            <m:mPr>
                              <m:mcs>
                                <m:mc>
                                  <m:mcPr>
                                    <m:count m:val="1"/>
                                    <m:mcJc m:val="center"/>
                                  </m:mcPr>
                                </m:mc>
                              </m:mcs>
                              <m:ctrlPr>
                                <a:rPr lang="en-US" altLang="ko-KR" sz="2200" i="1" smtClean="0">
                                  <a:latin typeface="Cambria Math" panose="02040503050406030204" pitchFamily="18" charset="0"/>
                                  <a:cs typeface="Times New Roman" pitchFamily="18" charset="0"/>
                                </a:rPr>
                              </m:ctrlPr>
                            </m:mPr>
                            <m:mr>
                              <m:e>
                                <m:r>
                                  <m:rPr>
                                    <m:sty m:val="p"/>
                                    <m:brk m:alnAt="7"/>
                                  </m:rPr>
                                  <a:rPr lang="en-US" altLang="ko-KR" sz="2200" b="0" i="0" smtClean="0">
                                    <a:latin typeface="Cambria Math"/>
                                    <a:cs typeface="Times New Roman" pitchFamily="18" charset="0"/>
                                  </a:rPr>
                                  <m:t>c</m:t>
                                </m:r>
                                <m:r>
                                  <m:rPr>
                                    <m:sty m:val="p"/>
                                  </m:rPr>
                                  <a:rPr lang="en-US" altLang="ko-KR" sz="2200" b="0" i="0" smtClean="0">
                                    <a:latin typeface="Cambria Math"/>
                                    <a:cs typeface="Times New Roman" pitchFamily="18" charset="0"/>
                                  </a:rPr>
                                  <m:t>s</m:t>
                                </m:r>
                              </m:e>
                            </m:mr>
                            <m:mr>
                              <m:e>
                                <m:r>
                                  <m:rPr>
                                    <m:sty m:val="p"/>
                                  </m:rPr>
                                  <a:rPr lang="en-US" altLang="ko-KR" sz="2200" b="0" i="0" smtClean="0">
                                    <a:latin typeface="Cambria Math"/>
                                    <a:cs typeface="Times New Roman" pitchFamily="18" charset="0"/>
                                  </a:rPr>
                                  <m:t>image</m:t>
                                </m:r>
                              </m:e>
                            </m:mr>
                            <m:mr>
                              <m:e>
                                <m:r>
                                  <m:rPr>
                                    <m:sty m:val="p"/>
                                  </m:rPr>
                                  <a:rPr lang="en-US" altLang="ko-KR" sz="2200" b="0" i="0" smtClean="0">
                                    <a:latin typeface="Cambria Math"/>
                                    <a:cs typeface="Times New Roman" pitchFamily="18" charset="0"/>
                                  </a:rPr>
                                  <m:t>probability</m:t>
                                </m:r>
                              </m:e>
                            </m:mr>
                          </m:m>
                        </m:e>
                      </m:d>
                      <m:m>
                        <m:mPr>
                          <m:mcs>
                            <m:mc>
                              <m:mcPr>
                                <m:count m:val="1"/>
                                <m:mcJc m:val="center"/>
                              </m:mcPr>
                            </m:mc>
                          </m:mcs>
                          <m:ctrlPr>
                            <a:rPr lang="en-US" altLang="ko-KR" sz="2200" i="1" smtClean="0">
                              <a:latin typeface="Cambria Math" panose="02040503050406030204" pitchFamily="18" charset="0"/>
                              <a:cs typeface="Times New Roman" pitchFamily="18" charset="0"/>
                            </a:rPr>
                          </m:ctrlPr>
                        </m:mPr>
                        <m:mr>
                          <m:e>
                            <m:r>
                              <m:rPr>
                                <m:brk m:alnAt="7"/>
                              </m:rPr>
                              <a:rPr lang="en-US" altLang="ko-KR" sz="2200" b="0" i="1" smtClean="0">
                                <a:latin typeface="Cambria Math"/>
                                <a:cs typeface="Times New Roman" pitchFamily="18" charset="0"/>
                              </a:rPr>
                              <m:t>0</m:t>
                            </m:r>
                          </m:e>
                        </m:mr>
                        <m:mr>
                          <m:e>
                            <m:r>
                              <a:rPr lang="en-US" altLang="ko-KR" sz="2200" b="0" i="1" smtClean="0">
                                <a:latin typeface="Cambria Math"/>
                                <a:cs typeface="Times New Roman" pitchFamily="18" charset="0"/>
                              </a:rPr>
                              <m:t>1</m:t>
                            </m:r>
                          </m:e>
                        </m:mr>
                        <m:mr>
                          <m:e>
                            <m:r>
                              <a:rPr lang="en-US" altLang="ko-KR" sz="2200" b="0" i="1" smtClean="0">
                                <a:latin typeface="Cambria Math"/>
                                <a:cs typeface="Times New Roman" pitchFamily="18" charset="0"/>
                              </a:rPr>
                              <m:t>1</m:t>
                            </m:r>
                          </m:e>
                        </m:mr>
                      </m:m>
                    </m:oMath>
                  </m:oMathPara>
                </a14:m>
                <a:endParaRPr lang="en-US" altLang="ko-KR" sz="2200" dirty="0">
                  <a:latin typeface="Times New Roman" pitchFamily="18" charset="0"/>
                  <a:cs typeface="Times New Roman" pitchFamily="18" charset="0"/>
                </a:endParaRPr>
              </a:p>
            </p:txBody>
          </p:sp>
        </mc:Choice>
        <mc:Fallback xmlns="">
          <p:sp>
            <p:nvSpPr>
              <p:cNvPr id="7" name="직사각형 6"/>
              <p:cNvSpPr>
                <a:spLocks noRot="1" noChangeAspect="1" noMove="1" noResize="1" noEditPoints="1" noAdjustHandles="1" noChangeArrowheads="1" noChangeShapeType="1" noTextEdit="1"/>
              </p:cNvSpPr>
              <p:nvPr/>
            </p:nvSpPr>
            <p:spPr>
              <a:xfrm>
                <a:off x="3540087" y="1844824"/>
                <a:ext cx="3324120" cy="1007455"/>
              </a:xfrm>
              <a:prstGeom prst="rect">
                <a:avLst/>
              </a:prstGeom>
              <a:blipFill rotWithShape="1">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직사각형 7"/>
              <p:cNvSpPr/>
              <p:nvPr/>
            </p:nvSpPr>
            <p:spPr>
              <a:xfrm>
                <a:off x="971600" y="2924944"/>
                <a:ext cx="7848872" cy="2642134"/>
              </a:xfrm>
              <a:prstGeom prst="rect">
                <a:avLst/>
              </a:prstGeom>
            </p:spPr>
            <p:txBody>
              <a:bodyPr wrap="square">
                <a:spAutoFit/>
              </a:bodyPr>
              <a:lstStyle/>
              <a:p>
                <a:pPr marL="0" lvl="1" indent="0">
                  <a:lnSpc>
                    <a:spcPct val="120000"/>
                  </a:lnSpc>
                  <a:buNone/>
                </a:pPr>
                <a14:m>
                  <m:oMathPara xmlns:m="http://schemas.openxmlformats.org/officeDocument/2006/math">
                    <m:oMathParaPr>
                      <m:jc m:val="centerGroup"/>
                    </m:oMathParaPr>
                    <m:oMath xmlns:m="http://schemas.openxmlformats.org/officeDocument/2006/math">
                      <m:r>
                        <a:rPr lang="en-US" altLang="ko-KR" sz="1600" i="1" smtClean="0">
                          <a:latin typeface="Cambria Math"/>
                          <a:cs typeface="Times New Roman" pitchFamily="18" charset="0"/>
                        </a:rPr>
                        <m:t>𝑝</m:t>
                      </m:r>
                      <m:d>
                        <m:dPr>
                          <m:ctrlPr>
                            <a:rPr lang="en-US" altLang="ko-KR" sz="1600" i="1">
                              <a:latin typeface="Cambria Math" panose="02040503050406030204" pitchFamily="18" charset="0"/>
                              <a:cs typeface="Times New Roman" pitchFamily="18" charset="0"/>
                            </a:rPr>
                          </m:ctrlPr>
                        </m:dPr>
                        <m:e>
                          <m:r>
                            <a:rPr lang="en-US" altLang="ko-KR" sz="1600" i="1">
                              <a:latin typeface="Cambria Math"/>
                              <a:cs typeface="Times New Roman" pitchFamily="18" charset="0"/>
                            </a:rPr>
                            <m:t>𝑦</m:t>
                          </m:r>
                          <m:r>
                            <a:rPr lang="en-US" altLang="ko-KR" sz="1600" i="1">
                              <a:latin typeface="Cambria Math"/>
                              <a:cs typeface="Times New Roman" pitchFamily="18" charset="0"/>
                            </a:rPr>
                            <m:t>=1</m:t>
                          </m:r>
                        </m:e>
                        <m:e>
                          <m:r>
                            <a:rPr lang="en-US" altLang="ko-KR" sz="1600" i="1">
                              <a:latin typeface="Cambria Math"/>
                              <a:cs typeface="Times New Roman" pitchFamily="18" charset="0"/>
                            </a:rPr>
                            <m:t>𝑥</m:t>
                          </m:r>
                        </m:e>
                      </m:d>
                      <m:r>
                        <a:rPr lang="en-US" altLang="ko-KR" sz="1600" i="1">
                          <a:latin typeface="Cambria Math"/>
                          <a:cs typeface="Times New Roman" pitchFamily="18" charset="0"/>
                        </a:rPr>
                        <m:t>=</m:t>
                      </m:r>
                      <m:f>
                        <m:fPr>
                          <m:ctrlPr>
                            <a:rPr lang="en-US" altLang="ko-KR" sz="1600" i="1">
                              <a:latin typeface="Cambria Math" panose="02040503050406030204" pitchFamily="18" charset="0"/>
                              <a:cs typeface="Times New Roman" pitchFamily="18" charset="0"/>
                            </a:rPr>
                          </m:ctrlPr>
                        </m:fPr>
                        <m:num>
                          <m:r>
                            <a:rPr lang="en-US" altLang="ko-KR" sz="1600" i="1">
                              <a:latin typeface="Cambria Math"/>
                              <a:cs typeface="Times New Roman" pitchFamily="18" charset="0"/>
                            </a:rPr>
                            <m:t>𝑝</m:t>
                          </m:r>
                          <m:r>
                            <a:rPr lang="en-US" altLang="ko-KR" sz="1600" i="1">
                              <a:latin typeface="Cambria Math"/>
                              <a:cs typeface="Times New Roman" pitchFamily="18" charset="0"/>
                            </a:rPr>
                            <m:t>(</m:t>
                          </m:r>
                          <m:r>
                            <a:rPr lang="en-US" altLang="ko-KR" sz="1600" i="1">
                              <a:latin typeface="Cambria Math"/>
                              <a:cs typeface="Times New Roman" pitchFamily="18" charset="0"/>
                            </a:rPr>
                            <m:t>𝑥</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=1)</m:t>
                          </m:r>
                          <m:r>
                            <a:rPr lang="en-US" altLang="ko-KR" sz="1600" i="1">
                              <a:latin typeface="Cambria Math"/>
                              <a:cs typeface="Times New Roman" pitchFamily="18" charset="0"/>
                            </a:rPr>
                            <m:t>𝑝</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=1)</m:t>
                          </m:r>
                        </m:num>
                        <m:den>
                          <m:r>
                            <a:rPr lang="en-US" altLang="ko-KR" sz="1600" i="1">
                              <a:latin typeface="Cambria Math"/>
                              <a:cs typeface="Times New Roman" pitchFamily="18" charset="0"/>
                            </a:rPr>
                            <m:t>𝑝</m:t>
                          </m:r>
                          <m:r>
                            <a:rPr lang="en-US" altLang="ko-KR" sz="1600" i="1">
                              <a:latin typeface="Cambria Math"/>
                              <a:cs typeface="Times New Roman" pitchFamily="18" charset="0"/>
                            </a:rPr>
                            <m:t>(</m:t>
                          </m:r>
                          <m:r>
                            <a:rPr lang="en-US" altLang="ko-KR" sz="1600" i="1">
                              <a:latin typeface="Cambria Math"/>
                              <a:cs typeface="Times New Roman" pitchFamily="18" charset="0"/>
                            </a:rPr>
                            <m:t>𝑥</m:t>
                          </m:r>
                          <m:r>
                            <a:rPr lang="en-US" altLang="ko-KR" sz="1600" i="1">
                              <a:latin typeface="Cambria Math"/>
                              <a:cs typeface="Times New Roman" pitchFamily="18" charset="0"/>
                            </a:rPr>
                            <m:t>)</m:t>
                          </m:r>
                        </m:den>
                      </m:f>
                    </m:oMath>
                  </m:oMathPara>
                </a14:m>
                <a:endParaRPr lang="en-US" altLang="ko-KR" sz="1600" i="1" dirty="0">
                  <a:latin typeface="Cambria Math"/>
                  <a:cs typeface="Times New Roman" pitchFamily="18" charset="0"/>
                </a:endParaRPr>
              </a:p>
              <a:p>
                <a:pPr marL="0" lvl="1" indent="0">
                  <a:lnSpc>
                    <a:spcPct val="120000"/>
                  </a:lnSpc>
                  <a:buNone/>
                </a:pPr>
                <a14:m>
                  <m:oMathPara xmlns:m="http://schemas.openxmlformats.org/officeDocument/2006/math">
                    <m:oMathParaPr>
                      <m:jc m:val="centerGroup"/>
                    </m:oMathParaPr>
                    <m:oMath xmlns:m="http://schemas.openxmlformats.org/officeDocument/2006/math">
                      <m:r>
                        <a:rPr lang="en-US" altLang="ko-KR" sz="1600" i="1">
                          <a:latin typeface="Cambria Math"/>
                          <a:cs typeface="Times New Roman" pitchFamily="18" charset="0"/>
                        </a:rPr>
                        <m:t>=</m:t>
                      </m:r>
                      <m:f>
                        <m:fPr>
                          <m:ctrlPr>
                            <a:rPr lang="en-US" altLang="ko-KR" sz="1600" i="1">
                              <a:latin typeface="Cambria Math" panose="02040503050406030204" pitchFamily="18" charset="0"/>
                              <a:cs typeface="Times New Roman" pitchFamily="18" charset="0"/>
                            </a:rPr>
                          </m:ctrlPr>
                        </m:fPr>
                        <m:num>
                          <m:r>
                            <a:rPr lang="en-US" altLang="ko-KR" sz="1600" i="1">
                              <a:latin typeface="Cambria Math"/>
                              <a:cs typeface="Times New Roman" pitchFamily="18" charset="0"/>
                            </a:rPr>
                            <m:t>(</m:t>
                          </m:r>
                          <m:nary>
                            <m:naryPr>
                              <m:chr m:val="∏"/>
                              <m:limLoc m:val="subSup"/>
                              <m:ctrlPr>
                                <a:rPr lang="en-US" altLang="ko-KR" sz="1600" i="1">
                                  <a:latin typeface="Cambria Math" panose="02040503050406030204" pitchFamily="18" charset="0"/>
                                  <a:cs typeface="Times New Roman" pitchFamily="18" charset="0"/>
                                </a:rPr>
                              </m:ctrlPr>
                            </m:naryPr>
                            <m:sub>
                              <m:r>
                                <m:rPr>
                                  <m:brk m:alnAt="25"/>
                                </m:rPr>
                                <a:rPr lang="en-US" altLang="ko-KR" sz="1600" i="1">
                                  <a:latin typeface="Cambria Math"/>
                                  <a:cs typeface="Times New Roman" pitchFamily="18" charset="0"/>
                                </a:rPr>
                                <m:t>𝑖</m:t>
                              </m:r>
                              <m:r>
                                <a:rPr lang="en-US" altLang="ko-KR" sz="1600" i="1">
                                  <a:latin typeface="Cambria Math"/>
                                  <a:cs typeface="Times New Roman" pitchFamily="18" charset="0"/>
                                </a:rPr>
                                <m:t>=1</m:t>
                              </m:r>
                            </m:sub>
                            <m:sup>
                              <m:r>
                                <a:rPr lang="en-US" altLang="ko-KR" sz="1600" i="1">
                                  <a:latin typeface="Cambria Math"/>
                                  <a:cs typeface="Times New Roman" pitchFamily="18" charset="0"/>
                                </a:rPr>
                                <m:t>𝑛</m:t>
                              </m:r>
                            </m:sup>
                            <m:e>
                              <m:r>
                                <a:rPr lang="en-US" altLang="ko-KR" sz="1600" i="1">
                                  <a:latin typeface="Cambria Math"/>
                                  <a:cs typeface="Times New Roman" pitchFamily="18" charset="0"/>
                                </a:rPr>
                                <m:t>𝑝</m:t>
                              </m:r>
                              <m:d>
                                <m:dPr>
                                  <m:ctrlPr>
                                    <a:rPr lang="en-US" altLang="ko-KR" sz="1600" i="1">
                                      <a:latin typeface="Cambria Math" panose="02040503050406030204" pitchFamily="18" charset="0"/>
                                      <a:cs typeface="Times New Roman" pitchFamily="18" charset="0"/>
                                    </a:rPr>
                                  </m:ctrlPr>
                                </m:dPr>
                                <m:e>
                                  <m:sSub>
                                    <m:sSubPr>
                                      <m:ctrlPr>
                                        <a:rPr lang="en-US" altLang="ko-KR" sz="1600" i="1">
                                          <a:latin typeface="Cambria Math" panose="02040503050406030204" pitchFamily="18" charset="0"/>
                                          <a:cs typeface="Times New Roman" pitchFamily="18" charset="0"/>
                                        </a:rPr>
                                      </m:ctrlPr>
                                    </m:sSubPr>
                                    <m:e>
                                      <m:r>
                                        <a:rPr lang="en-US" altLang="ko-KR" sz="1600" i="1">
                                          <a:latin typeface="Cambria Math"/>
                                          <a:cs typeface="Times New Roman" pitchFamily="18" charset="0"/>
                                        </a:rPr>
                                        <m:t>𝑥</m:t>
                                      </m:r>
                                    </m:e>
                                    <m:sub>
                                      <m:r>
                                        <a:rPr lang="en-US" altLang="ko-KR" sz="1600" i="1">
                                          <a:latin typeface="Cambria Math"/>
                                          <a:cs typeface="Times New Roman" pitchFamily="18" charset="0"/>
                                        </a:rPr>
                                        <m:t>𝑖</m:t>
                                      </m:r>
                                    </m:sub>
                                  </m:sSub>
                                </m:e>
                                <m:e>
                                  <m:r>
                                    <a:rPr lang="en-US" altLang="ko-KR" sz="1600" i="1">
                                      <a:latin typeface="Cambria Math"/>
                                      <a:cs typeface="Times New Roman" pitchFamily="18" charset="0"/>
                                    </a:rPr>
                                    <m:t>𝑦</m:t>
                                  </m:r>
                                  <m:r>
                                    <a:rPr lang="en-US" altLang="ko-KR" sz="1600" i="1">
                                      <a:latin typeface="Cambria Math"/>
                                      <a:cs typeface="Times New Roman" pitchFamily="18" charset="0"/>
                                    </a:rPr>
                                    <m:t>=1</m:t>
                                  </m:r>
                                </m:e>
                              </m:d>
                            </m:e>
                          </m:nary>
                          <m:r>
                            <a:rPr lang="en-US" altLang="ko-KR" sz="1600" i="1">
                              <a:latin typeface="Cambria Math"/>
                              <a:cs typeface="Times New Roman" pitchFamily="18" charset="0"/>
                            </a:rPr>
                            <m:t>)</m:t>
                          </m:r>
                          <m:r>
                            <a:rPr lang="en-US" altLang="ko-KR" sz="1600" i="1">
                              <a:latin typeface="Cambria Math"/>
                              <a:cs typeface="Times New Roman" pitchFamily="18" charset="0"/>
                            </a:rPr>
                            <m:t>𝑝</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=1)</m:t>
                          </m:r>
                        </m:num>
                        <m:den>
                          <m:d>
                            <m:dPr>
                              <m:ctrlPr>
                                <a:rPr lang="en-US" altLang="ko-KR" sz="1600" i="1">
                                  <a:latin typeface="Cambria Math" panose="02040503050406030204" pitchFamily="18" charset="0"/>
                                  <a:cs typeface="Times New Roman" pitchFamily="18" charset="0"/>
                                </a:rPr>
                              </m:ctrlPr>
                            </m:dPr>
                            <m:e>
                              <m:nary>
                                <m:naryPr>
                                  <m:chr m:val="∏"/>
                                  <m:limLoc m:val="subSup"/>
                                  <m:ctrlPr>
                                    <a:rPr lang="en-US" altLang="ko-KR" sz="1600" i="1">
                                      <a:latin typeface="Cambria Math" panose="02040503050406030204" pitchFamily="18" charset="0"/>
                                      <a:cs typeface="Times New Roman" pitchFamily="18" charset="0"/>
                                    </a:rPr>
                                  </m:ctrlPr>
                                </m:naryPr>
                                <m:sub>
                                  <m:r>
                                    <m:rPr>
                                      <m:brk m:alnAt="25"/>
                                    </m:rPr>
                                    <a:rPr lang="en-US" altLang="ko-KR" sz="1600" i="1">
                                      <a:latin typeface="Cambria Math"/>
                                      <a:cs typeface="Times New Roman" pitchFamily="18" charset="0"/>
                                    </a:rPr>
                                    <m:t>𝑖</m:t>
                                  </m:r>
                                  <m:r>
                                    <a:rPr lang="en-US" altLang="ko-KR" sz="1600" i="1">
                                      <a:latin typeface="Cambria Math"/>
                                      <a:cs typeface="Times New Roman" pitchFamily="18" charset="0"/>
                                    </a:rPr>
                                    <m:t>=1</m:t>
                                  </m:r>
                                </m:sub>
                                <m:sup>
                                  <m:r>
                                    <a:rPr lang="en-US" altLang="ko-KR" sz="1600" i="1">
                                      <a:latin typeface="Cambria Math"/>
                                      <a:cs typeface="Times New Roman" pitchFamily="18" charset="0"/>
                                    </a:rPr>
                                    <m:t>𝑛</m:t>
                                  </m:r>
                                </m:sup>
                                <m:e>
                                  <m:r>
                                    <a:rPr lang="en-US" altLang="ko-KR" sz="1600" i="1">
                                      <a:latin typeface="Cambria Math"/>
                                      <a:cs typeface="Times New Roman" pitchFamily="18" charset="0"/>
                                    </a:rPr>
                                    <m:t>𝑝</m:t>
                                  </m:r>
                                  <m:d>
                                    <m:dPr>
                                      <m:ctrlPr>
                                        <a:rPr lang="en-US" altLang="ko-KR" sz="1600" i="1">
                                          <a:latin typeface="Cambria Math" panose="02040503050406030204" pitchFamily="18" charset="0"/>
                                          <a:cs typeface="Times New Roman" pitchFamily="18" charset="0"/>
                                        </a:rPr>
                                      </m:ctrlPr>
                                    </m:dPr>
                                    <m:e>
                                      <m:sSub>
                                        <m:sSubPr>
                                          <m:ctrlPr>
                                            <a:rPr lang="en-US" altLang="ko-KR" sz="1600" i="1">
                                              <a:latin typeface="Cambria Math" panose="02040503050406030204" pitchFamily="18" charset="0"/>
                                              <a:cs typeface="Times New Roman" pitchFamily="18" charset="0"/>
                                            </a:rPr>
                                          </m:ctrlPr>
                                        </m:sSubPr>
                                        <m:e>
                                          <m:r>
                                            <a:rPr lang="en-US" altLang="ko-KR" sz="1600" i="1">
                                              <a:latin typeface="Cambria Math"/>
                                              <a:cs typeface="Times New Roman" pitchFamily="18" charset="0"/>
                                            </a:rPr>
                                            <m:t>𝑥</m:t>
                                          </m:r>
                                        </m:e>
                                        <m:sub>
                                          <m:r>
                                            <a:rPr lang="en-US" altLang="ko-KR" sz="1600" i="1">
                                              <a:latin typeface="Cambria Math"/>
                                              <a:cs typeface="Times New Roman" pitchFamily="18" charset="0"/>
                                            </a:rPr>
                                            <m:t>𝑖</m:t>
                                          </m:r>
                                        </m:sub>
                                      </m:sSub>
                                    </m:e>
                                    <m:e>
                                      <m:r>
                                        <a:rPr lang="en-US" altLang="ko-KR" sz="1600" i="1">
                                          <a:latin typeface="Cambria Math"/>
                                          <a:cs typeface="Times New Roman" pitchFamily="18" charset="0"/>
                                        </a:rPr>
                                        <m:t>𝑦</m:t>
                                      </m:r>
                                      <m:r>
                                        <a:rPr lang="en-US" altLang="ko-KR" sz="1600" i="1">
                                          <a:latin typeface="Cambria Math"/>
                                          <a:cs typeface="Times New Roman" pitchFamily="18" charset="0"/>
                                        </a:rPr>
                                        <m:t>=1</m:t>
                                      </m:r>
                                    </m:e>
                                  </m:d>
                                </m:e>
                              </m:nary>
                            </m:e>
                          </m:d>
                          <m:r>
                            <a:rPr lang="en-US" altLang="ko-KR" sz="1600" i="1">
                              <a:latin typeface="Cambria Math"/>
                              <a:cs typeface="Times New Roman" pitchFamily="18" charset="0"/>
                            </a:rPr>
                            <m:t>𝑝</m:t>
                          </m:r>
                          <m:d>
                            <m:dPr>
                              <m:ctrlPr>
                                <a:rPr lang="en-US" altLang="ko-KR" sz="1600" i="1">
                                  <a:latin typeface="Cambria Math" panose="02040503050406030204" pitchFamily="18" charset="0"/>
                                  <a:cs typeface="Times New Roman" pitchFamily="18" charset="0"/>
                                </a:rPr>
                              </m:ctrlPr>
                            </m:dPr>
                            <m:e>
                              <m:r>
                                <a:rPr lang="en-US" altLang="ko-KR" sz="1600" i="1">
                                  <a:latin typeface="Cambria Math"/>
                                  <a:cs typeface="Times New Roman" pitchFamily="18" charset="0"/>
                                </a:rPr>
                                <m:t>𝑦</m:t>
                              </m:r>
                              <m:r>
                                <a:rPr lang="en-US" altLang="ko-KR" sz="1600" i="1">
                                  <a:latin typeface="Cambria Math"/>
                                  <a:cs typeface="Times New Roman" pitchFamily="18" charset="0"/>
                                </a:rPr>
                                <m:t>=1</m:t>
                              </m:r>
                            </m:e>
                          </m:d>
                          <m:r>
                            <a:rPr lang="en-US" altLang="ko-KR" sz="1600" i="1">
                              <a:latin typeface="Cambria Math"/>
                              <a:cs typeface="Times New Roman" pitchFamily="18" charset="0"/>
                            </a:rPr>
                            <m:t>+(</m:t>
                          </m:r>
                          <m:nary>
                            <m:naryPr>
                              <m:chr m:val="∏"/>
                              <m:limLoc m:val="subSup"/>
                              <m:ctrlPr>
                                <a:rPr lang="en-US" altLang="ko-KR" sz="1600" i="1">
                                  <a:latin typeface="Cambria Math" panose="02040503050406030204" pitchFamily="18" charset="0"/>
                                  <a:cs typeface="Times New Roman" pitchFamily="18" charset="0"/>
                                </a:rPr>
                              </m:ctrlPr>
                            </m:naryPr>
                            <m:sub>
                              <m:r>
                                <m:rPr>
                                  <m:brk m:alnAt="25"/>
                                </m:rPr>
                                <a:rPr lang="en-US" altLang="ko-KR" sz="1600" i="1">
                                  <a:latin typeface="Cambria Math"/>
                                  <a:cs typeface="Times New Roman" pitchFamily="18" charset="0"/>
                                </a:rPr>
                                <m:t>𝑖</m:t>
                              </m:r>
                              <m:r>
                                <a:rPr lang="en-US" altLang="ko-KR" sz="1600" i="1">
                                  <a:latin typeface="Cambria Math"/>
                                  <a:cs typeface="Times New Roman" pitchFamily="18" charset="0"/>
                                </a:rPr>
                                <m:t>=1</m:t>
                              </m:r>
                            </m:sub>
                            <m:sup>
                              <m:r>
                                <a:rPr lang="en-US" altLang="ko-KR" sz="1600" i="1">
                                  <a:latin typeface="Cambria Math"/>
                                  <a:cs typeface="Times New Roman" pitchFamily="18" charset="0"/>
                                </a:rPr>
                                <m:t>𝑛</m:t>
                              </m:r>
                            </m:sup>
                            <m:e>
                              <m:r>
                                <a:rPr lang="en-US" altLang="ko-KR" sz="1600" i="1">
                                  <a:latin typeface="Cambria Math"/>
                                  <a:cs typeface="Times New Roman" pitchFamily="18" charset="0"/>
                                </a:rPr>
                                <m:t>𝑝</m:t>
                              </m:r>
                              <m:d>
                                <m:dPr>
                                  <m:ctrlPr>
                                    <a:rPr lang="en-US" altLang="ko-KR" sz="1600" i="1">
                                      <a:latin typeface="Cambria Math" panose="02040503050406030204" pitchFamily="18" charset="0"/>
                                      <a:cs typeface="Times New Roman" pitchFamily="18" charset="0"/>
                                    </a:rPr>
                                  </m:ctrlPr>
                                </m:dPr>
                                <m:e>
                                  <m:sSub>
                                    <m:sSubPr>
                                      <m:ctrlPr>
                                        <a:rPr lang="en-US" altLang="ko-KR" sz="1600" i="1">
                                          <a:latin typeface="Cambria Math" panose="02040503050406030204" pitchFamily="18" charset="0"/>
                                          <a:cs typeface="Times New Roman" pitchFamily="18" charset="0"/>
                                        </a:rPr>
                                      </m:ctrlPr>
                                    </m:sSubPr>
                                    <m:e>
                                      <m:r>
                                        <a:rPr lang="en-US" altLang="ko-KR" sz="1600" i="1">
                                          <a:latin typeface="Cambria Math"/>
                                          <a:cs typeface="Times New Roman" pitchFamily="18" charset="0"/>
                                        </a:rPr>
                                        <m:t>𝑥</m:t>
                                      </m:r>
                                    </m:e>
                                    <m:sub>
                                      <m:r>
                                        <a:rPr lang="en-US" altLang="ko-KR" sz="1600" i="1">
                                          <a:latin typeface="Cambria Math"/>
                                          <a:cs typeface="Times New Roman" pitchFamily="18" charset="0"/>
                                        </a:rPr>
                                        <m:t>𝑖</m:t>
                                      </m:r>
                                    </m:sub>
                                  </m:sSub>
                                </m:e>
                                <m:e>
                                  <m:r>
                                    <a:rPr lang="en-US" altLang="ko-KR" sz="1600" i="1">
                                      <a:latin typeface="Cambria Math"/>
                                      <a:cs typeface="Times New Roman" pitchFamily="18" charset="0"/>
                                    </a:rPr>
                                    <m:t>𝑦</m:t>
                                  </m:r>
                                  <m:r>
                                    <a:rPr lang="en-US" altLang="ko-KR" sz="1600" i="1">
                                      <a:latin typeface="Cambria Math"/>
                                      <a:cs typeface="Times New Roman" pitchFamily="18" charset="0"/>
                                    </a:rPr>
                                    <m:t>=0</m:t>
                                  </m:r>
                                </m:e>
                              </m:d>
                            </m:e>
                          </m:nary>
                          <m:r>
                            <a:rPr lang="en-US" altLang="ko-KR" sz="1600" i="1">
                              <a:latin typeface="Cambria Math"/>
                              <a:cs typeface="Times New Roman" pitchFamily="18" charset="0"/>
                            </a:rPr>
                            <m:t>)</m:t>
                          </m:r>
                          <m:r>
                            <a:rPr lang="en-US" altLang="ko-KR" sz="1600" i="1">
                              <a:latin typeface="Cambria Math"/>
                              <a:cs typeface="Times New Roman" pitchFamily="18" charset="0"/>
                            </a:rPr>
                            <m:t>𝑝</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=0)</m:t>
                          </m:r>
                        </m:den>
                      </m:f>
                    </m:oMath>
                  </m:oMathPara>
                </a14:m>
                <a:endParaRPr lang="en-US" altLang="ko-KR" sz="1600" i="1" dirty="0">
                  <a:latin typeface="Cambria Math"/>
                  <a:cs typeface="Times New Roman" pitchFamily="18" charset="0"/>
                </a:endParaRPr>
              </a:p>
              <a:p>
                <a:pPr marL="0" lvl="1" indent="0">
                  <a:lnSpc>
                    <a:spcPct val="120000"/>
                  </a:lnSpc>
                  <a:buNone/>
                </a:pPr>
                <a14:m>
                  <m:oMathPara xmlns:m="http://schemas.openxmlformats.org/officeDocument/2006/math">
                    <m:oMathParaPr>
                      <m:jc m:val="centerGroup"/>
                    </m:oMathParaPr>
                    <m:oMath xmlns:m="http://schemas.openxmlformats.org/officeDocument/2006/math">
                      <m:r>
                        <a:rPr lang="en-US" altLang="ko-KR" sz="1600" i="1">
                          <a:latin typeface="Cambria Math"/>
                          <a:cs typeface="Times New Roman" pitchFamily="18" charset="0"/>
                        </a:rPr>
                        <m:t>=</m:t>
                      </m:r>
                      <m:f>
                        <m:fPr>
                          <m:ctrlPr>
                            <a:rPr lang="en-US" altLang="ko-KR" sz="1600" i="1">
                              <a:latin typeface="Cambria Math" panose="02040503050406030204" pitchFamily="18" charset="0"/>
                              <a:cs typeface="Times New Roman" pitchFamily="18" charset="0"/>
                            </a:rPr>
                          </m:ctrlPr>
                        </m:fPr>
                        <m:num>
                          <m:r>
                            <a:rPr lang="en-US" altLang="ko-KR" sz="1600" i="1">
                              <a:latin typeface="Cambria Math"/>
                              <a:cs typeface="Times New Roman" pitchFamily="18" charset="0"/>
                            </a:rPr>
                            <m:t>(</m:t>
                          </m:r>
                          <m:nary>
                            <m:naryPr>
                              <m:chr m:val="∏"/>
                              <m:limLoc m:val="subSup"/>
                              <m:ctrlPr>
                                <a:rPr lang="en-US" altLang="ko-KR" sz="1600" i="1">
                                  <a:latin typeface="Cambria Math" panose="02040503050406030204" pitchFamily="18" charset="0"/>
                                  <a:cs typeface="Times New Roman" pitchFamily="18" charset="0"/>
                                </a:rPr>
                              </m:ctrlPr>
                            </m:naryPr>
                            <m:sub>
                              <m:r>
                                <m:rPr>
                                  <m:brk m:alnAt="25"/>
                                </m:rPr>
                                <a:rPr lang="en-US" altLang="ko-KR" sz="1600" i="1">
                                  <a:latin typeface="Cambria Math"/>
                                  <a:cs typeface="Times New Roman" pitchFamily="18" charset="0"/>
                                </a:rPr>
                                <m:t>𝑖</m:t>
                              </m:r>
                              <m:r>
                                <a:rPr lang="en-US" altLang="ko-KR" sz="1600" i="1">
                                  <a:latin typeface="Cambria Math"/>
                                  <a:cs typeface="Times New Roman" pitchFamily="18" charset="0"/>
                                </a:rPr>
                                <m:t>=1</m:t>
                              </m:r>
                            </m:sub>
                            <m:sup>
                              <m:r>
                                <a:rPr lang="en-US" altLang="ko-KR" sz="1600" i="1">
                                  <a:latin typeface="Cambria Math"/>
                                  <a:cs typeface="Times New Roman" pitchFamily="18" charset="0"/>
                                </a:rPr>
                                <m:t>𝑛</m:t>
                              </m:r>
                            </m:sup>
                            <m:e>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𝑖</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=1</m:t>
                                  </m:r>
                                </m:sub>
                              </m:sSub>
                            </m:e>
                          </m:nary>
                          <m:r>
                            <a:rPr lang="en-US" altLang="ko-KR" sz="1600" i="1">
                              <a:latin typeface="Cambria Math"/>
                              <a:cs typeface="Times New Roman" pitchFamily="18" charset="0"/>
                            </a:rPr>
                            <m:t>)</m:t>
                          </m:r>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𝑦</m:t>
                              </m:r>
                              <m:r>
                                <a:rPr lang="en-US" altLang="ko-KR" sz="1600" i="1">
                                  <a:latin typeface="Cambria Math"/>
                                  <a:cs typeface="Times New Roman" pitchFamily="18" charset="0"/>
                                </a:rPr>
                                <m:t>=1</m:t>
                              </m:r>
                            </m:sub>
                          </m:sSub>
                        </m:num>
                        <m:den>
                          <m:d>
                            <m:dPr>
                              <m:ctrlPr>
                                <a:rPr lang="en-US" altLang="ko-KR" sz="1600" i="1">
                                  <a:latin typeface="Cambria Math" panose="02040503050406030204" pitchFamily="18" charset="0"/>
                                  <a:cs typeface="Times New Roman" pitchFamily="18" charset="0"/>
                                </a:rPr>
                              </m:ctrlPr>
                            </m:dPr>
                            <m:e>
                              <m:nary>
                                <m:naryPr>
                                  <m:chr m:val="∏"/>
                                  <m:limLoc m:val="subSup"/>
                                  <m:ctrlPr>
                                    <a:rPr lang="en-US" altLang="ko-KR" sz="1600" i="1">
                                      <a:latin typeface="Cambria Math" panose="02040503050406030204" pitchFamily="18" charset="0"/>
                                      <a:cs typeface="Times New Roman" pitchFamily="18" charset="0"/>
                                    </a:rPr>
                                  </m:ctrlPr>
                                </m:naryPr>
                                <m:sub>
                                  <m:r>
                                    <m:rPr>
                                      <m:brk m:alnAt="25"/>
                                    </m:rPr>
                                    <a:rPr lang="en-US" altLang="ko-KR" sz="1600" i="1">
                                      <a:latin typeface="Cambria Math"/>
                                      <a:cs typeface="Times New Roman" pitchFamily="18" charset="0"/>
                                    </a:rPr>
                                    <m:t>𝑖</m:t>
                                  </m:r>
                                  <m:r>
                                    <a:rPr lang="en-US" altLang="ko-KR" sz="1600" i="1">
                                      <a:latin typeface="Cambria Math"/>
                                      <a:cs typeface="Times New Roman" pitchFamily="18" charset="0"/>
                                    </a:rPr>
                                    <m:t>=1</m:t>
                                  </m:r>
                                </m:sub>
                                <m:sup>
                                  <m:r>
                                    <a:rPr lang="en-US" altLang="ko-KR" sz="1600" i="1">
                                      <a:latin typeface="Cambria Math"/>
                                      <a:cs typeface="Times New Roman" pitchFamily="18" charset="0"/>
                                    </a:rPr>
                                    <m:t>𝑛</m:t>
                                  </m:r>
                                </m:sup>
                                <m:e>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𝑖</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=1</m:t>
                                      </m:r>
                                    </m:sub>
                                  </m:sSub>
                                </m:e>
                              </m:nary>
                            </m:e>
                          </m:d>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𝑦</m:t>
                              </m:r>
                              <m:r>
                                <a:rPr lang="en-US" altLang="ko-KR" sz="1600" i="1">
                                  <a:latin typeface="Cambria Math"/>
                                  <a:cs typeface="Times New Roman" pitchFamily="18" charset="0"/>
                                </a:rPr>
                                <m:t>=1</m:t>
                              </m:r>
                            </m:sub>
                          </m:sSub>
                          <m:r>
                            <a:rPr lang="en-US" altLang="ko-KR" sz="1600" i="1">
                              <a:latin typeface="Cambria Math"/>
                              <a:cs typeface="Times New Roman" pitchFamily="18" charset="0"/>
                            </a:rPr>
                            <m:t>+(</m:t>
                          </m:r>
                          <m:nary>
                            <m:naryPr>
                              <m:chr m:val="∏"/>
                              <m:limLoc m:val="subSup"/>
                              <m:ctrlPr>
                                <a:rPr lang="en-US" altLang="ko-KR" sz="1600" i="1">
                                  <a:latin typeface="Cambria Math" panose="02040503050406030204" pitchFamily="18" charset="0"/>
                                  <a:cs typeface="Times New Roman" pitchFamily="18" charset="0"/>
                                </a:rPr>
                              </m:ctrlPr>
                            </m:naryPr>
                            <m:sub>
                              <m:r>
                                <m:rPr>
                                  <m:brk m:alnAt="25"/>
                                </m:rPr>
                                <a:rPr lang="en-US" altLang="ko-KR" sz="1600" i="1">
                                  <a:latin typeface="Cambria Math"/>
                                  <a:cs typeface="Times New Roman" pitchFamily="18" charset="0"/>
                                </a:rPr>
                                <m:t>𝑖</m:t>
                              </m:r>
                              <m:r>
                                <a:rPr lang="en-US" altLang="ko-KR" sz="1600" i="1">
                                  <a:latin typeface="Cambria Math"/>
                                  <a:cs typeface="Times New Roman" pitchFamily="18" charset="0"/>
                                </a:rPr>
                                <m:t>=1</m:t>
                              </m:r>
                            </m:sub>
                            <m:sup>
                              <m:r>
                                <a:rPr lang="en-US" altLang="ko-KR" sz="1600" i="1">
                                  <a:latin typeface="Cambria Math"/>
                                  <a:cs typeface="Times New Roman" pitchFamily="18" charset="0"/>
                                </a:rPr>
                                <m:t>𝑛</m:t>
                              </m:r>
                            </m:sup>
                            <m:e>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𝑖</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=0</m:t>
                                  </m:r>
                                </m:sub>
                              </m:sSub>
                            </m:e>
                          </m:nary>
                          <m:r>
                            <a:rPr lang="en-US" altLang="ko-KR" sz="1600" i="1">
                              <a:latin typeface="Cambria Math"/>
                              <a:cs typeface="Times New Roman" pitchFamily="18" charset="0"/>
                            </a:rPr>
                            <m:t>)</m:t>
                          </m:r>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𝑦</m:t>
                              </m:r>
                              <m:r>
                                <a:rPr lang="en-US" altLang="ko-KR" sz="1600" i="1">
                                  <a:latin typeface="Cambria Math"/>
                                  <a:cs typeface="Times New Roman" pitchFamily="18" charset="0"/>
                                </a:rPr>
                                <m:t>=0</m:t>
                              </m:r>
                            </m:sub>
                          </m:sSub>
                        </m:den>
                      </m:f>
                      <m:r>
                        <a:rPr lang="en-US" altLang="ko-KR" sz="1600" i="1" smtClean="0">
                          <a:latin typeface="Cambria Math"/>
                          <a:ea typeface="Cambria Math"/>
                          <a:cs typeface="Times New Roman" pitchFamily="18" charset="0"/>
                        </a:rPr>
                        <m:t>≈</m:t>
                      </m:r>
                      <m:d>
                        <m:dPr>
                          <m:ctrlPr>
                            <a:rPr lang="en-US" altLang="ko-KR" sz="1600" i="1">
                              <a:latin typeface="Cambria Math" panose="02040503050406030204" pitchFamily="18" charset="0"/>
                              <a:cs typeface="Times New Roman" pitchFamily="18" charset="0"/>
                            </a:rPr>
                          </m:ctrlPr>
                        </m:dPr>
                        <m:e>
                          <m:nary>
                            <m:naryPr>
                              <m:chr m:val="∏"/>
                              <m:limLoc m:val="subSup"/>
                              <m:ctrlPr>
                                <a:rPr lang="en-US" altLang="ko-KR" sz="1600" i="1">
                                  <a:latin typeface="Cambria Math" panose="02040503050406030204" pitchFamily="18" charset="0"/>
                                  <a:cs typeface="Times New Roman" pitchFamily="18" charset="0"/>
                                </a:rPr>
                              </m:ctrlPr>
                            </m:naryPr>
                            <m:sub>
                              <m:r>
                                <m:rPr>
                                  <m:brk m:alnAt="25"/>
                                </m:rPr>
                                <a:rPr lang="en-US" altLang="ko-KR" sz="1600" i="1">
                                  <a:latin typeface="Cambria Math"/>
                                  <a:cs typeface="Times New Roman" pitchFamily="18" charset="0"/>
                                </a:rPr>
                                <m:t>𝑖</m:t>
                              </m:r>
                              <m:r>
                                <a:rPr lang="en-US" altLang="ko-KR" sz="1600" i="1">
                                  <a:latin typeface="Cambria Math"/>
                                  <a:cs typeface="Times New Roman" pitchFamily="18" charset="0"/>
                                </a:rPr>
                                <m:t>=1</m:t>
                              </m:r>
                            </m:sub>
                            <m:sup>
                              <m:r>
                                <a:rPr lang="en-US" altLang="ko-KR" sz="1600" i="1">
                                  <a:latin typeface="Cambria Math"/>
                                  <a:cs typeface="Times New Roman" pitchFamily="18" charset="0"/>
                                </a:rPr>
                                <m:t>𝑛</m:t>
                              </m:r>
                            </m:sup>
                            <m:e>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𝑖</m:t>
                                  </m:r>
                                  <m:r>
                                    <a:rPr lang="en-US" altLang="ko-KR" sz="1600" i="1">
                                      <a:latin typeface="Cambria Math"/>
                                      <a:cs typeface="Times New Roman" pitchFamily="18" charset="0"/>
                                    </a:rPr>
                                    <m:t>|</m:t>
                                  </m:r>
                                  <m:r>
                                    <a:rPr lang="en-US" altLang="ko-KR" sz="1600" i="1">
                                      <a:latin typeface="Cambria Math"/>
                                      <a:cs typeface="Times New Roman" pitchFamily="18" charset="0"/>
                                    </a:rPr>
                                    <m:t>𝑦</m:t>
                                  </m:r>
                                  <m:r>
                                    <a:rPr lang="en-US" altLang="ko-KR" sz="1600" i="1">
                                      <a:latin typeface="Cambria Math"/>
                                      <a:cs typeface="Times New Roman" pitchFamily="18" charset="0"/>
                                    </a:rPr>
                                    <m:t>=1</m:t>
                                  </m:r>
                                </m:sub>
                              </m:sSub>
                            </m:e>
                          </m:nary>
                        </m:e>
                      </m:d>
                      <m:sSub>
                        <m:sSubPr>
                          <m:ctrlPr>
                            <a:rPr lang="en-US" altLang="ko-KR" sz="1600" i="1">
                              <a:latin typeface="Cambria Math" panose="02040503050406030204" pitchFamily="18" charset="0"/>
                              <a:cs typeface="Times New Roman" pitchFamily="18" charset="0"/>
                            </a:rPr>
                          </m:ctrlPr>
                        </m:sSubPr>
                        <m:e>
                          <m:r>
                            <a:rPr lang="ko-KR" altLang="en-US" sz="1600" i="1">
                              <a:latin typeface="Cambria Math"/>
                              <a:cs typeface="Times New Roman" pitchFamily="18" charset="0"/>
                            </a:rPr>
                            <m:t>𝜙</m:t>
                          </m:r>
                        </m:e>
                        <m:sub>
                          <m:r>
                            <a:rPr lang="en-US" altLang="ko-KR" sz="1600" i="1">
                              <a:latin typeface="Cambria Math"/>
                              <a:cs typeface="Times New Roman" pitchFamily="18" charset="0"/>
                            </a:rPr>
                            <m:t>𝑦</m:t>
                          </m:r>
                          <m:r>
                            <a:rPr lang="en-US" altLang="ko-KR" sz="1600" i="1">
                              <a:latin typeface="Cambria Math"/>
                              <a:cs typeface="Times New Roman" pitchFamily="18" charset="0"/>
                            </a:rPr>
                            <m:t>=1</m:t>
                          </m:r>
                        </m:sub>
                      </m:sSub>
                    </m:oMath>
                  </m:oMathPara>
                </a14:m>
                <a:endParaRPr lang="en-US" altLang="ko-KR" sz="1600" dirty="0" smtClean="0">
                  <a:latin typeface="Times New Roman" pitchFamily="18" charset="0"/>
                  <a:cs typeface="Times New Roman" pitchFamily="18" charset="0"/>
                </a:endParaRPr>
              </a:p>
              <a:p>
                <a:pPr marL="0" lvl="1" indent="0">
                  <a:lnSpc>
                    <a:spcPct val="120000"/>
                  </a:lnSpc>
                  <a:buNone/>
                </a:pPr>
                <a14:m>
                  <m:oMathPara xmlns:m="http://schemas.openxmlformats.org/officeDocument/2006/math">
                    <m:oMathParaPr>
                      <m:jc m:val="centerGroup"/>
                    </m:oMathParaPr>
                    <m:oMath xmlns:m="http://schemas.openxmlformats.org/officeDocument/2006/math">
                      <m:r>
                        <a:rPr lang="en-US" altLang="ko-KR" sz="1600" i="1">
                          <a:latin typeface="Cambria Math"/>
                          <a:cs typeface="Times New Roman" pitchFamily="18" charset="0"/>
                        </a:rPr>
                        <m:t>=</m:t>
                      </m:r>
                      <m:f>
                        <m:fPr>
                          <m:ctrlPr>
                            <a:rPr lang="en-US" altLang="ko-KR" sz="1600" i="1" smtClean="0">
                              <a:latin typeface="Cambria Math" panose="02040503050406030204" pitchFamily="18" charset="0"/>
                              <a:cs typeface="Times New Roman" pitchFamily="18" charset="0"/>
                            </a:rPr>
                          </m:ctrlPr>
                        </m:fPr>
                        <m:num>
                          <m:r>
                            <a:rPr lang="en-US" altLang="ko-KR" sz="1600" b="0" i="1" smtClean="0">
                              <a:latin typeface="Cambria Math"/>
                              <a:cs typeface="Times New Roman" pitchFamily="18" charset="0"/>
                            </a:rPr>
                            <m:t>2</m:t>
                          </m:r>
                        </m:num>
                        <m:den>
                          <m:r>
                            <a:rPr lang="en-US" altLang="ko-KR" sz="1600" b="0" i="1" smtClean="0">
                              <a:latin typeface="Cambria Math"/>
                              <a:cs typeface="Times New Roman" pitchFamily="18" charset="0"/>
                            </a:rPr>
                            <m:t>3</m:t>
                          </m:r>
                        </m:den>
                      </m:f>
                      <m:r>
                        <a:rPr lang="en-US" altLang="ko-KR" sz="1600" i="1" smtClean="0">
                          <a:latin typeface="Cambria Math"/>
                          <a:ea typeface="Cambria Math"/>
                          <a:cs typeface="Times New Roman" pitchFamily="18" charset="0"/>
                        </a:rPr>
                        <m:t>∙</m:t>
                      </m:r>
                      <m:r>
                        <a:rPr lang="en-US" altLang="ko-KR" sz="1600" b="0" i="1" smtClean="0">
                          <a:latin typeface="Cambria Math"/>
                          <a:cs typeface="Times New Roman" pitchFamily="18" charset="0"/>
                        </a:rPr>
                        <m:t>1</m:t>
                      </m:r>
                      <m:r>
                        <a:rPr lang="en-US" altLang="ko-KR" sz="1600" b="0" i="1" smtClean="0">
                          <a:latin typeface="Cambria Math"/>
                          <a:ea typeface="Cambria Math"/>
                          <a:cs typeface="Times New Roman" pitchFamily="18" charset="0"/>
                        </a:rPr>
                        <m:t>∙</m:t>
                      </m:r>
                      <m:f>
                        <m:fPr>
                          <m:ctrlPr>
                            <a:rPr lang="en-US" altLang="ko-KR" sz="1600" b="0" i="1" smtClean="0">
                              <a:solidFill>
                                <a:srgbClr val="FF0000"/>
                              </a:solidFill>
                              <a:latin typeface="Cambria Math" panose="02040503050406030204" pitchFamily="18" charset="0"/>
                              <a:ea typeface="Cambria Math"/>
                              <a:cs typeface="Times New Roman" pitchFamily="18" charset="0"/>
                            </a:rPr>
                          </m:ctrlPr>
                        </m:fPr>
                        <m:num>
                          <m:r>
                            <a:rPr lang="en-US" altLang="ko-KR" sz="1600" b="0" i="1" smtClean="0">
                              <a:solidFill>
                                <a:srgbClr val="FF0000"/>
                              </a:solidFill>
                              <a:latin typeface="Cambria Math"/>
                              <a:ea typeface="Cambria Math"/>
                              <a:cs typeface="Times New Roman" pitchFamily="18" charset="0"/>
                            </a:rPr>
                            <m:t>1</m:t>
                          </m:r>
                        </m:num>
                        <m:den>
                          <m:r>
                            <a:rPr lang="en-US" altLang="ko-KR" sz="1600" b="0" i="1" smtClean="0">
                              <a:solidFill>
                                <a:srgbClr val="FF0000"/>
                              </a:solidFill>
                              <a:latin typeface="Cambria Math"/>
                              <a:ea typeface="Cambria Math"/>
                              <a:cs typeface="Times New Roman" pitchFamily="18" charset="0"/>
                            </a:rPr>
                            <m:t>2</m:t>
                          </m:r>
                        </m:den>
                      </m:f>
                      <m:r>
                        <a:rPr lang="en-US" altLang="ko-KR" sz="1600" b="0" i="1" smtClean="0">
                          <a:latin typeface="Cambria Math"/>
                          <a:ea typeface="Cambria Math"/>
                          <a:cs typeface="Times New Roman" pitchFamily="18" charset="0"/>
                        </a:rPr>
                        <m:t>=</m:t>
                      </m:r>
                      <m:f>
                        <m:fPr>
                          <m:ctrlPr>
                            <a:rPr lang="en-US" altLang="ko-KR" sz="1600" b="0" i="1" smtClean="0">
                              <a:latin typeface="Cambria Math" panose="02040503050406030204" pitchFamily="18" charset="0"/>
                              <a:ea typeface="Cambria Math"/>
                              <a:cs typeface="Times New Roman" pitchFamily="18" charset="0"/>
                            </a:rPr>
                          </m:ctrlPr>
                        </m:fPr>
                        <m:num>
                          <m:r>
                            <a:rPr lang="en-US" altLang="ko-KR" sz="1600" b="0" i="1" smtClean="0">
                              <a:latin typeface="Cambria Math"/>
                              <a:ea typeface="Cambria Math"/>
                              <a:cs typeface="Times New Roman" pitchFamily="18" charset="0"/>
                            </a:rPr>
                            <m:t>1</m:t>
                          </m:r>
                        </m:num>
                        <m:den>
                          <m:r>
                            <a:rPr lang="en-US" altLang="ko-KR" sz="1600" b="0" i="1" smtClean="0">
                              <a:latin typeface="Cambria Math"/>
                              <a:ea typeface="Cambria Math"/>
                              <a:cs typeface="Times New Roman" pitchFamily="18" charset="0"/>
                            </a:rPr>
                            <m:t>3</m:t>
                          </m:r>
                        </m:den>
                      </m:f>
                    </m:oMath>
                  </m:oMathPara>
                </a14:m>
                <a:endParaRPr lang="en-US" altLang="ko-KR" sz="1600" dirty="0">
                  <a:latin typeface="Times New Roman" pitchFamily="18" charset="0"/>
                  <a:cs typeface="Times New Roman" pitchFamily="18" charset="0"/>
                </a:endParaRPr>
              </a:p>
            </p:txBody>
          </p:sp>
        </mc:Choice>
        <mc:Fallback xmlns="">
          <p:sp>
            <p:nvSpPr>
              <p:cNvPr id="8" name="직사각형 7"/>
              <p:cNvSpPr>
                <a:spLocks noRot="1" noChangeAspect="1" noMove="1" noResize="1" noEditPoints="1" noAdjustHandles="1" noChangeArrowheads="1" noChangeShapeType="1" noTextEdit="1"/>
              </p:cNvSpPr>
              <p:nvPr/>
            </p:nvSpPr>
            <p:spPr>
              <a:xfrm>
                <a:off x="971600" y="2924944"/>
                <a:ext cx="7848872" cy="2642134"/>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직사각형 8"/>
              <p:cNvSpPr/>
              <p:nvPr/>
            </p:nvSpPr>
            <p:spPr>
              <a:xfrm>
                <a:off x="3540087" y="5805264"/>
                <a:ext cx="27468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𝑦</m:t>
                          </m:r>
                          <m:r>
                            <a:rPr lang="en-US" altLang="ko-KR" i="1">
                              <a:latin typeface="Cambria Math"/>
                              <a:cs typeface="Times New Roman" pitchFamily="18" charset="0"/>
                            </a:rPr>
                            <m:t>=1</m:t>
                          </m:r>
                        </m:e>
                        <m:e>
                          <m:r>
                            <a:rPr lang="en-US" altLang="ko-KR" i="1">
                              <a:latin typeface="Cambria Math"/>
                              <a:cs typeface="Times New Roman" pitchFamily="18" charset="0"/>
                            </a:rPr>
                            <m:t>𝑥</m:t>
                          </m:r>
                        </m:e>
                      </m:d>
                      <m:r>
                        <a:rPr lang="en-US" altLang="ko-KR" i="1" smtClean="0">
                          <a:latin typeface="Cambria Math"/>
                          <a:ea typeface="Cambria Math"/>
                          <a:cs typeface="Times New Roman" pitchFamily="18" charset="0"/>
                        </a:rPr>
                        <m:t>≷</m:t>
                      </m:r>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𝑦</m:t>
                          </m:r>
                          <m:r>
                            <a:rPr lang="en-US" altLang="ko-KR" i="1">
                              <a:latin typeface="Cambria Math"/>
                              <a:cs typeface="Times New Roman" pitchFamily="18" charset="0"/>
                            </a:rPr>
                            <m:t>=0</m:t>
                          </m:r>
                        </m:e>
                        <m:e>
                          <m:r>
                            <a:rPr lang="en-US" altLang="ko-KR" i="1">
                              <a:latin typeface="Cambria Math"/>
                              <a:cs typeface="Times New Roman" pitchFamily="18" charset="0"/>
                            </a:rPr>
                            <m:t>𝑥</m:t>
                          </m:r>
                        </m:e>
                      </m:d>
                    </m:oMath>
                  </m:oMathPara>
                </a14:m>
                <a:endParaRPr lang="ko-KR" altLang="en-US" dirty="0"/>
              </a:p>
            </p:txBody>
          </p:sp>
        </mc:Choice>
        <mc:Fallback xmlns="">
          <p:sp>
            <p:nvSpPr>
              <p:cNvPr id="9" name="직사각형 8"/>
              <p:cNvSpPr>
                <a:spLocks noRot="1" noChangeAspect="1" noMove="1" noResize="1" noEditPoints="1" noAdjustHandles="1" noChangeArrowheads="1" noChangeShapeType="1" noTextEdit="1"/>
              </p:cNvSpPr>
              <p:nvPr/>
            </p:nvSpPr>
            <p:spPr>
              <a:xfrm>
                <a:off x="3540087" y="5805264"/>
                <a:ext cx="2746842" cy="369332"/>
              </a:xfrm>
              <a:prstGeom prst="rect">
                <a:avLst/>
              </a:prstGeom>
              <a:blipFill rotWithShape="1">
                <a:blip r:embed="rId4"/>
                <a:stretch>
                  <a:fillRect b="-819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9543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Times New Roman" pitchFamily="18" charset="0"/>
                <a:cs typeface="Times New Roman" pitchFamily="18" charset="0"/>
              </a:rPr>
              <a:t>A glance of learning algorithm</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dirty="0" smtClean="0">
                    <a:latin typeface="Times New Roman" pitchFamily="18" charset="0"/>
                    <a:cs typeface="Times New Roman" pitchFamily="18" charset="0"/>
                  </a:rPr>
                  <a:t>Learning algorithms using probabilistic approach</a:t>
                </a:r>
              </a:p>
              <a:p>
                <a:pPr lvl="1"/>
                <a:r>
                  <a:rPr lang="en-US" altLang="ko-KR" dirty="0" smtClean="0">
                    <a:latin typeface="Times New Roman" pitchFamily="18" charset="0"/>
                    <a:cs typeface="Times New Roman" pitchFamily="18" charset="0"/>
                  </a:rPr>
                  <a:t>Generative learning algorithms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𝑥</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m:t>
                    </m:r>
                  </m:oMath>
                </a14:m>
                <a:endParaRPr lang="en-US" altLang="ko-KR" dirty="0" smtClean="0">
                  <a:latin typeface="Times New Roman" pitchFamily="18" charset="0"/>
                  <a:cs typeface="Times New Roman" pitchFamily="18" charset="0"/>
                </a:endParaRPr>
              </a:p>
              <a:p>
                <a:pPr lvl="2"/>
                <a:r>
                  <a:rPr lang="en-US" altLang="ko-KR" dirty="0" smtClean="0">
                    <a:latin typeface="Times New Roman" pitchFamily="18" charset="0"/>
                    <a:cs typeface="Times New Roman" pitchFamily="18" charset="0"/>
                  </a:rPr>
                  <a:t>Gaussian discriminant analysis</a:t>
                </a:r>
              </a:p>
              <a:p>
                <a:pPr lvl="2"/>
                <a:r>
                  <a:rPr lang="en-US" altLang="ko-KR" dirty="0" smtClean="0">
                    <a:solidFill>
                      <a:srgbClr val="FF0000"/>
                    </a:solidFill>
                    <a:latin typeface="Times New Roman" pitchFamily="18" charset="0"/>
                    <a:cs typeface="Times New Roman" pitchFamily="18" charset="0"/>
                  </a:rPr>
                  <a:t>Naïve Bayes</a:t>
                </a:r>
              </a:p>
              <a:p>
                <a:pPr lvl="1"/>
                <a:r>
                  <a:rPr lang="en-US" altLang="ko-KR" dirty="0" smtClean="0">
                    <a:latin typeface="Times New Roman" pitchFamily="18" charset="0"/>
                    <a:cs typeface="Times New Roman" pitchFamily="18" charset="0"/>
                  </a:rPr>
                  <a:t>Discriminative learning algorithms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m:t>
                    </m:r>
                    <m:r>
                      <a:rPr lang="en-US" altLang="ko-KR" i="1">
                        <a:latin typeface="Cambria Math"/>
                        <a:cs typeface="Times New Roman" pitchFamily="18" charset="0"/>
                      </a:rPr>
                      <m:t>𝑥</m:t>
                    </m:r>
                    <m:r>
                      <a:rPr lang="en-US" altLang="ko-KR" i="1">
                        <a:latin typeface="Cambria Math"/>
                        <a:cs typeface="Times New Roman" pitchFamily="18" charset="0"/>
                      </a:rPr>
                      <m:t>)</m:t>
                    </m:r>
                  </m:oMath>
                </a14:m>
                <a:endParaRPr lang="en-US" altLang="ko-KR" dirty="0" smtClean="0">
                  <a:latin typeface="Times New Roman" pitchFamily="18" charset="0"/>
                  <a:cs typeface="Times New Roman" pitchFamily="18" charset="0"/>
                </a:endParaRPr>
              </a:p>
              <a:p>
                <a:pPr lvl="2"/>
                <a:r>
                  <a:rPr lang="en-US" altLang="ko-KR" dirty="0" smtClean="0">
                    <a:latin typeface="Times New Roman" pitchFamily="18" charset="0"/>
                    <a:cs typeface="Times New Roman" pitchFamily="18" charset="0"/>
                  </a:rPr>
                  <a:t>Logistic regression</a:t>
                </a:r>
              </a:p>
              <a:p>
                <a:pPr lvl="2"/>
                <a:r>
                  <a:rPr lang="en-US" altLang="ko-KR" dirty="0" smtClean="0">
                    <a:latin typeface="Times New Roman" pitchFamily="18" charset="0"/>
                    <a:cs typeface="Times New Roman" pitchFamily="18" charset="0"/>
                  </a:rPr>
                  <a:t>Hidden Markov model (HMM)</a:t>
                </a:r>
              </a:p>
              <a:p>
                <a:pPr lvl="2"/>
                <a:r>
                  <a:rPr lang="en-US" altLang="ko-KR" dirty="0" smtClean="0">
                    <a:latin typeface="Times New Roman" pitchFamily="18" charset="0"/>
                    <a:cs typeface="Times New Roman" pitchFamily="18" charset="0"/>
                  </a:rPr>
                  <a:t>Conditional Random Filed (CRF) based learning</a:t>
                </a:r>
              </a:p>
              <a:p>
                <a:pPr lvl="2"/>
                <a:endParaRPr lang="en-US" altLang="ko-KR" dirty="0" smtClean="0">
                  <a:latin typeface="Times New Roman" pitchFamily="18" charset="0"/>
                  <a:cs typeface="Times New Roman" pitchFamily="18" charset="0"/>
                </a:endParaRPr>
              </a:p>
              <a:p>
                <a:pPr lvl="2"/>
                <a:endParaRPr lang="en-US" altLang="ko-KR" dirty="0" smtClean="0">
                  <a:latin typeface="Times New Roman" pitchFamily="18" charset="0"/>
                  <a:cs typeface="Times New Roman" pitchFamily="18" charset="0"/>
                </a:endParaRPr>
              </a:p>
              <a:p>
                <a:pPr lvl="1"/>
                <a:endParaRPr lang="en-US" altLang="ko-KR" dirty="0" smtClean="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630" t="-188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62480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latin typeface="Times New Roman" pitchFamily="18" charset="0"/>
                <a:cs typeface="Times New Roman" pitchFamily="18" charset="0"/>
              </a:rPr>
              <a:t>Underlying concepts to understand the naïve Bayes classifier</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92500" lnSpcReduction="20000"/>
              </a:bodyPr>
              <a:lstStyle/>
              <a:p>
                <a:r>
                  <a:rPr lang="en-US" altLang="ko-KR" dirty="0" smtClean="0">
                    <a:latin typeface="Times New Roman" pitchFamily="18" charset="0"/>
                    <a:cs typeface="Times New Roman" pitchFamily="18" charset="0"/>
                  </a:rPr>
                  <a:t>A classification problem</a:t>
                </a:r>
              </a:p>
              <a:p>
                <a:pPr lvl="1"/>
                <a:r>
                  <a:rPr lang="en-US" altLang="ko-KR" dirty="0" smtClean="0">
                    <a:latin typeface="Times New Roman" pitchFamily="18" charset="0"/>
                    <a:cs typeface="Times New Roman" pitchFamily="18" charset="0"/>
                  </a:rPr>
                  <a:t>Identifying to which of a set of </a:t>
                </a:r>
                <a:r>
                  <a:rPr lang="en-US" altLang="ko-KR" dirty="0" smtClean="0">
                    <a:solidFill>
                      <a:srgbClr val="FF0000"/>
                    </a:solidFill>
                    <a:latin typeface="Times New Roman" pitchFamily="18" charset="0"/>
                    <a:cs typeface="Times New Roman" pitchFamily="18" charset="0"/>
                  </a:rPr>
                  <a:t>categories a new observation belongs</a:t>
                </a:r>
                <a:r>
                  <a:rPr lang="en-US" altLang="ko-KR" dirty="0" smtClean="0">
                    <a:latin typeface="Times New Roman" pitchFamily="18" charset="0"/>
                    <a:cs typeface="Times New Roman" pitchFamily="18" charset="0"/>
                  </a:rPr>
                  <a:t>, on the basis of a </a:t>
                </a:r>
                <a:r>
                  <a:rPr lang="en-US" altLang="ko-KR" dirty="0" smtClean="0">
                    <a:solidFill>
                      <a:srgbClr val="FF0000"/>
                    </a:solidFill>
                    <a:latin typeface="Times New Roman" pitchFamily="18" charset="0"/>
                    <a:cs typeface="Times New Roman" pitchFamily="18" charset="0"/>
                  </a:rPr>
                  <a:t>training set</a:t>
                </a:r>
                <a:r>
                  <a:rPr lang="en-US" altLang="ko-KR" dirty="0" smtClean="0">
                    <a:latin typeface="Times New Roman" pitchFamily="18" charset="0"/>
                    <a:cs typeface="Times New Roman" pitchFamily="18" charset="0"/>
                  </a:rPr>
                  <a:t> of data containing observations whose category membership is known</a:t>
                </a:r>
              </a:p>
              <a:p>
                <a:pPr lvl="1"/>
                <a:r>
                  <a:rPr lang="en-US" altLang="ko-KR" dirty="0" smtClean="0">
                    <a:latin typeface="Times New Roman" pitchFamily="18" charset="0"/>
                    <a:cs typeface="Times New Roman" pitchFamily="18" charset="0"/>
                  </a:rPr>
                  <a:t>For example, distinguishing elephants and dogs based on biological properties (</a:t>
                </a:r>
                <a:r>
                  <a:rPr lang="en-US" altLang="ko-KR" dirty="0" smtClean="0">
                    <a:solidFill>
                      <a:srgbClr val="FF0000"/>
                    </a:solidFill>
                    <a:latin typeface="Times New Roman" pitchFamily="18" charset="0"/>
                    <a:cs typeface="Times New Roman" pitchFamily="18" charset="0"/>
                  </a:rPr>
                  <a:t>feature</a:t>
                </a:r>
                <a:r>
                  <a:rPr lang="en-US" altLang="ko-KR" dirty="0" smtClean="0">
                    <a:latin typeface="Times New Roman" pitchFamily="18" charset="0"/>
                    <a:cs typeface="Times New Roman" pitchFamily="18" charset="0"/>
                  </a:rPr>
                  <a:t>)</a:t>
                </a:r>
              </a:p>
              <a:p>
                <a:r>
                  <a:rPr lang="en-US" altLang="ko-KR" dirty="0" smtClean="0">
                    <a:latin typeface="Times New Roman" pitchFamily="18" charset="0"/>
                    <a:cs typeface="Times New Roman" pitchFamily="18" charset="0"/>
                  </a:rPr>
                  <a:t>Generative learning algorithms</a:t>
                </a:r>
              </a:p>
              <a:p>
                <a:pPr lvl="1"/>
                <a:r>
                  <a:rPr lang="en-US" altLang="ko-KR" dirty="0" smtClean="0">
                    <a:latin typeface="Times New Roman" pitchFamily="18" charset="0"/>
                    <a:cs typeface="Times New Roman" pitchFamily="18" charset="0"/>
                  </a:rPr>
                  <a:t>Modeling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b="0" i="1" smtClean="0">
                        <a:latin typeface="Cambria Math"/>
                        <a:cs typeface="Times New Roman" pitchFamily="18" charset="0"/>
                      </a:rPr>
                      <m:t>𝑥</m:t>
                    </m:r>
                    <m:r>
                      <a:rPr lang="en-US" altLang="ko-KR" i="1">
                        <a:latin typeface="Cambria Math"/>
                        <a:cs typeface="Times New Roman" pitchFamily="18" charset="0"/>
                      </a:rPr>
                      <m:t>|</m:t>
                    </m:r>
                    <m:r>
                      <a:rPr lang="en-US" altLang="ko-KR" b="0" i="1" smtClean="0">
                        <a:latin typeface="Cambria Math"/>
                        <a:cs typeface="Times New Roman" pitchFamily="18" charset="0"/>
                      </a:rPr>
                      <m:t>𝑦</m:t>
                    </m:r>
                    <m:r>
                      <a:rPr lang="en-US" altLang="ko-KR" i="1">
                        <a:latin typeface="Cambria Math"/>
                        <a:cs typeface="Times New Roman" pitchFamily="18" charset="0"/>
                      </a:rPr>
                      <m:t>)</m:t>
                    </m:r>
                  </m:oMath>
                </a14:m>
                <a:r>
                  <a:rPr lang="en-US" altLang="ko-KR" dirty="0" smtClean="0">
                    <a:latin typeface="Times New Roman" pitchFamily="18" charset="0"/>
                    <a:cs typeface="Times New Roman" pitchFamily="18" charset="0"/>
                  </a:rPr>
                  <a:t> and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m:t>
                    </m:r>
                  </m:oMath>
                </a14:m>
                <a:endParaRPr lang="en-US" altLang="ko-KR" dirty="0" smtClean="0">
                  <a:latin typeface="Times New Roman" pitchFamily="18" charset="0"/>
                  <a:cs typeface="Times New Roman" pitchFamily="18" charset="0"/>
                </a:endParaRPr>
              </a:p>
              <a:p>
                <a:pPr lvl="1"/>
                <a:r>
                  <a:rPr lang="en-US" altLang="ko-KR" dirty="0" smtClean="0">
                    <a:latin typeface="Times New Roman" pitchFamily="18" charset="0"/>
                    <a:cs typeface="Times New Roman" pitchFamily="18" charset="0"/>
                  </a:rPr>
                  <a:t>Dog </a:t>
                </a:r>
                <a14:m>
                  <m:oMath xmlns:m="http://schemas.openxmlformats.org/officeDocument/2006/math">
                    <m:r>
                      <a:rPr lang="en-US" altLang="ko-KR" b="0" i="0" smtClean="0">
                        <a:latin typeface="Cambria Math"/>
                        <a:cs typeface="Times New Roman" pitchFamily="18" charset="0"/>
                      </a:rPr>
                      <m:t>(</m:t>
                    </m:r>
                    <m:r>
                      <a:rPr lang="en-US" altLang="ko-KR" b="0" i="1" smtClean="0">
                        <a:latin typeface="Cambria Math"/>
                        <a:cs typeface="Times New Roman" pitchFamily="18" charset="0"/>
                      </a:rPr>
                      <m:t>0)</m:t>
                    </m:r>
                  </m:oMath>
                </a14:m>
                <a:r>
                  <a:rPr lang="en-US" altLang="ko-KR" dirty="0" smtClean="0">
                    <a:latin typeface="Times New Roman" pitchFamily="18" charset="0"/>
                    <a:cs typeface="Times New Roman" pitchFamily="18" charset="0"/>
                  </a:rPr>
                  <a:t> and elephant </a:t>
                </a:r>
                <a14:m>
                  <m:oMath xmlns:m="http://schemas.openxmlformats.org/officeDocument/2006/math">
                    <m:r>
                      <a:rPr lang="en-US" altLang="ko-KR">
                        <a:latin typeface="Cambria Math"/>
                        <a:cs typeface="Times New Roman" pitchFamily="18" charset="0"/>
                      </a:rPr>
                      <m:t>(</m:t>
                    </m:r>
                    <m:r>
                      <a:rPr lang="en-US" altLang="ko-KR" b="0" i="1" smtClean="0">
                        <a:latin typeface="Cambria Math"/>
                        <a:cs typeface="Times New Roman" pitchFamily="18" charset="0"/>
                      </a:rPr>
                      <m:t>1</m:t>
                    </m:r>
                    <m:r>
                      <a:rPr lang="en-US" altLang="ko-KR" i="1">
                        <a:latin typeface="Cambria Math"/>
                        <a:cs typeface="Times New Roman" pitchFamily="18" charset="0"/>
                      </a:rPr>
                      <m:t>)</m:t>
                    </m:r>
                  </m:oMath>
                </a14:m>
                <a:r>
                  <a:rPr lang="en-US" altLang="ko-KR" dirty="0" smtClean="0">
                    <a:latin typeface="Times New Roman" pitchFamily="18" charset="0"/>
                    <a:cs typeface="Times New Roman" pitchFamily="18" charset="0"/>
                  </a:rPr>
                  <a:t> example</a:t>
                </a:r>
              </a:p>
              <a:p>
                <a:pPr lvl="2"/>
                <a:r>
                  <a:rPr lang="en-US" altLang="ko-KR" dirty="0" smtClean="0">
                    <a:latin typeface="Times New Roman" pitchFamily="18" charset="0"/>
                    <a:cs typeface="Times New Roman" pitchFamily="18" charset="0"/>
                  </a:rPr>
                  <a:t>Distribution of dog’s features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𝑥</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b="0" i="1" smtClean="0">
                        <a:latin typeface="Cambria Math"/>
                        <a:cs typeface="Times New Roman" pitchFamily="18" charset="0"/>
                      </a:rPr>
                      <m:t>=0</m:t>
                    </m:r>
                    <m:r>
                      <a:rPr lang="en-US" altLang="ko-KR" i="1">
                        <a:latin typeface="Cambria Math"/>
                        <a:cs typeface="Times New Roman" pitchFamily="18" charset="0"/>
                      </a:rPr>
                      <m:t>)</m:t>
                    </m:r>
                  </m:oMath>
                </a14:m>
                <a:endParaRPr lang="en-US" altLang="ko-KR" dirty="0" smtClean="0">
                  <a:latin typeface="Times New Roman" pitchFamily="18" charset="0"/>
                  <a:cs typeface="Times New Roman" pitchFamily="18" charset="0"/>
                </a:endParaRPr>
              </a:p>
              <a:p>
                <a:pPr lvl="2"/>
                <a:r>
                  <a:rPr lang="en-US" altLang="ko-KR" dirty="0" smtClean="0">
                    <a:latin typeface="Times New Roman" pitchFamily="18" charset="0"/>
                    <a:cs typeface="Times New Roman" pitchFamily="18" charset="0"/>
                  </a:rPr>
                  <a:t>Distribution of elephant’s features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𝑥</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=1)</m:t>
                    </m:r>
                  </m:oMath>
                </a14:m>
                <a:endParaRPr lang="en-US" altLang="ko-KR" dirty="0" smtClean="0">
                  <a:latin typeface="Times New Roman" pitchFamily="18" charset="0"/>
                  <a:cs typeface="Times New Roman" pitchFamily="18" charset="0"/>
                </a:endParaRPr>
              </a:p>
              <a:p>
                <a:pPr lvl="1"/>
                <a:endParaRPr lang="en-US" altLang="ko-KR" dirty="0" smtClean="0">
                  <a:latin typeface="Times New Roman" pitchFamily="18" charset="0"/>
                  <a:cs typeface="Times New Roman" pitchFamily="18" charset="0"/>
                </a:endParaRPr>
              </a:p>
              <a:p>
                <a:pPr lvl="1"/>
                <a:endParaRPr lang="ko-KR" altLang="en-US" dirty="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481" t="-3774" r="-148" b="-67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93189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Times New Roman" pitchFamily="18" charset="0"/>
                <a:cs typeface="Times New Roman" pitchFamily="18" charset="0"/>
              </a:rPr>
              <a:t>Generative learning algorithm</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77500" lnSpcReduction="20000"/>
              </a:bodyPr>
              <a:lstStyle/>
              <a:p>
                <a:r>
                  <a:rPr lang="en-US" altLang="ko-KR" dirty="0" smtClean="0">
                    <a:latin typeface="Times New Roman" pitchFamily="18" charset="0"/>
                    <a:cs typeface="Times New Roman" pitchFamily="18" charset="0"/>
                  </a:rPr>
                  <a:t>Bayes theorem</a:t>
                </a:r>
              </a:p>
              <a:p>
                <a:pPr marL="457200" lvl="1" indent="0">
                  <a:buNone/>
                </a:pPr>
                <a14:m>
                  <m:oMathPara xmlns:m="http://schemas.openxmlformats.org/officeDocument/2006/math">
                    <m:oMathParaPr>
                      <m:jc m:val="centerGroup"/>
                    </m:oMathParaPr>
                    <m:oMath xmlns:m="http://schemas.openxmlformats.org/officeDocument/2006/math">
                      <m:r>
                        <a:rPr lang="en-US" altLang="ko-KR" sz="2400" i="1">
                          <a:latin typeface="Cambria Math"/>
                          <a:cs typeface="Times New Roman" pitchFamily="18" charset="0"/>
                        </a:rPr>
                        <m:t>𝑝</m:t>
                      </m:r>
                      <m:d>
                        <m:dPr>
                          <m:ctrlPr>
                            <a:rPr lang="en-US" altLang="ko-KR" sz="2400" i="1">
                              <a:latin typeface="Cambria Math" panose="02040503050406030204" pitchFamily="18" charset="0"/>
                              <a:cs typeface="Times New Roman" pitchFamily="18" charset="0"/>
                            </a:rPr>
                          </m:ctrlPr>
                        </m:dPr>
                        <m:e>
                          <m:r>
                            <a:rPr lang="en-US" altLang="ko-KR" sz="2400" b="0" i="1" smtClean="0">
                              <a:latin typeface="Cambria Math"/>
                              <a:cs typeface="Times New Roman" pitchFamily="18" charset="0"/>
                            </a:rPr>
                            <m:t>𝑦</m:t>
                          </m:r>
                        </m:e>
                        <m:e>
                          <m:r>
                            <a:rPr lang="en-US" altLang="ko-KR" sz="2400" b="0" i="1" smtClean="0">
                              <a:latin typeface="Cambria Math"/>
                              <a:cs typeface="Times New Roman" pitchFamily="18" charset="0"/>
                            </a:rPr>
                            <m:t>𝑥</m:t>
                          </m:r>
                        </m:e>
                      </m:d>
                      <m:r>
                        <a:rPr lang="en-US" altLang="ko-KR" sz="2400" b="0" i="1" smtClean="0">
                          <a:latin typeface="Cambria Math"/>
                          <a:cs typeface="Times New Roman" pitchFamily="18" charset="0"/>
                        </a:rPr>
                        <m:t>=</m:t>
                      </m:r>
                      <m:f>
                        <m:fPr>
                          <m:ctrlPr>
                            <a:rPr lang="en-US" altLang="ko-KR" sz="2400" b="0" i="1" smtClean="0">
                              <a:latin typeface="Cambria Math" panose="02040503050406030204" pitchFamily="18" charset="0"/>
                              <a:cs typeface="Times New Roman" pitchFamily="18" charset="0"/>
                            </a:rPr>
                          </m:ctrlPr>
                        </m:fPr>
                        <m:num>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𝑥</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num>
                        <m:den>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b="0" i="1" smtClean="0">
                              <a:latin typeface="Cambria Math"/>
                              <a:cs typeface="Times New Roman" pitchFamily="18" charset="0"/>
                            </a:rPr>
                            <m:t>𝑥</m:t>
                          </m:r>
                          <m:r>
                            <a:rPr lang="en-US" altLang="ko-KR" sz="2400" i="1">
                              <a:latin typeface="Cambria Math"/>
                              <a:cs typeface="Times New Roman" pitchFamily="18" charset="0"/>
                            </a:rPr>
                            <m:t>)</m:t>
                          </m:r>
                        </m:den>
                      </m:f>
                    </m:oMath>
                  </m:oMathPara>
                </a14:m>
                <a:endParaRPr lang="en-US" altLang="ko-KR" sz="2400" dirty="0" smtClean="0">
                  <a:latin typeface="Times New Roman" pitchFamily="18" charset="0"/>
                  <a:cs typeface="Times New Roman" pitchFamily="18" charset="0"/>
                </a:endParaRPr>
              </a:p>
              <a:p>
                <a:pPr lvl="1"/>
                <a:r>
                  <a:rPr lang="en-US" altLang="ko-KR" dirty="0" smtClean="0">
                    <a:latin typeface="Times New Roman" pitchFamily="18" charset="0"/>
                    <a:cs typeface="Times New Roman" pitchFamily="18" charset="0"/>
                  </a:rPr>
                  <a:t>Class priors: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m:t>
                    </m:r>
                  </m:oMath>
                </a14:m>
                <a:endParaRPr lang="en-US" altLang="ko-KR" dirty="0">
                  <a:latin typeface="Times New Roman" pitchFamily="18" charset="0"/>
                  <a:cs typeface="Times New Roman" pitchFamily="18" charset="0"/>
                </a:endParaRPr>
              </a:p>
              <a:p>
                <a:pPr lvl="1"/>
                <a:r>
                  <a:rPr lang="en-US" altLang="ko-KR" dirty="0" smtClean="0">
                    <a:solidFill>
                      <a:srgbClr val="FF0000"/>
                    </a:solidFill>
                    <a:latin typeface="Times New Roman" pitchFamily="18" charset="0"/>
                    <a:cs typeface="Times New Roman" pitchFamily="18" charset="0"/>
                  </a:rPr>
                  <a:t>Likelihood</a:t>
                </a:r>
                <a:r>
                  <a:rPr lang="en-US" altLang="ko-KR" dirty="0" smtClean="0">
                    <a:latin typeface="Times New Roman" pitchFamily="18" charset="0"/>
                    <a:cs typeface="Times New Roman" pitchFamily="18" charset="0"/>
                  </a:rPr>
                  <a:t>: </a:t>
                </a:r>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𝑥</m:t>
                        </m:r>
                      </m:e>
                      <m:e>
                        <m:r>
                          <a:rPr lang="en-US" altLang="ko-KR" i="1">
                            <a:latin typeface="Cambria Math"/>
                            <a:cs typeface="Times New Roman" pitchFamily="18" charset="0"/>
                          </a:rPr>
                          <m:t>𝑦</m:t>
                        </m:r>
                      </m:e>
                    </m:d>
                  </m:oMath>
                </a14:m>
                <a:endParaRPr lang="en-US" altLang="ko-KR" dirty="0" smtClean="0">
                  <a:latin typeface="Times New Roman" pitchFamily="18" charset="0"/>
                  <a:cs typeface="Times New Roman" pitchFamily="18" charset="0"/>
                </a:endParaRPr>
              </a:p>
              <a:p>
                <a:pPr lvl="1"/>
                <a:r>
                  <a:rPr lang="en-US" altLang="ko-KR" dirty="0" smtClean="0">
                    <a:latin typeface="Times New Roman" pitchFamily="18" charset="0"/>
                    <a:cs typeface="Times New Roman" pitchFamily="18" charset="0"/>
                  </a:rPr>
                  <a:t>Evidence: </a:t>
                </a:r>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𝑥</m:t>
                        </m:r>
                      </m:e>
                    </m:d>
                  </m:oMath>
                </a14:m>
                <a:endParaRPr lang="en-US" altLang="ko-KR" dirty="0" smtClean="0">
                  <a:latin typeface="Times New Roman" pitchFamily="18" charset="0"/>
                  <a:cs typeface="Times New Roman" pitchFamily="18" charset="0"/>
                </a:endParaRPr>
              </a:p>
              <a:p>
                <a:pPr lvl="2"/>
                <a:r>
                  <a:rPr lang="en-US" altLang="ko-KR" dirty="0" smtClean="0">
                    <a:latin typeface="Times New Roman" pitchFamily="18" charset="0"/>
                    <a:cs typeface="Times New Roman" pitchFamily="18" charset="0"/>
                  </a:rPr>
                  <a:t>Two classes case </a:t>
                </a:r>
              </a:p>
              <a:p>
                <a:pPr marL="914400" lvl="2" indent="0">
                  <a:buNone/>
                </a:pPr>
                <a14:m>
                  <m:oMathPara xmlns:m="http://schemas.openxmlformats.org/officeDocument/2006/math">
                    <m:oMathParaPr>
                      <m:jc m:val="center"/>
                    </m:oMathParaPr>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𝑥</m:t>
                          </m:r>
                        </m:e>
                      </m:d>
                      <m:r>
                        <a:rPr lang="en-US" altLang="ko-KR" b="0" i="1" smtClean="0">
                          <a:latin typeface="Cambria Math"/>
                          <a:cs typeface="Times New Roman" pitchFamily="18" charset="0"/>
                        </a:rPr>
                        <m:t>=</m:t>
                      </m:r>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𝑥</m:t>
                          </m:r>
                        </m:e>
                        <m:e>
                          <m:r>
                            <a:rPr lang="en-US" altLang="ko-KR" i="1">
                              <a:latin typeface="Cambria Math"/>
                              <a:cs typeface="Times New Roman" pitchFamily="18" charset="0"/>
                            </a:rPr>
                            <m:t>𝑦</m:t>
                          </m:r>
                          <m:r>
                            <a:rPr lang="en-US" altLang="ko-KR" b="0" i="1" smtClean="0">
                              <a:latin typeface="Cambria Math"/>
                              <a:cs typeface="Times New Roman" pitchFamily="18" charset="0"/>
                            </a:rPr>
                            <m:t>=1</m:t>
                          </m:r>
                        </m:e>
                      </m:d>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𝑦</m:t>
                          </m:r>
                          <m:r>
                            <a:rPr lang="en-US" altLang="ko-KR" b="0" i="1" smtClean="0">
                              <a:latin typeface="Cambria Math"/>
                              <a:cs typeface="Times New Roman" pitchFamily="18" charset="0"/>
                            </a:rPr>
                            <m:t>=1</m:t>
                          </m:r>
                        </m:e>
                      </m:d>
                      <m:r>
                        <a:rPr lang="en-US" altLang="ko-KR" b="0" i="1" smtClean="0">
                          <a:latin typeface="Cambria Math"/>
                          <a:cs typeface="Times New Roman" pitchFamily="18" charset="0"/>
                        </a:rPr>
                        <m:t>+</m:t>
                      </m:r>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𝑥</m:t>
                          </m:r>
                        </m:e>
                        <m:e>
                          <m:r>
                            <a:rPr lang="en-US" altLang="ko-KR" i="1">
                              <a:latin typeface="Cambria Math"/>
                              <a:cs typeface="Times New Roman" pitchFamily="18" charset="0"/>
                            </a:rPr>
                            <m:t>𝑦</m:t>
                          </m:r>
                          <m:r>
                            <a:rPr lang="en-US" altLang="ko-KR" i="1">
                              <a:latin typeface="Cambria Math"/>
                              <a:cs typeface="Times New Roman" pitchFamily="18" charset="0"/>
                            </a:rPr>
                            <m:t>=0</m:t>
                          </m:r>
                        </m:e>
                      </m:d>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𝑦</m:t>
                          </m:r>
                          <m:r>
                            <a:rPr lang="en-US" altLang="ko-KR" b="0" i="1" smtClean="0">
                              <a:latin typeface="Cambria Math"/>
                              <a:cs typeface="Times New Roman" pitchFamily="18" charset="0"/>
                            </a:rPr>
                            <m:t>=0</m:t>
                          </m:r>
                        </m:e>
                      </m:d>
                    </m:oMath>
                  </m:oMathPara>
                </a14:m>
                <a:endParaRPr lang="en-US" altLang="ko-KR" dirty="0" smtClean="0">
                  <a:latin typeface="Times New Roman" pitchFamily="18" charset="0"/>
                  <a:cs typeface="Times New Roman" pitchFamily="18" charset="0"/>
                </a:endParaRPr>
              </a:p>
              <a:p>
                <a:pPr lvl="1"/>
                <a:r>
                  <a:rPr lang="en-US" altLang="ko-KR" dirty="0" smtClean="0">
                    <a:latin typeface="Times New Roman" pitchFamily="18" charset="0"/>
                    <a:cs typeface="Times New Roman" pitchFamily="18" charset="0"/>
                  </a:rPr>
                  <a:t>Posterior: </a:t>
                </a:r>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r>
                          <a:rPr lang="en-US" altLang="ko-KR" i="1">
                            <a:latin typeface="Cambria Math"/>
                            <a:cs typeface="Times New Roman" pitchFamily="18" charset="0"/>
                          </a:rPr>
                          <m:t>𝑦</m:t>
                        </m:r>
                      </m:e>
                      <m:e>
                        <m:r>
                          <a:rPr lang="en-US" altLang="ko-KR" i="1">
                            <a:latin typeface="Cambria Math"/>
                            <a:cs typeface="Times New Roman" pitchFamily="18" charset="0"/>
                          </a:rPr>
                          <m:t>𝑥</m:t>
                        </m:r>
                      </m:e>
                    </m:d>
                  </m:oMath>
                </a14:m>
                <a:endParaRPr lang="en-US" altLang="ko-KR" dirty="0" smtClean="0">
                  <a:latin typeface="Times New Roman" pitchFamily="18" charset="0"/>
                  <a:cs typeface="Times New Roman" pitchFamily="18" charset="0"/>
                </a:endParaRPr>
              </a:p>
              <a:p>
                <a:r>
                  <a:rPr lang="en-US" altLang="ko-KR" dirty="0" smtClean="0">
                    <a:latin typeface="Times New Roman" pitchFamily="18" charset="0"/>
                    <a:cs typeface="Times New Roman" pitchFamily="18" charset="0"/>
                  </a:rPr>
                  <a:t>Decision rule</a:t>
                </a:r>
              </a:p>
              <a:p>
                <a:pPr marL="0" lvl="1" indent="0">
                  <a:buNone/>
                </a:pPr>
                <a14:m>
                  <m:oMathPara xmlns:m="http://schemas.openxmlformats.org/officeDocument/2006/math">
                    <m:oMathParaPr>
                      <m:jc m:val="centerGroup"/>
                    </m:oMathParaPr>
                    <m:oMath xmlns:m="http://schemas.openxmlformats.org/officeDocument/2006/math">
                      <m:r>
                        <m:rPr>
                          <m:sty m:val="p"/>
                        </m:rPr>
                        <a:rPr lang="en-US" altLang="ko-KR" sz="2400" b="0" i="0" smtClean="0">
                          <a:latin typeface="Cambria Math"/>
                          <a:cs typeface="Times New Roman" pitchFamily="18" charset="0"/>
                        </a:rPr>
                        <m:t>arg</m:t>
                      </m:r>
                      <m:func>
                        <m:funcPr>
                          <m:ctrlPr>
                            <a:rPr lang="en-US" altLang="ko-KR" sz="2400" i="1" smtClean="0">
                              <a:latin typeface="Cambria Math" panose="02040503050406030204" pitchFamily="18" charset="0"/>
                              <a:cs typeface="Times New Roman" pitchFamily="18" charset="0"/>
                            </a:rPr>
                          </m:ctrlPr>
                        </m:funcPr>
                        <m:fName>
                          <m:limLow>
                            <m:limLowPr>
                              <m:ctrlPr>
                                <a:rPr lang="en-US" altLang="ko-KR" sz="2400" i="1" smtClean="0">
                                  <a:latin typeface="Cambria Math" panose="02040503050406030204" pitchFamily="18" charset="0"/>
                                  <a:cs typeface="Times New Roman" pitchFamily="18" charset="0"/>
                                </a:rPr>
                              </m:ctrlPr>
                            </m:limLowPr>
                            <m:e>
                              <m:r>
                                <m:rPr>
                                  <m:sty m:val="p"/>
                                </m:rPr>
                                <a:rPr lang="en-US" altLang="ko-KR" sz="2400" i="0" smtClean="0">
                                  <a:latin typeface="Cambria Math"/>
                                  <a:cs typeface="Times New Roman" pitchFamily="18" charset="0"/>
                                </a:rPr>
                                <m:t>max</m:t>
                              </m:r>
                            </m:e>
                            <m:lim>
                              <m:r>
                                <a:rPr lang="en-US" altLang="ko-KR" sz="2400" b="0" i="1" smtClean="0">
                                  <a:latin typeface="Cambria Math"/>
                                  <a:cs typeface="Times New Roman" pitchFamily="18" charset="0"/>
                                </a:rPr>
                                <m:t>𝑦</m:t>
                              </m:r>
                            </m:lim>
                          </m:limLow>
                        </m:fName>
                        <m:e>
                          <m:r>
                            <a:rPr lang="en-US" altLang="ko-KR" sz="2400" i="1">
                              <a:latin typeface="Cambria Math"/>
                              <a:cs typeface="Times New Roman" pitchFamily="18" charset="0"/>
                            </a:rPr>
                            <m:t>𝑝</m:t>
                          </m:r>
                          <m:d>
                            <m:dPr>
                              <m:ctrlPr>
                                <a:rPr lang="en-US" altLang="ko-KR" sz="2400" i="1">
                                  <a:latin typeface="Cambria Math" panose="02040503050406030204" pitchFamily="18" charset="0"/>
                                  <a:cs typeface="Times New Roman" pitchFamily="18" charset="0"/>
                                </a:rPr>
                              </m:ctrlPr>
                            </m:dPr>
                            <m:e>
                              <m:r>
                                <a:rPr lang="en-US" altLang="ko-KR" sz="2400" i="1">
                                  <a:latin typeface="Cambria Math"/>
                                  <a:cs typeface="Times New Roman" pitchFamily="18" charset="0"/>
                                </a:rPr>
                                <m:t>𝑦</m:t>
                              </m:r>
                            </m:e>
                            <m:e>
                              <m:r>
                                <a:rPr lang="en-US" altLang="ko-KR" sz="2400" i="1">
                                  <a:latin typeface="Cambria Math"/>
                                  <a:cs typeface="Times New Roman" pitchFamily="18" charset="0"/>
                                </a:rPr>
                                <m:t>𝑥</m:t>
                              </m:r>
                            </m:e>
                          </m:d>
                        </m:e>
                      </m:func>
                      <m:r>
                        <a:rPr lang="en-US" altLang="ko-KR" sz="2400" i="1">
                          <a:latin typeface="Cambria Math"/>
                          <a:cs typeface="Times New Roman" pitchFamily="18" charset="0"/>
                        </a:rPr>
                        <m:t>=</m:t>
                      </m:r>
                      <m:func>
                        <m:funcPr>
                          <m:ctrlPr>
                            <a:rPr lang="en-US" altLang="ko-KR" sz="2400" i="1">
                              <a:latin typeface="Cambria Math" panose="02040503050406030204" pitchFamily="18" charset="0"/>
                              <a:cs typeface="Times New Roman" pitchFamily="18" charset="0"/>
                            </a:rPr>
                          </m:ctrlPr>
                        </m:funcPr>
                        <m:fName>
                          <m:r>
                            <m:rPr>
                              <m:sty m:val="p"/>
                            </m:rPr>
                            <a:rPr lang="en-US" altLang="ko-KR" sz="2400" b="0" i="0" smtClean="0">
                              <a:latin typeface="Cambria Math"/>
                              <a:cs typeface="Times New Roman" pitchFamily="18" charset="0"/>
                            </a:rPr>
                            <m:t>arg</m:t>
                          </m:r>
                          <m:limLow>
                            <m:limLowPr>
                              <m:ctrlPr>
                                <a:rPr lang="en-US" altLang="ko-KR" sz="2400" i="1">
                                  <a:latin typeface="Cambria Math" panose="02040503050406030204" pitchFamily="18" charset="0"/>
                                  <a:cs typeface="Times New Roman" pitchFamily="18" charset="0"/>
                                </a:rPr>
                              </m:ctrlPr>
                            </m:limLowPr>
                            <m:e>
                              <m:r>
                                <m:rPr>
                                  <m:sty m:val="p"/>
                                </m:rPr>
                                <a:rPr lang="en-US" altLang="ko-KR" sz="2400">
                                  <a:latin typeface="Cambria Math"/>
                                  <a:cs typeface="Times New Roman" pitchFamily="18" charset="0"/>
                                </a:rPr>
                                <m:t>max</m:t>
                              </m:r>
                            </m:e>
                            <m:lim>
                              <m:r>
                                <a:rPr lang="en-US" altLang="ko-KR" sz="2400" i="1">
                                  <a:latin typeface="Cambria Math"/>
                                  <a:cs typeface="Times New Roman" pitchFamily="18" charset="0"/>
                                </a:rPr>
                                <m:t>𝑦</m:t>
                              </m:r>
                            </m:lim>
                          </m:limLow>
                        </m:fName>
                        <m:e>
                          <m:f>
                            <m:fPr>
                              <m:ctrlPr>
                                <a:rPr lang="en-US" altLang="ko-KR" sz="2400" i="1">
                                  <a:latin typeface="Cambria Math" panose="02040503050406030204" pitchFamily="18" charset="0"/>
                                  <a:cs typeface="Times New Roman" pitchFamily="18" charset="0"/>
                                </a:rPr>
                              </m:ctrlPr>
                            </m:fPr>
                            <m:num>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𝑥</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num>
                            <m:den>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𝑥</m:t>
                              </m:r>
                              <m:r>
                                <a:rPr lang="en-US" altLang="ko-KR" sz="2400" i="1">
                                  <a:latin typeface="Cambria Math"/>
                                  <a:cs typeface="Times New Roman" pitchFamily="18" charset="0"/>
                                </a:rPr>
                                <m:t>)</m:t>
                              </m:r>
                            </m:den>
                          </m:f>
                        </m:e>
                      </m:func>
                    </m:oMath>
                  </m:oMathPara>
                </a14:m>
                <a:endParaRPr lang="en-US" altLang="ko-KR" sz="2400" dirty="0" smtClean="0">
                  <a:latin typeface="Times New Roman" pitchFamily="18" charset="0"/>
                  <a:cs typeface="Times New Roman" pitchFamily="18" charset="0"/>
                </a:endParaRPr>
              </a:p>
              <a:p>
                <a:pPr marL="0" lvl="1" indent="0">
                  <a:buNone/>
                </a:pPr>
                <a14:m>
                  <m:oMathPara xmlns:m="http://schemas.openxmlformats.org/officeDocument/2006/math">
                    <m:oMathParaPr>
                      <m:jc m:val="centerGroup"/>
                    </m:oMathParaPr>
                    <m:oMath xmlns:m="http://schemas.openxmlformats.org/officeDocument/2006/math">
                      <m:r>
                        <a:rPr lang="en-US" altLang="ko-KR" sz="2400" i="1">
                          <a:latin typeface="Cambria Math"/>
                          <a:cs typeface="Times New Roman" pitchFamily="18" charset="0"/>
                        </a:rPr>
                        <m:t>=</m:t>
                      </m:r>
                      <m:func>
                        <m:funcPr>
                          <m:ctrlPr>
                            <a:rPr lang="en-US" altLang="ko-KR" sz="2400" i="1">
                              <a:latin typeface="Cambria Math" panose="02040503050406030204" pitchFamily="18" charset="0"/>
                              <a:cs typeface="Times New Roman" pitchFamily="18" charset="0"/>
                            </a:rPr>
                          </m:ctrlPr>
                        </m:funcPr>
                        <m:fName>
                          <m:limLow>
                            <m:limLowPr>
                              <m:ctrlPr>
                                <a:rPr lang="en-US" altLang="ko-KR" sz="2400" i="1">
                                  <a:latin typeface="Cambria Math" panose="02040503050406030204" pitchFamily="18" charset="0"/>
                                  <a:cs typeface="Times New Roman" pitchFamily="18" charset="0"/>
                                </a:rPr>
                              </m:ctrlPr>
                            </m:limLowPr>
                            <m:e>
                              <m:r>
                                <m:rPr>
                                  <m:sty m:val="p"/>
                                </m:rPr>
                                <a:rPr lang="en-US" altLang="ko-KR" sz="2400" b="0" i="0" smtClean="0">
                                  <a:latin typeface="Cambria Math"/>
                                  <a:cs typeface="Times New Roman" pitchFamily="18" charset="0"/>
                                </a:rPr>
                                <m:t>arg</m:t>
                              </m:r>
                              <m:r>
                                <m:rPr>
                                  <m:sty m:val="p"/>
                                </m:rPr>
                                <a:rPr lang="en-US" altLang="ko-KR" sz="2400">
                                  <a:latin typeface="Cambria Math"/>
                                  <a:cs typeface="Times New Roman" pitchFamily="18" charset="0"/>
                                </a:rPr>
                                <m:t>max</m:t>
                              </m:r>
                            </m:e>
                            <m:lim>
                              <m:r>
                                <a:rPr lang="en-US" altLang="ko-KR" sz="2400" i="1">
                                  <a:latin typeface="Cambria Math"/>
                                  <a:cs typeface="Times New Roman" pitchFamily="18" charset="0"/>
                                </a:rPr>
                                <m:t>𝑦</m:t>
                              </m:r>
                            </m:lim>
                          </m:limLow>
                        </m:fName>
                        <m:e>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𝑥</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r>
                            <a:rPr lang="en-US" altLang="ko-KR" sz="2400" i="1">
                              <a:latin typeface="Cambria Math"/>
                              <a:cs typeface="Times New Roman" pitchFamily="18" charset="0"/>
                            </a:rPr>
                            <m:t>𝑝</m:t>
                          </m:r>
                          <m:r>
                            <a:rPr lang="en-US" altLang="ko-KR" sz="2400" i="1">
                              <a:latin typeface="Cambria Math"/>
                              <a:cs typeface="Times New Roman" pitchFamily="18" charset="0"/>
                            </a:rPr>
                            <m:t>(</m:t>
                          </m:r>
                          <m:r>
                            <a:rPr lang="en-US" altLang="ko-KR" sz="2400" i="1">
                              <a:latin typeface="Cambria Math"/>
                              <a:cs typeface="Times New Roman" pitchFamily="18" charset="0"/>
                            </a:rPr>
                            <m:t>𝑦</m:t>
                          </m:r>
                          <m:r>
                            <a:rPr lang="en-US" altLang="ko-KR" sz="2400" i="1">
                              <a:latin typeface="Cambria Math"/>
                              <a:cs typeface="Times New Roman" pitchFamily="18" charset="0"/>
                            </a:rPr>
                            <m:t>)</m:t>
                          </m:r>
                        </m:e>
                      </m:func>
                    </m:oMath>
                  </m:oMathPara>
                </a14:m>
                <a:endParaRPr lang="en-US" altLang="ko-KR" sz="2400" dirty="0" smtClean="0">
                  <a:latin typeface="Times New Roman" pitchFamily="18" charset="0"/>
                  <a:cs typeface="Times New Roman" pitchFamily="18" charset="0"/>
                </a:endParaRPr>
              </a:p>
              <a:p>
                <a:pPr marL="0" lvl="1" indent="0">
                  <a:buNone/>
                </a:pPr>
                <a:endParaRPr lang="en-US" altLang="ko-KR" sz="2400"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037" t="-269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20791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latin typeface="Times New Roman" pitchFamily="18" charset="0"/>
                <a:cs typeface="Times New Roman" pitchFamily="18" charset="0"/>
              </a:rPr>
              <a:t>Naïve Bayes classifier for text classification</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dirty="0" smtClean="0">
                    <a:latin typeface="Times New Roman" pitchFamily="18" charset="0"/>
                    <a:cs typeface="Times New Roman" pitchFamily="18" charset="0"/>
                  </a:rPr>
                  <a:t>Discrete case of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𝑖</m:t>
                        </m:r>
                      </m:sub>
                    </m:sSub>
                  </m:oMath>
                </a14:m>
                <a:endParaRPr lang="en-US" altLang="ko-KR" dirty="0" smtClean="0">
                  <a:latin typeface="Times New Roman" pitchFamily="18" charset="0"/>
                  <a:cs typeface="Times New Roman" pitchFamily="18" charset="0"/>
                </a:endParaRPr>
              </a:p>
              <a:p>
                <a:r>
                  <a:rPr lang="en-US" altLang="ko-KR" dirty="0" smtClean="0">
                    <a:latin typeface="Times New Roman" pitchFamily="18" charset="0"/>
                    <a:cs typeface="Times New Roman" pitchFamily="18" charset="0"/>
                  </a:rPr>
                  <a:t>Text classification</a:t>
                </a:r>
              </a:p>
              <a:p>
                <a:pPr lvl="1"/>
                <a:r>
                  <a:rPr lang="en-US" altLang="ko-KR" dirty="0" smtClean="0">
                    <a:latin typeface="Times New Roman" pitchFamily="18" charset="0"/>
                    <a:cs typeface="Times New Roman" pitchFamily="18" charset="0"/>
                  </a:rPr>
                  <a:t>Building an email spam filter using machine learning</a:t>
                </a:r>
              </a:p>
              <a:p>
                <a:pPr lvl="1"/>
                <a:r>
                  <a:rPr lang="en-US" altLang="ko-KR" dirty="0" smtClean="0">
                    <a:latin typeface="Times New Roman" pitchFamily="18" charset="0"/>
                    <a:cs typeface="Times New Roman" pitchFamily="18" charset="0"/>
                  </a:rPr>
                  <a:t>Two classes problem</a:t>
                </a:r>
              </a:p>
              <a:p>
                <a:pPr lvl="2"/>
                <a:r>
                  <a:rPr lang="en-US" altLang="ko-KR" dirty="0" smtClean="0">
                    <a:latin typeface="Times New Roman" pitchFamily="18" charset="0"/>
                    <a:cs typeface="Times New Roman" pitchFamily="18" charset="0"/>
                  </a:rPr>
                  <a:t>Commercial (spam) email</a:t>
                </a:r>
              </a:p>
              <a:p>
                <a:pPr lvl="2"/>
                <a:r>
                  <a:rPr lang="en-US" altLang="ko-KR" dirty="0" smtClean="0">
                    <a:latin typeface="Times New Roman" pitchFamily="18" charset="0"/>
                    <a:cs typeface="Times New Roman" pitchFamily="18" charset="0"/>
                  </a:rPr>
                  <a:t>Non-spam email</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630" t="-188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23419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latin typeface="Times New Roman" pitchFamily="18" charset="0"/>
                <a:cs typeface="Times New Roman" pitchFamily="18" charset="0"/>
              </a:rPr>
              <a:t>Naïve Bayes classifier for text classification (count.)</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85000" lnSpcReduction="10000"/>
              </a:bodyPr>
              <a:lstStyle/>
              <a:p>
                <a:r>
                  <a:rPr lang="en-US" altLang="ko-KR" dirty="0" smtClean="0">
                    <a:latin typeface="Times New Roman" pitchFamily="18" charset="0"/>
                    <a:cs typeface="Times New Roman" pitchFamily="18" charset="0"/>
                  </a:rPr>
                  <a:t>Training set</a:t>
                </a:r>
              </a:p>
              <a:p>
                <a:pPr lvl="1"/>
                <a:r>
                  <a:rPr lang="en-US" altLang="ko-KR" dirty="0" smtClean="0">
                    <a:latin typeface="Times New Roman" pitchFamily="18" charset="0"/>
                    <a:cs typeface="Times New Roman" pitchFamily="18" charset="0"/>
                  </a:rPr>
                  <a:t>Specifying the features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𝑖</m:t>
                        </m:r>
                      </m:sub>
                    </m:sSub>
                  </m:oMath>
                </a14:m>
                <a:r>
                  <a:rPr lang="en-US" altLang="ko-KR" dirty="0" smtClean="0">
                    <a:latin typeface="Times New Roman" pitchFamily="18" charset="0"/>
                    <a:cs typeface="Times New Roman" pitchFamily="18" charset="0"/>
                  </a:rPr>
                  <a:t> used to represent an email</a:t>
                </a:r>
              </a:p>
              <a:p>
                <a:pPr lvl="1"/>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𝑖</m:t>
                        </m:r>
                      </m:sub>
                    </m:sSub>
                  </m:oMath>
                </a14:m>
                <a:r>
                  <a:rPr lang="en-US" altLang="ko-KR" dirty="0" smtClean="0">
                    <a:latin typeface="Times New Roman" pitchFamily="18" charset="0"/>
                    <a:cs typeface="Times New Roman" pitchFamily="18" charset="0"/>
                  </a:rPr>
                  <a:t>s and </a:t>
                </a:r>
                <a14:m>
                  <m:oMath xmlns:m="http://schemas.openxmlformats.org/officeDocument/2006/math">
                    <m:r>
                      <a:rPr lang="en-US" altLang="ko-KR" b="0" i="1" smtClean="0">
                        <a:latin typeface="Cambria Math"/>
                        <a:cs typeface="Times New Roman" pitchFamily="18" charset="0"/>
                      </a:rPr>
                      <m:t>𝑦</m:t>
                    </m:r>
                  </m:oMath>
                </a14:m>
                <a:r>
                  <a:rPr lang="en-US" altLang="ko-KR" dirty="0" smtClean="0">
                    <a:latin typeface="Times New Roman" pitchFamily="18" charset="0"/>
                    <a:cs typeface="Times New Roman" pitchFamily="18" charset="0"/>
                  </a:rPr>
                  <a:t> are Bernoulli distribution</a:t>
                </a:r>
              </a:p>
              <a:p>
                <a:pPr lvl="1"/>
                <a:r>
                  <a:rPr lang="en-US" altLang="ko-KR" dirty="0" smtClean="0">
                    <a:latin typeface="Times New Roman" pitchFamily="18" charset="0"/>
                    <a:cs typeface="Times New Roman" pitchFamily="18" charset="0"/>
                  </a:rPr>
                  <a:t>Email containing </a:t>
                </a:r>
                <a14:m>
                  <m:oMath xmlns:m="http://schemas.openxmlformats.org/officeDocument/2006/math">
                    <m:r>
                      <a:rPr lang="en-US" altLang="ko-KR" i="1">
                        <a:latin typeface="Cambria Math"/>
                        <a:cs typeface="Times New Roman" pitchFamily="18" charset="0"/>
                      </a:rPr>
                      <m:t>𝑖</m:t>
                    </m:r>
                  </m:oMath>
                </a14:m>
                <a:r>
                  <a:rPr lang="en-US" altLang="ko-KR" dirty="0">
                    <a:latin typeface="Times New Roman" pitchFamily="18" charset="0"/>
                    <a:cs typeface="Times New Roman" pitchFamily="18" charset="0"/>
                  </a:rPr>
                  <a:t>-the word of the </a:t>
                </a:r>
                <a:r>
                  <a:rPr lang="en-US" altLang="ko-KR" dirty="0" smtClean="0">
                    <a:latin typeface="Times New Roman" pitchFamily="18" charset="0"/>
                    <a:cs typeface="Times New Roman" pitchFamily="18" charset="0"/>
                  </a:rPr>
                  <a:t>dictionary</a:t>
                </a:r>
              </a:p>
              <a:p>
                <a:pPr lvl="2"/>
                <a:r>
                  <a:rPr lang="en-US" altLang="ko-KR" dirty="0" smtClean="0">
                    <a:latin typeface="Times New Roman" pitchFamily="18" charset="0"/>
                    <a:cs typeface="Times New Roman" pitchFamily="18" charset="0"/>
                  </a:rPr>
                  <a:t>Set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𝑖</m:t>
                        </m:r>
                      </m:sub>
                    </m:sSub>
                    <m:r>
                      <a:rPr lang="en-US" altLang="ko-KR" i="1">
                        <a:latin typeface="Cambria Math"/>
                        <a:cs typeface="Times New Roman" pitchFamily="18" charset="0"/>
                      </a:rPr>
                      <m:t>=1</m:t>
                    </m:r>
                  </m:oMath>
                </a14:m>
                <a:r>
                  <a:rPr lang="en-US" altLang="ko-KR" dirty="0">
                    <a:latin typeface="Times New Roman" pitchFamily="18" charset="0"/>
                    <a:cs typeface="Times New Roman" pitchFamily="18" charset="0"/>
                  </a:rPr>
                  <a:t>,</a:t>
                </a:r>
                <a:r>
                  <a:rPr lang="en-US" altLang="ko-KR" dirty="0" smtClean="0">
                    <a:latin typeface="Times New Roman" pitchFamily="18" charset="0"/>
                    <a:cs typeface="Times New Roman" pitchFamily="18" charset="0"/>
                  </a:rPr>
                  <a:t> otherwise, let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𝑖</m:t>
                        </m:r>
                      </m:sub>
                    </m:sSub>
                    <m:r>
                      <a:rPr lang="en-US" altLang="ko-KR" i="1">
                        <a:latin typeface="Cambria Math"/>
                        <a:cs typeface="Times New Roman" pitchFamily="18" charset="0"/>
                      </a:rPr>
                      <m:t>=</m:t>
                    </m:r>
                  </m:oMath>
                </a14:m>
                <a:r>
                  <a:rPr lang="en-US" altLang="ko-KR" dirty="0" smtClean="0">
                    <a:latin typeface="Times New Roman" pitchFamily="18" charset="0"/>
                    <a:cs typeface="Times New Roman" pitchFamily="18" charset="0"/>
                  </a:rPr>
                  <a:t>0</a:t>
                </a:r>
                <a:endParaRPr lang="en-US" altLang="ko-KR" dirty="0">
                  <a:latin typeface="Times New Roman" pitchFamily="18" charset="0"/>
                  <a:cs typeface="Times New Roman"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ko-KR" sz="2200" i="1">
                          <a:latin typeface="Cambria Math"/>
                          <a:cs typeface="Times New Roman" pitchFamily="18" charset="0"/>
                        </a:rPr>
                        <m:t>𝑥</m:t>
                      </m:r>
                      <m:r>
                        <a:rPr lang="en-US" altLang="ko-KR" sz="2200" b="0" i="1" smtClean="0">
                          <a:latin typeface="Cambria Math"/>
                          <a:cs typeface="Times New Roman" pitchFamily="18" charset="0"/>
                        </a:rPr>
                        <m:t>=</m:t>
                      </m:r>
                      <m:d>
                        <m:dPr>
                          <m:begChr m:val="["/>
                          <m:endChr m:val="]"/>
                          <m:ctrlPr>
                            <a:rPr lang="en-US" altLang="ko-KR" sz="2200" b="0" i="1" smtClean="0">
                              <a:latin typeface="Cambria Math" panose="02040503050406030204" pitchFamily="18" charset="0"/>
                              <a:cs typeface="Times New Roman" pitchFamily="18" charset="0"/>
                            </a:rPr>
                          </m:ctrlPr>
                        </m:dPr>
                        <m:e>
                          <m:m>
                            <m:mPr>
                              <m:mcs>
                                <m:mc>
                                  <m:mcPr>
                                    <m:count m:val="1"/>
                                    <m:mcJc m:val="center"/>
                                  </m:mcPr>
                                </m:mc>
                              </m:mcs>
                              <m:ctrlPr>
                                <a:rPr lang="en-US" altLang="ko-KR" sz="2200" b="0" i="1" smtClean="0">
                                  <a:latin typeface="Cambria Math" panose="02040503050406030204" pitchFamily="18" charset="0"/>
                                  <a:cs typeface="Times New Roman" pitchFamily="18" charset="0"/>
                                </a:rPr>
                              </m:ctrlPr>
                            </m:mPr>
                            <m:mr>
                              <m:e>
                                <m:r>
                                  <m:rPr>
                                    <m:brk m:alnAt="7"/>
                                  </m:rPr>
                                  <a:rPr lang="en-US" altLang="ko-KR" sz="2200" b="0" i="1" smtClean="0">
                                    <a:latin typeface="Cambria Math"/>
                                    <a:cs typeface="Times New Roman" pitchFamily="18" charset="0"/>
                                  </a:rPr>
                                  <m:t>1</m:t>
                                </m:r>
                              </m:e>
                            </m:mr>
                            <m:mr>
                              <m:e>
                                <m:r>
                                  <a:rPr lang="en-US" altLang="ko-KR" sz="2200" b="0" i="1" smtClean="0">
                                    <a:latin typeface="Cambria Math"/>
                                    <a:cs typeface="Times New Roman" pitchFamily="18" charset="0"/>
                                  </a:rPr>
                                  <m:t>0</m:t>
                                </m:r>
                              </m:e>
                            </m:mr>
                            <m:mr>
                              <m:e>
                                <m:m>
                                  <m:mPr>
                                    <m:mcs>
                                      <m:mc>
                                        <m:mcPr>
                                          <m:count m:val="1"/>
                                          <m:mcJc m:val="center"/>
                                        </m:mcPr>
                                      </m:mc>
                                    </m:mcs>
                                    <m:ctrlPr>
                                      <a:rPr lang="en-US" altLang="ko-KR" sz="2200" b="0" i="1" smtClean="0">
                                        <a:latin typeface="Cambria Math" panose="02040503050406030204" pitchFamily="18" charset="0"/>
                                        <a:cs typeface="Times New Roman" pitchFamily="18" charset="0"/>
                                      </a:rPr>
                                    </m:ctrlPr>
                                  </m:mPr>
                                  <m:mr>
                                    <m:e>
                                      <m:r>
                                        <m:rPr>
                                          <m:brk m:alnAt="7"/>
                                        </m:rPr>
                                        <a:rPr lang="en-US" altLang="ko-KR" sz="2200" b="0" i="1" smtClean="0">
                                          <a:latin typeface="Cambria Math"/>
                                          <a:cs typeface="Times New Roman" pitchFamily="18" charset="0"/>
                                        </a:rPr>
                                        <m:t>0</m:t>
                                      </m:r>
                                    </m:e>
                                  </m:mr>
                                  <m:mr>
                                    <m:e>
                                      <m:r>
                                        <a:rPr lang="en-US" altLang="ko-KR" sz="2200" b="0" i="1" smtClean="0">
                                          <a:latin typeface="Cambria Math"/>
                                          <a:ea typeface="Cambria Math"/>
                                          <a:cs typeface="Times New Roman" pitchFamily="18" charset="0"/>
                                        </a:rPr>
                                        <m:t>⋮</m:t>
                                      </m:r>
                                    </m:e>
                                  </m:mr>
                                  <m:mr>
                                    <m:e>
                                      <m:m>
                                        <m:mPr>
                                          <m:mcs>
                                            <m:mc>
                                              <m:mcPr>
                                                <m:count m:val="1"/>
                                                <m:mcJc m:val="center"/>
                                              </m:mcPr>
                                            </m:mc>
                                          </m:mcs>
                                          <m:ctrlPr>
                                            <a:rPr lang="en-US" altLang="ko-KR" sz="2200" b="0" i="1" smtClean="0">
                                              <a:latin typeface="Cambria Math" panose="02040503050406030204" pitchFamily="18" charset="0"/>
                                              <a:cs typeface="Times New Roman" pitchFamily="18" charset="0"/>
                                            </a:rPr>
                                          </m:ctrlPr>
                                        </m:mPr>
                                        <m:mr>
                                          <m:e>
                                            <m:r>
                                              <m:rPr>
                                                <m:brk m:alnAt="7"/>
                                              </m:rPr>
                                              <a:rPr lang="en-US" altLang="ko-KR" sz="2200" b="0" i="1" smtClean="0">
                                                <a:latin typeface="Cambria Math"/>
                                                <a:cs typeface="Times New Roman" pitchFamily="18" charset="0"/>
                                              </a:rPr>
                                              <m:t>1</m:t>
                                            </m:r>
                                          </m:e>
                                        </m:mr>
                                        <m:mr>
                                          <m:e>
                                            <m:r>
                                              <a:rPr lang="en-US" altLang="ko-KR" sz="2200" b="0" i="1" smtClean="0">
                                                <a:latin typeface="Cambria Math"/>
                                                <a:ea typeface="Cambria Math"/>
                                                <a:cs typeface="Times New Roman" pitchFamily="18" charset="0"/>
                                              </a:rPr>
                                              <m:t>⋮</m:t>
                                            </m:r>
                                          </m:e>
                                        </m:mr>
                                        <m:mr>
                                          <m:e>
                                            <m:r>
                                              <a:rPr lang="en-US" altLang="ko-KR" sz="2200" b="0" i="1" smtClean="0">
                                                <a:latin typeface="Cambria Math"/>
                                                <a:cs typeface="Times New Roman" pitchFamily="18" charset="0"/>
                                              </a:rPr>
                                              <m:t>0</m:t>
                                            </m:r>
                                          </m:e>
                                        </m:mr>
                                      </m:m>
                                    </m:e>
                                  </m:mr>
                                </m:m>
                              </m:e>
                            </m:mr>
                          </m:m>
                        </m:e>
                      </m:d>
                    </m:oMath>
                  </m:oMathPara>
                </a14:m>
                <a:endParaRPr lang="en-US" altLang="ko-KR" sz="2200" dirty="0" smtClean="0">
                  <a:latin typeface="Times New Roman" pitchFamily="18" charset="0"/>
                  <a:cs typeface="Times New Roman" pitchFamily="18" charset="0"/>
                </a:endParaRPr>
              </a:p>
              <a:p>
                <a:pPr lvl="2"/>
                <a14:m>
                  <m:oMath xmlns:m="http://schemas.openxmlformats.org/officeDocument/2006/math">
                    <m:r>
                      <a:rPr lang="en-US" altLang="ko-KR" i="1">
                        <a:latin typeface="Cambria Math"/>
                        <a:cs typeface="Times New Roman" pitchFamily="18" charset="0"/>
                      </a:rPr>
                      <m:t>𝑥</m:t>
                    </m:r>
                  </m:oMath>
                </a14:m>
                <a:r>
                  <a:rPr lang="en-US" altLang="ko-KR" dirty="0" smtClean="0">
                    <a:latin typeface="Times New Roman" pitchFamily="18" charset="0"/>
                    <a:cs typeface="Times New Roman" pitchFamily="18" charset="0"/>
                  </a:rPr>
                  <a:t>: vocabulary</a:t>
                </a:r>
              </a:p>
              <a:p>
                <a:pPr lvl="2"/>
                <a:r>
                  <a:rPr lang="en-US" altLang="ko-KR" dirty="0" smtClean="0">
                    <a:latin typeface="Times New Roman" pitchFamily="18" charset="0"/>
                    <a:cs typeface="Times New Roman" pitchFamily="18" charset="0"/>
                  </a:rPr>
                  <a:t>Dimension of </a:t>
                </a:r>
                <a14:m>
                  <m:oMath xmlns:m="http://schemas.openxmlformats.org/officeDocument/2006/math">
                    <m:r>
                      <a:rPr lang="en-US" altLang="ko-KR" i="1">
                        <a:latin typeface="Cambria Math"/>
                        <a:cs typeface="Times New Roman" pitchFamily="18" charset="0"/>
                      </a:rPr>
                      <m:t>𝑥</m:t>
                    </m:r>
                  </m:oMath>
                </a14:m>
                <a:r>
                  <a:rPr lang="en-US" altLang="ko-KR" dirty="0" smtClean="0">
                    <a:latin typeface="Times New Roman" pitchFamily="18" charset="0"/>
                    <a:cs typeface="Times New Roman" pitchFamily="18" charset="0"/>
                  </a:rPr>
                  <a:t>: size of vocabulary</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185" t="-2022" b="-16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860032" y="3501008"/>
                <a:ext cx="1584176" cy="1923604"/>
              </a:xfrm>
              <a:prstGeom prst="rect">
                <a:avLst/>
              </a:prstGeom>
              <a:noFill/>
            </p:spPr>
            <p:txBody>
              <a:bodyPr wrap="square" rtlCol="0">
                <a:spAutoFit/>
              </a:bodyPr>
              <a:lstStyle/>
              <a:p>
                <a:r>
                  <a:rPr lang="en-US" altLang="ko-KR" sz="1700" dirty="0" smtClean="0">
                    <a:latin typeface="Times New Roman" pitchFamily="18" charset="0"/>
                    <a:cs typeface="Times New Roman" pitchFamily="18" charset="0"/>
                  </a:rPr>
                  <a:t>a</a:t>
                </a:r>
              </a:p>
              <a:p>
                <a:r>
                  <a:rPr lang="en-US" altLang="ko-KR" sz="1700" dirty="0" smtClean="0">
                    <a:latin typeface="Times New Roman" pitchFamily="18" charset="0"/>
                    <a:cs typeface="Times New Roman" pitchFamily="18" charset="0"/>
                  </a:rPr>
                  <a:t>art</a:t>
                </a:r>
              </a:p>
              <a:p>
                <a:r>
                  <a:rPr lang="en-US" altLang="ko-KR" sz="1700" dirty="0" smtClean="0">
                    <a:latin typeface="Times New Roman" pitchFamily="18" charset="0"/>
                    <a:cs typeface="Times New Roman" pitchFamily="18" charset="0"/>
                  </a:rPr>
                  <a:t>algorithm</a:t>
                </a:r>
              </a:p>
              <a:p>
                <a14:m>
                  <m:oMath xmlns:m="http://schemas.openxmlformats.org/officeDocument/2006/math">
                    <m:r>
                      <a:rPr lang="ko-KR" altLang="en-US" sz="1700" i="1" smtClean="0">
                        <a:latin typeface="Cambria Math"/>
                        <a:cs typeface="Times New Roman" pitchFamily="18" charset="0"/>
                      </a:rPr>
                      <m:t>⋮</m:t>
                    </m:r>
                  </m:oMath>
                </a14:m>
                <a:r>
                  <a:rPr lang="ko-KR" altLang="en-US" sz="1700" dirty="0" smtClean="0">
                    <a:latin typeface="Times New Roman" pitchFamily="18" charset="0"/>
                    <a:cs typeface="Times New Roman" pitchFamily="18" charset="0"/>
                  </a:rPr>
                  <a:t> </a:t>
                </a:r>
                <a:endParaRPr lang="en-US" altLang="ko-KR" sz="1700" dirty="0" smtClean="0">
                  <a:latin typeface="Times New Roman" pitchFamily="18" charset="0"/>
                  <a:cs typeface="Times New Roman" pitchFamily="18" charset="0"/>
                </a:endParaRPr>
              </a:p>
              <a:p>
                <a:r>
                  <a:rPr lang="en-US" altLang="ko-KR" sz="1700" dirty="0" smtClean="0">
                    <a:latin typeface="Times New Roman" pitchFamily="18" charset="0"/>
                    <a:cs typeface="Times New Roman" pitchFamily="18" charset="0"/>
                  </a:rPr>
                  <a:t>buy</a:t>
                </a:r>
              </a:p>
              <a:p>
                <a14:m>
                  <m:oMath xmlns:m="http://schemas.openxmlformats.org/officeDocument/2006/math">
                    <m:r>
                      <a:rPr lang="ko-KR" altLang="en-US" sz="1700" i="1">
                        <a:latin typeface="Cambria Math"/>
                        <a:cs typeface="Times New Roman" pitchFamily="18" charset="0"/>
                      </a:rPr>
                      <m:t>⋮</m:t>
                    </m:r>
                  </m:oMath>
                </a14:m>
                <a:r>
                  <a:rPr lang="ko-KR" altLang="en-US" sz="1700" dirty="0">
                    <a:latin typeface="Times New Roman" pitchFamily="18" charset="0"/>
                    <a:cs typeface="Times New Roman" pitchFamily="18" charset="0"/>
                  </a:rPr>
                  <a:t> </a:t>
                </a:r>
                <a:endParaRPr lang="en-US" altLang="ko-KR" sz="1700" dirty="0">
                  <a:latin typeface="Times New Roman" pitchFamily="18" charset="0"/>
                  <a:cs typeface="Times New Roman" pitchFamily="18" charset="0"/>
                </a:endParaRPr>
              </a:p>
              <a:p>
                <a:r>
                  <a:rPr lang="en-US" altLang="ko-KR" sz="1700" dirty="0" smtClean="0">
                    <a:latin typeface="Times New Roman" pitchFamily="18" charset="0"/>
                    <a:cs typeface="Times New Roman" pitchFamily="18" charset="0"/>
                  </a:rPr>
                  <a:t>zealot</a:t>
                </a:r>
                <a:endParaRPr lang="ko-KR" altLang="en-US" sz="1700" dirty="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860032" y="3501008"/>
                <a:ext cx="1584176" cy="1923604"/>
              </a:xfrm>
              <a:prstGeom prst="rect">
                <a:avLst/>
              </a:prstGeom>
              <a:blipFill rotWithShape="1">
                <a:blip r:embed="rId3"/>
                <a:stretch>
                  <a:fillRect l="-2308" t="-633" b="-34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08190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p:cNvSpPr>
                <a:spLocks noGrp="1"/>
              </p:cNvSpPr>
              <p:nvPr>
                <p:ph type="title"/>
              </p:nvPr>
            </p:nvSpPr>
            <p:spPr/>
            <p:txBody>
              <a:bodyPr>
                <a:normAutofit/>
              </a:bodyPr>
              <a:lstStyle/>
              <a:p>
                <a:r>
                  <a:rPr lang="en-US" altLang="ko-KR" dirty="0">
                    <a:latin typeface="Times New Roman" pitchFamily="18" charset="0"/>
                    <a:cs typeface="Times New Roman" pitchFamily="18" charset="0"/>
                  </a:rPr>
                  <a:t>Modeling </a:t>
                </a:r>
                <a14:m>
                  <m:oMath xmlns:m="http://schemas.openxmlformats.org/officeDocument/2006/math">
                    <m:r>
                      <a:rPr lang="en-US" altLang="ko-KR" i="1">
                        <a:latin typeface="Cambria Math"/>
                        <a:cs typeface="Times New Roman" pitchFamily="18" charset="0"/>
                      </a:rPr>
                      <m:t>𝑝</m:t>
                    </m:r>
                    <m:r>
                      <a:rPr lang="en-US" altLang="ko-KR" i="1">
                        <a:latin typeface="Cambria Math"/>
                        <a:cs typeface="Times New Roman" pitchFamily="18" charset="0"/>
                      </a:rPr>
                      <m:t>(</m:t>
                    </m:r>
                    <m:r>
                      <a:rPr lang="en-US" altLang="ko-KR" i="1">
                        <a:latin typeface="Cambria Math"/>
                        <a:cs typeface="Times New Roman" pitchFamily="18" charset="0"/>
                      </a:rPr>
                      <m:t>𝑥</m:t>
                    </m:r>
                    <m:r>
                      <a:rPr lang="en-US" altLang="ko-KR" i="1">
                        <a:latin typeface="Cambria Math"/>
                        <a:cs typeface="Times New Roman" pitchFamily="18" charset="0"/>
                      </a:rPr>
                      <m:t>|</m:t>
                    </m:r>
                    <m:r>
                      <a:rPr lang="en-US" altLang="ko-KR" i="1">
                        <a:latin typeface="Cambria Math"/>
                        <a:cs typeface="Times New Roman" pitchFamily="18" charset="0"/>
                      </a:rPr>
                      <m:t>𝑦</m:t>
                    </m:r>
                    <m:r>
                      <a:rPr lang="en-US" altLang="ko-KR" i="1">
                        <a:latin typeface="Cambria Math"/>
                        <a:cs typeface="Times New Roman" pitchFamily="18" charset="0"/>
                      </a:rPr>
                      <m:t>)</m:t>
                    </m:r>
                  </m:oMath>
                </a14:m>
                <a:endParaRPr lang="en-US" altLang="ko-KR" dirty="0">
                  <a:latin typeface="Times New Roman" pitchFamily="18" charset="0"/>
                  <a:cs typeface="Times New Roman" pitchFamily="18" charset="0"/>
                </a:endParaRPr>
              </a:p>
            </p:txBody>
          </p:sp>
        </mc:Choice>
        <mc:Fallback xmlns="">
          <p:sp>
            <p:nvSpPr>
              <p:cNvPr id="2" name="제목 1"/>
              <p:cNvSpPr>
                <a:spLocks noGrp="1" noRot="1" noChangeAspect="1" noMove="1" noResize="1" noEditPoints="1" noAdjustHandles="1" noChangeArrowheads="1" noChangeShapeType="1" noTextEdit="1"/>
              </p:cNvSpPr>
              <p:nvPr>
                <p:ph type="title"/>
              </p:nvPr>
            </p:nvSpPr>
            <p:spPr>
              <a:blipFill rotWithShape="1">
                <a:blip r:embed="rId2"/>
                <a:stretch>
                  <a:fillRect b="-90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1600200"/>
                <a:ext cx="8229600" cy="4853136"/>
              </a:xfrm>
            </p:spPr>
            <p:txBody>
              <a:bodyPr>
                <a:normAutofit fontScale="77500" lnSpcReduction="20000"/>
              </a:bodyPr>
              <a:lstStyle/>
              <a:p>
                <a:r>
                  <a:rPr lang="en-US" altLang="ko-KR" dirty="0" smtClean="0">
                    <a:latin typeface="Times New Roman" pitchFamily="18" charset="0"/>
                    <a:cs typeface="Times New Roman" pitchFamily="18" charset="0"/>
                  </a:rPr>
                  <a:t>Naïve Bayes (NB) assumption</a:t>
                </a:r>
              </a:p>
              <a:p>
                <a:pPr lvl="1"/>
                <a:r>
                  <a:rPr lang="en-US" altLang="ko-KR" dirty="0" smtClean="0">
                    <a:latin typeface="Times New Roman" pitchFamily="18" charset="0"/>
                    <a:cs typeface="Times New Roman" pitchFamily="18" charset="0"/>
                  </a:rPr>
                  <a:t>Model conditions</a:t>
                </a:r>
              </a:p>
              <a:p>
                <a:pPr lvl="2"/>
                <a14:m>
                  <m:oMath xmlns:m="http://schemas.openxmlformats.org/officeDocument/2006/math">
                    <m:r>
                      <a:rPr lang="en-US" altLang="ko-KR" i="1">
                        <a:latin typeface="Cambria Math"/>
                        <a:cs typeface="Times New Roman" pitchFamily="18" charset="0"/>
                      </a:rPr>
                      <m:t>𝑥</m:t>
                    </m:r>
                    <m:r>
                      <a:rPr lang="en-US" altLang="ko-KR" i="1" smtClean="0">
                        <a:latin typeface="Cambria Math"/>
                        <a:ea typeface="Cambria Math"/>
                        <a:cs typeface="Times New Roman" pitchFamily="18" charset="0"/>
                      </a:rPr>
                      <m:t>∈</m:t>
                    </m:r>
                    <m:sSup>
                      <m:sSupPr>
                        <m:ctrlPr>
                          <a:rPr lang="en-US" altLang="ko-KR" i="1" smtClean="0">
                            <a:latin typeface="Cambria Math" panose="02040503050406030204" pitchFamily="18" charset="0"/>
                            <a:ea typeface="Cambria Math"/>
                            <a:cs typeface="Times New Roman" pitchFamily="18" charset="0"/>
                          </a:rPr>
                        </m:ctrlPr>
                      </m:sSupPr>
                      <m:e>
                        <m:d>
                          <m:dPr>
                            <m:begChr m:val="{"/>
                            <m:endChr m:val="}"/>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0,1</m:t>
                            </m:r>
                          </m:e>
                        </m:d>
                      </m:e>
                      <m:sup>
                        <m:r>
                          <a:rPr lang="en-US" altLang="ko-KR" b="0" i="1" smtClean="0">
                            <a:latin typeface="Cambria Math"/>
                            <a:ea typeface="Cambria Math"/>
                            <a:cs typeface="Times New Roman" pitchFamily="18" charset="0"/>
                          </a:rPr>
                          <m:t>50000</m:t>
                        </m:r>
                      </m:sup>
                    </m:sSup>
                  </m:oMath>
                </a14:m>
                <a:endParaRPr lang="en-US" altLang="ko-KR" i="1" dirty="0" smtClean="0">
                  <a:latin typeface="Cambria Math"/>
                  <a:ea typeface="Cambria Math"/>
                  <a:cs typeface="Times New Roman" pitchFamily="18" charset="0"/>
                </a:endParaRPr>
              </a:p>
              <a:p>
                <a:pPr lvl="2"/>
                <a14:m>
                  <m:oMath xmlns:m="http://schemas.openxmlformats.org/officeDocument/2006/math">
                    <m:r>
                      <a:rPr lang="en-US" altLang="ko-KR" i="1">
                        <a:latin typeface="Cambria Math"/>
                        <a:cs typeface="Times New Roman" pitchFamily="18" charset="0"/>
                      </a:rPr>
                      <m:t>𝑦</m:t>
                    </m:r>
                    <m:r>
                      <a:rPr lang="en-US" altLang="ko-KR" i="1">
                        <a:latin typeface="Cambria Math"/>
                        <a:cs typeface="Times New Roman" pitchFamily="18" charset="0"/>
                      </a:rPr>
                      <m:t>=1</m:t>
                    </m:r>
                  </m:oMath>
                </a14:m>
                <a:r>
                  <a:rPr lang="en-US" altLang="ko-KR" dirty="0" smtClean="0">
                    <a:latin typeface="Times New Roman" pitchFamily="18" charset="0"/>
                    <a:cs typeface="Times New Roman" pitchFamily="18" charset="0"/>
                  </a:rPr>
                  <a:t>, spam email </a:t>
                </a:r>
              </a:p>
              <a:p>
                <a:pPr lvl="1"/>
                <a:r>
                  <a:rPr lang="en-US" altLang="ko-KR" dirty="0" smtClean="0">
                    <a:latin typeface="Times New Roman" pitchFamily="18" charset="0"/>
                    <a:cs typeface="Times New Roman" pitchFamily="18" charset="0"/>
                  </a:rPr>
                  <a:t>“buy” word 2087, “price” word 39831</a:t>
                </a:r>
              </a:p>
              <a:p>
                <a:pPr lvl="1"/>
                <a:r>
                  <a:rPr lang="en-US" altLang="ko-KR" dirty="0" smtClean="0">
                    <a:latin typeface="Times New Roman" pitchFamily="18" charset="0"/>
                    <a:cs typeface="Times New Roman" pitchFamily="18" charset="0"/>
                  </a:rPr>
                  <a:t>Knowledge of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b="0" i="1" smtClean="0">
                            <a:latin typeface="Cambria Math"/>
                            <a:cs typeface="Times New Roman" pitchFamily="18" charset="0"/>
                          </a:rPr>
                          <m:t>2087</m:t>
                        </m:r>
                      </m:sub>
                    </m:sSub>
                  </m:oMath>
                </a14:m>
                <a:endParaRPr lang="en-US" altLang="ko-KR" dirty="0" smtClean="0">
                  <a:latin typeface="Times New Roman" pitchFamily="18" charset="0"/>
                  <a:cs typeface="Times New Roman" pitchFamily="18" charset="0"/>
                </a:endParaRPr>
              </a:p>
              <a:p>
                <a:pPr lvl="2"/>
                <a:r>
                  <a:rPr lang="en-US" altLang="ko-KR" dirty="0" smtClean="0">
                    <a:latin typeface="Times New Roman" pitchFamily="18" charset="0"/>
                    <a:cs typeface="Times New Roman" pitchFamily="18" charset="0"/>
                  </a:rPr>
                  <a:t>Knowledge of whether “buy” appears in the message</a:t>
                </a:r>
              </a:p>
              <a:p>
                <a:pPr lvl="1"/>
                <a:r>
                  <a:rPr lang="en-US" altLang="ko-KR" dirty="0" smtClean="0">
                    <a:latin typeface="Times New Roman" pitchFamily="18" charset="0"/>
                    <a:cs typeface="Times New Roman" pitchFamily="18" charset="0"/>
                  </a:rPr>
                  <a:t>The knowledge </a:t>
                </a:r>
                <a:r>
                  <a:rPr lang="en-US" altLang="ko-KR" dirty="0">
                    <a:latin typeface="Times New Roman" pitchFamily="18" charset="0"/>
                    <a:cs typeface="Times New Roman" pitchFamily="18" charset="0"/>
                  </a:rPr>
                  <a:t>of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2087</m:t>
                        </m:r>
                      </m:sub>
                    </m:sSub>
                  </m:oMath>
                </a14:m>
                <a:r>
                  <a:rPr lang="en-US" altLang="ko-KR" dirty="0" smtClean="0">
                    <a:latin typeface="Times New Roman" pitchFamily="18" charset="0"/>
                    <a:cs typeface="Times New Roman" pitchFamily="18" charset="0"/>
                  </a:rPr>
                  <a:t> </a:t>
                </a:r>
                <a:r>
                  <a:rPr lang="en-US" altLang="ko-KR" dirty="0" smtClean="0">
                    <a:solidFill>
                      <a:srgbClr val="FF0000"/>
                    </a:solidFill>
                    <a:latin typeface="Times New Roman" pitchFamily="18" charset="0"/>
                    <a:cs typeface="Times New Roman" pitchFamily="18" charset="0"/>
                  </a:rPr>
                  <a:t>will have no effect</a:t>
                </a:r>
                <a:r>
                  <a:rPr lang="en-US" altLang="ko-KR" dirty="0" smtClean="0">
                    <a:latin typeface="Times New Roman" pitchFamily="18" charset="0"/>
                    <a:cs typeface="Times New Roman" pitchFamily="18" charset="0"/>
                  </a:rPr>
                  <a:t> on your beliefs about the value of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b="0" i="1" smtClean="0">
                            <a:latin typeface="Cambria Math"/>
                            <a:cs typeface="Times New Roman" pitchFamily="18" charset="0"/>
                          </a:rPr>
                          <m:t>39831</m:t>
                        </m:r>
                      </m:sub>
                    </m:sSub>
                  </m:oMath>
                </a14:m>
                <a:endParaRPr lang="en-US" altLang="ko-KR" dirty="0">
                  <a:latin typeface="Times New Roman" pitchFamily="18" charset="0"/>
                  <a:cs typeface="Times New Roman" pitchFamily="18" charset="0"/>
                </a:endParaRPr>
              </a:p>
              <a:p>
                <a:pPr lvl="1"/>
                <a14:m>
                  <m:oMath xmlns:m="http://schemas.openxmlformats.org/officeDocument/2006/math">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2087</m:t>
                            </m:r>
                          </m:sub>
                        </m:sSub>
                      </m:e>
                      <m:e>
                        <m:r>
                          <a:rPr lang="en-US" altLang="ko-KR" i="1">
                            <a:latin typeface="Cambria Math"/>
                            <a:cs typeface="Times New Roman" pitchFamily="18" charset="0"/>
                          </a:rPr>
                          <m:t>𝑦</m:t>
                        </m:r>
                      </m:e>
                    </m:d>
                    <m:r>
                      <a:rPr lang="en-US" altLang="ko-KR" b="0" i="1" smtClean="0">
                        <a:latin typeface="Cambria Math"/>
                        <a:cs typeface="Times New Roman" pitchFamily="18" charset="0"/>
                      </a:rPr>
                      <m:t>=</m:t>
                    </m:r>
                    <m:r>
                      <a:rPr lang="en-US" altLang="ko-KR" i="1">
                        <a:latin typeface="Cambria Math"/>
                        <a:cs typeface="Times New Roman" pitchFamily="18" charset="0"/>
                      </a:rPr>
                      <m:t>𝑝</m:t>
                    </m:r>
                    <m:d>
                      <m:dPr>
                        <m:ctrlPr>
                          <a:rPr lang="en-US" altLang="ko-KR" i="1">
                            <a:latin typeface="Cambria Math" panose="02040503050406030204" pitchFamily="18" charset="0"/>
                            <a:cs typeface="Times New Roman" pitchFamily="18" charset="0"/>
                          </a:rPr>
                        </m:ctrlPr>
                      </m:dPr>
                      <m:e>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2087</m:t>
                            </m:r>
                          </m:sub>
                        </m:sSub>
                      </m:e>
                      <m:e>
                        <m:r>
                          <a:rPr lang="en-US" altLang="ko-KR" i="1">
                            <a:latin typeface="Cambria Math"/>
                            <a:cs typeface="Times New Roman" pitchFamily="18" charset="0"/>
                          </a:rPr>
                          <m:t>𝑦</m:t>
                        </m:r>
                        <m:r>
                          <a:rPr lang="en-US" altLang="ko-KR" b="0" i="1" smtClean="0">
                            <a:latin typeface="Cambria Math"/>
                            <a:cs typeface="Times New Roman" pitchFamily="18" charset="0"/>
                          </a:rPr>
                          <m:t>,</m:t>
                        </m:r>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b="0" i="1" smtClean="0">
                                <a:latin typeface="Cambria Math"/>
                                <a:cs typeface="Times New Roman" pitchFamily="18" charset="0"/>
                              </a:rPr>
                              <m:t>39831</m:t>
                            </m:r>
                          </m:sub>
                        </m:sSub>
                      </m:e>
                    </m:d>
                  </m:oMath>
                </a14:m>
                <a:endParaRPr lang="en-US" altLang="ko-KR" dirty="0" smtClean="0">
                  <a:latin typeface="Times New Roman" pitchFamily="18" charset="0"/>
                  <a:cs typeface="Times New Roman" pitchFamily="18" charset="0"/>
                </a:endParaRPr>
              </a:p>
              <a:p>
                <a:pPr lvl="2"/>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2087</m:t>
                        </m:r>
                      </m:sub>
                    </m:sSub>
                  </m:oMath>
                </a14:m>
                <a:r>
                  <a:rPr lang="en-US" altLang="ko-KR" dirty="0" smtClean="0">
                    <a:latin typeface="Times New Roman" pitchFamily="18" charset="0"/>
                    <a:cs typeface="Times New Roman" pitchFamily="18" charset="0"/>
                  </a:rPr>
                  <a:t> and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39831</m:t>
                        </m:r>
                      </m:sub>
                    </m:sSub>
                  </m:oMath>
                </a14:m>
                <a:r>
                  <a:rPr lang="en-US" altLang="ko-KR" dirty="0" smtClean="0">
                    <a:latin typeface="Times New Roman" pitchFamily="18" charset="0"/>
                    <a:cs typeface="Times New Roman" pitchFamily="18" charset="0"/>
                  </a:rPr>
                  <a:t> are </a:t>
                </a:r>
                <a:r>
                  <a:rPr lang="en-US" altLang="ko-KR" dirty="0" smtClean="0">
                    <a:solidFill>
                      <a:srgbClr val="FF0000"/>
                    </a:solidFill>
                    <a:latin typeface="Times New Roman" pitchFamily="18" charset="0"/>
                    <a:cs typeface="Times New Roman" pitchFamily="18" charset="0"/>
                  </a:rPr>
                  <a:t>conditionally independent</a:t>
                </a:r>
                <a:r>
                  <a:rPr lang="en-US" altLang="ko-KR" dirty="0" smtClean="0">
                    <a:latin typeface="Times New Roman" pitchFamily="18" charset="0"/>
                    <a:cs typeface="Times New Roman" pitchFamily="18" charset="0"/>
                  </a:rPr>
                  <a:t> </a:t>
                </a:r>
                <a:r>
                  <a:rPr lang="en-US" altLang="ko-KR" i="1" dirty="0" smtClean="0">
                    <a:latin typeface="Times New Roman" pitchFamily="18" charset="0"/>
                    <a:cs typeface="Times New Roman" pitchFamily="18" charset="0"/>
                  </a:rPr>
                  <a:t>given</a:t>
                </a:r>
                <a:r>
                  <a:rPr lang="en-US" altLang="ko-KR" dirty="0" smtClean="0">
                    <a:latin typeface="Times New Roman" pitchFamily="18" charset="0"/>
                    <a:cs typeface="Times New Roman" pitchFamily="18" charset="0"/>
                  </a:rPr>
                  <a:t> </a:t>
                </a:r>
                <a14:m>
                  <m:oMath xmlns:m="http://schemas.openxmlformats.org/officeDocument/2006/math">
                    <m:r>
                      <a:rPr lang="en-US" altLang="ko-KR" i="1">
                        <a:latin typeface="Cambria Math"/>
                        <a:cs typeface="Times New Roman" pitchFamily="18" charset="0"/>
                      </a:rPr>
                      <m:t>𝑦</m:t>
                    </m:r>
                  </m:oMath>
                </a14:m>
                <a:endParaRPr lang="en-US" altLang="ko-KR" dirty="0" smtClean="0">
                  <a:latin typeface="Times New Roman" pitchFamily="18" charset="0"/>
                  <a:cs typeface="Times New Roman" pitchFamily="18" charset="0"/>
                </a:endParaRPr>
              </a:p>
              <a:p>
                <a:pPr lvl="1"/>
                <a:r>
                  <a:rPr lang="en-US" altLang="ko-KR" dirty="0" smtClean="0">
                    <a:latin typeface="Times New Roman" pitchFamily="18" charset="0"/>
                    <a:cs typeface="Times New Roman" pitchFamily="18" charset="0"/>
                  </a:rPr>
                  <a:t>Warning!</a:t>
                </a:r>
              </a:p>
              <a:p>
                <a:pPr lvl="2"/>
                <a:r>
                  <a:rPr lang="en-US" altLang="ko-KR" dirty="0" smtClean="0">
                    <a:latin typeface="Times New Roman" pitchFamily="18" charset="0"/>
                    <a:cs typeface="Times New Roman" pitchFamily="18" charset="0"/>
                  </a:rPr>
                  <a:t>This is not the same as saying that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2087</m:t>
                        </m:r>
                      </m:sub>
                    </m:sSub>
                  </m:oMath>
                </a14:m>
                <a:r>
                  <a:rPr lang="en-US" altLang="ko-KR" dirty="0" smtClean="0">
                    <a:latin typeface="Times New Roman" pitchFamily="18" charset="0"/>
                    <a:cs typeface="Times New Roman" pitchFamily="18" charset="0"/>
                  </a:rPr>
                  <a:t> and </a:t>
                </a:r>
                <a14:m>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39831</m:t>
                        </m:r>
                      </m:sub>
                    </m:sSub>
                  </m:oMath>
                </a14:m>
                <a:r>
                  <a:rPr lang="en-US" altLang="ko-KR" dirty="0" smtClean="0">
                    <a:latin typeface="Times New Roman" pitchFamily="18" charset="0"/>
                    <a:cs typeface="Times New Roman" pitchFamily="18" charset="0"/>
                  </a:rPr>
                  <a:t> are independent</a:t>
                </a:r>
              </a:p>
              <a:p>
                <a:pPr lvl="2"/>
                <a14:m>
                  <m:oMath xmlns:m="http://schemas.openxmlformats.org/officeDocument/2006/math">
                    <m:r>
                      <a:rPr lang="en-US" altLang="ko-KR" i="1">
                        <a:latin typeface="Cambria Math"/>
                        <a:cs typeface="Times New Roman" pitchFamily="18" charset="0"/>
                      </a:rPr>
                      <m:t>𝑝</m:t>
                    </m:r>
                    <m:r>
                      <a:rPr lang="en-US" altLang="ko-KR" b="0" i="1" smtClean="0">
                        <a:latin typeface="Cambria Math"/>
                        <a:cs typeface="Times New Roman" pitchFamily="18" charset="0"/>
                      </a:rPr>
                      <m:t>(</m:t>
                    </m:r>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2087</m:t>
                        </m:r>
                      </m:sub>
                    </m:sSub>
                    <m:r>
                      <a:rPr lang="en-US" altLang="ko-KR" b="0" i="1" smtClean="0">
                        <a:latin typeface="Cambria Math"/>
                        <a:cs typeface="Times New Roman" pitchFamily="18" charset="0"/>
                      </a:rPr>
                      <m:t>)</m:t>
                    </m:r>
                    <m:r>
                      <a:rPr lang="en-US" altLang="ko-KR" i="1">
                        <a:latin typeface="Cambria Math"/>
                        <a:cs typeface="Times New Roman" pitchFamily="18" charset="0"/>
                      </a:rPr>
                      <m:t>=</m:t>
                    </m:r>
                    <m:r>
                      <a:rPr lang="en-US" altLang="ko-KR" i="1">
                        <a:latin typeface="Cambria Math"/>
                        <a:cs typeface="Times New Roman" pitchFamily="18" charset="0"/>
                      </a:rPr>
                      <m:t>𝑝</m:t>
                    </m:r>
                    <m:r>
                      <a:rPr lang="en-US" altLang="ko-KR" b="0" i="1" smtClean="0">
                        <a:latin typeface="Cambria Math"/>
                        <a:cs typeface="Times New Roman" pitchFamily="18" charset="0"/>
                      </a:rPr>
                      <m:t>(</m:t>
                    </m:r>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2087</m:t>
                        </m:r>
                      </m:sub>
                    </m:sSub>
                    <m:r>
                      <a:rPr lang="en-US" altLang="ko-KR" b="0" i="1" smtClean="0">
                        <a:latin typeface="Cambria Math"/>
                        <a:cs typeface="Times New Roman" pitchFamily="18" charset="0"/>
                      </a:rPr>
                      <m:t>|</m:t>
                    </m:r>
                    <m:sSub>
                      <m:sSubPr>
                        <m:ctrlPr>
                          <a:rPr lang="en-US" altLang="ko-KR" i="1">
                            <a:latin typeface="Cambria Math" panose="02040503050406030204" pitchFamily="18" charset="0"/>
                            <a:cs typeface="Times New Roman" pitchFamily="18" charset="0"/>
                          </a:rPr>
                        </m:ctrlPr>
                      </m:sSubPr>
                      <m:e>
                        <m:r>
                          <a:rPr lang="en-US" altLang="ko-KR" i="1">
                            <a:latin typeface="Cambria Math"/>
                            <a:cs typeface="Times New Roman" pitchFamily="18" charset="0"/>
                          </a:rPr>
                          <m:t>𝑥</m:t>
                        </m:r>
                      </m:e>
                      <m:sub>
                        <m:r>
                          <a:rPr lang="en-US" altLang="ko-KR" i="1">
                            <a:latin typeface="Cambria Math"/>
                            <a:cs typeface="Times New Roman" pitchFamily="18" charset="0"/>
                          </a:rPr>
                          <m:t>39831</m:t>
                        </m:r>
                      </m:sub>
                    </m:sSub>
                  </m:oMath>
                </a14:m>
                <a:r>
                  <a:rPr lang="en-US" altLang="ko-KR" dirty="0" smtClean="0">
                    <a:latin typeface="Times New Roman" pitchFamily="18" charset="0"/>
                    <a:cs typeface="Times New Roman" pitchFamily="18" charset="0"/>
                  </a:rPr>
                  <a:t>)</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1600200"/>
                <a:ext cx="8229600" cy="4853136"/>
              </a:xfrm>
              <a:blipFill rotWithShape="0">
                <a:blip r:embed="rId3"/>
                <a:stretch>
                  <a:fillRect l="-1037" t="-263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08190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Times New Roman" pitchFamily="18" charset="0"/>
                <a:cs typeface="Times New Roman" pitchFamily="18" charset="0"/>
              </a:rPr>
              <a:t>NB assumption</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altLang="ko-KR" sz="2000" i="1" smtClean="0">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1</m:t>
                              </m:r>
                            </m:sub>
                          </m:sSub>
                          <m:r>
                            <a:rPr lang="en-US" altLang="ko-KR" sz="2000" i="1">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50000</m:t>
                              </m:r>
                            </m:sub>
                          </m:sSub>
                        </m:e>
                        <m:e>
                          <m:r>
                            <a:rPr lang="en-US" altLang="ko-KR" sz="2000" i="1">
                              <a:latin typeface="Cambria Math"/>
                              <a:cs typeface="Times New Roman" pitchFamily="18" charset="0"/>
                            </a:rPr>
                            <m:t>𝑦</m:t>
                          </m:r>
                        </m:e>
                      </m:d>
                      <m:r>
                        <a:rPr lang="en-US" altLang="ko-KR" sz="2000" i="1">
                          <a:latin typeface="Cambria Math"/>
                          <a:cs typeface="Times New Roman" pitchFamily="18" charset="0"/>
                        </a:rPr>
                        <m:t>=</m:t>
                      </m:r>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1</m:t>
                              </m:r>
                            </m:sub>
                          </m:sSub>
                        </m:e>
                        <m:e>
                          <m:r>
                            <a:rPr lang="en-US" altLang="ko-KR" sz="2000" i="1">
                              <a:latin typeface="Cambria Math"/>
                              <a:cs typeface="Times New Roman" pitchFamily="18" charset="0"/>
                            </a:rPr>
                            <m:t>𝑦</m:t>
                          </m:r>
                        </m:e>
                      </m:d>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2</m:t>
                              </m:r>
                            </m:sub>
                          </m:sSub>
                        </m:e>
                        <m:e>
                          <m:r>
                            <a:rPr lang="en-US" altLang="ko-KR" sz="2000" i="1">
                              <a:latin typeface="Cambria Math"/>
                              <a:cs typeface="Times New Roman" pitchFamily="18" charset="0"/>
                            </a:rPr>
                            <m:t>𝑦</m:t>
                          </m:r>
                          <m:r>
                            <a:rPr lang="en-US" altLang="ko-KR" sz="2000" i="1">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1</m:t>
                              </m:r>
                            </m:sub>
                          </m:sSub>
                        </m:e>
                      </m:d>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3</m:t>
                              </m:r>
                            </m:sub>
                          </m:sSub>
                        </m:e>
                        <m:e>
                          <m:r>
                            <a:rPr lang="en-US" altLang="ko-KR" sz="2000" i="1">
                              <a:latin typeface="Cambria Math"/>
                              <a:cs typeface="Times New Roman" pitchFamily="18" charset="0"/>
                            </a:rPr>
                            <m:t>𝑦</m:t>
                          </m:r>
                          <m:r>
                            <a:rPr lang="en-US" altLang="ko-KR" sz="2000" i="1">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1</m:t>
                              </m:r>
                            </m:sub>
                          </m:sSub>
                          <m:r>
                            <a:rPr lang="en-US" altLang="ko-KR" sz="2000" i="1">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2</m:t>
                              </m:r>
                            </m:sub>
                          </m:sSub>
                        </m:e>
                      </m:d>
                      <m:r>
                        <a:rPr lang="en-US" altLang="ko-KR" sz="2000" i="1" smtClean="0">
                          <a:latin typeface="Cambria Math"/>
                          <a:ea typeface="Cambria Math"/>
                          <a:cs typeface="Times New Roman" pitchFamily="18" charset="0"/>
                        </a:rPr>
                        <m:t>⋯</m:t>
                      </m:r>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50000</m:t>
                              </m:r>
                            </m:sub>
                          </m:sSub>
                        </m:e>
                        <m:e>
                          <m:r>
                            <a:rPr lang="en-US" altLang="ko-KR" sz="2000" i="1">
                              <a:latin typeface="Cambria Math"/>
                              <a:cs typeface="Times New Roman" pitchFamily="18" charset="0"/>
                            </a:rPr>
                            <m:t>𝑦</m:t>
                          </m:r>
                          <m:r>
                            <a:rPr lang="en-US" altLang="ko-KR" sz="2000" i="1">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1</m:t>
                              </m:r>
                            </m:sub>
                          </m:sSub>
                          <m:r>
                            <a:rPr lang="en-US" altLang="ko-KR" sz="2000" i="1">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2</m:t>
                              </m:r>
                            </m:sub>
                          </m:sSub>
                          <m:r>
                            <a:rPr lang="en-US" altLang="ko-KR" sz="2000" b="0" i="1" smtClean="0">
                              <a:latin typeface="Cambria Math"/>
                              <a:cs typeface="Times New Roman" pitchFamily="18" charset="0"/>
                            </a:rPr>
                            <m:t>,…</m:t>
                          </m:r>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49999</m:t>
                              </m:r>
                            </m:sub>
                          </m:sSub>
                        </m:e>
                      </m:d>
                      <m:r>
                        <a:rPr lang="en-US" altLang="ko-KR" sz="2000" b="0" i="1" smtClean="0">
                          <a:latin typeface="Cambria Math"/>
                          <a:cs typeface="Times New Roman" pitchFamily="18" charset="0"/>
                        </a:rPr>
                        <m:t>=</m:t>
                      </m:r>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1</m:t>
                              </m:r>
                            </m:sub>
                          </m:sSub>
                        </m:e>
                        <m:e>
                          <m:r>
                            <a:rPr lang="en-US" altLang="ko-KR" sz="2000" i="1">
                              <a:latin typeface="Cambria Math"/>
                              <a:cs typeface="Times New Roman" pitchFamily="18" charset="0"/>
                            </a:rPr>
                            <m:t>𝑦</m:t>
                          </m:r>
                        </m:e>
                      </m:d>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2</m:t>
                              </m:r>
                            </m:sub>
                          </m:sSub>
                        </m:e>
                        <m:e>
                          <m:r>
                            <a:rPr lang="en-US" altLang="ko-KR" sz="2000" i="1">
                              <a:latin typeface="Cambria Math"/>
                              <a:cs typeface="Times New Roman" pitchFamily="18" charset="0"/>
                            </a:rPr>
                            <m:t>𝑦</m:t>
                          </m:r>
                        </m:e>
                      </m:d>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3</m:t>
                              </m:r>
                            </m:sub>
                          </m:sSub>
                        </m:e>
                        <m:e>
                          <m:r>
                            <a:rPr lang="en-US" altLang="ko-KR" sz="2000" i="1">
                              <a:latin typeface="Cambria Math"/>
                              <a:cs typeface="Times New Roman" pitchFamily="18" charset="0"/>
                            </a:rPr>
                            <m:t>𝑦</m:t>
                          </m:r>
                        </m:e>
                      </m:d>
                      <m:r>
                        <a:rPr lang="en-US" altLang="ko-KR" sz="2000" i="1">
                          <a:latin typeface="Cambria Math"/>
                          <a:ea typeface="Cambria Math"/>
                          <a:cs typeface="Times New Roman" pitchFamily="18" charset="0"/>
                        </a:rPr>
                        <m:t>⋯</m:t>
                      </m:r>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50000</m:t>
                              </m:r>
                            </m:sub>
                          </m:sSub>
                        </m:e>
                        <m:e>
                          <m:r>
                            <a:rPr lang="en-US" altLang="ko-KR" sz="2000" i="1">
                              <a:latin typeface="Cambria Math"/>
                              <a:cs typeface="Times New Roman" pitchFamily="18" charset="0"/>
                            </a:rPr>
                            <m:t>𝑦</m:t>
                          </m:r>
                        </m:e>
                      </m:d>
                    </m:oMath>
                  </m:oMathPara>
                </a14:m>
                <a:endParaRPr lang="en-US" altLang="ko-KR" sz="2000" i="1" dirty="0" smtClean="0">
                  <a:latin typeface="Cambria Math"/>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a:cs typeface="Times New Roman" pitchFamily="18" charset="0"/>
                        </a:rPr>
                        <m:t>=</m:t>
                      </m:r>
                      <m:nary>
                        <m:naryPr>
                          <m:chr m:val="∏"/>
                          <m:ctrlPr>
                            <a:rPr lang="en-US" altLang="ko-KR" sz="2000" b="0" i="1" smtClean="0">
                              <a:latin typeface="Cambria Math" panose="02040503050406030204" pitchFamily="18" charset="0"/>
                              <a:cs typeface="Times New Roman" pitchFamily="18" charset="0"/>
                            </a:rPr>
                          </m:ctrlPr>
                        </m:naryPr>
                        <m:sub>
                          <m:r>
                            <m:rPr>
                              <m:brk m:alnAt="23"/>
                            </m:rPr>
                            <a:rPr lang="en-US" altLang="ko-KR" sz="2000" b="0" i="1" smtClean="0">
                              <a:latin typeface="Cambria Math"/>
                              <a:cs typeface="Times New Roman" pitchFamily="18" charset="0"/>
                            </a:rPr>
                            <m:t>𝑖</m:t>
                          </m:r>
                          <m:r>
                            <a:rPr lang="en-US" altLang="ko-KR" sz="2000" b="0" i="1" smtClean="0">
                              <a:latin typeface="Cambria Math"/>
                              <a:cs typeface="Times New Roman" pitchFamily="18" charset="0"/>
                            </a:rPr>
                            <m:t>=1</m:t>
                          </m:r>
                        </m:sub>
                        <m:sup>
                          <m:r>
                            <a:rPr lang="en-US" altLang="ko-KR" sz="2000" b="0" i="1" smtClean="0">
                              <a:latin typeface="Cambria Math"/>
                              <a:cs typeface="Times New Roman" pitchFamily="18" charset="0"/>
                            </a:rPr>
                            <m:t>𝑛</m:t>
                          </m:r>
                        </m:sup>
                        <m:e>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b="0" i="1" smtClean="0">
                                      <a:latin typeface="Cambria Math"/>
                                      <a:cs typeface="Times New Roman" pitchFamily="18" charset="0"/>
                                    </a:rPr>
                                    <m:t>𝑖</m:t>
                                  </m:r>
                                </m:sub>
                              </m:sSub>
                            </m:e>
                            <m:e>
                              <m:r>
                                <a:rPr lang="en-US" altLang="ko-KR" sz="2000" i="1">
                                  <a:latin typeface="Cambria Math"/>
                                  <a:cs typeface="Times New Roman" pitchFamily="18" charset="0"/>
                                </a:rPr>
                                <m:t>𝑦</m:t>
                              </m:r>
                            </m:e>
                          </m:d>
                        </m:e>
                      </m:nary>
                    </m:oMath>
                  </m:oMathPara>
                </a14:m>
                <a:endParaRPr lang="en-US" altLang="ko-KR" sz="2000" dirty="0" smtClean="0">
                  <a:latin typeface="Times New Roman" pitchFamily="18" charset="0"/>
                  <a:cs typeface="Times New Roman" pitchFamily="18" charset="0"/>
                </a:endParaRPr>
              </a:p>
              <a:p>
                <a:r>
                  <a:rPr lang="en-US" altLang="ko-KR" dirty="0" smtClean="0">
                    <a:latin typeface="Times New Roman" pitchFamily="18" charset="0"/>
                    <a:cs typeface="Times New Roman" pitchFamily="18" charset="0"/>
                  </a:rPr>
                  <a:t>An extremely strong assumptions</a:t>
                </a:r>
              </a:p>
              <a:p>
                <a:r>
                  <a:rPr lang="en-US" altLang="ko-KR" dirty="0" smtClean="0">
                    <a:latin typeface="Times New Roman" pitchFamily="18" charset="0"/>
                    <a:cs typeface="Times New Roman" pitchFamily="18" charset="0"/>
                  </a:rPr>
                  <a:t>Parameterization</a:t>
                </a:r>
              </a:p>
              <a:p>
                <a:pPr lvl="1"/>
                <a14:m>
                  <m:oMath xmlns:m="http://schemas.openxmlformats.org/officeDocument/2006/math">
                    <m:sSub>
                      <m:sSubPr>
                        <m:ctrlPr>
                          <a:rPr lang="en-US" altLang="ko-KR" sz="2000" i="1" smtClean="0">
                            <a:latin typeface="Cambria Math" panose="02040503050406030204" pitchFamily="18" charset="0"/>
                            <a:cs typeface="Times New Roman" pitchFamily="18" charset="0"/>
                          </a:rPr>
                        </m:ctrlPr>
                      </m:sSubPr>
                      <m:e>
                        <m:r>
                          <a:rPr lang="ko-KR" altLang="en-US" sz="2000" i="1" smtClean="0">
                            <a:latin typeface="Cambria Math"/>
                            <a:cs typeface="Times New Roman" pitchFamily="18" charset="0"/>
                          </a:rPr>
                          <m:t>𝜙</m:t>
                        </m:r>
                      </m:e>
                      <m:sub>
                        <m:r>
                          <a:rPr lang="en-US" altLang="ko-KR" sz="2000" b="0" i="1" smtClean="0">
                            <a:latin typeface="Cambria Math"/>
                            <a:cs typeface="Times New Roman" pitchFamily="18" charset="0"/>
                          </a:rPr>
                          <m:t>𝑖</m:t>
                        </m:r>
                        <m:r>
                          <a:rPr lang="en-US" altLang="ko-KR" sz="2000" b="0" i="1" smtClean="0">
                            <a:latin typeface="Cambria Math"/>
                            <a:cs typeface="Times New Roman" pitchFamily="18" charset="0"/>
                          </a:rPr>
                          <m:t>|</m:t>
                        </m:r>
                        <m:r>
                          <a:rPr lang="en-US" altLang="ko-KR" sz="2000" b="0" i="1" smtClean="0">
                            <a:latin typeface="Cambria Math"/>
                            <a:cs typeface="Times New Roman" pitchFamily="18" charset="0"/>
                          </a:rPr>
                          <m:t>𝑦</m:t>
                        </m:r>
                        <m:r>
                          <a:rPr lang="en-US" altLang="ko-KR" sz="2000" b="0" i="1" smtClean="0">
                            <a:latin typeface="Cambria Math"/>
                            <a:cs typeface="Times New Roman" pitchFamily="18" charset="0"/>
                          </a:rPr>
                          <m:t>=1</m:t>
                        </m:r>
                      </m:sub>
                    </m:sSub>
                    <m:r>
                      <a:rPr lang="en-US" altLang="ko-KR" sz="2000" b="0" i="1" smtClean="0">
                        <a:latin typeface="Cambria Math"/>
                        <a:cs typeface="Times New Roman" pitchFamily="18" charset="0"/>
                      </a:rPr>
                      <m:t>=</m:t>
                    </m:r>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smtClean="0">
                                <a:latin typeface="Cambria Math" panose="02040503050406030204" pitchFamily="18" charset="0"/>
                                <a:cs typeface="Times New Roman" pitchFamily="18" charset="0"/>
                              </a:rPr>
                            </m:ctrlPr>
                          </m:sSubPr>
                          <m:e>
                            <m:r>
                              <a:rPr lang="en-US" altLang="ko-KR" sz="2000" b="0" i="1" smtClean="0">
                                <a:latin typeface="Cambria Math"/>
                                <a:cs typeface="Times New Roman" pitchFamily="18" charset="0"/>
                              </a:rPr>
                              <m:t>𝑥</m:t>
                            </m:r>
                          </m:e>
                          <m:sub>
                            <m:r>
                              <a:rPr lang="en-US" altLang="ko-KR" sz="2000" b="0" i="1" smtClean="0">
                                <a:latin typeface="Cambria Math"/>
                                <a:cs typeface="Times New Roman" pitchFamily="18" charset="0"/>
                              </a:rPr>
                              <m:t>𝑖</m:t>
                            </m:r>
                          </m:sub>
                        </m:sSub>
                        <m:r>
                          <a:rPr lang="en-US" altLang="ko-KR" sz="2000" b="0" i="1" smtClean="0">
                            <a:latin typeface="Cambria Math"/>
                            <a:cs typeface="Times New Roman" pitchFamily="18" charset="0"/>
                          </a:rPr>
                          <m:t>=1</m:t>
                        </m:r>
                      </m:e>
                      <m:e>
                        <m:r>
                          <a:rPr lang="en-US" altLang="ko-KR" sz="2000" i="1">
                            <a:latin typeface="Cambria Math"/>
                            <a:cs typeface="Times New Roman" pitchFamily="18" charset="0"/>
                          </a:rPr>
                          <m:t>𝑦</m:t>
                        </m:r>
                        <m:r>
                          <a:rPr lang="en-US" altLang="ko-KR" sz="2000" i="1">
                            <a:latin typeface="Cambria Math"/>
                            <a:cs typeface="Times New Roman" pitchFamily="18" charset="0"/>
                          </a:rPr>
                          <m:t>=1</m:t>
                        </m:r>
                      </m:e>
                    </m:d>
                  </m:oMath>
                </a14:m>
                <a:endParaRPr lang="en-US" altLang="ko-KR" sz="2000" dirty="0" smtClean="0">
                  <a:latin typeface="Times New Roman" pitchFamily="18" charset="0"/>
                  <a:cs typeface="Times New Roman" pitchFamily="18" charset="0"/>
                </a:endParaRPr>
              </a:p>
              <a:p>
                <a:pPr lvl="1"/>
                <a14:m>
                  <m:oMath xmlns:m="http://schemas.openxmlformats.org/officeDocument/2006/math">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𝑖</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=0</m:t>
                        </m:r>
                      </m:sub>
                    </m:sSub>
                    <m:r>
                      <a:rPr lang="en-US" altLang="ko-KR" sz="2000" i="1">
                        <a:latin typeface="Cambria Math"/>
                        <a:cs typeface="Times New Roman" pitchFamily="18" charset="0"/>
                      </a:rPr>
                      <m:t>=</m:t>
                    </m:r>
                    <m:r>
                      <a:rPr lang="en-US" altLang="ko-KR" sz="2000" i="1">
                        <a:latin typeface="Cambria Math"/>
                        <a:cs typeface="Times New Roman" pitchFamily="18" charset="0"/>
                      </a:rPr>
                      <m:t>𝑝</m:t>
                    </m:r>
                    <m:d>
                      <m:dPr>
                        <m:ctrlPr>
                          <a:rPr lang="en-US" altLang="ko-KR" sz="2000" i="1">
                            <a:latin typeface="Cambria Math" panose="02040503050406030204" pitchFamily="18" charset="0"/>
                            <a:cs typeface="Times New Roman" pitchFamily="18" charset="0"/>
                          </a:rPr>
                        </m:ctrlPr>
                      </m:dPr>
                      <m:e>
                        <m:sSub>
                          <m:sSubPr>
                            <m:ctrlPr>
                              <a:rPr lang="en-US" altLang="ko-KR" sz="2000" i="1">
                                <a:latin typeface="Cambria Math" panose="02040503050406030204" pitchFamily="18" charset="0"/>
                                <a:cs typeface="Times New Roman" pitchFamily="18" charset="0"/>
                              </a:rPr>
                            </m:ctrlPr>
                          </m:sSubPr>
                          <m:e>
                            <m:r>
                              <a:rPr lang="en-US" altLang="ko-KR" sz="2000" i="1">
                                <a:latin typeface="Cambria Math"/>
                                <a:cs typeface="Times New Roman" pitchFamily="18" charset="0"/>
                              </a:rPr>
                              <m:t>𝑥</m:t>
                            </m:r>
                          </m:e>
                          <m:sub>
                            <m:r>
                              <a:rPr lang="en-US" altLang="ko-KR" sz="2000" i="1">
                                <a:latin typeface="Cambria Math"/>
                                <a:cs typeface="Times New Roman" pitchFamily="18" charset="0"/>
                              </a:rPr>
                              <m:t>𝑖</m:t>
                            </m:r>
                          </m:sub>
                        </m:sSub>
                        <m:r>
                          <a:rPr lang="en-US" altLang="ko-KR" sz="2000" i="1">
                            <a:latin typeface="Cambria Math"/>
                            <a:cs typeface="Times New Roman" pitchFamily="18" charset="0"/>
                          </a:rPr>
                          <m:t>=1</m:t>
                        </m:r>
                      </m:e>
                      <m:e>
                        <m:r>
                          <a:rPr lang="en-US" altLang="ko-KR" sz="2000" i="1">
                            <a:latin typeface="Cambria Math"/>
                            <a:cs typeface="Times New Roman" pitchFamily="18" charset="0"/>
                          </a:rPr>
                          <m:t>𝑦</m:t>
                        </m:r>
                        <m:r>
                          <a:rPr lang="en-US" altLang="ko-KR" sz="2000" i="1">
                            <a:latin typeface="Cambria Math"/>
                            <a:cs typeface="Times New Roman" pitchFamily="18" charset="0"/>
                          </a:rPr>
                          <m:t>=0</m:t>
                        </m:r>
                      </m:e>
                    </m:d>
                  </m:oMath>
                </a14:m>
                <a:endParaRPr lang="en-US" altLang="ko-KR" sz="2000" dirty="0" smtClean="0">
                  <a:latin typeface="Times New Roman" pitchFamily="18" charset="0"/>
                  <a:cs typeface="Times New Roman" pitchFamily="18" charset="0"/>
                </a:endParaRPr>
              </a:p>
              <a:p>
                <a:pPr lvl="1"/>
                <a14:m>
                  <m:oMath xmlns:m="http://schemas.openxmlformats.org/officeDocument/2006/math">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𝑦</m:t>
                        </m:r>
                        <m:r>
                          <a:rPr lang="en-US" altLang="ko-KR" sz="2000" i="1">
                            <a:latin typeface="Cambria Math"/>
                            <a:cs typeface="Times New Roman" pitchFamily="18" charset="0"/>
                          </a:rPr>
                          <m:t>=1</m:t>
                        </m:r>
                      </m:sub>
                    </m:sSub>
                    <m:r>
                      <a:rPr lang="en-US" altLang="ko-KR" sz="2000" i="1">
                        <a:latin typeface="Cambria Math"/>
                        <a:cs typeface="Times New Roman" pitchFamily="18" charset="0"/>
                      </a:rPr>
                      <m:t>=</m:t>
                    </m:r>
                    <m:r>
                      <a:rPr lang="en-US" altLang="ko-KR" sz="2000" i="1">
                        <a:latin typeface="Cambria Math"/>
                        <a:cs typeface="Times New Roman" pitchFamily="18" charset="0"/>
                      </a:rPr>
                      <m:t>𝑝</m:t>
                    </m:r>
                    <m:r>
                      <a:rPr lang="en-US" altLang="ko-KR" sz="2000" b="0" i="1" smtClean="0">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=1</m:t>
                    </m:r>
                  </m:oMath>
                </a14:m>
                <a:r>
                  <a:rPr lang="en-US" altLang="ko-KR" sz="2000" dirty="0" smtClean="0">
                    <a:latin typeface="Times New Roman" pitchFamily="18" charset="0"/>
                    <a:cs typeface="Times New Roman" pitchFamily="18" charset="0"/>
                  </a:rPr>
                  <a:t>)</a:t>
                </a:r>
              </a:p>
              <a:p>
                <a:pPr lvl="1"/>
                <a14:m>
                  <m:oMath xmlns:m="http://schemas.openxmlformats.org/officeDocument/2006/math">
                    <m:sSub>
                      <m:sSubPr>
                        <m:ctrlPr>
                          <a:rPr lang="en-US" altLang="ko-KR" sz="2000" i="1">
                            <a:latin typeface="Cambria Math" panose="02040503050406030204" pitchFamily="18" charset="0"/>
                            <a:cs typeface="Times New Roman" pitchFamily="18" charset="0"/>
                          </a:rPr>
                        </m:ctrlPr>
                      </m:sSubPr>
                      <m:e>
                        <m:r>
                          <a:rPr lang="ko-KR" altLang="en-US" sz="2000" i="1">
                            <a:latin typeface="Cambria Math"/>
                            <a:cs typeface="Times New Roman" pitchFamily="18" charset="0"/>
                          </a:rPr>
                          <m:t>𝜙</m:t>
                        </m:r>
                      </m:e>
                      <m:sub>
                        <m:r>
                          <a:rPr lang="en-US" altLang="ko-KR" sz="2000" i="1">
                            <a:latin typeface="Cambria Math"/>
                            <a:cs typeface="Times New Roman" pitchFamily="18" charset="0"/>
                          </a:rPr>
                          <m:t>𝑦</m:t>
                        </m:r>
                        <m:r>
                          <a:rPr lang="en-US" altLang="ko-KR" sz="2000" i="1">
                            <a:latin typeface="Cambria Math"/>
                            <a:cs typeface="Times New Roman" pitchFamily="18" charset="0"/>
                          </a:rPr>
                          <m:t>=0</m:t>
                        </m:r>
                      </m:sub>
                    </m:sSub>
                    <m:r>
                      <a:rPr lang="en-US" altLang="ko-KR" sz="2000" i="1">
                        <a:latin typeface="Cambria Math"/>
                        <a:cs typeface="Times New Roman" pitchFamily="18" charset="0"/>
                      </a:rPr>
                      <m:t>=</m:t>
                    </m:r>
                    <m:r>
                      <a:rPr lang="en-US" altLang="ko-KR" sz="2000" i="1">
                        <a:latin typeface="Cambria Math"/>
                        <a:cs typeface="Times New Roman" pitchFamily="18" charset="0"/>
                      </a:rPr>
                      <m:t>𝑝</m:t>
                    </m:r>
                    <m:r>
                      <a:rPr lang="en-US" altLang="ko-KR" sz="2000" i="1">
                        <a:latin typeface="Cambria Math"/>
                        <a:cs typeface="Times New Roman" pitchFamily="18" charset="0"/>
                      </a:rPr>
                      <m:t>(</m:t>
                    </m:r>
                    <m:r>
                      <a:rPr lang="en-US" altLang="ko-KR" sz="2000" i="1">
                        <a:latin typeface="Cambria Math"/>
                        <a:cs typeface="Times New Roman" pitchFamily="18" charset="0"/>
                      </a:rPr>
                      <m:t>𝑦</m:t>
                    </m:r>
                    <m:r>
                      <a:rPr lang="en-US" altLang="ko-KR" sz="2000" i="1">
                        <a:latin typeface="Cambria Math"/>
                        <a:cs typeface="Times New Roman" pitchFamily="18" charset="0"/>
                      </a:rPr>
                      <m:t>=0</m:t>
                    </m:r>
                  </m:oMath>
                </a14:m>
                <a:r>
                  <a:rPr lang="en-US" altLang="ko-KR" sz="2000" dirty="0">
                    <a:latin typeface="Times New Roman" pitchFamily="18" charset="0"/>
                    <a:cs typeface="Times New Roman" pitchFamily="18" charset="0"/>
                  </a:rPr>
                  <a:t>)</a:t>
                </a:r>
              </a:p>
              <a:p>
                <a:pPr lvl="1"/>
                <a:endParaRPr lang="en-US" altLang="ko-KR" sz="2000" dirty="0" smtClean="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89728" y="4218175"/>
                <a:ext cx="2465162"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ko-KR" i="1" smtClean="0">
                              <a:solidFill>
                                <a:srgbClr val="0070C0"/>
                              </a:solidFill>
                              <a:latin typeface="Cambria Math" panose="02040503050406030204" pitchFamily="18" charset="0"/>
                            </a:rPr>
                          </m:ctrlPr>
                        </m:fPr>
                        <m:num>
                          <m:r>
                            <a:rPr lang="en-US" altLang="ko-KR" b="0" i="1" smtClean="0">
                              <a:solidFill>
                                <a:srgbClr val="0070C0"/>
                              </a:solidFill>
                              <a:latin typeface="Cambria Math" panose="02040503050406030204" pitchFamily="18" charset="0"/>
                            </a:rPr>
                            <m:t>#</m:t>
                          </m:r>
                          <m:r>
                            <a:rPr lang="en-US" altLang="ko-KR" b="0" i="1" smtClean="0">
                              <a:solidFill>
                                <a:srgbClr val="0070C0"/>
                              </a:solidFill>
                              <a:latin typeface="Cambria Math"/>
                            </a:rPr>
                            <m:t>((</m:t>
                          </m:r>
                          <m:sSub>
                            <m:sSubPr>
                              <m:ctrlPr>
                                <a:rPr lang="en-US" altLang="ko-KR" i="1">
                                  <a:solidFill>
                                    <a:srgbClr val="0070C0"/>
                                  </a:solidFill>
                                  <a:latin typeface="Cambria Math" panose="02040503050406030204" pitchFamily="18" charset="0"/>
                                  <a:cs typeface="Times New Roman" pitchFamily="18" charset="0"/>
                                </a:rPr>
                              </m:ctrlPr>
                            </m:sSubPr>
                            <m:e>
                              <m:r>
                                <a:rPr lang="en-US" altLang="ko-KR" i="1">
                                  <a:solidFill>
                                    <a:srgbClr val="0070C0"/>
                                  </a:solidFill>
                                  <a:latin typeface="Cambria Math"/>
                                  <a:cs typeface="Times New Roman" pitchFamily="18" charset="0"/>
                                </a:rPr>
                                <m:t>𝑥</m:t>
                              </m:r>
                            </m:e>
                            <m:sub>
                              <m:r>
                                <a:rPr lang="en-US" altLang="ko-KR" i="1">
                                  <a:solidFill>
                                    <a:srgbClr val="0070C0"/>
                                  </a:solidFill>
                                  <a:latin typeface="Cambria Math"/>
                                  <a:cs typeface="Times New Roman" pitchFamily="18" charset="0"/>
                                </a:rPr>
                                <m:t>𝑖</m:t>
                              </m:r>
                            </m:sub>
                          </m:sSub>
                          <m:r>
                            <a:rPr lang="en-US" altLang="ko-KR" i="1">
                              <a:solidFill>
                                <a:srgbClr val="0070C0"/>
                              </a:solidFill>
                              <a:latin typeface="Cambria Math"/>
                              <a:cs typeface="Times New Roman" pitchFamily="18" charset="0"/>
                            </a:rPr>
                            <m:t>=</m:t>
                          </m:r>
                          <m:r>
                            <a:rPr lang="en-US" altLang="ko-KR" i="1" smtClean="0">
                              <a:solidFill>
                                <a:srgbClr val="0070C0"/>
                              </a:solidFill>
                              <a:latin typeface="Cambria Math"/>
                              <a:cs typeface="Times New Roman" pitchFamily="18" charset="0"/>
                            </a:rPr>
                            <m:t>1</m:t>
                          </m:r>
                          <m:r>
                            <a:rPr lang="en-US" altLang="ko-KR" b="0" i="1" smtClean="0">
                              <a:solidFill>
                                <a:srgbClr val="0070C0"/>
                              </a:solidFill>
                              <a:latin typeface="Cambria Math"/>
                              <a:cs typeface="Times New Roman" pitchFamily="18" charset="0"/>
                            </a:rPr>
                            <m:t> )</m:t>
                          </m:r>
                          <m:r>
                            <a:rPr lang="en-US" altLang="ko-KR" b="0" i="1" smtClean="0">
                              <a:solidFill>
                                <a:srgbClr val="0070C0"/>
                              </a:solidFill>
                              <a:latin typeface="Cambria Math"/>
                              <a:ea typeface="Cambria Math"/>
                              <a:cs typeface="Times New Roman" pitchFamily="18" charset="0"/>
                            </a:rPr>
                            <m:t>∧(</m:t>
                          </m:r>
                          <m:r>
                            <a:rPr lang="en-US" altLang="ko-KR" i="1" smtClean="0">
                              <a:solidFill>
                                <a:srgbClr val="0070C0"/>
                              </a:solidFill>
                              <a:latin typeface="Cambria Math"/>
                              <a:cs typeface="Times New Roman" pitchFamily="18" charset="0"/>
                            </a:rPr>
                            <m:t>𝑦</m:t>
                          </m:r>
                          <m:r>
                            <a:rPr lang="en-US" altLang="ko-KR" i="1">
                              <a:solidFill>
                                <a:srgbClr val="0070C0"/>
                              </a:solidFill>
                              <a:latin typeface="Cambria Math"/>
                              <a:cs typeface="Times New Roman" pitchFamily="18" charset="0"/>
                            </a:rPr>
                            <m:t>=1</m:t>
                          </m:r>
                          <m:r>
                            <a:rPr lang="en-US" altLang="ko-KR" b="0" i="1" smtClean="0">
                              <a:solidFill>
                                <a:srgbClr val="0070C0"/>
                              </a:solidFill>
                              <a:latin typeface="Cambria Math"/>
                              <a:cs typeface="Times New Roman" pitchFamily="18" charset="0"/>
                            </a:rPr>
                            <m:t>))</m:t>
                          </m:r>
                        </m:num>
                        <m:den>
                          <m:r>
                            <a:rPr lang="en-US" altLang="ko-KR" b="0" i="1" smtClean="0">
                              <a:solidFill>
                                <a:srgbClr val="0070C0"/>
                              </a:solidFill>
                              <a:latin typeface="Cambria Math" panose="02040503050406030204" pitchFamily="18" charset="0"/>
                              <a:cs typeface="Times New Roman" pitchFamily="18" charset="0"/>
                            </a:rPr>
                            <m:t>#</m:t>
                          </m:r>
                          <m:r>
                            <a:rPr lang="en-US" altLang="ko-KR" b="0" i="1" smtClean="0">
                              <a:solidFill>
                                <a:srgbClr val="0070C0"/>
                              </a:solidFill>
                              <a:latin typeface="Cambria Math"/>
                            </a:rPr>
                            <m:t>(</m:t>
                          </m:r>
                          <m:r>
                            <a:rPr lang="en-US" altLang="ko-KR" b="0" i="1" smtClean="0">
                              <a:solidFill>
                                <a:srgbClr val="0070C0"/>
                              </a:solidFill>
                              <a:latin typeface="Cambria Math"/>
                            </a:rPr>
                            <m:t>𝑦</m:t>
                          </m:r>
                          <m:r>
                            <a:rPr lang="en-US" altLang="ko-KR" b="0" i="1" smtClean="0">
                              <a:solidFill>
                                <a:srgbClr val="0070C0"/>
                              </a:solidFill>
                              <a:latin typeface="Cambria Math"/>
                            </a:rPr>
                            <m:t>=1)</m:t>
                          </m:r>
                        </m:den>
                      </m:f>
                    </m:oMath>
                  </m:oMathPara>
                </a14:m>
                <a:endParaRPr lang="ko-KR" altLang="en-US" dirty="0">
                  <a:solidFill>
                    <a:srgbClr val="0070C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489728" y="4218175"/>
                <a:ext cx="2465162" cy="669094"/>
              </a:xfrm>
              <a:prstGeom prst="rect">
                <a:avLst/>
              </a:prstGeom>
              <a:blipFill rotWithShape="0">
                <a:blip r:embed="rId3"/>
                <a:stretch>
                  <a:fillRect/>
                </a:stretch>
              </a:blipFill>
            </p:spPr>
            <p:txBody>
              <a:bodyPr/>
              <a:lstStyle/>
              <a:p>
                <a:r>
                  <a:rPr lang="ko-KR" altLang="en-US">
                    <a:noFill/>
                  </a:rPr>
                  <a:t> </a:t>
                </a:r>
              </a:p>
            </p:txBody>
          </p:sp>
        </mc:Fallback>
      </mc:AlternateContent>
      <p:cxnSp>
        <p:nvCxnSpPr>
          <p:cNvPr id="6" name="직선 화살표 연결선 5"/>
          <p:cNvCxnSpPr>
            <a:stCxn id="4" idx="1"/>
          </p:cNvCxnSpPr>
          <p:nvPr/>
        </p:nvCxnSpPr>
        <p:spPr>
          <a:xfrm flipH="1">
            <a:off x="4067944" y="4552722"/>
            <a:ext cx="421784" cy="244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572000" y="5010263"/>
                <a:ext cx="2401042"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ko-KR" i="1" smtClean="0">
                              <a:solidFill>
                                <a:srgbClr val="0070C0"/>
                              </a:solidFill>
                              <a:latin typeface="Cambria Math" panose="02040503050406030204" pitchFamily="18" charset="0"/>
                            </a:rPr>
                          </m:ctrlPr>
                        </m:fPr>
                        <m:num>
                          <m:r>
                            <a:rPr lang="en-US" altLang="ko-KR" b="0" i="1" smtClean="0">
                              <a:solidFill>
                                <a:srgbClr val="0070C0"/>
                              </a:solidFill>
                              <a:latin typeface="Cambria Math" panose="02040503050406030204" pitchFamily="18" charset="0"/>
                            </a:rPr>
                            <m:t>#</m:t>
                          </m:r>
                          <m:r>
                            <a:rPr lang="en-US" altLang="ko-KR" b="0" i="1" smtClean="0">
                              <a:solidFill>
                                <a:srgbClr val="0070C0"/>
                              </a:solidFill>
                              <a:latin typeface="Cambria Math"/>
                            </a:rPr>
                            <m:t>(</m:t>
                          </m:r>
                          <m:sSub>
                            <m:sSubPr>
                              <m:ctrlPr>
                                <a:rPr lang="en-US" altLang="ko-KR" i="1">
                                  <a:solidFill>
                                    <a:srgbClr val="0070C0"/>
                                  </a:solidFill>
                                  <a:latin typeface="Cambria Math" panose="02040503050406030204" pitchFamily="18" charset="0"/>
                                  <a:cs typeface="Times New Roman" pitchFamily="18" charset="0"/>
                                </a:rPr>
                              </m:ctrlPr>
                            </m:sSubPr>
                            <m:e>
                              <m:r>
                                <a:rPr lang="en-US" altLang="ko-KR" b="0" i="1" smtClean="0">
                                  <a:solidFill>
                                    <a:srgbClr val="0070C0"/>
                                  </a:solidFill>
                                  <a:latin typeface="Cambria Math"/>
                                  <a:cs typeface="Times New Roman" pitchFamily="18" charset="0"/>
                                </a:rPr>
                                <m:t>(</m:t>
                              </m:r>
                              <m:r>
                                <a:rPr lang="en-US" altLang="ko-KR" i="1">
                                  <a:solidFill>
                                    <a:srgbClr val="0070C0"/>
                                  </a:solidFill>
                                  <a:latin typeface="Cambria Math"/>
                                  <a:cs typeface="Times New Roman" pitchFamily="18" charset="0"/>
                                </a:rPr>
                                <m:t>𝑥</m:t>
                              </m:r>
                            </m:e>
                            <m:sub>
                              <m:r>
                                <a:rPr lang="en-US" altLang="ko-KR" i="1">
                                  <a:solidFill>
                                    <a:srgbClr val="0070C0"/>
                                  </a:solidFill>
                                  <a:latin typeface="Cambria Math"/>
                                  <a:cs typeface="Times New Roman" pitchFamily="18" charset="0"/>
                                </a:rPr>
                                <m:t>𝑖</m:t>
                              </m:r>
                            </m:sub>
                          </m:sSub>
                          <m:r>
                            <a:rPr lang="en-US" altLang="ko-KR" i="1">
                              <a:solidFill>
                                <a:srgbClr val="0070C0"/>
                              </a:solidFill>
                              <a:latin typeface="Cambria Math"/>
                              <a:cs typeface="Times New Roman" pitchFamily="18" charset="0"/>
                            </a:rPr>
                            <m:t>=1</m:t>
                          </m:r>
                          <m:r>
                            <a:rPr lang="en-US" altLang="ko-KR" b="0" i="1" smtClean="0">
                              <a:solidFill>
                                <a:srgbClr val="0070C0"/>
                              </a:solidFill>
                              <a:latin typeface="Cambria Math"/>
                              <a:cs typeface="Times New Roman" pitchFamily="18" charset="0"/>
                            </a:rPr>
                            <m:t> )</m:t>
                          </m:r>
                          <m:r>
                            <a:rPr lang="en-US" altLang="ko-KR" b="0" i="1" smtClean="0">
                              <a:solidFill>
                                <a:srgbClr val="0070C0"/>
                              </a:solidFill>
                              <a:latin typeface="Cambria Math"/>
                              <a:ea typeface="Cambria Math"/>
                              <a:cs typeface="Times New Roman" pitchFamily="18" charset="0"/>
                            </a:rPr>
                            <m:t>∧(</m:t>
                          </m:r>
                          <m:r>
                            <a:rPr lang="en-US" altLang="ko-KR" i="1" smtClean="0">
                              <a:solidFill>
                                <a:srgbClr val="0070C0"/>
                              </a:solidFill>
                              <a:latin typeface="Cambria Math"/>
                              <a:cs typeface="Times New Roman" pitchFamily="18" charset="0"/>
                            </a:rPr>
                            <m:t>𝑦</m:t>
                          </m:r>
                          <m:r>
                            <a:rPr lang="en-US" altLang="ko-KR" i="1">
                              <a:solidFill>
                                <a:srgbClr val="0070C0"/>
                              </a:solidFill>
                              <a:latin typeface="Cambria Math"/>
                              <a:cs typeface="Times New Roman" pitchFamily="18" charset="0"/>
                            </a:rPr>
                            <m:t>=</m:t>
                          </m:r>
                          <m:r>
                            <a:rPr lang="en-US" altLang="ko-KR" b="0" i="1" smtClean="0">
                              <a:solidFill>
                                <a:srgbClr val="0070C0"/>
                              </a:solidFill>
                              <a:latin typeface="Cambria Math"/>
                              <a:cs typeface="Times New Roman" pitchFamily="18" charset="0"/>
                            </a:rPr>
                            <m:t>0))</m:t>
                          </m:r>
                        </m:num>
                        <m:den>
                          <m:r>
                            <a:rPr lang="en-US" altLang="ko-KR" b="0" i="1" smtClean="0">
                              <a:solidFill>
                                <a:srgbClr val="0070C0"/>
                              </a:solidFill>
                              <a:latin typeface="Cambria Math" panose="02040503050406030204" pitchFamily="18" charset="0"/>
                              <a:cs typeface="Times New Roman" pitchFamily="18" charset="0"/>
                            </a:rPr>
                            <m:t>#</m:t>
                          </m:r>
                          <m:r>
                            <a:rPr lang="en-US" altLang="ko-KR" b="0" i="1" smtClean="0">
                              <a:solidFill>
                                <a:srgbClr val="0070C0"/>
                              </a:solidFill>
                              <a:latin typeface="Cambria Math"/>
                            </a:rPr>
                            <m:t>(</m:t>
                          </m:r>
                          <m:r>
                            <a:rPr lang="en-US" altLang="ko-KR" b="0" i="1" smtClean="0">
                              <a:solidFill>
                                <a:srgbClr val="0070C0"/>
                              </a:solidFill>
                              <a:latin typeface="Cambria Math"/>
                            </a:rPr>
                            <m:t>𝑦</m:t>
                          </m:r>
                          <m:r>
                            <a:rPr lang="en-US" altLang="ko-KR" b="0" i="1" smtClean="0">
                              <a:solidFill>
                                <a:srgbClr val="0070C0"/>
                              </a:solidFill>
                              <a:latin typeface="Cambria Math"/>
                            </a:rPr>
                            <m:t>=0)</m:t>
                          </m:r>
                        </m:den>
                      </m:f>
                    </m:oMath>
                  </m:oMathPara>
                </a14:m>
                <a:endParaRPr lang="ko-KR" altLang="en-US"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572000" y="5010263"/>
                <a:ext cx="2401042" cy="669094"/>
              </a:xfrm>
              <a:prstGeom prst="rect">
                <a:avLst/>
              </a:prstGeom>
              <a:blipFill rotWithShape="0">
                <a:blip r:embed="rId4"/>
                <a:stretch>
                  <a:fillRect/>
                </a:stretch>
              </a:blipFill>
            </p:spPr>
            <p:txBody>
              <a:bodyPr/>
              <a:lstStyle/>
              <a:p>
                <a:r>
                  <a:rPr lang="ko-KR" altLang="en-US">
                    <a:noFill/>
                  </a:rPr>
                  <a:t> </a:t>
                </a:r>
              </a:p>
            </p:txBody>
          </p:sp>
        </mc:Fallback>
      </mc:AlternateContent>
      <p:cxnSp>
        <p:nvCxnSpPr>
          <p:cNvPr id="8" name="직선 화살표 연결선 7"/>
          <p:cNvCxnSpPr>
            <a:stCxn id="7" idx="1"/>
          </p:cNvCxnSpPr>
          <p:nvPr/>
        </p:nvCxnSpPr>
        <p:spPr>
          <a:xfrm flipH="1" flipV="1">
            <a:off x="4067944" y="5249546"/>
            <a:ext cx="504056" cy="95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3284" y="4218175"/>
            <a:ext cx="1944216" cy="523220"/>
          </a:xfrm>
          <a:prstGeom prst="rect">
            <a:avLst/>
          </a:prstGeom>
          <a:noFill/>
        </p:spPr>
        <p:txBody>
          <a:bodyPr wrap="square" rtlCol="0">
            <a:spAutoFit/>
          </a:bodyPr>
          <a:lstStyle/>
          <a:p>
            <a:r>
              <a:rPr lang="en-US" altLang="ko-KR" sz="1400" dirty="0" smtClean="0">
                <a:solidFill>
                  <a:srgbClr val="C00000"/>
                </a:solidFill>
              </a:rPr>
              <a:t>P(“i-</a:t>
            </a:r>
            <a:r>
              <a:rPr lang="en-US" altLang="ko-KR" sz="1400" dirty="0" err="1" smtClean="0">
                <a:solidFill>
                  <a:srgbClr val="C00000"/>
                </a:solidFill>
              </a:rPr>
              <a:t>th</a:t>
            </a:r>
            <a:r>
              <a:rPr lang="en-US" altLang="ko-KR" sz="1400" dirty="0" smtClean="0">
                <a:solidFill>
                  <a:srgbClr val="C00000"/>
                </a:solidFill>
              </a:rPr>
              <a:t> word appears when spam”)</a:t>
            </a:r>
            <a:endParaRPr lang="ko-KR" altLang="en-US" sz="1400" dirty="0">
              <a:solidFill>
                <a:srgbClr val="C00000"/>
              </a:solidFill>
            </a:endParaRPr>
          </a:p>
        </p:txBody>
      </p:sp>
      <p:sp>
        <p:nvSpPr>
          <p:cNvPr id="15" name="TextBox 14"/>
          <p:cNvSpPr txBox="1"/>
          <p:nvPr/>
        </p:nvSpPr>
        <p:spPr>
          <a:xfrm>
            <a:off x="7020272" y="5035568"/>
            <a:ext cx="1944216" cy="523220"/>
          </a:xfrm>
          <a:prstGeom prst="rect">
            <a:avLst/>
          </a:prstGeom>
          <a:noFill/>
        </p:spPr>
        <p:txBody>
          <a:bodyPr wrap="square" rtlCol="0">
            <a:spAutoFit/>
          </a:bodyPr>
          <a:lstStyle/>
          <a:p>
            <a:r>
              <a:rPr lang="en-US" altLang="ko-KR" sz="1400" dirty="0" smtClean="0">
                <a:solidFill>
                  <a:srgbClr val="C00000"/>
                </a:solidFill>
              </a:rPr>
              <a:t>P(“i-</a:t>
            </a:r>
            <a:r>
              <a:rPr lang="en-US" altLang="ko-KR" sz="1400" dirty="0" err="1" smtClean="0">
                <a:solidFill>
                  <a:srgbClr val="C00000"/>
                </a:solidFill>
              </a:rPr>
              <a:t>th</a:t>
            </a:r>
            <a:r>
              <a:rPr lang="en-US" altLang="ko-KR" sz="1400" dirty="0" smtClean="0">
                <a:solidFill>
                  <a:srgbClr val="C00000"/>
                </a:solidFill>
              </a:rPr>
              <a:t> word appears when NON-spam”)</a:t>
            </a:r>
            <a:endParaRPr lang="ko-KR" altLang="en-US" sz="1400" dirty="0">
              <a:solidFill>
                <a:srgbClr val="C00000"/>
              </a:solidFill>
            </a:endParaRPr>
          </a:p>
        </p:txBody>
      </p:sp>
      <p:sp>
        <p:nvSpPr>
          <p:cNvPr id="16" name="직사각형 15"/>
          <p:cNvSpPr/>
          <p:nvPr/>
        </p:nvSpPr>
        <p:spPr>
          <a:xfrm>
            <a:off x="3203846" y="5344810"/>
            <a:ext cx="963405" cy="307777"/>
          </a:xfrm>
          <a:prstGeom prst="rect">
            <a:avLst/>
          </a:prstGeom>
        </p:spPr>
        <p:txBody>
          <a:bodyPr wrap="none">
            <a:spAutoFit/>
          </a:bodyPr>
          <a:lstStyle/>
          <a:p>
            <a:r>
              <a:rPr lang="en-US" altLang="ko-KR" sz="1400" dirty="0">
                <a:solidFill>
                  <a:srgbClr val="C00000"/>
                </a:solidFill>
              </a:rPr>
              <a:t>p(“spam”)</a:t>
            </a:r>
            <a:endParaRPr lang="ko-KR" altLang="en-US" sz="1400" dirty="0">
              <a:solidFill>
                <a:srgbClr val="C00000"/>
              </a:solidFill>
            </a:endParaRPr>
          </a:p>
        </p:txBody>
      </p:sp>
      <p:sp>
        <p:nvSpPr>
          <p:cNvPr id="17" name="직사각형 16"/>
          <p:cNvSpPr/>
          <p:nvPr/>
        </p:nvSpPr>
        <p:spPr>
          <a:xfrm>
            <a:off x="3203848" y="5651098"/>
            <a:ext cx="1459695" cy="307777"/>
          </a:xfrm>
          <a:prstGeom prst="rect">
            <a:avLst/>
          </a:prstGeom>
        </p:spPr>
        <p:txBody>
          <a:bodyPr wrap="none">
            <a:spAutoFit/>
          </a:bodyPr>
          <a:lstStyle/>
          <a:p>
            <a:r>
              <a:rPr lang="en-US" altLang="ko-KR" sz="1400" dirty="0">
                <a:solidFill>
                  <a:srgbClr val="C00000"/>
                </a:solidFill>
              </a:rPr>
              <a:t>p</a:t>
            </a:r>
            <a:r>
              <a:rPr lang="en-US" altLang="ko-KR" sz="1400" dirty="0" smtClean="0">
                <a:solidFill>
                  <a:srgbClr val="C00000"/>
                </a:solidFill>
              </a:rPr>
              <a:t>(“NON-spam</a:t>
            </a:r>
            <a:r>
              <a:rPr lang="en-US" altLang="ko-KR" sz="1400" dirty="0">
                <a:solidFill>
                  <a:srgbClr val="C00000"/>
                </a:solidFill>
              </a:rPr>
              <a:t>”)</a:t>
            </a:r>
            <a:endParaRPr lang="ko-KR" altLang="en-US" sz="1400" dirty="0">
              <a:solidFill>
                <a:srgbClr val="C00000"/>
              </a:solidFill>
            </a:endParaRPr>
          </a:p>
        </p:txBody>
      </p:sp>
    </p:spTree>
    <p:extLst>
      <p:ext uri="{BB962C8B-B14F-4D97-AF65-F5344CB8AC3E}">
        <p14:creationId xmlns:p14="http://schemas.microsoft.com/office/powerpoint/2010/main" val="3008190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Times New Roman" pitchFamily="18" charset="0"/>
                <a:cs typeface="Times New Roman" pitchFamily="18" charset="0"/>
              </a:rPr>
              <a:t>Model conditions</a:t>
            </a:r>
            <a:endParaRPr lang="ko-KR"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1600200"/>
                <a:ext cx="8229600" cy="4853136"/>
              </a:xfrm>
            </p:spPr>
            <p:txBody>
              <a:bodyPr>
                <a:normAutofit/>
              </a:bodyPr>
              <a:lstStyle/>
              <a:p>
                <a:r>
                  <a:rPr lang="en-US" altLang="ko-KR" sz="2000" dirty="0" smtClean="0">
                    <a:latin typeface="Times New Roman" pitchFamily="18" charset="0"/>
                    <a:cs typeface="Times New Roman" pitchFamily="18" charset="0"/>
                  </a:rPr>
                  <a:t>Given training set</a:t>
                </a: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altLang="ko-KR" sz="1800" i="1" smtClean="0">
                              <a:latin typeface="Cambria Math" panose="02040503050406030204" pitchFamily="18" charset="0"/>
                              <a:cs typeface="Times New Roman" pitchFamily="18" charset="0"/>
                            </a:rPr>
                          </m:ctrlPr>
                        </m:dPr>
                        <m:e>
                          <m:d>
                            <m:dPr>
                              <m:ctrlPr>
                                <a:rPr lang="en-US" altLang="ko-KR" sz="1800" i="1" smtClean="0">
                                  <a:latin typeface="Cambria Math" panose="02040503050406030204" pitchFamily="18" charset="0"/>
                                  <a:cs typeface="Times New Roman" pitchFamily="18" charset="0"/>
                                </a:rPr>
                              </m:ctrlPr>
                            </m:dPr>
                            <m:e>
                              <m:sSup>
                                <m:sSupPr>
                                  <m:ctrlPr>
                                    <a:rPr lang="en-US" altLang="ko-KR" sz="1800" i="1" smtClean="0">
                                      <a:latin typeface="Cambria Math" panose="02040503050406030204" pitchFamily="18" charset="0"/>
                                      <a:cs typeface="Times New Roman" pitchFamily="18" charset="0"/>
                                    </a:rPr>
                                  </m:ctrlPr>
                                </m:sSupPr>
                                <m:e>
                                  <m:r>
                                    <a:rPr lang="en-US" altLang="ko-KR" sz="1800" b="0" i="1" smtClean="0">
                                      <a:latin typeface="Cambria Math"/>
                                      <a:cs typeface="Times New Roman" pitchFamily="18" charset="0"/>
                                    </a:rPr>
                                    <m:t>𝑥</m:t>
                                  </m:r>
                                </m:e>
                                <m:sup>
                                  <m:d>
                                    <m:dPr>
                                      <m:ctrlPr>
                                        <a:rPr lang="en-US" altLang="ko-KR" sz="1800" i="1" smtClean="0">
                                          <a:latin typeface="Cambria Math" panose="02040503050406030204" pitchFamily="18" charset="0"/>
                                          <a:cs typeface="Times New Roman" pitchFamily="18" charset="0"/>
                                        </a:rPr>
                                      </m:ctrlPr>
                                    </m:dPr>
                                    <m:e>
                                      <m:r>
                                        <a:rPr lang="en-US" altLang="ko-KR" sz="1800" b="0" i="1" smtClean="0">
                                          <a:latin typeface="Cambria Math"/>
                                          <a:cs typeface="Times New Roman" pitchFamily="18" charset="0"/>
                                        </a:rPr>
                                        <m:t>𝑖</m:t>
                                      </m:r>
                                    </m:e>
                                  </m:d>
                                </m:sup>
                              </m:sSup>
                              <m:r>
                                <a:rPr lang="en-US" altLang="ko-KR" sz="1800" b="0" i="1" smtClean="0">
                                  <a:latin typeface="Cambria Math"/>
                                  <a:cs typeface="Times New Roman" pitchFamily="18" charset="0"/>
                                </a:rPr>
                                <m:t>,</m:t>
                              </m:r>
                              <m:sSup>
                                <m:sSupPr>
                                  <m:ctrlPr>
                                    <a:rPr lang="en-US" altLang="ko-KR" sz="1800" i="1">
                                      <a:latin typeface="Cambria Math" panose="02040503050406030204" pitchFamily="18" charset="0"/>
                                      <a:cs typeface="Times New Roman" pitchFamily="18" charset="0"/>
                                    </a:rPr>
                                  </m:ctrlPr>
                                </m:sSupPr>
                                <m:e>
                                  <m:r>
                                    <a:rPr lang="en-US" altLang="ko-KR" sz="1800" b="0" i="1" smtClean="0">
                                      <a:latin typeface="Cambria Math"/>
                                      <a:cs typeface="Times New Roman" pitchFamily="18" charset="0"/>
                                    </a:rPr>
                                    <m:t>𝑦</m:t>
                                  </m:r>
                                </m:e>
                                <m:sup>
                                  <m:d>
                                    <m:dPr>
                                      <m:ctrlPr>
                                        <a:rPr lang="en-US" altLang="ko-KR" sz="1800" i="1">
                                          <a:latin typeface="Cambria Math" panose="02040503050406030204" pitchFamily="18" charset="0"/>
                                          <a:cs typeface="Times New Roman" pitchFamily="18" charset="0"/>
                                        </a:rPr>
                                      </m:ctrlPr>
                                    </m:dPr>
                                    <m:e>
                                      <m:r>
                                        <a:rPr lang="en-US" altLang="ko-KR" sz="1800" b="0" i="1" smtClean="0">
                                          <a:latin typeface="Cambria Math"/>
                                          <a:cs typeface="Times New Roman" pitchFamily="18" charset="0"/>
                                        </a:rPr>
                                        <m:t>𝑖</m:t>
                                      </m:r>
                                    </m:e>
                                  </m:d>
                                </m:sup>
                              </m:sSup>
                            </m:e>
                          </m:d>
                          <m:r>
                            <a:rPr lang="en-US" altLang="ko-KR" sz="1800" b="0" i="1" smtClean="0">
                              <a:latin typeface="Cambria Math"/>
                              <a:cs typeface="Times New Roman" pitchFamily="18" charset="0"/>
                            </a:rPr>
                            <m:t>;</m:t>
                          </m:r>
                          <m:r>
                            <a:rPr lang="en-US" altLang="ko-KR" sz="1800" b="0" i="1" smtClean="0">
                              <a:latin typeface="Cambria Math"/>
                              <a:cs typeface="Times New Roman" pitchFamily="18" charset="0"/>
                            </a:rPr>
                            <m:t>𝑖</m:t>
                          </m:r>
                          <m:r>
                            <a:rPr lang="en-US" altLang="ko-KR" sz="1800" b="0" i="1" smtClean="0">
                              <a:latin typeface="Cambria Math"/>
                              <a:cs typeface="Times New Roman" pitchFamily="18" charset="0"/>
                            </a:rPr>
                            <m:t>=1,…,</m:t>
                          </m:r>
                          <m:r>
                            <a:rPr lang="en-US" altLang="ko-KR" sz="1800" b="0" i="1" smtClean="0">
                              <a:latin typeface="Cambria Math"/>
                              <a:cs typeface="Times New Roman" pitchFamily="18" charset="0"/>
                            </a:rPr>
                            <m:t>𝑚</m:t>
                          </m:r>
                        </m:e>
                      </m:d>
                    </m:oMath>
                  </m:oMathPara>
                </a14:m>
                <a:endParaRPr lang="en-US" altLang="ko-KR" sz="1800" dirty="0" smtClean="0">
                  <a:latin typeface="Times New Roman" pitchFamily="18" charset="0"/>
                  <a:cs typeface="Times New Roman" pitchFamily="18" charset="0"/>
                </a:endParaRPr>
              </a:p>
              <a:p>
                <a:r>
                  <a:rPr lang="en-US" altLang="ko-KR" sz="2000" dirty="0" smtClean="0">
                    <a:latin typeface="Times New Roman" pitchFamily="18" charset="0"/>
                    <a:cs typeface="Times New Roman" pitchFamily="18" charset="0"/>
                  </a:rPr>
                  <a:t>Joint likelihood </a:t>
                </a:r>
                <a14:m>
                  <m:oMath xmlns:m="http://schemas.openxmlformats.org/officeDocument/2006/math">
                    <m:r>
                      <a:rPr lang="en-US" altLang="ko-KR" sz="2000" i="1">
                        <a:latin typeface="Cambria Math"/>
                        <a:ea typeface="Cambria Math"/>
                        <a:cs typeface="Times New Roman" pitchFamily="18" charset="0"/>
                      </a:rPr>
                      <m:t>ℒ</m:t>
                    </m:r>
                    <m:r>
                      <a:rPr lang="en-US" altLang="ko-KR" sz="2000" i="1">
                        <a:latin typeface="Cambria Math"/>
                        <a:ea typeface="Cambria Math"/>
                        <a:cs typeface="Times New Roman" pitchFamily="18" charset="0"/>
                      </a:rPr>
                      <m:t> </m:t>
                    </m:r>
                  </m:oMath>
                </a14:m>
                <a:r>
                  <a:rPr lang="en-US" altLang="ko-KR" sz="2000" dirty="0" smtClean="0">
                    <a:latin typeface="Times New Roman" pitchFamily="18" charset="0"/>
                    <a:cs typeface="Times New Roman" pitchFamily="18" charset="0"/>
                  </a:rPr>
                  <a:t>of the data</a:t>
                </a:r>
              </a:p>
              <a:p>
                <a:pPr marL="457200" lvl="1" indent="0">
                  <a:buNone/>
                </a:pPr>
                <a14:m>
                  <m:oMathPara xmlns:m="http://schemas.openxmlformats.org/officeDocument/2006/math">
                    <m:oMathParaPr>
                      <m:jc m:val="centerGroup"/>
                    </m:oMathParaPr>
                    <m:oMath xmlns:m="http://schemas.openxmlformats.org/officeDocument/2006/math">
                      <m:r>
                        <a:rPr lang="en-US" altLang="ko-KR" sz="1800" i="1" smtClean="0">
                          <a:latin typeface="Cambria Math"/>
                          <a:ea typeface="Cambria Math"/>
                          <a:cs typeface="Times New Roman" pitchFamily="18" charset="0"/>
                        </a:rPr>
                        <m:t>ℒ</m:t>
                      </m:r>
                      <m:d>
                        <m:dPr>
                          <m:ctrlPr>
                            <a:rPr lang="en-US" altLang="ko-KR" sz="1800" i="1" smtClean="0">
                              <a:latin typeface="Cambria Math" panose="02040503050406030204" pitchFamily="18" charset="0"/>
                              <a:ea typeface="Cambria Math"/>
                              <a:cs typeface="Times New Roman" pitchFamily="18" charset="0"/>
                            </a:rPr>
                          </m:ctrlPr>
                        </m:dPr>
                        <m:e>
                          <m:sSub>
                            <m:sSubPr>
                              <m:ctrlPr>
                                <a:rPr lang="en-US" altLang="ko-KR" sz="1800" i="1">
                                  <a:latin typeface="Cambria Math" panose="02040503050406030204" pitchFamily="18" charset="0"/>
                                  <a:cs typeface="Times New Roman" pitchFamily="18" charset="0"/>
                                </a:rPr>
                              </m:ctrlPr>
                            </m:sSubPr>
                            <m:e>
                              <m:r>
                                <a:rPr lang="ko-KR" altLang="en-US" sz="1800" i="1">
                                  <a:latin typeface="Cambria Math"/>
                                  <a:cs typeface="Times New Roman" pitchFamily="18" charset="0"/>
                                </a:rPr>
                                <m:t>𝜙</m:t>
                              </m:r>
                            </m:e>
                            <m:sub>
                              <m:r>
                                <a:rPr lang="en-US" altLang="ko-KR" sz="1800" i="1">
                                  <a:latin typeface="Cambria Math"/>
                                  <a:cs typeface="Times New Roman" pitchFamily="18" charset="0"/>
                                </a:rPr>
                                <m:t>𝑦</m:t>
                              </m:r>
                            </m:sub>
                          </m:sSub>
                          <m:r>
                            <a:rPr lang="en-US" altLang="ko-KR" sz="1800" b="0" i="1" smtClean="0">
                              <a:latin typeface="Cambria Math"/>
                              <a:cs typeface="Times New Roman" pitchFamily="18" charset="0"/>
                            </a:rPr>
                            <m:t>,</m:t>
                          </m:r>
                          <m:sSub>
                            <m:sSubPr>
                              <m:ctrlPr>
                                <a:rPr lang="en-US" altLang="ko-KR" sz="1800" i="1">
                                  <a:latin typeface="Cambria Math" panose="02040503050406030204" pitchFamily="18" charset="0"/>
                                  <a:cs typeface="Times New Roman" pitchFamily="18" charset="0"/>
                                </a:rPr>
                              </m:ctrlPr>
                            </m:sSubPr>
                            <m:e>
                              <m:r>
                                <a:rPr lang="ko-KR" altLang="en-US" sz="1800" i="1">
                                  <a:latin typeface="Cambria Math"/>
                                  <a:cs typeface="Times New Roman" pitchFamily="18" charset="0"/>
                                </a:rPr>
                                <m:t>𝜙</m:t>
                              </m:r>
                            </m:e>
                            <m:sub>
                              <m:r>
                                <a:rPr lang="en-US" altLang="ko-KR" sz="1800" i="1">
                                  <a:latin typeface="Cambria Math"/>
                                  <a:cs typeface="Times New Roman" pitchFamily="18" charset="0"/>
                                </a:rPr>
                                <m:t>𝑖</m:t>
                              </m:r>
                              <m:r>
                                <a:rPr lang="en-US" altLang="ko-KR" sz="1800" i="1">
                                  <a:latin typeface="Cambria Math"/>
                                  <a:cs typeface="Times New Roman" pitchFamily="18" charset="0"/>
                                </a:rPr>
                                <m:t>|</m:t>
                              </m:r>
                              <m:r>
                                <a:rPr lang="en-US" altLang="ko-KR" sz="1800" i="1">
                                  <a:latin typeface="Cambria Math"/>
                                  <a:cs typeface="Times New Roman" pitchFamily="18" charset="0"/>
                                </a:rPr>
                                <m:t>𝑦</m:t>
                              </m:r>
                              <m:r>
                                <a:rPr lang="en-US" altLang="ko-KR" sz="1800" i="1">
                                  <a:latin typeface="Cambria Math"/>
                                  <a:cs typeface="Times New Roman" pitchFamily="18" charset="0"/>
                                </a:rPr>
                                <m:t>=1</m:t>
                              </m:r>
                            </m:sub>
                          </m:sSub>
                          <m:r>
                            <a:rPr lang="en-US" altLang="ko-KR" sz="1800" b="0" i="1" smtClean="0">
                              <a:latin typeface="Cambria Math"/>
                              <a:cs typeface="Times New Roman" pitchFamily="18" charset="0"/>
                            </a:rPr>
                            <m:t>,</m:t>
                          </m:r>
                          <m:sSub>
                            <m:sSubPr>
                              <m:ctrlPr>
                                <a:rPr lang="en-US" altLang="ko-KR" sz="1800" i="1">
                                  <a:latin typeface="Cambria Math" panose="02040503050406030204" pitchFamily="18" charset="0"/>
                                  <a:cs typeface="Times New Roman" pitchFamily="18" charset="0"/>
                                </a:rPr>
                              </m:ctrlPr>
                            </m:sSubPr>
                            <m:e>
                              <m:r>
                                <a:rPr lang="ko-KR" altLang="en-US" sz="1800" i="1">
                                  <a:latin typeface="Cambria Math"/>
                                  <a:cs typeface="Times New Roman" pitchFamily="18" charset="0"/>
                                </a:rPr>
                                <m:t>𝜙</m:t>
                              </m:r>
                            </m:e>
                            <m:sub>
                              <m:r>
                                <a:rPr lang="en-US" altLang="ko-KR" sz="1800" i="1">
                                  <a:latin typeface="Cambria Math"/>
                                  <a:cs typeface="Times New Roman" pitchFamily="18" charset="0"/>
                                </a:rPr>
                                <m:t>𝑖</m:t>
                              </m:r>
                              <m:r>
                                <a:rPr lang="en-US" altLang="ko-KR" sz="1800" i="1">
                                  <a:latin typeface="Cambria Math"/>
                                  <a:cs typeface="Times New Roman" pitchFamily="18" charset="0"/>
                                </a:rPr>
                                <m:t>|</m:t>
                              </m:r>
                              <m:r>
                                <a:rPr lang="en-US" altLang="ko-KR" sz="1800" i="1">
                                  <a:latin typeface="Cambria Math"/>
                                  <a:cs typeface="Times New Roman" pitchFamily="18" charset="0"/>
                                </a:rPr>
                                <m:t>𝑦</m:t>
                              </m:r>
                              <m:r>
                                <a:rPr lang="en-US" altLang="ko-KR" sz="1800" i="1">
                                  <a:latin typeface="Cambria Math"/>
                                  <a:cs typeface="Times New Roman" pitchFamily="18" charset="0"/>
                                </a:rPr>
                                <m:t>=0</m:t>
                              </m:r>
                            </m:sub>
                          </m:sSub>
                        </m:e>
                      </m:d>
                      <m:r>
                        <a:rPr lang="en-US" altLang="ko-KR" sz="1800" b="0" i="1" smtClean="0">
                          <a:latin typeface="Cambria Math"/>
                          <a:ea typeface="Cambria Math"/>
                          <a:cs typeface="Times New Roman" pitchFamily="18" charset="0"/>
                        </a:rPr>
                        <m:t>=</m:t>
                      </m:r>
                      <m:nary>
                        <m:naryPr>
                          <m:chr m:val="∏"/>
                          <m:ctrlPr>
                            <a:rPr lang="en-US" altLang="ko-KR" sz="1800" i="1">
                              <a:latin typeface="Cambria Math" panose="02040503050406030204" pitchFamily="18" charset="0"/>
                              <a:cs typeface="Times New Roman" pitchFamily="18" charset="0"/>
                            </a:rPr>
                          </m:ctrlPr>
                        </m:naryPr>
                        <m:sub>
                          <m:r>
                            <m:rPr>
                              <m:brk m:alnAt="23"/>
                            </m:rPr>
                            <a:rPr lang="en-US" altLang="ko-KR" sz="1800" i="1">
                              <a:latin typeface="Cambria Math"/>
                              <a:cs typeface="Times New Roman" pitchFamily="18" charset="0"/>
                            </a:rPr>
                            <m:t>𝑖</m:t>
                          </m:r>
                          <m:r>
                            <a:rPr lang="en-US" altLang="ko-KR" sz="1800" i="1">
                              <a:latin typeface="Cambria Math"/>
                              <a:cs typeface="Times New Roman" pitchFamily="18" charset="0"/>
                            </a:rPr>
                            <m:t>=1</m:t>
                          </m:r>
                        </m:sub>
                        <m:sup>
                          <m:r>
                            <a:rPr lang="en-US" altLang="ko-KR" sz="1800" i="1">
                              <a:latin typeface="Cambria Math"/>
                              <a:cs typeface="Times New Roman" pitchFamily="18" charset="0"/>
                            </a:rPr>
                            <m:t>𝑛</m:t>
                          </m:r>
                        </m:sup>
                        <m:e>
                          <m:r>
                            <a:rPr lang="en-US" altLang="ko-KR" sz="1800" i="1">
                              <a:latin typeface="Cambria Math"/>
                              <a:cs typeface="Times New Roman" pitchFamily="18" charset="0"/>
                            </a:rPr>
                            <m:t>𝑝</m:t>
                          </m:r>
                          <m:d>
                            <m:dPr>
                              <m:ctrlPr>
                                <a:rPr lang="en-US" altLang="ko-KR" sz="1800" i="1">
                                  <a:latin typeface="Cambria Math" panose="02040503050406030204" pitchFamily="18" charset="0"/>
                                  <a:cs typeface="Times New Roman" pitchFamily="18" charset="0"/>
                                </a:rPr>
                              </m:ctrlPr>
                            </m:dPr>
                            <m:e>
                              <m:sSup>
                                <m:sSupPr>
                                  <m:ctrlPr>
                                    <a:rPr lang="en-US" altLang="ko-KR" sz="1800" i="1">
                                      <a:latin typeface="Cambria Math" panose="02040503050406030204" pitchFamily="18" charset="0"/>
                                      <a:cs typeface="Times New Roman" pitchFamily="18" charset="0"/>
                                    </a:rPr>
                                  </m:ctrlPr>
                                </m:sSupPr>
                                <m:e>
                                  <m:r>
                                    <a:rPr lang="en-US" altLang="ko-KR" sz="1800" i="1">
                                      <a:latin typeface="Cambria Math"/>
                                      <a:cs typeface="Times New Roman" pitchFamily="18" charset="0"/>
                                    </a:rPr>
                                    <m:t>𝑥</m:t>
                                  </m:r>
                                </m:e>
                                <m:sup>
                                  <m:d>
                                    <m:dPr>
                                      <m:ctrlPr>
                                        <a:rPr lang="en-US" altLang="ko-KR" sz="1800" i="1">
                                          <a:latin typeface="Cambria Math" panose="02040503050406030204" pitchFamily="18" charset="0"/>
                                          <a:cs typeface="Times New Roman" pitchFamily="18" charset="0"/>
                                        </a:rPr>
                                      </m:ctrlPr>
                                    </m:dPr>
                                    <m:e>
                                      <m:r>
                                        <a:rPr lang="en-US" altLang="ko-KR" sz="1800" i="1">
                                          <a:latin typeface="Cambria Math"/>
                                          <a:cs typeface="Times New Roman" pitchFamily="18" charset="0"/>
                                        </a:rPr>
                                        <m:t>𝑖</m:t>
                                      </m:r>
                                    </m:e>
                                  </m:d>
                                </m:sup>
                              </m:sSup>
                              <m:r>
                                <a:rPr lang="en-US" altLang="ko-KR" sz="1800" i="1">
                                  <a:latin typeface="Cambria Math"/>
                                  <a:cs typeface="Times New Roman" pitchFamily="18" charset="0"/>
                                </a:rPr>
                                <m:t>,</m:t>
                              </m:r>
                              <m:sSup>
                                <m:sSupPr>
                                  <m:ctrlPr>
                                    <a:rPr lang="en-US" altLang="ko-KR" sz="1800" i="1">
                                      <a:latin typeface="Cambria Math" panose="02040503050406030204" pitchFamily="18" charset="0"/>
                                      <a:cs typeface="Times New Roman" pitchFamily="18" charset="0"/>
                                    </a:rPr>
                                  </m:ctrlPr>
                                </m:sSupPr>
                                <m:e>
                                  <m:r>
                                    <a:rPr lang="en-US" altLang="ko-KR" sz="1800" i="1">
                                      <a:latin typeface="Cambria Math"/>
                                      <a:cs typeface="Times New Roman" pitchFamily="18" charset="0"/>
                                    </a:rPr>
                                    <m:t>𝑦</m:t>
                                  </m:r>
                                </m:e>
                                <m:sup>
                                  <m:d>
                                    <m:dPr>
                                      <m:ctrlPr>
                                        <a:rPr lang="en-US" altLang="ko-KR" sz="1800" i="1">
                                          <a:latin typeface="Cambria Math" panose="02040503050406030204" pitchFamily="18" charset="0"/>
                                          <a:cs typeface="Times New Roman" pitchFamily="18" charset="0"/>
                                        </a:rPr>
                                      </m:ctrlPr>
                                    </m:dPr>
                                    <m:e>
                                      <m:r>
                                        <a:rPr lang="en-US" altLang="ko-KR" sz="1800" i="1">
                                          <a:latin typeface="Cambria Math"/>
                                          <a:cs typeface="Times New Roman" pitchFamily="18" charset="0"/>
                                        </a:rPr>
                                        <m:t>𝑖</m:t>
                                      </m:r>
                                    </m:e>
                                  </m:d>
                                </m:sup>
                              </m:sSup>
                            </m:e>
                          </m:d>
                        </m:e>
                      </m:nary>
                    </m:oMath>
                  </m:oMathPara>
                </a14:m>
                <a:endParaRPr lang="en-US" altLang="ko-KR" sz="2400" dirty="0" smtClean="0">
                  <a:latin typeface="Times New Roman" pitchFamily="18" charset="0"/>
                  <a:cs typeface="Times New Roman" pitchFamily="18" charset="0"/>
                </a:endParaRPr>
              </a:p>
              <a:p>
                <a:pPr lvl="1"/>
                <a:r>
                  <a:rPr lang="en-US" altLang="ko-KR" sz="2000" dirty="0" smtClean="0">
                    <a:latin typeface="Times New Roman" pitchFamily="18" charset="0"/>
                    <a:cs typeface="Times New Roman" pitchFamily="18" charset="0"/>
                  </a:rPr>
                  <a:t>Maximum likelihood estimation maximizing each parameters</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ko-KR" sz="1800" i="1">
                              <a:latin typeface="Cambria Math" panose="02040503050406030204" pitchFamily="18" charset="0"/>
                              <a:cs typeface="Times New Roman" pitchFamily="18" charset="0"/>
                            </a:rPr>
                          </m:ctrlPr>
                        </m:sSubPr>
                        <m:e>
                          <m:r>
                            <a:rPr lang="ko-KR" altLang="en-US" sz="1800" i="1">
                              <a:latin typeface="Cambria Math"/>
                              <a:cs typeface="Times New Roman" pitchFamily="18" charset="0"/>
                            </a:rPr>
                            <m:t>𝜙</m:t>
                          </m:r>
                        </m:e>
                        <m:sub>
                          <m:r>
                            <a:rPr lang="en-US" altLang="ko-KR" sz="1800" b="0" i="1" smtClean="0">
                              <a:latin typeface="Cambria Math"/>
                              <a:cs typeface="Times New Roman" pitchFamily="18" charset="0"/>
                            </a:rPr>
                            <m:t>𝑗</m:t>
                          </m:r>
                          <m:r>
                            <a:rPr lang="en-US" altLang="ko-KR" sz="1800" i="1">
                              <a:latin typeface="Cambria Math"/>
                              <a:cs typeface="Times New Roman" pitchFamily="18" charset="0"/>
                            </a:rPr>
                            <m:t>|</m:t>
                          </m:r>
                          <m:r>
                            <a:rPr lang="en-US" altLang="ko-KR" sz="1800" i="1">
                              <a:latin typeface="Cambria Math"/>
                              <a:cs typeface="Times New Roman" pitchFamily="18" charset="0"/>
                            </a:rPr>
                            <m:t>𝑦</m:t>
                          </m:r>
                          <m:r>
                            <a:rPr lang="en-US" altLang="ko-KR" sz="1800" i="1">
                              <a:latin typeface="Cambria Math"/>
                              <a:cs typeface="Times New Roman" pitchFamily="18" charset="0"/>
                            </a:rPr>
                            <m:t>=1</m:t>
                          </m:r>
                        </m:sub>
                      </m:sSub>
                      <m:r>
                        <a:rPr lang="en-US" altLang="ko-KR" sz="1800" b="0" i="1" smtClean="0">
                          <a:latin typeface="Cambria Math"/>
                          <a:cs typeface="Times New Roman" pitchFamily="18" charset="0"/>
                        </a:rPr>
                        <m:t>=</m:t>
                      </m:r>
                      <m:f>
                        <m:fPr>
                          <m:ctrlPr>
                            <a:rPr lang="en-US" altLang="ko-KR" sz="1800" b="0" i="1" smtClean="0">
                              <a:latin typeface="Cambria Math" panose="02040503050406030204" pitchFamily="18" charset="0"/>
                              <a:cs typeface="Times New Roman" pitchFamily="18" charset="0"/>
                            </a:rPr>
                          </m:ctrlPr>
                        </m:fPr>
                        <m:num>
                          <m:nary>
                            <m:naryPr>
                              <m:chr m:val="∑"/>
                              <m:limLoc m:val="subSup"/>
                              <m:ctrlPr>
                                <a:rPr lang="en-US" altLang="ko-KR" sz="1800" i="1">
                                  <a:latin typeface="Cambria Math" panose="02040503050406030204" pitchFamily="18" charset="0"/>
                                  <a:cs typeface="Times New Roman" pitchFamily="18" charset="0"/>
                                </a:rPr>
                              </m:ctrlPr>
                            </m:naryPr>
                            <m:sub>
                              <m:r>
                                <m:rPr>
                                  <m:brk m:alnAt="25"/>
                                </m:rPr>
                                <a:rPr lang="en-US" altLang="ko-KR" sz="1800" b="0" i="1" smtClean="0">
                                  <a:latin typeface="Cambria Math"/>
                                  <a:cs typeface="Times New Roman" pitchFamily="18" charset="0"/>
                                </a:rPr>
                                <m:t>𝑖</m:t>
                              </m:r>
                              <m:r>
                                <a:rPr lang="en-US" altLang="ko-KR" sz="1800" b="0" i="1" smtClean="0">
                                  <a:latin typeface="Cambria Math"/>
                                  <a:cs typeface="Times New Roman" pitchFamily="18" charset="0"/>
                                </a:rPr>
                                <m:t>=1</m:t>
                              </m:r>
                            </m:sub>
                            <m:sup>
                              <m:r>
                                <a:rPr lang="en-US" altLang="ko-KR" sz="1800" b="0" i="1" smtClean="0">
                                  <a:latin typeface="Cambria Math"/>
                                  <a:cs typeface="Times New Roman" pitchFamily="18" charset="0"/>
                                </a:rPr>
                                <m:t>𝑚</m:t>
                              </m:r>
                            </m:sup>
                            <m:e>
                              <m:r>
                                <a:rPr lang="en-US" altLang="ko-KR" sz="1800" b="0" i="1" smtClean="0">
                                  <a:latin typeface="Cambria Math"/>
                                  <a:cs typeface="Times New Roman" pitchFamily="18" charset="0"/>
                                </a:rPr>
                                <m:t>1</m:t>
                              </m:r>
                              <m:d>
                                <m:dPr>
                                  <m:begChr m:val="{"/>
                                  <m:endChr m:val="}"/>
                                  <m:ctrlPr>
                                    <a:rPr lang="en-US" altLang="ko-KR" sz="1800" i="1" smtClean="0">
                                      <a:latin typeface="Cambria Math" panose="02040503050406030204" pitchFamily="18" charset="0"/>
                                      <a:cs typeface="Times New Roman" pitchFamily="18" charset="0"/>
                                    </a:rPr>
                                  </m:ctrlPr>
                                </m:dPr>
                                <m:e>
                                  <m:sSubSup>
                                    <m:sSubSupPr>
                                      <m:ctrlPr>
                                        <a:rPr lang="en-US" altLang="ko-KR" sz="1800" i="1" smtClean="0">
                                          <a:latin typeface="Cambria Math" panose="02040503050406030204" pitchFamily="18" charset="0"/>
                                          <a:cs typeface="Times New Roman" pitchFamily="18" charset="0"/>
                                        </a:rPr>
                                      </m:ctrlPr>
                                    </m:sSubSupPr>
                                    <m:e>
                                      <m:r>
                                        <a:rPr lang="en-US" altLang="ko-KR" sz="1800" b="0" i="1" smtClean="0">
                                          <a:latin typeface="Cambria Math"/>
                                          <a:cs typeface="Times New Roman" pitchFamily="18" charset="0"/>
                                        </a:rPr>
                                        <m:t>(</m:t>
                                      </m:r>
                                      <m:r>
                                        <a:rPr lang="en-US" altLang="ko-KR" sz="1800" b="0" i="1" smtClean="0">
                                          <a:latin typeface="Cambria Math"/>
                                          <a:cs typeface="Times New Roman" pitchFamily="18" charset="0"/>
                                        </a:rPr>
                                        <m:t>𝑥</m:t>
                                      </m:r>
                                    </m:e>
                                    <m:sub>
                                      <m:r>
                                        <a:rPr lang="en-US" altLang="ko-KR" sz="1800" b="0" i="1" smtClean="0">
                                          <a:latin typeface="Cambria Math"/>
                                          <a:cs typeface="Times New Roman" pitchFamily="18" charset="0"/>
                                        </a:rPr>
                                        <m:t>𝑗</m:t>
                                      </m:r>
                                    </m:sub>
                                    <m:sup>
                                      <m:r>
                                        <a:rPr lang="en-US" altLang="ko-KR" sz="1800" b="0" i="1" smtClean="0">
                                          <a:latin typeface="Cambria Math"/>
                                          <a:cs typeface="Times New Roman" pitchFamily="18" charset="0"/>
                                        </a:rPr>
                                        <m:t>(</m:t>
                                      </m:r>
                                      <m:r>
                                        <a:rPr lang="en-US" altLang="ko-KR" sz="1800" b="0" i="1" smtClean="0">
                                          <a:latin typeface="Cambria Math"/>
                                          <a:cs typeface="Times New Roman" pitchFamily="18" charset="0"/>
                                        </a:rPr>
                                        <m:t>𝑖</m:t>
                                      </m:r>
                                      <m:r>
                                        <a:rPr lang="en-US" altLang="ko-KR" sz="1800" b="0" i="1" smtClean="0">
                                          <a:latin typeface="Cambria Math"/>
                                          <a:cs typeface="Times New Roman" pitchFamily="18" charset="0"/>
                                        </a:rPr>
                                        <m:t>)</m:t>
                                      </m:r>
                                    </m:sup>
                                  </m:sSubSup>
                                  <m:r>
                                    <a:rPr lang="en-US" altLang="ko-KR" sz="1800" b="0" i="1" smtClean="0">
                                      <a:latin typeface="Cambria Math"/>
                                      <a:cs typeface="Times New Roman" pitchFamily="18" charset="0"/>
                                    </a:rPr>
                                    <m:t>=1)</m:t>
                                  </m:r>
                                  <m:r>
                                    <a:rPr lang="en-US" altLang="ko-KR" sz="1800" i="1" smtClean="0">
                                      <a:latin typeface="Cambria Math"/>
                                      <a:ea typeface="Cambria Math"/>
                                      <a:cs typeface="Times New Roman" pitchFamily="18" charset="0"/>
                                    </a:rPr>
                                    <m:t>⋀</m:t>
                                  </m:r>
                                  <m:r>
                                    <a:rPr lang="en-US" altLang="ko-KR" sz="1800" b="0" i="1" smtClean="0">
                                      <a:latin typeface="Cambria Math"/>
                                      <a:ea typeface="Cambria Math"/>
                                      <a:cs typeface="Times New Roman" pitchFamily="18" charset="0"/>
                                    </a:rPr>
                                    <m:t>(</m:t>
                                  </m:r>
                                  <m:sSup>
                                    <m:sSupPr>
                                      <m:ctrlPr>
                                        <a:rPr lang="en-US" altLang="ko-KR" sz="1800" i="1" smtClean="0">
                                          <a:latin typeface="Cambria Math" panose="02040503050406030204" pitchFamily="18" charset="0"/>
                                          <a:ea typeface="Cambria Math"/>
                                          <a:cs typeface="Times New Roman" pitchFamily="18" charset="0"/>
                                        </a:rPr>
                                      </m:ctrlPr>
                                    </m:sSupPr>
                                    <m:e>
                                      <m:r>
                                        <a:rPr lang="en-US" altLang="ko-KR" sz="1800" b="0" i="1" smtClean="0">
                                          <a:latin typeface="Cambria Math"/>
                                          <a:ea typeface="Cambria Math"/>
                                          <a:cs typeface="Times New Roman" pitchFamily="18" charset="0"/>
                                        </a:rPr>
                                        <m:t>𝑦</m:t>
                                      </m:r>
                                    </m:e>
                                    <m:sup>
                                      <m:d>
                                        <m:dPr>
                                          <m:ctrlPr>
                                            <a:rPr lang="en-US" altLang="ko-KR" sz="1800" b="0" i="1" smtClean="0">
                                              <a:latin typeface="Cambria Math" panose="02040503050406030204" pitchFamily="18" charset="0"/>
                                              <a:ea typeface="Cambria Math"/>
                                              <a:cs typeface="Times New Roman" pitchFamily="18" charset="0"/>
                                            </a:rPr>
                                          </m:ctrlPr>
                                        </m:dPr>
                                        <m:e>
                                          <m:r>
                                            <a:rPr lang="en-US" altLang="ko-KR" sz="1800" b="0" i="1" smtClean="0">
                                              <a:latin typeface="Cambria Math"/>
                                              <a:ea typeface="Cambria Math"/>
                                              <a:cs typeface="Times New Roman" pitchFamily="18" charset="0"/>
                                            </a:rPr>
                                            <m:t>𝑖</m:t>
                                          </m:r>
                                        </m:e>
                                      </m:d>
                                    </m:sup>
                                  </m:sSup>
                                  <m:r>
                                    <a:rPr lang="en-US" altLang="ko-KR" sz="1800" b="0" i="1" smtClean="0">
                                      <a:latin typeface="Cambria Math"/>
                                      <a:ea typeface="Cambria Math"/>
                                      <a:cs typeface="Times New Roman" pitchFamily="18" charset="0"/>
                                    </a:rPr>
                                    <m:t>=1)</m:t>
                                  </m:r>
                                </m:e>
                              </m:d>
                            </m:e>
                          </m:nary>
                        </m:num>
                        <m:den>
                          <m:nary>
                            <m:naryPr>
                              <m:chr m:val="∑"/>
                              <m:limLoc m:val="subSup"/>
                              <m:ctrlPr>
                                <a:rPr lang="en-US" altLang="ko-KR" sz="1800" b="0" i="1" smtClean="0">
                                  <a:latin typeface="Cambria Math" panose="02040503050406030204" pitchFamily="18" charset="0"/>
                                  <a:cs typeface="Times New Roman" pitchFamily="18" charset="0"/>
                                </a:rPr>
                              </m:ctrlPr>
                            </m:naryPr>
                            <m:sub>
                              <m:r>
                                <m:rPr>
                                  <m:brk m:alnAt="25"/>
                                </m:rPr>
                                <a:rPr lang="en-US" altLang="ko-KR" sz="1800" b="0" i="1" smtClean="0">
                                  <a:latin typeface="Cambria Math"/>
                                  <a:cs typeface="Times New Roman" pitchFamily="18" charset="0"/>
                                </a:rPr>
                                <m:t>𝑖</m:t>
                              </m:r>
                              <m:r>
                                <a:rPr lang="en-US" altLang="ko-KR" sz="1800" b="0" i="1" smtClean="0">
                                  <a:latin typeface="Cambria Math"/>
                                  <a:cs typeface="Times New Roman" pitchFamily="18" charset="0"/>
                                </a:rPr>
                                <m:t>=1</m:t>
                              </m:r>
                            </m:sub>
                            <m:sup>
                              <m:r>
                                <a:rPr lang="en-US" altLang="ko-KR" sz="1800" b="0" i="1" smtClean="0">
                                  <a:latin typeface="Cambria Math"/>
                                  <a:cs typeface="Times New Roman" pitchFamily="18" charset="0"/>
                                </a:rPr>
                                <m:t>𝑚</m:t>
                              </m:r>
                            </m:sup>
                            <m:e>
                              <m:r>
                                <a:rPr lang="en-US" altLang="ko-KR" sz="1800" b="0" i="1" smtClean="0">
                                  <a:latin typeface="Cambria Math"/>
                                  <a:cs typeface="Times New Roman" pitchFamily="18" charset="0"/>
                                </a:rPr>
                                <m:t>1</m:t>
                              </m:r>
                              <m:d>
                                <m:dPr>
                                  <m:begChr m:val="{"/>
                                  <m:endChr m:val="}"/>
                                  <m:ctrlPr>
                                    <a:rPr lang="en-US" altLang="ko-KR" sz="1800" b="0" i="1" smtClean="0">
                                      <a:latin typeface="Cambria Math" panose="02040503050406030204" pitchFamily="18" charset="0"/>
                                      <a:cs typeface="Times New Roman" pitchFamily="18" charset="0"/>
                                    </a:rPr>
                                  </m:ctrlPr>
                                </m:dPr>
                                <m:e>
                                  <m:sSup>
                                    <m:sSupPr>
                                      <m:ctrlPr>
                                        <a:rPr lang="en-US" altLang="ko-KR" sz="1800" i="1">
                                          <a:latin typeface="Cambria Math" panose="02040503050406030204" pitchFamily="18" charset="0"/>
                                          <a:ea typeface="Cambria Math"/>
                                          <a:cs typeface="Times New Roman" pitchFamily="18" charset="0"/>
                                        </a:rPr>
                                      </m:ctrlPr>
                                    </m:sSupPr>
                                    <m:e>
                                      <m:r>
                                        <a:rPr lang="en-US" altLang="ko-KR" sz="1800" i="1">
                                          <a:latin typeface="Cambria Math"/>
                                          <a:ea typeface="Cambria Math"/>
                                          <a:cs typeface="Times New Roman" pitchFamily="18" charset="0"/>
                                        </a:rPr>
                                        <m:t>𝑦</m:t>
                                      </m:r>
                                    </m:e>
                                    <m:sup>
                                      <m:d>
                                        <m:dPr>
                                          <m:ctrlPr>
                                            <a:rPr lang="en-US" altLang="ko-KR" sz="1800" i="1">
                                              <a:latin typeface="Cambria Math" panose="02040503050406030204" pitchFamily="18" charset="0"/>
                                              <a:ea typeface="Cambria Math"/>
                                              <a:cs typeface="Times New Roman" pitchFamily="18" charset="0"/>
                                            </a:rPr>
                                          </m:ctrlPr>
                                        </m:dPr>
                                        <m:e>
                                          <m:r>
                                            <a:rPr lang="en-US" altLang="ko-KR" sz="1800" i="1">
                                              <a:latin typeface="Cambria Math"/>
                                              <a:ea typeface="Cambria Math"/>
                                              <a:cs typeface="Times New Roman" pitchFamily="18" charset="0"/>
                                            </a:rPr>
                                            <m:t>𝑖</m:t>
                                          </m:r>
                                        </m:e>
                                      </m:d>
                                    </m:sup>
                                  </m:sSup>
                                  <m:r>
                                    <a:rPr lang="en-US" altLang="ko-KR" sz="1800" i="1">
                                      <a:latin typeface="Cambria Math"/>
                                      <a:ea typeface="Cambria Math"/>
                                      <a:cs typeface="Times New Roman" pitchFamily="18" charset="0"/>
                                    </a:rPr>
                                    <m:t>=1</m:t>
                                  </m:r>
                                </m:e>
                              </m:d>
                            </m:e>
                          </m:nary>
                        </m:den>
                      </m:f>
                    </m:oMath>
                  </m:oMathPara>
                </a14:m>
                <a:endParaRPr lang="en-US" altLang="ko-KR" sz="1800" dirty="0" smtClean="0">
                  <a:latin typeface="Times New Roman" pitchFamily="18" charset="0"/>
                  <a:cs typeface="Times New Roman"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ko-KR" sz="1800" i="1">
                              <a:latin typeface="Cambria Math" panose="02040503050406030204" pitchFamily="18" charset="0"/>
                              <a:cs typeface="Times New Roman" pitchFamily="18" charset="0"/>
                            </a:rPr>
                          </m:ctrlPr>
                        </m:sSubPr>
                        <m:e>
                          <m:r>
                            <a:rPr lang="ko-KR" altLang="en-US" sz="1800" i="1">
                              <a:latin typeface="Cambria Math"/>
                              <a:cs typeface="Times New Roman" pitchFamily="18" charset="0"/>
                            </a:rPr>
                            <m:t>𝜙</m:t>
                          </m:r>
                        </m:e>
                        <m:sub>
                          <m:r>
                            <a:rPr lang="en-US" altLang="ko-KR" sz="1800" b="0" i="1" smtClean="0">
                              <a:latin typeface="Cambria Math"/>
                              <a:cs typeface="Times New Roman" pitchFamily="18" charset="0"/>
                            </a:rPr>
                            <m:t>𝑗</m:t>
                          </m:r>
                          <m:r>
                            <a:rPr lang="en-US" altLang="ko-KR" sz="1800" i="1">
                              <a:latin typeface="Cambria Math"/>
                              <a:cs typeface="Times New Roman" pitchFamily="18" charset="0"/>
                            </a:rPr>
                            <m:t>|</m:t>
                          </m:r>
                          <m:r>
                            <a:rPr lang="en-US" altLang="ko-KR" sz="1800" i="1">
                              <a:latin typeface="Cambria Math"/>
                              <a:cs typeface="Times New Roman" pitchFamily="18" charset="0"/>
                            </a:rPr>
                            <m:t>𝑦</m:t>
                          </m:r>
                          <m:r>
                            <a:rPr lang="en-US" altLang="ko-KR" sz="1800" i="1">
                              <a:latin typeface="Cambria Math"/>
                              <a:cs typeface="Times New Roman" pitchFamily="18" charset="0"/>
                            </a:rPr>
                            <m:t>=0</m:t>
                          </m:r>
                        </m:sub>
                      </m:sSub>
                      <m:r>
                        <a:rPr lang="en-US" altLang="ko-KR" sz="1800" i="1">
                          <a:latin typeface="Cambria Math"/>
                          <a:cs typeface="Times New Roman" pitchFamily="18" charset="0"/>
                        </a:rPr>
                        <m:t>=</m:t>
                      </m:r>
                      <m:f>
                        <m:fPr>
                          <m:ctrlPr>
                            <a:rPr lang="en-US" altLang="ko-KR" sz="1800" i="1">
                              <a:latin typeface="Cambria Math" panose="02040503050406030204" pitchFamily="18" charset="0"/>
                              <a:cs typeface="Times New Roman" pitchFamily="18" charset="0"/>
                            </a:rPr>
                          </m:ctrlPr>
                        </m:fPr>
                        <m:num>
                          <m:nary>
                            <m:naryPr>
                              <m:chr m:val="∑"/>
                              <m:limLoc m:val="subSup"/>
                              <m:ctrlPr>
                                <a:rPr lang="en-US" altLang="ko-KR" sz="1800" i="1">
                                  <a:latin typeface="Cambria Math" panose="02040503050406030204" pitchFamily="18" charset="0"/>
                                  <a:cs typeface="Times New Roman" pitchFamily="18" charset="0"/>
                                </a:rPr>
                              </m:ctrlPr>
                            </m:naryPr>
                            <m:sub>
                              <m:r>
                                <m:rPr>
                                  <m:brk m:alnAt="25"/>
                                </m:rPr>
                                <a:rPr lang="en-US" altLang="ko-KR" sz="1800" i="1">
                                  <a:latin typeface="Cambria Math"/>
                                  <a:cs typeface="Times New Roman" pitchFamily="18" charset="0"/>
                                </a:rPr>
                                <m:t>𝑖</m:t>
                              </m:r>
                              <m:r>
                                <a:rPr lang="en-US" altLang="ko-KR" sz="1800" i="1">
                                  <a:latin typeface="Cambria Math"/>
                                  <a:cs typeface="Times New Roman" pitchFamily="18" charset="0"/>
                                </a:rPr>
                                <m:t>=1</m:t>
                              </m:r>
                            </m:sub>
                            <m:sup>
                              <m:r>
                                <a:rPr lang="en-US" altLang="ko-KR" sz="1800" i="1">
                                  <a:latin typeface="Cambria Math"/>
                                  <a:cs typeface="Times New Roman" pitchFamily="18" charset="0"/>
                                </a:rPr>
                                <m:t>𝑚</m:t>
                              </m:r>
                            </m:sup>
                            <m:e>
                              <m:r>
                                <a:rPr lang="en-US" altLang="ko-KR" sz="1800" i="1">
                                  <a:latin typeface="Cambria Math"/>
                                  <a:cs typeface="Times New Roman" pitchFamily="18" charset="0"/>
                                </a:rPr>
                                <m:t>1</m:t>
                              </m:r>
                              <m:d>
                                <m:dPr>
                                  <m:begChr m:val="{"/>
                                  <m:endChr m:val="}"/>
                                  <m:ctrlPr>
                                    <a:rPr lang="en-US" altLang="ko-KR" sz="1800" i="1">
                                      <a:latin typeface="Cambria Math" panose="02040503050406030204" pitchFamily="18" charset="0"/>
                                      <a:cs typeface="Times New Roman" pitchFamily="18" charset="0"/>
                                    </a:rPr>
                                  </m:ctrlPr>
                                </m:dPr>
                                <m:e>
                                  <m:sSubSup>
                                    <m:sSubSupPr>
                                      <m:ctrlPr>
                                        <a:rPr lang="en-US" altLang="ko-KR" sz="1800" i="1">
                                          <a:latin typeface="Cambria Math" panose="02040503050406030204" pitchFamily="18" charset="0"/>
                                          <a:cs typeface="Times New Roman" pitchFamily="18" charset="0"/>
                                        </a:rPr>
                                      </m:ctrlPr>
                                    </m:sSubSupPr>
                                    <m:e>
                                      <m:r>
                                        <a:rPr lang="en-US" altLang="ko-KR" sz="1800" b="0" i="1" smtClean="0">
                                          <a:latin typeface="Cambria Math"/>
                                          <a:cs typeface="Times New Roman" pitchFamily="18" charset="0"/>
                                        </a:rPr>
                                        <m:t>(</m:t>
                                      </m:r>
                                      <m:r>
                                        <a:rPr lang="en-US" altLang="ko-KR" sz="1800" i="1">
                                          <a:latin typeface="Cambria Math"/>
                                          <a:cs typeface="Times New Roman" pitchFamily="18" charset="0"/>
                                        </a:rPr>
                                        <m:t>𝑥</m:t>
                                      </m:r>
                                    </m:e>
                                    <m:sub>
                                      <m:r>
                                        <a:rPr lang="en-US" altLang="ko-KR" sz="1800" i="1">
                                          <a:latin typeface="Cambria Math"/>
                                          <a:cs typeface="Times New Roman" pitchFamily="18" charset="0"/>
                                        </a:rPr>
                                        <m:t>𝑗</m:t>
                                      </m:r>
                                    </m:sub>
                                    <m:sup>
                                      <m:r>
                                        <a:rPr lang="en-US" altLang="ko-KR" sz="1800" i="1">
                                          <a:latin typeface="Cambria Math"/>
                                          <a:cs typeface="Times New Roman" pitchFamily="18" charset="0"/>
                                        </a:rPr>
                                        <m:t>(</m:t>
                                      </m:r>
                                      <m:r>
                                        <a:rPr lang="en-US" altLang="ko-KR" sz="1800" i="1">
                                          <a:latin typeface="Cambria Math"/>
                                          <a:cs typeface="Times New Roman" pitchFamily="18" charset="0"/>
                                        </a:rPr>
                                        <m:t>𝑖</m:t>
                                      </m:r>
                                      <m:r>
                                        <a:rPr lang="en-US" altLang="ko-KR" sz="1800" i="1">
                                          <a:latin typeface="Cambria Math"/>
                                          <a:cs typeface="Times New Roman" pitchFamily="18" charset="0"/>
                                        </a:rPr>
                                        <m:t>)</m:t>
                                      </m:r>
                                    </m:sup>
                                  </m:sSubSup>
                                  <m:r>
                                    <a:rPr lang="en-US" altLang="ko-KR" sz="1800" i="1">
                                      <a:latin typeface="Cambria Math"/>
                                      <a:cs typeface="Times New Roman" pitchFamily="18" charset="0"/>
                                    </a:rPr>
                                    <m:t>=1</m:t>
                                  </m:r>
                                  <m:r>
                                    <a:rPr lang="en-US" altLang="ko-KR" sz="1800" b="0" i="1" smtClean="0">
                                      <a:latin typeface="Cambria Math"/>
                                      <a:cs typeface="Times New Roman" pitchFamily="18" charset="0"/>
                                    </a:rPr>
                                    <m:t>)</m:t>
                                  </m:r>
                                  <m:r>
                                    <a:rPr lang="en-US" altLang="ko-KR" sz="1800" i="1">
                                      <a:latin typeface="Cambria Math"/>
                                      <a:ea typeface="Cambria Math"/>
                                      <a:cs typeface="Times New Roman" pitchFamily="18" charset="0"/>
                                    </a:rPr>
                                    <m:t>⋀</m:t>
                                  </m:r>
                                  <m:sSup>
                                    <m:sSupPr>
                                      <m:ctrlPr>
                                        <a:rPr lang="en-US" altLang="ko-KR" sz="1800" i="1">
                                          <a:latin typeface="Cambria Math" panose="02040503050406030204" pitchFamily="18" charset="0"/>
                                          <a:ea typeface="Cambria Math"/>
                                          <a:cs typeface="Times New Roman" pitchFamily="18" charset="0"/>
                                        </a:rPr>
                                      </m:ctrlPr>
                                    </m:sSupPr>
                                    <m:e>
                                      <m:r>
                                        <a:rPr lang="en-US" altLang="ko-KR" sz="1800" b="0" i="1" smtClean="0">
                                          <a:latin typeface="Cambria Math"/>
                                          <a:ea typeface="Cambria Math"/>
                                          <a:cs typeface="Times New Roman" pitchFamily="18" charset="0"/>
                                        </a:rPr>
                                        <m:t>(</m:t>
                                      </m:r>
                                      <m:r>
                                        <a:rPr lang="en-US" altLang="ko-KR" sz="1800" i="1">
                                          <a:latin typeface="Cambria Math"/>
                                          <a:ea typeface="Cambria Math"/>
                                          <a:cs typeface="Times New Roman" pitchFamily="18" charset="0"/>
                                        </a:rPr>
                                        <m:t>𝑦</m:t>
                                      </m:r>
                                    </m:e>
                                    <m:sup>
                                      <m:d>
                                        <m:dPr>
                                          <m:ctrlPr>
                                            <a:rPr lang="en-US" altLang="ko-KR" sz="1800" i="1">
                                              <a:latin typeface="Cambria Math" panose="02040503050406030204" pitchFamily="18" charset="0"/>
                                              <a:ea typeface="Cambria Math"/>
                                              <a:cs typeface="Times New Roman" pitchFamily="18" charset="0"/>
                                            </a:rPr>
                                          </m:ctrlPr>
                                        </m:dPr>
                                        <m:e>
                                          <m:r>
                                            <a:rPr lang="en-US" altLang="ko-KR" sz="1800" i="1">
                                              <a:latin typeface="Cambria Math"/>
                                              <a:ea typeface="Cambria Math"/>
                                              <a:cs typeface="Times New Roman" pitchFamily="18" charset="0"/>
                                            </a:rPr>
                                            <m:t>𝑖</m:t>
                                          </m:r>
                                        </m:e>
                                      </m:d>
                                    </m:sup>
                                  </m:sSup>
                                  <m:r>
                                    <a:rPr lang="en-US" altLang="ko-KR" sz="1800" i="1">
                                      <a:latin typeface="Cambria Math"/>
                                      <a:ea typeface="Cambria Math"/>
                                      <a:cs typeface="Times New Roman" pitchFamily="18" charset="0"/>
                                    </a:rPr>
                                    <m:t>=</m:t>
                                  </m:r>
                                  <m:r>
                                    <a:rPr lang="en-US" altLang="ko-KR" sz="1800" b="0" i="1" smtClean="0">
                                      <a:latin typeface="Cambria Math"/>
                                      <a:ea typeface="Cambria Math"/>
                                      <a:cs typeface="Times New Roman" pitchFamily="18" charset="0"/>
                                    </a:rPr>
                                    <m:t>0)</m:t>
                                  </m:r>
                                </m:e>
                              </m:d>
                            </m:e>
                          </m:nary>
                        </m:num>
                        <m:den>
                          <m:nary>
                            <m:naryPr>
                              <m:chr m:val="∑"/>
                              <m:limLoc m:val="subSup"/>
                              <m:ctrlPr>
                                <a:rPr lang="en-US" altLang="ko-KR" sz="1800" i="1">
                                  <a:latin typeface="Cambria Math" panose="02040503050406030204" pitchFamily="18" charset="0"/>
                                  <a:cs typeface="Times New Roman" pitchFamily="18" charset="0"/>
                                </a:rPr>
                              </m:ctrlPr>
                            </m:naryPr>
                            <m:sub>
                              <m:r>
                                <m:rPr>
                                  <m:brk m:alnAt="25"/>
                                </m:rPr>
                                <a:rPr lang="en-US" altLang="ko-KR" sz="1800" i="1">
                                  <a:latin typeface="Cambria Math"/>
                                  <a:cs typeface="Times New Roman" pitchFamily="18" charset="0"/>
                                </a:rPr>
                                <m:t>𝑖</m:t>
                              </m:r>
                              <m:r>
                                <a:rPr lang="en-US" altLang="ko-KR" sz="1800" i="1">
                                  <a:latin typeface="Cambria Math"/>
                                  <a:cs typeface="Times New Roman" pitchFamily="18" charset="0"/>
                                </a:rPr>
                                <m:t>=1</m:t>
                              </m:r>
                            </m:sub>
                            <m:sup>
                              <m:r>
                                <a:rPr lang="en-US" altLang="ko-KR" sz="1800" i="1">
                                  <a:latin typeface="Cambria Math"/>
                                  <a:cs typeface="Times New Roman" pitchFamily="18" charset="0"/>
                                </a:rPr>
                                <m:t>𝑚</m:t>
                              </m:r>
                            </m:sup>
                            <m:e>
                              <m:r>
                                <a:rPr lang="en-US" altLang="ko-KR" sz="1800" i="1">
                                  <a:latin typeface="Cambria Math"/>
                                  <a:cs typeface="Times New Roman" pitchFamily="18" charset="0"/>
                                </a:rPr>
                                <m:t>1</m:t>
                              </m:r>
                              <m:d>
                                <m:dPr>
                                  <m:begChr m:val="{"/>
                                  <m:endChr m:val="}"/>
                                  <m:ctrlPr>
                                    <a:rPr lang="en-US" altLang="ko-KR" sz="1800" i="1">
                                      <a:latin typeface="Cambria Math" panose="02040503050406030204" pitchFamily="18" charset="0"/>
                                      <a:cs typeface="Times New Roman" pitchFamily="18" charset="0"/>
                                    </a:rPr>
                                  </m:ctrlPr>
                                </m:dPr>
                                <m:e>
                                  <m:sSup>
                                    <m:sSupPr>
                                      <m:ctrlPr>
                                        <a:rPr lang="en-US" altLang="ko-KR" sz="1800" i="1">
                                          <a:latin typeface="Cambria Math" panose="02040503050406030204" pitchFamily="18" charset="0"/>
                                          <a:ea typeface="Cambria Math"/>
                                          <a:cs typeface="Times New Roman" pitchFamily="18" charset="0"/>
                                        </a:rPr>
                                      </m:ctrlPr>
                                    </m:sSupPr>
                                    <m:e>
                                      <m:r>
                                        <a:rPr lang="en-US" altLang="ko-KR" sz="1800" i="1">
                                          <a:latin typeface="Cambria Math"/>
                                          <a:ea typeface="Cambria Math"/>
                                          <a:cs typeface="Times New Roman" pitchFamily="18" charset="0"/>
                                        </a:rPr>
                                        <m:t>𝑦</m:t>
                                      </m:r>
                                    </m:e>
                                    <m:sup>
                                      <m:d>
                                        <m:dPr>
                                          <m:ctrlPr>
                                            <a:rPr lang="en-US" altLang="ko-KR" sz="1800" i="1">
                                              <a:latin typeface="Cambria Math" panose="02040503050406030204" pitchFamily="18" charset="0"/>
                                              <a:ea typeface="Cambria Math"/>
                                              <a:cs typeface="Times New Roman" pitchFamily="18" charset="0"/>
                                            </a:rPr>
                                          </m:ctrlPr>
                                        </m:dPr>
                                        <m:e>
                                          <m:r>
                                            <a:rPr lang="en-US" altLang="ko-KR" sz="1800" i="1">
                                              <a:latin typeface="Cambria Math"/>
                                              <a:ea typeface="Cambria Math"/>
                                              <a:cs typeface="Times New Roman" pitchFamily="18" charset="0"/>
                                            </a:rPr>
                                            <m:t>𝑖</m:t>
                                          </m:r>
                                        </m:e>
                                      </m:d>
                                    </m:sup>
                                  </m:sSup>
                                  <m:r>
                                    <a:rPr lang="en-US" altLang="ko-KR" sz="1800" i="1">
                                      <a:latin typeface="Cambria Math"/>
                                      <a:ea typeface="Cambria Math"/>
                                      <a:cs typeface="Times New Roman" pitchFamily="18" charset="0"/>
                                    </a:rPr>
                                    <m:t>=</m:t>
                                  </m:r>
                                  <m:r>
                                    <a:rPr lang="en-US" altLang="ko-KR" sz="1800" b="0" i="1" smtClean="0">
                                      <a:latin typeface="Cambria Math"/>
                                      <a:ea typeface="Cambria Math"/>
                                      <a:cs typeface="Times New Roman" pitchFamily="18" charset="0"/>
                                    </a:rPr>
                                    <m:t>0</m:t>
                                  </m:r>
                                </m:e>
                              </m:d>
                            </m:e>
                          </m:nary>
                        </m:den>
                      </m:f>
                    </m:oMath>
                  </m:oMathPara>
                </a14:m>
                <a:endParaRPr lang="en-US" altLang="ko-KR" sz="1800" dirty="0" smtClean="0">
                  <a:latin typeface="Times New Roman" pitchFamily="18" charset="0"/>
                  <a:cs typeface="Times New Roman" pitchFamily="18" charset="0"/>
                </a:endParaRPr>
              </a:p>
              <a:p>
                <a:pPr marL="457200" lvl="1" indent="0">
                  <a:buNone/>
                </a:pPr>
                <a:endParaRPr lang="en-US" altLang="ko-KR" sz="1800" dirty="0" smtClean="0">
                  <a:latin typeface="Times New Roman" pitchFamily="18" charset="0"/>
                  <a:cs typeface="Times New Roman"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1600200"/>
                <a:ext cx="8229600" cy="4853136"/>
              </a:xfrm>
              <a:blipFill rotWithShape="1">
                <a:blip r:embed="rId2"/>
                <a:stretch>
                  <a:fillRect l="-593" t="-628"/>
                </a:stretch>
              </a:blipFill>
            </p:spPr>
            <p:txBody>
              <a:bodyPr/>
              <a:lstStyle/>
              <a:p>
                <a:r>
                  <a:rPr lang="ko-KR" altLang="en-US">
                    <a:noFill/>
                  </a:rPr>
                  <a:t> </a:t>
                </a:r>
              </a:p>
            </p:txBody>
          </p:sp>
        </mc:Fallback>
      </mc:AlternateContent>
      <p:sp>
        <p:nvSpPr>
          <p:cNvPr id="4" name="TextBox 3"/>
          <p:cNvSpPr txBox="1"/>
          <p:nvPr/>
        </p:nvSpPr>
        <p:spPr>
          <a:xfrm>
            <a:off x="6436307" y="2780928"/>
            <a:ext cx="2664296" cy="738664"/>
          </a:xfrm>
          <a:prstGeom prst="rect">
            <a:avLst/>
          </a:prstGeom>
          <a:noFill/>
        </p:spPr>
        <p:txBody>
          <a:bodyPr wrap="square" rtlCol="0">
            <a:spAutoFit/>
          </a:bodyPr>
          <a:lstStyle/>
          <a:p>
            <a:r>
              <a:rPr lang="en-US" altLang="ko-KR" sz="1400" dirty="0" smtClean="0">
                <a:solidFill>
                  <a:srgbClr val="0070C0"/>
                </a:solidFill>
              </a:rPr>
              <a:t>In i-</a:t>
            </a:r>
            <a:r>
              <a:rPr lang="en-US" altLang="ko-KR" sz="1400" dirty="0" err="1" smtClean="0">
                <a:solidFill>
                  <a:srgbClr val="0070C0"/>
                </a:solidFill>
              </a:rPr>
              <a:t>th</a:t>
            </a:r>
            <a:r>
              <a:rPr lang="en-US" altLang="ko-KR" sz="1400" dirty="0" smtClean="0">
                <a:solidFill>
                  <a:srgbClr val="0070C0"/>
                </a:solidFill>
              </a:rPr>
              <a:t> training data, j-</a:t>
            </a:r>
            <a:r>
              <a:rPr lang="en-US" altLang="ko-KR" sz="1400" dirty="0" err="1" smtClean="0">
                <a:solidFill>
                  <a:srgbClr val="0070C0"/>
                </a:solidFill>
              </a:rPr>
              <a:t>th</a:t>
            </a:r>
            <a:r>
              <a:rPr lang="en-US" altLang="ko-KR" sz="1400" dirty="0" smtClean="0">
                <a:solidFill>
                  <a:srgbClr val="0070C0"/>
                </a:solidFill>
              </a:rPr>
              <a:t> word appears and the training data is a spam</a:t>
            </a:r>
            <a:endParaRPr lang="ko-KR" altLang="en-US" sz="1400" dirty="0">
              <a:solidFill>
                <a:srgbClr val="0070C0"/>
              </a:solidFill>
            </a:endParaRPr>
          </a:p>
        </p:txBody>
      </p:sp>
      <p:sp>
        <p:nvSpPr>
          <p:cNvPr id="5" name="TextBox 4"/>
          <p:cNvSpPr txBox="1"/>
          <p:nvPr/>
        </p:nvSpPr>
        <p:spPr>
          <a:xfrm>
            <a:off x="323528" y="4272771"/>
            <a:ext cx="1742785" cy="523220"/>
          </a:xfrm>
          <a:prstGeom prst="rect">
            <a:avLst/>
          </a:prstGeom>
          <a:noFill/>
        </p:spPr>
        <p:txBody>
          <a:bodyPr wrap="none" rtlCol="0">
            <a:spAutoFit/>
          </a:bodyPr>
          <a:lstStyle/>
          <a:p>
            <a:r>
              <a:rPr lang="en-US" altLang="ko-KR" sz="1400" dirty="0" smtClean="0">
                <a:solidFill>
                  <a:srgbClr val="0070C0"/>
                </a:solidFill>
              </a:rPr>
              <a:t>Indicator function</a:t>
            </a:r>
          </a:p>
          <a:p>
            <a:r>
              <a:rPr lang="en-US" altLang="ko-KR" sz="1400" dirty="0" smtClean="0">
                <a:solidFill>
                  <a:srgbClr val="0070C0"/>
                </a:solidFill>
              </a:rPr>
              <a:t>(1 if true, 0 if false)</a:t>
            </a:r>
            <a:endParaRPr lang="ko-KR" altLang="en-US" sz="1400" dirty="0">
              <a:solidFill>
                <a:srgbClr val="0070C0"/>
              </a:solidFill>
            </a:endParaRPr>
          </a:p>
        </p:txBody>
      </p:sp>
      <p:cxnSp>
        <p:nvCxnSpPr>
          <p:cNvPr id="7" name="직선 화살표 연결선 6"/>
          <p:cNvCxnSpPr>
            <a:stCxn id="5" idx="3"/>
          </p:cNvCxnSpPr>
          <p:nvPr/>
        </p:nvCxnSpPr>
        <p:spPr>
          <a:xfrm flipV="1">
            <a:off x="2066313" y="4272771"/>
            <a:ext cx="1785607" cy="261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4" idx="1"/>
          </p:cNvCxnSpPr>
          <p:nvPr/>
        </p:nvCxnSpPr>
        <p:spPr>
          <a:xfrm flipH="1">
            <a:off x="6095211" y="3150260"/>
            <a:ext cx="341096"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05656" y="3935194"/>
            <a:ext cx="2664296" cy="307777"/>
          </a:xfrm>
          <a:prstGeom prst="rect">
            <a:avLst/>
          </a:prstGeom>
          <a:noFill/>
        </p:spPr>
        <p:txBody>
          <a:bodyPr wrap="square" rtlCol="0">
            <a:spAutoFit/>
          </a:bodyPr>
          <a:lstStyle/>
          <a:p>
            <a:r>
              <a:rPr lang="en-US" altLang="ko-KR" sz="1400" dirty="0" smtClean="0">
                <a:solidFill>
                  <a:srgbClr val="0070C0"/>
                </a:solidFill>
              </a:rPr>
              <a:t>The total number of spams</a:t>
            </a:r>
            <a:endParaRPr lang="ko-KR" altLang="en-US" sz="1400" dirty="0">
              <a:solidFill>
                <a:srgbClr val="0070C0"/>
              </a:solidFill>
            </a:endParaRPr>
          </a:p>
        </p:txBody>
      </p:sp>
      <p:cxnSp>
        <p:nvCxnSpPr>
          <p:cNvPr id="14" name="직선 화살표 연결선 13"/>
          <p:cNvCxnSpPr/>
          <p:nvPr/>
        </p:nvCxnSpPr>
        <p:spPr>
          <a:xfrm flipH="1">
            <a:off x="5580112" y="4089082"/>
            <a:ext cx="925544" cy="314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79704" y="4398139"/>
            <a:ext cx="2664296" cy="738664"/>
          </a:xfrm>
          <a:prstGeom prst="rect">
            <a:avLst/>
          </a:prstGeom>
          <a:noFill/>
        </p:spPr>
        <p:txBody>
          <a:bodyPr wrap="square" rtlCol="0">
            <a:spAutoFit/>
          </a:bodyPr>
          <a:lstStyle/>
          <a:p>
            <a:r>
              <a:rPr lang="en-US" altLang="ko-KR" sz="1400" dirty="0" smtClean="0">
                <a:solidFill>
                  <a:srgbClr val="0070C0"/>
                </a:solidFill>
              </a:rPr>
              <a:t>In i-</a:t>
            </a:r>
            <a:r>
              <a:rPr lang="en-US" altLang="ko-KR" sz="1400" dirty="0" err="1" smtClean="0">
                <a:solidFill>
                  <a:srgbClr val="0070C0"/>
                </a:solidFill>
              </a:rPr>
              <a:t>th</a:t>
            </a:r>
            <a:r>
              <a:rPr lang="en-US" altLang="ko-KR" sz="1400" dirty="0" smtClean="0">
                <a:solidFill>
                  <a:srgbClr val="0070C0"/>
                </a:solidFill>
              </a:rPr>
              <a:t> training data, j-</a:t>
            </a:r>
            <a:r>
              <a:rPr lang="en-US" altLang="ko-KR" sz="1400" dirty="0" err="1" smtClean="0">
                <a:solidFill>
                  <a:srgbClr val="0070C0"/>
                </a:solidFill>
              </a:rPr>
              <a:t>th</a:t>
            </a:r>
            <a:r>
              <a:rPr lang="en-US" altLang="ko-KR" sz="1400" dirty="0" smtClean="0">
                <a:solidFill>
                  <a:srgbClr val="0070C0"/>
                </a:solidFill>
              </a:rPr>
              <a:t> word appears and the training data is NOT a spam</a:t>
            </a:r>
            <a:endParaRPr lang="ko-KR" altLang="en-US" sz="1400" dirty="0">
              <a:solidFill>
                <a:srgbClr val="0070C0"/>
              </a:solidFill>
            </a:endParaRPr>
          </a:p>
        </p:txBody>
      </p:sp>
      <p:cxnSp>
        <p:nvCxnSpPr>
          <p:cNvPr id="18" name="직선 화살표 연결선 17"/>
          <p:cNvCxnSpPr>
            <a:stCxn id="17" idx="1"/>
          </p:cNvCxnSpPr>
          <p:nvPr/>
        </p:nvCxnSpPr>
        <p:spPr>
          <a:xfrm flipH="1" flipV="1">
            <a:off x="6129495" y="4703658"/>
            <a:ext cx="350209" cy="6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48615" y="5173403"/>
            <a:ext cx="2731897" cy="292388"/>
          </a:xfrm>
          <a:prstGeom prst="rect">
            <a:avLst/>
          </a:prstGeom>
          <a:solidFill>
            <a:schemeClr val="bg1"/>
          </a:solidFill>
        </p:spPr>
        <p:txBody>
          <a:bodyPr wrap="square" rtlCol="0">
            <a:spAutoFit/>
          </a:bodyPr>
          <a:lstStyle/>
          <a:p>
            <a:r>
              <a:rPr lang="en-US" altLang="ko-KR" sz="1300" dirty="0" smtClean="0">
                <a:solidFill>
                  <a:srgbClr val="0070C0"/>
                </a:solidFill>
              </a:rPr>
              <a:t>The total number of NON-spams</a:t>
            </a:r>
            <a:endParaRPr lang="ko-KR" altLang="en-US" sz="1300" dirty="0">
              <a:solidFill>
                <a:srgbClr val="0070C0"/>
              </a:solidFill>
            </a:endParaRPr>
          </a:p>
        </p:txBody>
      </p:sp>
      <p:cxnSp>
        <p:nvCxnSpPr>
          <p:cNvPr id="23" name="직선 화살표 연결선 22"/>
          <p:cNvCxnSpPr>
            <a:stCxn id="21" idx="1"/>
          </p:cNvCxnSpPr>
          <p:nvPr/>
        </p:nvCxnSpPr>
        <p:spPr>
          <a:xfrm flipH="1" flipV="1">
            <a:off x="5580113" y="5098531"/>
            <a:ext cx="868502" cy="221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3528" y="6481089"/>
            <a:ext cx="1411452" cy="307777"/>
          </a:xfrm>
          <a:prstGeom prst="rect">
            <a:avLst/>
          </a:prstGeom>
          <a:noFill/>
        </p:spPr>
        <p:txBody>
          <a:bodyPr wrap="square" rtlCol="0">
            <a:spAutoFit/>
          </a:bodyPr>
          <a:lstStyle/>
          <a:p>
            <a:r>
              <a:rPr lang="en-US" altLang="ko-KR" sz="1400" dirty="0" smtClean="0">
                <a:solidFill>
                  <a:srgbClr val="0070C0"/>
                </a:solidFill>
              </a:rPr>
              <a:t>Prior: p(“spam”)</a:t>
            </a:r>
            <a:endParaRPr lang="ko-KR" altLang="en-US" sz="1400" dirty="0">
              <a:solidFill>
                <a:srgbClr val="0070C0"/>
              </a:solidFill>
            </a:endParaRPr>
          </a:p>
        </p:txBody>
      </p:sp>
      <p:cxnSp>
        <p:nvCxnSpPr>
          <p:cNvPr id="27" name="직선 화살표 연결선 26"/>
          <p:cNvCxnSpPr/>
          <p:nvPr/>
        </p:nvCxnSpPr>
        <p:spPr>
          <a:xfrm flipV="1">
            <a:off x="1191269" y="6181514"/>
            <a:ext cx="648072" cy="303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직사각형 29"/>
              <p:cNvSpPr/>
              <p:nvPr/>
            </p:nvSpPr>
            <p:spPr>
              <a:xfrm>
                <a:off x="1331640" y="5697252"/>
                <a:ext cx="3082189" cy="66838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pitchFamily="18" charset="0"/>
                            </a:rPr>
                          </m:ctrlPr>
                        </m:sSubPr>
                        <m:e>
                          <m:r>
                            <a:rPr lang="ko-KR" altLang="en-US" i="1">
                              <a:latin typeface="Cambria Math"/>
                              <a:cs typeface="Times New Roman" pitchFamily="18" charset="0"/>
                            </a:rPr>
                            <m:t>𝜙</m:t>
                          </m:r>
                        </m:e>
                        <m:sub>
                          <m:r>
                            <a:rPr lang="en-US" altLang="ko-KR" i="1">
                              <a:latin typeface="Cambria Math"/>
                              <a:cs typeface="Times New Roman" pitchFamily="18" charset="0"/>
                            </a:rPr>
                            <m:t>𝑦</m:t>
                          </m:r>
                          <m:r>
                            <a:rPr lang="en-US" altLang="ko-KR" i="1">
                              <a:latin typeface="Cambria Math"/>
                              <a:cs typeface="Times New Roman" pitchFamily="18" charset="0"/>
                            </a:rPr>
                            <m:t>=1</m:t>
                          </m:r>
                        </m:sub>
                      </m:sSub>
                      <m:r>
                        <a:rPr lang="en-US" altLang="ko-KR" i="1">
                          <a:latin typeface="Cambria Math"/>
                          <a:cs typeface="Times New Roman" pitchFamily="18" charset="0"/>
                        </a:rPr>
                        <m:t>=</m:t>
                      </m:r>
                      <m:f>
                        <m:fPr>
                          <m:ctrlPr>
                            <a:rPr lang="en-US" altLang="ko-KR" i="1">
                              <a:latin typeface="Cambria Math" panose="02040503050406030204" pitchFamily="18" charset="0"/>
                              <a:cs typeface="Times New Roman" pitchFamily="18" charset="0"/>
                            </a:rPr>
                          </m:ctrlPr>
                        </m:fPr>
                        <m:num>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=1</m:t>
                                  </m:r>
                                </m:e>
                              </m:d>
                            </m:e>
                          </m:nary>
                        </m:num>
                        <m:den>
                          <m:r>
                            <a:rPr lang="en-US" altLang="ko-KR" i="1">
                              <a:latin typeface="Cambria Math"/>
                              <a:cs typeface="Times New Roman" pitchFamily="18" charset="0"/>
                            </a:rPr>
                            <m:t>𝑚</m:t>
                          </m:r>
                        </m:den>
                      </m:f>
                    </m:oMath>
                  </m:oMathPara>
                </a14:m>
                <a:endParaRPr lang="en-US" altLang="ko-KR" dirty="0">
                  <a:latin typeface="Times New Roman" pitchFamily="18" charset="0"/>
                  <a:cs typeface="Times New Roman" pitchFamily="18" charset="0"/>
                </a:endParaRPr>
              </a:p>
            </p:txBody>
          </p:sp>
        </mc:Choice>
        <mc:Fallback xmlns="">
          <p:sp>
            <p:nvSpPr>
              <p:cNvPr id="30" name="직사각형 29"/>
              <p:cNvSpPr>
                <a:spLocks noRot="1" noChangeAspect="1" noMove="1" noResize="1" noEditPoints="1" noAdjustHandles="1" noChangeArrowheads="1" noChangeShapeType="1" noTextEdit="1"/>
              </p:cNvSpPr>
              <p:nvPr/>
            </p:nvSpPr>
            <p:spPr>
              <a:xfrm>
                <a:off x="1331640" y="5697252"/>
                <a:ext cx="3082189" cy="668388"/>
              </a:xfrm>
              <a:prstGeom prst="rect">
                <a:avLst/>
              </a:prstGeom>
              <a:blipFill rotWithShape="1">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직사각형 31"/>
              <p:cNvSpPr/>
              <p:nvPr/>
            </p:nvSpPr>
            <p:spPr>
              <a:xfrm>
                <a:off x="3923928" y="5664968"/>
                <a:ext cx="3179973" cy="66838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cs typeface="Times New Roman" pitchFamily="18" charset="0"/>
                            </a:rPr>
                          </m:ctrlPr>
                        </m:sSubPr>
                        <m:e>
                          <m:r>
                            <a:rPr lang="ko-KR" altLang="en-US" i="1">
                              <a:latin typeface="Cambria Math"/>
                              <a:cs typeface="Times New Roman" pitchFamily="18" charset="0"/>
                            </a:rPr>
                            <m:t>𝜙</m:t>
                          </m:r>
                        </m:e>
                        <m:sub>
                          <m:r>
                            <a:rPr lang="en-US" altLang="ko-KR" i="1">
                              <a:latin typeface="Cambria Math"/>
                              <a:cs typeface="Times New Roman" pitchFamily="18" charset="0"/>
                            </a:rPr>
                            <m:t>𝑦</m:t>
                          </m:r>
                          <m:r>
                            <a:rPr lang="en-US" altLang="ko-KR" i="1">
                              <a:latin typeface="Cambria Math"/>
                              <a:cs typeface="Times New Roman" pitchFamily="18" charset="0"/>
                            </a:rPr>
                            <m:t>=0</m:t>
                          </m:r>
                        </m:sub>
                      </m:sSub>
                      <m:r>
                        <a:rPr lang="en-US" altLang="ko-KR" i="1">
                          <a:latin typeface="Cambria Math"/>
                          <a:cs typeface="Times New Roman" pitchFamily="18" charset="0"/>
                        </a:rPr>
                        <m:t>=</m:t>
                      </m:r>
                      <m:f>
                        <m:fPr>
                          <m:ctrlPr>
                            <a:rPr lang="en-US" altLang="ko-KR" i="1">
                              <a:latin typeface="Cambria Math" panose="02040503050406030204" pitchFamily="18" charset="0"/>
                              <a:cs typeface="Times New Roman" pitchFamily="18" charset="0"/>
                            </a:rPr>
                          </m:ctrlPr>
                        </m:fPr>
                        <m:num>
                          <m:nary>
                            <m:naryPr>
                              <m:chr m:val="∑"/>
                              <m:limLoc m:val="subSup"/>
                              <m:ctrlPr>
                                <a:rPr lang="en-US" altLang="ko-KR" i="1">
                                  <a:latin typeface="Cambria Math" panose="02040503050406030204" pitchFamily="18" charset="0"/>
                                  <a:cs typeface="Times New Roman" pitchFamily="18" charset="0"/>
                                </a:rPr>
                              </m:ctrlPr>
                            </m:naryPr>
                            <m:sub>
                              <m:r>
                                <m:rPr>
                                  <m:brk m:alnAt="25"/>
                                </m:rPr>
                                <a:rPr lang="en-US" altLang="ko-KR" i="1">
                                  <a:latin typeface="Cambria Math"/>
                                  <a:cs typeface="Times New Roman" pitchFamily="18" charset="0"/>
                                </a:rPr>
                                <m:t>𝑖</m:t>
                              </m:r>
                              <m:r>
                                <a:rPr lang="en-US" altLang="ko-KR" i="1">
                                  <a:latin typeface="Cambria Math"/>
                                  <a:cs typeface="Times New Roman" pitchFamily="18" charset="0"/>
                                </a:rPr>
                                <m:t>=1</m:t>
                              </m:r>
                            </m:sub>
                            <m:sup>
                              <m:r>
                                <a:rPr lang="en-US" altLang="ko-KR" i="1">
                                  <a:latin typeface="Cambria Math"/>
                                  <a:cs typeface="Times New Roman" pitchFamily="18" charset="0"/>
                                </a:rPr>
                                <m:t>𝑚</m:t>
                              </m:r>
                            </m:sup>
                            <m:e>
                              <m:r>
                                <a:rPr lang="en-US" altLang="ko-KR" i="1">
                                  <a:latin typeface="Cambria Math"/>
                                  <a:cs typeface="Times New Roman" pitchFamily="18" charset="0"/>
                                </a:rPr>
                                <m:t>1</m:t>
                              </m:r>
                              <m:d>
                                <m:dPr>
                                  <m:begChr m:val="{"/>
                                  <m:endChr m:val="}"/>
                                  <m:ctrlPr>
                                    <a:rPr lang="en-US" altLang="ko-KR" i="1">
                                      <a:latin typeface="Cambria Math" panose="02040503050406030204" pitchFamily="18" charset="0"/>
                                      <a:cs typeface="Times New Roman" pitchFamily="18" charset="0"/>
                                    </a:rPr>
                                  </m:ctrlPr>
                                </m:dPr>
                                <m:e>
                                  <m:sSup>
                                    <m:sSupPr>
                                      <m:ctrlPr>
                                        <a:rPr lang="en-US" altLang="ko-KR" i="1">
                                          <a:latin typeface="Cambria Math" panose="02040503050406030204" pitchFamily="18" charset="0"/>
                                          <a:ea typeface="Cambria Math"/>
                                          <a:cs typeface="Times New Roman" pitchFamily="18" charset="0"/>
                                        </a:rPr>
                                      </m:ctrlPr>
                                    </m:sSupPr>
                                    <m:e>
                                      <m:r>
                                        <a:rPr lang="en-US" altLang="ko-KR" i="1">
                                          <a:latin typeface="Cambria Math"/>
                                          <a:ea typeface="Cambria Math"/>
                                          <a:cs typeface="Times New Roman" pitchFamily="18" charset="0"/>
                                        </a:rPr>
                                        <m:t>𝑦</m:t>
                                      </m:r>
                                    </m:e>
                                    <m:sup>
                                      <m:d>
                                        <m:dPr>
                                          <m:ctrlPr>
                                            <a:rPr lang="en-US" altLang="ko-KR" i="1">
                                              <a:latin typeface="Cambria Math" panose="02040503050406030204" pitchFamily="18" charset="0"/>
                                              <a:ea typeface="Cambria Math"/>
                                              <a:cs typeface="Times New Roman" pitchFamily="18" charset="0"/>
                                            </a:rPr>
                                          </m:ctrlPr>
                                        </m:dPr>
                                        <m:e>
                                          <m:r>
                                            <a:rPr lang="en-US" altLang="ko-KR" i="1">
                                              <a:latin typeface="Cambria Math"/>
                                              <a:ea typeface="Cambria Math"/>
                                              <a:cs typeface="Times New Roman" pitchFamily="18" charset="0"/>
                                            </a:rPr>
                                            <m:t>𝑖</m:t>
                                          </m:r>
                                        </m:e>
                                      </m:d>
                                    </m:sup>
                                  </m:sSup>
                                  <m:r>
                                    <a:rPr lang="en-US" altLang="ko-KR" i="1">
                                      <a:latin typeface="Cambria Math"/>
                                      <a:ea typeface="Cambria Math"/>
                                      <a:cs typeface="Times New Roman" pitchFamily="18" charset="0"/>
                                    </a:rPr>
                                    <m:t>=</m:t>
                                  </m:r>
                                  <m:r>
                                    <a:rPr lang="en-US" altLang="ko-KR" b="0" i="1" smtClean="0">
                                      <a:latin typeface="Cambria Math"/>
                                      <a:ea typeface="Cambria Math"/>
                                      <a:cs typeface="Times New Roman" pitchFamily="18" charset="0"/>
                                    </a:rPr>
                                    <m:t>0</m:t>
                                  </m:r>
                                </m:e>
                              </m:d>
                            </m:e>
                          </m:nary>
                        </m:num>
                        <m:den>
                          <m:r>
                            <a:rPr lang="en-US" altLang="ko-KR" i="1">
                              <a:latin typeface="Cambria Math"/>
                              <a:cs typeface="Times New Roman" pitchFamily="18" charset="0"/>
                            </a:rPr>
                            <m:t>𝑚</m:t>
                          </m:r>
                        </m:den>
                      </m:f>
                    </m:oMath>
                  </m:oMathPara>
                </a14:m>
                <a:endParaRPr lang="en-US" altLang="ko-KR" dirty="0">
                  <a:latin typeface="Times New Roman" pitchFamily="18" charset="0"/>
                  <a:cs typeface="Times New Roman" pitchFamily="18" charset="0"/>
                </a:endParaRPr>
              </a:p>
            </p:txBody>
          </p:sp>
        </mc:Choice>
        <mc:Fallback xmlns="">
          <p:sp>
            <p:nvSpPr>
              <p:cNvPr id="32" name="직사각형 31"/>
              <p:cNvSpPr>
                <a:spLocks noRot="1" noChangeAspect="1" noMove="1" noResize="1" noEditPoints="1" noAdjustHandles="1" noChangeArrowheads="1" noChangeShapeType="1" noTextEdit="1"/>
              </p:cNvSpPr>
              <p:nvPr/>
            </p:nvSpPr>
            <p:spPr>
              <a:xfrm>
                <a:off x="3923928" y="5664968"/>
                <a:ext cx="3179973" cy="668388"/>
              </a:xfrm>
              <a:prstGeom prst="rect">
                <a:avLst/>
              </a:prstGeom>
              <a:blipFill rotWithShape="1">
                <a:blip r:embed="rId4"/>
                <a:stretch>
                  <a:fillRect/>
                </a:stretch>
              </a:blipFill>
            </p:spPr>
            <p:txBody>
              <a:bodyPr/>
              <a:lstStyle/>
              <a:p>
                <a:r>
                  <a:rPr lang="ko-KR" altLang="en-US">
                    <a:noFill/>
                  </a:rPr>
                  <a:t> </a:t>
                </a:r>
              </a:p>
            </p:txBody>
          </p:sp>
        </mc:Fallback>
      </mc:AlternateContent>
      <p:sp>
        <p:nvSpPr>
          <p:cNvPr id="37" name="TextBox 36"/>
          <p:cNvSpPr txBox="1"/>
          <p:nvPr/>
        </p:nvSpPr>
        <p:spPr>
          <a:xfrm>
            <a:off x="4420522" y="6571816"/>
            <a:ext cx="2239709" cy="307777"/>
          </a:xfrm>
          <a:prstGeom prst="rect">
            <a:avLst/>
          </a:prstGeom>
          <a:noFill/>
        </p:spPr>
        <p:txBody>
          <a:bodyPr wrap="square" rtlCol="0">
            <a:spAutoFit/>
          </a:bodyPr>
          <a:lstStyle/>
          <a:p>
            <a:r>
              <a:rPr lang="en-US" altLang="ko-KR" sz="1400" dirty="0" smtClean="0">
                <a:solidFill>
                  <a:srgbClr val="0070C0"/>
                </a:solidFill>
              </a:rPr>
              <a:t>Prior: p(“NON-spam”)</a:t>
            </a:r>
            <a:endParaRPr lang="ko-KR" altLang="en-US" sz="1400" dirty="0">
              <a:solidFill>
                <a:srgbClr val="0070C0"/>
              </a:solidFill>
            </a:endParaRPr>
          </a:p>
        </p:txBody>
      </p:sp>
      <p:cxnSp>
        <p:nvCxnSpPr>
          <p:cNvPr id="38" name="직선 화살표 연결선 37"/>
          <p:cNvCxnSpPr/>
          <p:nvPr/>
        </p:nvCxnSpPr>
        <p:spPr>
          <a:xfrm flipH="1" flipV="1">
            <a:off x="4716016" y="6181514"/>
            <a:ext cx="288032" cy="453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190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3730</TotalTime>
  <Words>578</Words>
  <Application>Microsoft Office PowerPoint</Application>
  <PresentationFormat>화면 슬라이드 쇼(4:3)</PresentationFormat>
  <Paragraphs>191</Paragraphs>
  <Slides>15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15</vt:i4>
      </vt:variant>
    </vt:vector>
  </HeadingPairs>
  <TitlesOfParts>
    <vt:vector size="20" baseType="lpstr">
      <vt:lpstr>맑은 고딕</vt:lpstr>
      <vt:lpstr>Arial</vt:lpstr>
      <vt:lpstr>Cambria Math</vt:lpstr>
      <vt:lpstr>Times New Roman</vt:lpstr>
      <vt:lpstr>Office 테마</vt:lpstr>
      <vt:lpstr>Probability Theorem</vt:lpstr>
      <vt:lpstr>A glance of learning algorithm</vt:lpstr>
      <vt:lpstr>Underlying concepts to understand the naïve Bayes classifier</vt:lpstr>
      <vt:lpstr>Generative learning algorithm</vt:lpstr>
      <vt:lpstr>Naïve Bayes classifier for text classification</vt:lpstr>
      <vt:lpstr>Naïve Bayes classifier for text classification (count.)</vt:lpstr>
      <vt:lpstr>Modeling p(x|y)</vt:lpstr>
      <vt:lpstr>NB assumption</vt:lpstr>
      <vt:lpstr>Model conditions</vt:lpstr>
      <vt:lpstr>Naïve Bayes classifier for text classification based on NB assumption</vt:lpstr>
      <vt:lpstr>Pop quiz</vt:lpstr>
      <vt:lpstr>Summary</vt:lpstr>
      <vt:lpstr>Implementation Issues on Text Classification</vt:lpstr>
      <vt:lpstr>Implementation Issues on Text Classification</vt:lpstr>
      <vt:lpstr>Implementation Issues on Text Classification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Theorem</dc:title>
  <dc:creator>kaisarulius</dc:creator>
  <cp:lastModifiedBy>Chaewon</cp:lastModifiedBy>
  <cp:revision>62</cp:revision>
  <dcterms:created xsi:type="dcterms:W3CDTF">2012-10-03T14:35:00Z</dcterms:created>
  <dcterms:modified xsi:type="dcterms:W3CDTF">2015-10-28T03:30:57Z</dcterms:modified>
</cp:coreProperties>
</file>