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63" r:id="rId4"/>
    <p:sldId id="264" r:id="rId5"/>
    <p:sldId id="265" r:id="rId6"/>
    <p:sldId id="260" r:id="rId7"/>
    <p:sldId id="261" r:id="rId8"/>
    <p:sldId id="258" r:id="rId9"/>
    <p:sldId id="266" r:id="rId10"/>
    <p:sldId id="267" r:id="rId11"/>
    <p:sldId id="268" r:id="rId12"/>
    <p:sldId id="269" r:id="rId13"/>
    <p:sldId id="271" r:id="rId14"/>
    <p:sldId id="272" r:id="rId15"/>
    <p:sldId id="270" r:id="rId16"/>
    <p:sldId id="273" r:id="rId17"/>
    <p:sldId id="282" r:id="rId18"/>
    <p:sldId id="285" r:id="rId19"/>
    <p:sldId id="283" r:id="rId20"/>
    <p:sldId id="281" r:id="rId21"/>
    <p:sldId id="284" r:id="rId22"/>
    <p:sldId id="286" r:id="rId23"/>
    <p:sldId id="288" r:id="rId24"/>
    <p:sldId id="287" r:id="rId25"/>
    <p:sldId id="279" r:id="rId26"/>
    <p:sldId id="280" r:id="rId27"/>
    <p:sldId id="275" r:id="rId28"/>
    <p:sldId id="276" r:id="rId29"/>
    <p:sldId id="277" r:id="rId30"/>
    <p:sldId id="27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4" d="100"/>
          <a:sy n="64" d="100"/>
        </p:scale>
        <p:origin x="9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0E9321-06B0-4AE2-92A5-1C9B8E1A25F6}" type="datetimeFigureOut">
              <a:rPr lang="en-US" smtClean="0"/>
              <a:t>4/15/2024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F431A4-4EB0-40C0-AFA2-636B986C389D}" type="slidenum">
              <a:rPr lang="en-US" smtClean="0"/>
              <a:t>‹#›</a:t>
            </a:fld>
            <a:endParaRPr lang="en-US"/>
          </a:p>
        </p:txBody>
      </p:sp>
    </p:spTree>
    <p:extLst>
      <p:ext uri="{BB962C8B-B14F-4D97-AF65-F5344CB8AC3E}">
        <p14:creationId xmlns:p14="http://schemas.microsoft.com/office/powerpoint/2010/main" val="1035510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F431A4-4EB0-40C0-AFA2-636B986C389D}" type="slidenum">
              <a:rPr lang="en-US" smtClean="0"/>
              <a:t>7</a:t>
            </a:fld>
            <a:endParaRPr lang="en-US"/>
          </a:p>
        </p:txBody>
      </p:sp>
    </p:spTree>
    <p:extLst>
      <p:ext uri="{BB962C8B-B14F-4D97-AF65-F5344CB8AC3E}">
        <p14:creationId xmlns:p14="http://schemas.microsoft.com/office/powerpoint/2010/main" val="2856054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0A617-7E87-43C2-0A12-2933BEA7DC84}"/>
              </a:ext>
            </a:extLst>
          </p:cNvPr>
          <p:cNvSpPr>
            <a:spLocks noGrp="1"/>
          </p:cNvSpPr>
          <p:nvPr>
            <p:ph type="ctrTitle"/>
          </p:nvPr>
        </p:nvSpPr>
        <p:spPr>
          <a:xfrm>
            <a:off x="1524000" y="1122363"/>
            <a:ext cx="9144000" cy="2387600"/>
          </a:xfrm>
        </p:spPr>
        <p:txBody>
          <a:bodyPr anchor="b"/>
          <a:lstStyle>
            <a:lvl1pPr algn="ctr">
              <a:defRPr sz="6000">
                <a:latin typeface="Century Gothic (Headings)"/>
              </a:defRPr>
            </a:lvl1pPr>
          </a:lstStyle>
          <a:p>
            <a:r>
              <a:rPr lang="en-US"/>
              <a:t>Click to edit Master title style</a:t>
            </a:r>
          </a:p>
        </p:txBody>
      </p:sp>
      <p:sp>
        <p:nvSpPr>
          <p:cNvPr id="3" name="Subtitle 2">
            <a:extLst>
              <a:ext uri="{FF2B5EF4-FFF2-40B4-BE49-F238E27FC236}">
                <a16:creationId xmlns:a16="http://schemas.microsoft.com/office/drawing/2014/main" id="{E720262D-0B51-97D7-7788-A87AF3B5D3D1}"/>
              </a:ext>
            </a:extLst>
          </p:cNvPr>
          <p:cNvSpPr>
            <a:spLocks noGrp="1"/>
          </p:cNvSpPr>
          <p:nvPr>
            <p:ph type="subTitle" idx="1"/>
          </p:nvPr>
        </p:nvSpPr>
        <p:spPr>
          <a:xfrm>
            <a:off x="1524000" y="3602038"/>
            <a:ext cx="9144000" cy="1655762"/>
          </a:xfrm>
        </p:spPr>
        <p:txBody>
          <a:bodyPr/>
          <a:lstStyle>
            <a:lvl1pPr marL="0" indent="0" algn="ctr">
              <a:buNone/>
              <a:defRPr sz="2400">
                <a:latin typeface="Century Gothic (Heading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470443-7B6E-5BF2-CB0D-3A9AD8E4915B}"/>
              </a:ext>
            </a:extLst>
          </p:cNvPr>
          <p:cNvSpPr>
            <a:spLocks noGrp="1"/>
          </p:cNvSpPr>
          <p:nvPr>
            <p:ph type="dt" sz="half" idx="10"/>
          </p:nvPr>
        </p:nvSpPr>
        <p:spPr/>
        <p:txBody>
          <a:bodyPr/>
          <a:lstStyle/>
          <a:p>
            <a:fld id="{41D937CF-AD9E-4ED2-A733-33601557F06E}" type="datetimeFigureOut">
              <a:rPr lang="en-US" smtClean="0"/>
              <a:t>4/15/2024</a:t>
            </a:fld>
            <a:endParaRPr lang="en-US"/>
          </a:p>
        </p:txBody>
      </p:sp>
      <p:sp>
        <p:nvSpPr>
          <p:cNvPr id="5" name="Footer Placeholder 4">
            <a:extLst>
              <a:ext uri="{FF2B5EF4-FFF2-40B4-BE49-F238E27FC236}">
                <a16:creationId xmlns:a16="http://schemas.microsoft.com/office/drawing/2014/main" id="{382CAF18-3DD3-D8D6-FBEE-FFCECA897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028BA2-F4E4-9A5F-2B2A-A53B3C4B3855}"/>
              </a:ext>
            </a:extLst>
          </p:cNvPr>
          <p:cNvSpPr>
            <a:spLocks noGrp="1"/>
          </p:cNvSpPr>
          <p:nvPr>
            <p:ph type="sldNum" sz="quarter" idx="12"/>
          </p:nvPr>
        </p:nvSpPr>
        <p:spPr/>
        <p:txBody>
          <a:bodyPr/>
          <a:lstStyle/>
          <a:p>
            <a:fld id="{A0CE4F9F-555B-4DFA-AFFA-8F35041B24E2}" type="slidenum">
              <a:rPr lang="en-US" smtClean="0"/>
              <a:t>‹#›</a:t>
            </a:fld>
            <a:endParaRPr lang="en-US"/>
          </a:p>
        </p:txBody>
      </p:sp>
    </p:spTree>
    <p:extLst>
      <p:ext uri="{BB962C8B-B14F-4D97-AF65-F5344CB8AC3E}">
        <p14:creationId xmlns:p14="http://schemas.microsoft.com/office/powerpoint/2010/main" val="3606362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6909E-731D-CF61-C328-F1AB94F8F9D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2153DA-5208-3973-5041-21085C51F3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3A6DEA-A844-C89C-05BF-1CE3D5CD2B74}"/>
              </a:ext>
            </a:extLst>
          </p:cNvPr>
          <p:cNvSpPr>
            <a:spLocks noGrp="1"/>
          </p:cNvSpPr>
          <p:nvPr>
            <p:ph type="dt" sz="half" idx="10"/>
          </p:nvPr>
        </p:nvSpPr>
        <p:spPr/>
        <p:txBody>
          <a:bodyPr/>
          <a:lstStyle/>
          <a:p>
            <a:fld id="{41D937CF-AD9E-4ED2-A733-33601557F06E}" type="datetimeFigureOut">
              <a:rPr lang="en-US" smtClean="0"/>
              <a:t>4/15/2024</a:t>
            </a:fld>
            <a:endParaRPr lang="en-US"/>
          </a:p>
        </p:txBody>
      </p:sp>
      <p:sp>
        <p:nvSpPr>
          <p:cNvPr id="5" name="Footer Placeholder 4">
            <a:extLst>
              <a:ext uri="{FF2B5EF4-FFF2-40B4-BE49-F238E27FC236}">
                <a16:creationId xmlns:a16="http://schemas.microsoft.com/office/drawing/2014/main" id="{AE2D78C8-1665-F215-596D-376022F6D9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E3BF3D-718F-4A85-CCBE-E0DC71CDCAFB}"/>
              </a:ext>
            </a:extLst>
          </p:cNvPr>
          <p:cNvSpPr>
            <a:spLocks noGrp="1"/>
          </p:cNvSpPr>
          <p:nvPr>
            <p:ph type="sldNum" sz="quarter" idx="12"/>
          </p:nvPr>
        </p:nvSpPr>
        <p:spPr/>
        <p:txBody>
          <a:bodyPr/>
          <a:lstStyle/>
          <a:p>
            <a:fld id="{A0CE4F9F-555B-4DFA-AFFA-8F35041B24E2}" type="slidenum">
              <a:rPr lang="en-US" smtClean="0"/>
              <a:t>‹#›</a:t>
            </a:fld>
            <a:endParaRPr lang="en-US"/>
          </a:p>
        </p:txBody>
      </p:sp>
    </p:spTree>
    <p:extLst>
      <p:ext uri="{BB962C8B-B14F-4D97-AF65-F5344CB8AC3E}">
        <p14:creationId xmlns:p14="http://schemas.microsoft.com/office/powerpoint/2010/main" val="1441521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F70FD3-9C9D-6881-439E-CCA9721411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14B870-00F6-598A-973A-8F15BB2FB5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3B97B0-EB01-EFE8-0DC9-D471A2E83320}"/>
              </a:ext>
            </a:extLst>
          </p:cNvPr>
          <p:cNvSpPr>
            <a:spLocks noGrp="1"/>
          </p:cNvSpPr>
          <p:nvPr>
            <p:ph type="dt" sz="half" idx="10"/>
          </p:nvPr>
        </p:nvSpPr>
        <p:spPr/>
        <p:txBody>
          <a:bodyPr/>
          <a:lstStyle/>
          <a:p>
            <a:fld id="{41D937CF-AD9E-4ED2-A733-33601557F06E}" type="datetimeFigureOut">
              <a:rPr lang="en-US" smtClean="0"/>
              <a:t>4/15/2024</a:t>
            </a:fld>
            <a:endParaRPr lang="en-US"/>
          </a:p>
        </p:txBody>
      </p:sp>
      <p:sp>
        <p:nvSpPr>
          <p:cNvPr id="5" name="Footer Placeholder 4">
            <a:extLst>
              <a:ext uri="{FF2B5EF4-FFF2-40B4-BE49-F238E27FC236}">
                <a16:creationId xmlns:a16="http://schemas.microsoft.com/office/drawing/2014/main" id="{711D6B98-5FFA-82B8-0877-3205D1E9EB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299F68-985E-37A0-E895-DCE1E3272251}"/>
              </a:ext>
            </a:extLst>
          </p:cNvPr>
          <p:cNvSpPr>
            <a:spLocks noGrp="1"/>
          </p:cNvSpPr>
          <p:nvPr>
            <p:ph type="sldNum" sz="quarter" idx="12"/>
          </p:nvPr>
        </p:nvSpPr>
        <p:spPr/>
        <p:txBody>
          <a:bodyPr/>
          <a:lstStyle/>
          <a:p>
            <a:fld id="{A0CE4F9F-555B-4DFA-AFFA-8F35041B24E2}" type="slidenum">
              <a:rPr lang="en-US" smtClean="0"/>
              <a:t>‹#›</a:t>
            </a:fld>
            <a:endParaRPr lang="en-US"/>
          </a:p>
        </p:txBody>
      </p:sp>
    </p:spTree>
    <p:extLst>
      <p:ext uri="{BB962C8B-B14F-4D97-AF65-F5344CB8AC3E}">
        <p14:creationId xmlns:p14="http://schemas.microsoft.com/office/powerpoint/2010/main" val="1218640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6AA14-6188-F6B9-9A6D-80208965736D}"/>
              </a:ext>
            </a:extLst>
          </p:cNvPr>
          <p:cNvSpPr>
            <a:spLocks noGrp="1"/>
          </p:cNvSpPr>
          <p:nvPr>
            <p:ph type="title" hasCustomPrompt="1"/>
          </p:nvPr>
        </p:nvSpPr>
        <p:spPr/>
        <p:txBody>
          <a:bodyPr/>
          <a:lstStyle>
            <a:lvl1pPr>
              <a:defRPr b="1">
                <a:solidFill>
                  <a:srgbClr val="FF0000"/>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78F75E0-E8F5-C7C6-F75E-34F7C0E8DA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7E5014-6F34-E4F3-9C4F-3DB59AB4E82D}"/>
              </a:ext>
            </a:extLst>
          </p:cNvPr>
          <p:cNvSpPr>
            <a:spLocks noGrp="1"/>
          </p:cNvSpPr>
          <p:nvPr>
            <p:ph type="dt" sz="half" idx="10"/>
          </p:nvPr>
        </p:nvSpPr>
        <p:spPr/>
        <p:txBody>
          <a:bodyPr/>
          <a:lstStyle/>
          <a:p>
            <a:fld id="{41D937CF-AD9E-4ED2-A733-33601557F06E}" type="datetimeFigureOut">
              <a:rPr lang="en-US" smtClean="0"/>
              <a:t>4/15/2024</a:t>
            </a:fld>
            <a:endParaRPr lang="en-US"/>
          </a:p>
        </p:txBody>
      </p:sp>
      <p:sp>
        <p:nvSpPr>
          <p:cNvPr id="5" name="Footer Placeholder 4">
            <a:extLst>
              <a:ext uri="{FF2B5EF4-FFF2-40B4-BE49-F238E27FC236}">
                <a16:creationId xmlns:a16="http://schemas.microsoft.com/office/drawing/2014/main" id="{6AB9879F-32A5-1F71-0DDC-03CECD996B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508912-FB14-8879-BF2D-8F710B7E635E}"/>
              </a:ext>
            </a:extLst>
          </p:cNvPr>
          <p:cNvSpPr>
            <a:spLocks noGrp="1"/>
          </p:cNvSpPr>
          <p:nvPr>
            <p:ph type="sldNum" sz="quarter" idx="12"/>
          </p:nvPr>
        </p:nvSpPr>
        <p:spPr/>
        <p:txBody>
          <a:bodyPr/>
          <a:lstStyle/>
          <a:p>
            <a:fld id="{A0CE4F9F-555B-4DFA-AFFA-8F35041B24E2}" type="slidenum">
              <a:rPr lang="en-US" smtClean="0"/>
              <a:t>‹#›</a:t>
            </a:fld>
            <a:endParaRPr lang="en-US"/>
          </a:p>
        </p:txBody>
      </p:sp>
    </p:spTree>
    <p:extLst>
      <p:ext uri="{BB962C8B-B14F-4D97-AF65-F5344CB8AC3E}">
        <p14:creationId xmlns:p14="http://schemas.microsoft.com/office/powerpoint/2010/main" val="2360276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64C8D-3BA2-9992-38D7-E8CC7BB213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5E2FAD-8E7B-EADF-554E-A77924764E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AACED7-96C5-251B-92E6-83DC4B777233}"/>
              </a:ext>
            </a:extLst>
          </p:cNvPr>
          <p:cNvSpPr>
            <a:spLocks noGrp="1"/>
          </p:cNvSpPr>
          <p:nvPr>
            <p:ph type="dt" sz="half" idx="10"/>
          </p:nvPr>
        </p:nvSpPr>
        <p:spPr/>
        <p:txBody>
          <a:bodyPr/>
          <a:lstStyle/>
          <a:p>
            <a:fld id="{41D937CF-AD9E-4ED2-A733-33601557F06E}" type="datetimeFigureOut">
              <a:rPr lang="en-US" smtClean="0"/>
              <a:t>4/15/2024</a:t>
            </a:fld>
            <a:endParaRPr lang="en-US"/>
          </a:p>
        </p:txBody>
      </p:sp>
      <p:sp>
        <p:nvSpPr>
          <p:cNvPr id="5" name="Footer Placeholder 4">
            <a:extLst>
              <a:ext uri="{FF2B5EF4-FFF2-40B4-BE49-F238E27FC236}">
                <a16:creationId xmlns:a16="http://schemas.microsoft.com/office/drawing/2014/main" id="{0AEF81BF-9505-DFDB-933A-74DDC970CA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AA6654-E9BC-D0BB-51E0-09AA08B1825A}"/>
              </a:ext>
            </a:extLst>
          </p:cNvPr>
          <p:cNvSpPr>
            <a:spLocks noGrp="1"/>
          </p:cNvSpPr>
          <p:nvPr>
            <p:ph type="sldNum" sz="quarter" idx="12"/>
          </p:nvPr>
        </p:nvSpPr>
        <p:spPr/>
        <p:txBody>
          <a:bodyPr/>
          <a:lstStyle/>
          <a:p>
            <a:fld id="{A0CE4F9F-555B-4DFA-AFFA-8F35041B24E2}" type="slidenum">
              <a:rPr lang="en-US" smtClean="0"/>
              <a:t>‹#›</a:t>
            </a:fld>
            <a:endParaRPr lang="en-US"/>
          </a:p>
        </p:txBody>
      </p:sp>
    </p:spTree>
    <p:extLst>
      <p:ext uri="{BB962C8B-B14F-4D97-AF65-F5344CB8AC3E}">
        <p14:creationId xmlns:p14="http://schemas.microsoft.com/office/powerpoint/2010/main" val="264111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6D121-54D8-C64A-1E78-DBCD8D331F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7DD3B9-874F-BB87-10EF-2E7A26589F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A8BA61-F24A-93CE-5148-6ABDBEEE6E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B53CA9-83AD-F420-CA0D-E70B9E3F79B7}"/>
              </a:ext>
            </a:extLst>
          </p:cNvPr>
          <p:cNvSpPr>
            <a:spLocks noGrp="1"/>
          </p:cNvSpPr>
          <p:nvPr>
            <p:ph type="dt" sz="half" idx="10"/>
          </p:nvPr>
        </p:nvSpPr>
        <p:spPr/>
        <p:txBody>
          <a:bodyPr/>
          <a:lstStyle/>
          <a:p>
            <a:fld id="{41D937CF-AD9E-4ED2-A733-33601557F06E}" type="datetimeFigureOut">
              <a:rPr lang="en-US" smtClean="0"/>
              <a:t>4/15/2024</a:t>
            </a:fld>
            <a:endParaRPr lang="en-US"/>
          </a:p>
        </p:txBody>
      </p:sp>
      <p:sp>
        <p:nvSpPr>
          <p:cNvPr id="6" name="Footer Placeholder 5">
            <a:extLst>
              <a:ext uri="{FF2B5EF4-FFF2-40B4-BE49-F238E27FC236}">
                <a16:creationId xmlns:a16="http://schemas.microsoft.com/office/drawing/2014/main" id="{ECCC4287-8C3A-DC2E-9CBE-EBF1133237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93E0CB-98A9-DD9D-5F23-AB6C54B6D182}"/>
              </a:ext>
            </a:extLst>
          </p:cNvPr>
          <p:cNvSpPr>
            <a:spLocks noGrp="1"/>
          </p:cNvSpPr>
          <p:nvPr>
            <p:ph type="sldNum" sz="quarter" idx="12"/>
          </p:nvPr>
        </p:nvSpPr>
        <p:spPr/>
        <p:txBody>
          <a:bodyPr/>
          <a:lstStyle/>
          <a:p>
            <a:fld id="{A0CE4F9F-555B-4DFA-AFFA-8F35041B24E2}" type="slidenum">
              <a:rPr lang="en-US" smtClean="0"/>
              <a:t>‹#›</a:t>
            </a:fld>
            <a:endParaRPr lang="en-US"/>
          </a:p>
        </p:txBody>
      </p:sp>
    </p:spTree>
    <p:extLst>
      <p:ext uri="{BB962C8B-B14F-4D97-AF65-F5344CB8AC3E}">
        <p14:creationId xmlns:p14="http://schemas.microsoft.com/office/powerpoint/2010/main" val="1381203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ACFED-079A-9E38-F888-A992FD74854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3AEFD69-2418-3F44-EE5E-A95250F77D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F8EECF-BDD7-204D-A271-9987D78B5A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93FF2B-9512-9FC4-0EBB-0CD3F2842D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501F5C-ABF5-4B11-443E-D2355D5CD8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A08E2E-8370-CB5C-C648-F234DC3BCB9C}"/>
              </a:ext>
            </a:extLst>
          </p:cNvPr>
          <p:cNvSpPr>
            <a:spLocks noGrp="1"/>
          </p:cNvSpPr>
          <p:nvPr>
            <p:ph type="dt" sz="half" idx="10"/>
          </p:nvPr>
        </p:nvSpPr>
        <p:spPr/>
        <p:txBody>
          <a:bodyPr/>
          <a:lstStyle/>
          <a:p>
            <a:fld id="{41D937CF-AD9E-4ED2-A733-33601557F06E}" type="datetimeFigureOut">
              <a:rPr lang="en-US" smtClean="0"/>
              <a:t>4/15/2024</a:t>
            </a:fld>
            <a:endParaRPr lang="en-US"/>
          </a:p>
        </p:txBody>
      </p:sp>
      <p:sp>
        <p:nvSpPr>
          <p:cNvPr id="8" name="Footer Placeholder 7">
            <a:extLst>
              <a:ext uri="{FF2B5EF4-FFF2-40B4-BE49-F238E27FC236}">
                <a16:creationId xmlns:a16="http://schemas.microsoft.com/office/drawing/2014/main" id="{4C01B368-B660-76B4-FB03-F050A74282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27A35F-6116-E81F-ED7E-D42B3763246C}"/>
              </a:ext>
            </a:extLst>
          </p:cNvPr>
          <p:cNvSpPr>
            <a:spLocks noGrp="1"/>
          </p:cNvSpPr>
          <p:nvPr>
            <p:ph type="sldNum" sz="quarter" idx="12"/>
          </p:nvPr>
        </p:nvSpPr>
        <p:spPr/>
        <p:txBody>
          <a:bodyPr/>
          <a:lstStyle/>
          <a:p>
            <a:fld id="{A0CE4F9F-555B-4DFA-AFFA-8F35041B24E2}" type="slidenum">
              <a:rPr lang="en-US" smtClean="0"/>
              <a:t>‹#›</a:t>
            </a:fld>
            <a:endParaRPr lang="en-US"/>
          </a:p>
        </p:txBody>
      </p:sp>
    </p:spTree>
    <p:extLst>
      <p:ext uri="{BB962C8B-B14F-4D97-AF65-F5344CB8AC3E}">
        <p14:creationId xmlns:p14="http://schemas.microsoft.com/office/powerpoint/2010/main" val="3296063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EF156-E705-E43A-DC50-FFCFF816B4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93F41A-41C0-4C7F-7B34-6C7EC0B1FC49}"/>
              </a:ext>
            </a:extLst>
          </p:cNvPr>
          <p:cNvSpPr>
            <a:spLocks noGrp="1"/>
          </p:cNvSpPr>
          <p:nvPr>
            <p:ph type="dt" sz="half" idx="10"/>
          </p:nvPr>
        </p:nvSpPr>
        <p:spPr/>
        <p:txBody>
          <a:bodyPr/>
          <a:lstStyle/>
          <a:p>
            <a:fld id="{41D937CF-AD9E-4ED2-A733-33601557F06E}" type="datetimeFigureOut">
              <a:rPr lang="en-US" smtClean="0"/>
              <a:t>4/15/2024</a:t>
            </a:fld>
            <a:endParaRPr lang="en-US"/>
          </a:p>
        </p:txBody>
      </p:sp>
      <p:sp>
        <p:nvSpPr>
          <p:cNvPr id="4" name="Footer Placeholder 3">
            <a:extLst>
              <a:ext uri="{FF2B5EF4-FFF2-40B4-BE49-F238E27FC236}">
                <a16:creationId xmlns:a16="http://schemas.microsoft.com/office/drawing/2014/main" id="{42A6098A-F5A3-2C85-0BEB-31DA184EDB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C2D546-9C15-1129-B1B0-2018900B6D6C}"/>
              </a:ext>
            </a:extLst>
          </p:cNvPr>
          <p:cNvSpPr>
            <a:spLocks noGrp="1"/>
          </p:cNvSpPr>
          <p:nvPr>
            <p:ph type="sldNum" sz="quarter" idx="12"/>
          </p:nvPr>
        </p:nvSpPr>
        <p:spPr/>
        <p:txBody>
          <a:bodyPr/>
          <a:lstStyle/>
          <a:p>
            <a:fld id="{A0CE4F9F-555B-4DFA-AFFA-8F35041B24E2}" type="slidenum">
              <a:rPr lang="en-US" smtClean="0"/>
              <a:t>‹#›</a:t>
            </a:fld>
            <a:endParaRPr lang="en-US"/>
          </a:p>
        </p:txBody>
      </p:sp>
    </p:spTree>
    <p:extLst>
      <p:ext uri="{BB962C8B-B14F-4D97-AF65-F5344CB8AC3E}">
        <p14:creationId xmlns:p14="http://schemas.microsoft.com/office/powerpoint/2010/main" val="4122783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A18009-FC79-2900-7057-DDB5159CC8D5}"/>
              </a:ext>
            </a:extLst>
          </p:cNvPr>
          <p:cNvSpPr>
            <a:spLocks noGrp="1"/>
          </p:cNvSpPr>
          <p:nvPr>
            <p:ph type="dt" sz="half" idx="10"/>
          </p:nvPr>
        </p:nvSpPr>
        <p:spPr/>
        <p:txBody>
          <a:bodyPr/>
          <a:lstStyle/>
          <a:p>
            <a:fld id="{41D937CF-AD9E-4ED2-A733-33601557F06E}" type="datetimeFigureOut">
              <a:rPr lang="en-US" smtClean="0"/>
              <a:t>4/15/2024</a:t>
            </a:fld>
            <a:endParaRPr lang="en-US"/>
          </a:p>
        </p:txBody>
      </p:sp>
      <p:sp>
        <p:nvSpPr>
          <p:cNvPr id="3" name="Footer Placeholder 2">
            <a:extLst>
              <a:ext uri="{FF2B5EF4-FFF2-40B4-BE49-F238E27FC236}">
                <a16:creationId xmlns:a16="http://schemas.microsoft.com/office/drawing/2014/main" id="{F8D2441D-E4A4-33B5-50F7-EAA35F14C69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A8A810-5A67-F5EE-3A31-898CE6167BF2}"/>
              </a:ext>
            </a:extLst>
          </p:cNvPr>
          <p:cNvSpPr>
            <a:spLocks noGrp="1"/>
          </p:cNvSpPr>
          <p:nvPr>
            <p:ph type="sldNum" sz="quarter" idx="12"/>
          </p:nvPr>
        </p:nvSpPr>
        <p:spPr/>
        <p:txBody>
          <a:bodyPr/>
          <a:lstStyle/>
          <a:p>
            <a:fld id="{A0CE4F9F-555B-4DFA-AFFA-8F35041B24E2}" type="slidenum">
              <a:rPr lang="en-US" smtClean="0"/>
              <a:t>‹#›</a:t>
            </a:fld>
            <a:endParaRPr lang="en-US"/>
          </a:p>
        </p:txBody>
      </p:sp>
    </p:spTree>
    <p:extLst>
      <p:ext uri="{BB962C8B-B14F-4D97-AF65-F5344CB8AC3E}">
        <p14:creationId xmlns:p14="http://schemas.microsoft.com/office/powerpoint/2010/main" val="3557181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60272-AAE1-1FFB-42BD-D4B299CA83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15F1EE-CA61-2423-E445-3FE38AB520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C5D9E5-6190-5F50-FFF6-E22B74BE5E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EE55C9-BDD2-2345-4023-763CFB2D6A81}"/>
              </a:ext>
            </a:extLst>
          </p:cNvPr>
          <p:cNvSpPr>
            <a:spLocks noGrp="1"/>
          </p:cNvSpPr>
          <p:nvPr>
            <p:ph type="dt" sz="half" idx="10"/>
          </p:nvPr>
        </p:nvSpPr>
        <p:spPr/>
        <p:txBody>
          <a:bodyPr/>
          <a:lstStyle/>
          <a:p>
            <a:fld id="{41D937CF-AD9E-4ED2-A733-33601557F06E}" type="datetimeFigureOut">
              <a:rPr lang="en-US" smtClean="0"/>
              <a:t>4/15/2024</a:t>
            </a:fld>
            <a:endParaRPr lang="en-US"/>
          </a:p>
        </p:txBody>
      </p:sp>
      <p:sp>
        <p:nvSpPr>
          <p:cNvPr id="6" name="Footer Placeholder 5">
            <a:extLst>
              <a:ext uri="{FF2B5EF4-FFF2-40B4-BE49-F238E27FC236}">
                <a16:creationId xmlns:a16="http://schemas.microsoft.com/office/drawing/2014/main" id="{16E1B7E3-40AC-2BFF-52C3-8022B87F47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C3FD73-10DF-CFA5-7B7E-16C39CA38ECB}"/>
              </a:ext>
            </a:extLst>
          </p:cNvPr>
          <p:cNvSpPr>
            <a:spLocks noGrp="1"/>
          </p:cNvSpPr>
          <p:nvPr>
            <p:ph type="sldNum" sz="quarter" idx="12"/>
          </p:nvPr>
        </p:nvSpPr>
        <p:spPr/>
        <p:txBody>
          <a:bodyPr/>
          <a:lstStyle/>
          <a:p>
            <a:fld id="{A0CE4F9F-555B-4DFA-AFFA-8F35041B24E2}" type="slidenum">
              <a:rPr lang="en-US" smtClean="0"/>
              <a:t>‹#›</a:t>
            </a:fld>
            <a:endParaRPr lang="en-US"/>
          </a:p>
        </p:txBody>
      </p:sp>
    </p:spTree>
    <p:extLst>
      <p:ext uri="{BB962C8B-B14F-4D97-AF65-F5344CB8AC3E}">
        <p14:creationId xmlns:p14="http://schemas.microsoft.com/office/powerpoint/2010/main" val="125662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D149B-D04F-62C9-198F-FA4C77C993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59CCC9-86F6-781D-5787-74A2FECBF9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00F0D3-E433-A3DF-9B64-7FCF8DF6F0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8E8352-CD22-DA89-C572-8745394EFB13}"/>
              </a:ext>
            </a:extLst>
          </p:cNvPr>
          <p:cNvSpPr>
            <a:spLocks noGrp="1"/>
          </p:cNvSpPr>
          <p:nvPr>
            <p:ph type="dt" sz="half" idx="10"/>
          </p:nvPr>
        </p:nvSpPr>
        <p:spPr/>
        <p:txBody>
          <a:bodyPr/>
          <a:lstStyle/>
          <a:p>
            <a:fld id="{41D937CF-AD9E-4ED2-A733-33601557F06E}" type="datetimeFigureOut">
              <a:rPr lang="en-US" smtClean="0"/>
              <a:t>4/15/2024</a:t>
            </a:fld>
            <a:endParaRPr lang="en-US"/>
          </a:p>
        </p:txBody>
      </p:sp>
      <p:sp>
        <p:nvSpPr>
          <p:cNvPr id="6" name="Footer Placeholder 5">
            <a:extLst>
              <a:ext uri="{FF2B5EF4-FFF2-40B4-BE49-F238E27FC236}">
                <a16:creationId xmlns:a16="http://schemas.microsoft.com/office/drawing/2014/main" id="{F76CD2B5-0E7F-A988-69B8-9D7D37704C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5D3390-0EDC-53C5-A070-6379D81C35B0}"/>
              </a:ext>
            </a:extLst>
          </p:cNvPr>
          <p:cNvSpPr>
            <a:spLocks noGrp="1"/>
          </p:cNvSpPr>
          <p:nvPr>
            <p:ph type="sldNum" sz="quarter" idx="12"/>
          </p:nvPr>
        </p:nvSpPr>
        <p:spPr/>
        <p:txBody>
          <a:bodyPr/>
          <a:lstStyle/>
          <a:p>
            <a:fld id="{A0CE4F9F-555B-4DFA-AFFA-8F35041B24E2}" type="slidenum">
              <a:rPr lang="en-US" smtClean="0"/>
              <a:t>‹#›</a:t>
            </a:fld>
            <a:endParaRPr lang="en-US"/>
          </a:p>
        </p:txBody>
      </p:sp>
    </p:spTree>
    <p:extLst>
      <p:ext uri="{BB962C8B-B14F-4D97-AF65-F5344CB8AC3E}">
        <p14:creationId xmlns:p14="http://schemas.microsoft.com/office/powerpoint/2010/main" val="3683819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EC9870-EC04-05BE-D747-022EA138E4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2041C02-5BE9-F613-0968-A129686E31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61E469-6D22-58E7-18E5-7741256AD3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D937CF-AD9E-4ED2-A733-33601557F06E}" type="datetimeFigureOut">
              <a:rPr lang="en-US" smtClean="0"/>
              <a:t>4/15/2024</a:t>
            </a:fld>
            <a:endParaRPr lang="en-US"/>
          </a:p>
        </p:txBody>
      </p:sp>
      <p:sp>
        <p:nvSpPr>
          <p:cNvPr id="5" name="Footer Placeholder 4">
            <a:extLst>
              <a:ext uri="{FF2B5EF4-FFF2-40B4-BE49-F238E27FC236}">
                <a16:creationId xmlns:a16="http://schemas.microsoft.com/office/drawing/2014/main" id="{DEDDDF99-2AA9-B81F-EAE5-B2BAA56EBA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5F9BC92-B760-07BD-8660-3A54805C56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CE4F9F-555B-4DFA-AFFA-8F35041B24E2}" type="slidenum">
              <a:rPr lang="en-US" smtClean="0"/>
              <a:t>‹#›</a:t>
            </a:fld>
            <a:endParaRPr lang="en-US"/>
          </a:p>
        </p:txBody>
      </p:sp>
    </p:spTree>
    <p:extLst>
      <p:ext uri="{BB962C8B-B14F-4D97-AF65-F5344CB8AC3E}">
        <p14:creationId xmlns:p14="http://schemas.microsoft.com/office/powerpoint/2010/main" val="3687221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80010-9696-51B4-8C67-7EB081AFE5DD}"/>
              </a:ext>
            </a:extLst>
          </p:cNvPr>
          <p:cNvSpPr>
            <a:spLocks noGrp="1"/>
          </p:cNvSpPr>
          <p:nvPr>
            <p:ph type="ctrTitle"/>
          </p:nvPr>
        </p:nvSpPr>
        <p:spPr>
          <a:xfrm>
            <a:off x="0" y="0"/>
            <a:ext cx="12192000" cy="1364105"/>
          </a:xfrm>
        </p:spPr>
        <p:txBody>
          <a:bodyPr/>
          <a:lstStyle/>
          <a:p>
            <a:r>
              <a:rPr lang="en-US" b="1" dirty="0">
                <a:solidFill>
                  <a:srgbClr val="FF0000"/>
                </a:solidFill>
                <a:latin typeface="Century Gothic (Headings)"/>
              </a:rPr>
              <a:t>BANKRUPTCY PREDICTION</a:t>
            </a:r>
          </a:p>
        </p:txBody>
      </p:sp>
      <p:sp>
        <p:nvSpPr>
          <p:cNvPr id="3" name="Subtitle 2">
            <a:extLst>
              <a:ext uri="{FF2B5EF4-FFF2-40B4-BE49-F238E27FC236}">
                <a16:creationId xmlns:a16="http://schemas.microsoft.com/office/drawing/2014/main" id="{81E05456-7CF0-E21E-8CDD-DBAE4FDD5F57}"/>
              </a:ext>
            </a:extLst>
          </p:cNvPr>
          <p:cNvSpPr>
            <a:spLocks noGrp="1"/>
          </p:cNvSpPr>
          <p:nvPr>
            <p:ph type="subTitle" idx="1"/>
          </p:nvPr>
        </p:nvSpPr>
        <p:spPr>
          <a:xfrm>
            <a:off x="1119266" y="1364105"/>
            <a:ext cx="9144000" cy="1655762"/>
          </a:xfrm>
        </p:spPr>
        <p:txBody>
          <a:bodyPr/>
          <a:lstStyle/>
          <a:p>
            <a:r>
              <a:rPr lang="en-US" dirty="0"/>
              <a:t>DESHANT KUMAR JAIN</a:t>
            </a:r>
          </a:p>
        </p:txBody>
      </p:sp>
      <p:pic>
        <p:nvPicPr>
          <p:cNvPr id="1026" name="Picture 2" descr="Bankruptcy prediction models (2) | PPT">
            <a:extLst>
              <a:ext uri="{FF2B5EF4-FFF2-40B4-BE49-F238E27FC236}">
                <a16:creationId xmlns:a16="http://schemas.microsoft.com/office/drawing/2014/main" id="{7C5B8C2C-5111-05D0-719E-2D6E8B3310E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35" b="35099"/>
          <a:stretch/>
        </p:blipFill>
        <p:spPr bwMode="auto">
          <a:xfrm>
            <a:off x="2923083" y="2011906"/>
            <a:ext cx="5457104" cy="4846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9175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CD8536D-C2DB-9D9A-2BCB-ABD1BF19BA92}"/>
              </a:ext>
            </a:extLst>
          </p:cNvPr>
          <p:cNvPicPr>
            <a:picLocks noChangeAspect="1"/>
          </p:cNvPicPr>
          <p:nvPr/>
        </p:nvPicPr>
        <p:blipFill>
          <a:blip r:embed="rId2"/>
          <a:stretch>
            <a:fillRect/>
          </a:stretch>
        </p:blipFill>
        <p:spPr>
          <a:xfrm>
            <a:off x="1051808" y="0"/>
            <a:ext cx="10088383" cy="4067743"/>
          </a:xfrm>
          <a:prstGeom prst="rect">
            <a:avLst/>
          </a:prstGeom>
        </p:spPr>
      </p:pic>
      <p:sp>
        <p:nvSpPr>
          <p:cNvPr id="4" name="Rectangle 3">
            <a:extLst>
              <a:ext uri="{FF2B5EF4-FFF2-40B4-BE49-F238E27FC236}">
                <a16:creationId xmlns:a16="http://schemas.microsoft.com/office/drawing/2014/main" id="{7799F665-ED5D-5BCF-D1C5-E57BFA927546}"/>
              </a:ext>
            </a:extLst>
          </p:cNvPr>
          <p:cNvSpPr/>
          <p:nvPr/>
        </p:nvSpPr>
        <p:spPr>
          <a:xfrm>
            <a:off x="1051808" y="4437089"/>
            <a:ext cx="10355707" cy="1184222"/>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2800"/>
              <a:t>the table provides a summary of financial performance across various profitability metrics.</a:t>
            </a:r>
          </a:p>
        </p:txBody>
      </p:sp>
    </p:spTree>
    <p:extLst>
      <p:ext uri="{BB962C8B-B14F-4D97-AF65-F5344CB8AC3E}">
        <p14:creationId xmlns:p14="http://schemas.microsoft.com/office/powerpoint/2010/main" val="1007890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E08E33-2C7B-6D1C-0231-07BABCB57E68}"/>
              </a:ext>
            </a:extLst>
          </p:cNvPr>
          <p:cNvPicPr>
            <a:picLocks noChangeAspect="1"/>
          </p:cNvPicPr>
          <p:nvPr/>
        </p:nvPicPr>
        <p:blipFill>
          <a:blip r:embed="rId2"/>
          <a:stretch>
            <a:fillRect/>
          </a:stretch>
        </p:blipFill>
        <p:spPr>
          <a:xfrm>
            <a:off x="354536" y="299446"/>
            <a:ext cx="7095575" cy="3683400"/>
          </a:xfrm>
          <a:prstGeom prst="rect">
            <a:avLst/>
          </a:prstGeom>
        </p:spPr>
      </p:pic>
      <p:sp>
        <p:nvSpPr>
          <p:cNvPr id="5" name="Rectangle: Rounded Corners 4">
            <a:extLst>
              <a:ext uri="{FF2B5EF4-FFF2-40B4-BE49-F238E27FC236}">
                <a16:creationId xmlns:a16="http://schemas.microsoft.com/office/drawing/2014/main" id="{D5007B7B-B14C-413A-B60D-BFE3AC4A0AB4}"/>
              </a:ext>
            </a:extLst>
          </p:cNvPr>
          <p:cNvSpPr/>
          <p:nvPr/>
        </p:nvSpPr>
        <p:spPr>
          <a:xfrm>
            <a:off x="539647" y="4646951"/>
            <a:ext cx="5516379" cy="1079292"/>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3600" dirty="0"/>
              <a:t>There Are No Missing Values.</a:t>
            </a:r>
          </a:p>
        </p:txBody>
      </p:sp>
      <p:pic>
        <p:nvPicPr>
          <p:cNvPr id="7" name="Picture 6">
            <a:extLst>
              <a:ext uri="{FF2B5EF4-FFF2-40B4-BE49-F238E27FC236}">
                <a16:creationId xmlns:a16="http://schemas.microsoft.com/office/drawing/2014/main" id="{F0C01181-B9CC-F1F5-9778-5AF13EB63F77}"/>
              </a:ext>
            </a:extLst>
          </p:cNvPr>
          <p:cNvPicPr>
            <a:picLocks noChangeAspect="1"/>
          </p:cNvPicPr>
          <p:nvPr/>
        </p:nvPicPr>
        <p:blipFill>
          <a:blip r:embed="rId3"/>
          <a:stretch>
            <a:fillRect/>
          </a:stretch>
        </p:blipFill>
        <p:spPr>
          <a:xfrm>
            <a:off x="7208765" y="695331"/>
            <a:ext cx="5037952" cy="1515717"/>
          </a:xfrm>
          <a:prstGeom prst="rect">
            <a:avLst/>
          </a:prstGeom>
        </p:spPr>
      </p:pic>
      <p:sp>
        <p:nvSpPr>
          <p:cNvPr id="8" name="Rectangle: Rounded Corners 7">
            <a:extLst>
              <a:ext uri="{FF2B5EF4-FFF2-40B4-BE49-F238E27FC236}">
                <a16:creationId xmlns:a16="http://schemas.microsoft.com/office/drawing/2014/main" id="{75F36491-DAE3-AD1E-1330-E11A4B5CB49C}"/>
              </a:ext>
            </a:extLst>
          </p:cNvPr>
          <p:cNvSpPr/>
          <p:nvPr/>
        </p:nvSpPr>
        <p:spPr>
          <a:xfrm>
            <a:off x="7105338" y="4646951"/>
            <a:ext cx="5086662" cy="1079292"/>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3600" dirty="0"/>
              <a:t>There Are No Duplicated Values.</a:t>
            </a:r>
          </a:p>
        </p:txBody>
      </p:sp>
    </p:spTree>
    <p:extLst>
      <p:ext uri="{BB962C8B-B14F-4D97-AF65-F5344CB8AC3E}">
        <p14:creationId xmlns:p14="http://schemas.microsoft.com/office/powerpoint/2010/main" val="1775925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345217-3B78-E037-D3F4-572FD78AEA21}"/>
              </a:ext>
            </a:extLst>
          </p:cNvPr>
          <p:cNvPicPr>
            <a:picLocks noChangeAspect="1"/>
          </p:cNvPicPr>
          <p:nvPr/>
        </p:nvPicPr>
        <p:blipFill>
          <a:blip r:embed="rId2"/>
          <a:stretch>
            <a:fillRect/>
          </a:stretch>
        </p:blipFill>
        <p:spPr>
          <a:xfrm>
            <a:off x="1259569" y="384198"/>
            <a:ext cx="10002646" cy="3391373"/>
          </a:xfrm>
          <a:prstGeom prst="rect">
            <a:avLst/>
          </a:prstGeom>
        </p:spPr>
      </p:pic>
      <p:sp>
        <p:nvSpPr>
          <p:cNvPr id="4" name="Rectangle 3">
            <a:extLst>
              <a:ext uri="{FF2B5EF4-FFF2-40B4-BE49-F238E27FC236}">
                <a16:creationId xmlns:a16="http://schemas.microsoft.com/office/drawing/2014/main" id="{63AE1580-458D-C60F-38C8-30CB350C35F6}"/>
              </a:ext>
            </a:extLst>
          </p:cNvPr>
          <p:cNvSpPr/>
          <p:nvPr/>
        </p:nvSpPr>
        <p:spPr>
          <a:xfrm>
            <a:off x="1843790" y="4137285"/>
            <a:ext cx="9293902" cy="137909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2800" dirty="0"/>
              <a:t>There Are Two Categorical Columns</a:t>
            </a:r>
          </a:p>
          <a:p>
            <a:pPr marL="342900" indent="-342900" algn="ctr">
              <a:buAutoNum type="arabicParenR"/>
            </a:pPr>
            <a:r>
              <a:rPr lang="en-US" sz="2800" dirty="0"/>
              <a:t>Liability-Assets Flag</a:t>
            </a:r>
          </a:p>
          <a:p>
            <a:pPr marL="342900" indent="-342900" algn="ctr">
              <a:buAutoNum type="arabicParenR"/>
            </a:pPr>
            <a:r>
              <a:rPr lang="en-US" sz="2800" dirty="0"/>
              <a:t> Bankrupt</a:t>
            </a:r>
          </a:p>
        </p:txBody>
      </p:sp>
    </p:spTree>
    <p:extLst>
      <p:ext uri="{BB962C8B-B14F-4D97-AF65-F5344CB8AC3E}">
        <p14:creationId xmlns:p14="http://schemas.microsoft.com/office/powerpoint/2010/main" val="3564562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D5EAD-896B-5A13-9225-EC06C84E1B0E}"/>
              </a:ext>
            </a:extLst>
          </p:cNvPr>
          <p:cNvSpPr>
            <a:spLocks noGrp="1"/>
          </p:cNvSpPr>
          <p:nvPr>
            <p:ph type="title"/>
          </p:nvPr>
        </p:nvSpPr>
        <p:spPr/>
        <p:txBody>
          <a:bodyPr/>
          <a:lstStyle/>
          <a:p>
            <a:r>
              <a:rPr lang="en-US" dirty="0"/>
              <a:t>Check For Imbalance Data</a:t>
            </a:r>
          </a:p>
        </p:txBody>
      </p:sp>
      <p:pic>
        <p:nvPicPr>
          <p:cNvPr id="5" name="Content Placeholder 4">
            <a:extLst>
              <a:ext uri="{FF2B5EF4-FFF2-40B4-BE49-F238E27FC236}">
                <a16:creationId xmlns:a16="http://schemas.microsoft.com/office/drawing/2014/main" id="{1D6F4D6B-C1CE-E952-AFED-0E0D99724741}"/>
              </a:ext>
            </a:extLst>
          </p:cNvPr>
          <p:cNvPicPr>
            <a:picLocks noGrp="1" noChangeAspect="1"/>
          </p:cNvPicPr>
          <p:nvPr>
            <p:ph idx="1"/>
          </p:nvPr>
        </p:nvPicPr>
        <p:blipFill>
          <a:blip r:embed="rId2"/>
          <a:stretch>
            <a:fillRect/>
          </a:stretch>
        </p:blipFill>
        <p:spPr>
          <a:xfrm>
            <a:off x="671273" y="1690688"/>
            <a:ext cx="9132294" cy="2865782"/>
          </a:xfrm>
        </p:spPr>
      </p:pic>
      <p:sp>
        <p:nvSpPr>
          <p:cNvPr id="6" name="Rectangle: Rounded Corners 5">
            <a:extLst>
              <a:ext uri="{FF2B5EF4-FFF2-40B4-BE49-F238E27FC236}">
                <a16:creationId xmlns:a16="http://schemas.microsoft.com/office/drawing/2014/main" id="{0B2AB196-548C-060E-2E35-AAC62CB98D74}"/>
              </a:ext>
            </a:extLst>
          </p:cNvPr>
          <p:cNvSpPr/>
          <p:nvPr/>
        </p:nvSpPr>
        <p:spPr>
          <a:xfrm>
            <a:off x="1108022" y="4967632"/>
            <a:ext cx="9849787" cy="1325563"/>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3600" dirty="0"/>
              <a:t>The output variable is highly imbalanced with minority class accumulating just 3.2% of the data.</a:t>
            </a:r>
          </a:p>
        </p:txBody>
      </p:sp>
      <p:sp>
        <p:nvSpPr>
          <p:cNvPr id="7" name="Rectangle: Rounded Corners 6">
            <a:extLst>
              <a:ext uri="{FF2B5EF4-FFF2-40B4-BE49-F238E27FC236}">
                <a16:creationId xmlns:a16="http://schemas.microsoft.com/office/drawing/2014/main" id="{F05D85FD-961B-5F82-C265-E8C4B2454EBA}"/>
              </a:ext>
            </a:extLst>
          </p:cNvPr>
          <p:cNvSpPr/>
          <p:nvPr/>
        </p:nvSpPr>
        <p:spPr>
          <a:xfrm>
            <a:off x="8379502" y="3123579"/>
            <a:ext cx="3582649" cy="1127470"/>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3200" b="1" dirty="0">
                <a:solidFill>
                  <a:srgbClr val="002060"/>
                </a:solidFill>
              </a:rPr>
              <a:t>0:- non-bankrupt</a:t>
            </a:r>
          </a:p>
          <a:p>
            <a:pPr algn="ctr"/>
            <a:r>
              <a:rPr lang="en-US" sz="3200" b="1" dirty="0">
                <a:solidFill>
                  <a:srgbClr val="002060"/>
                </a:solidFill>
              </a:rPr>
              <a:t>1:- bankrupt</a:t>
            </a:r>
          </a:p>
        </p:txBody>
      </p:sp>
    </p:spTree>
    <p:extLst>
      <p:ext uri="{BB962C8B-B14F-4D97-AF65-F5344CB8AC3E}">
        <p14:creationId xmlns:p14="http://schemas.microsoft.com/office/powerpoint/2010/main" val="1056538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17A25-0664-B2AC-9168-E754AF4AF98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0B0FC7F-60A0-05FA-97FD-B20C96F13E31}"/>
              </a:ext>
            </a:extLst>
          </p:cNvPr>
          <p:cNvSpPr>
            <a:spLocks noGrp="1"/>
          </p:cNvSpPr>
          <p:nvPr>
            <p:ph idx="1"/>
          </p:nvPr>
        </p:nvSpPr>
        <p:spPr/>
        <p:txBody>
          <a:bodyPr/>
          <a:lstStyle/>
          <a:p>
            <a:r>
              <a:rPr lang="en-US" dirty="0"/>
              <a:t>The Problem at hand is not an anomaly detection problem. It is a classification problem with a highly imbalanced dataset.</a:t>
            </a:r>
          </a:p>
          <a:p>
            <a:r>
              <a:rPr lang="en-US" dirty="0"/>
              <a:t>We will use different combinations of feature selection techniques, classification models and resampling techniques to reach a solution</a:t>
            </a:r>
          </a:p>
        </p:txBody>
      </p:sp>
    </p:spTree>
    <p:extLst>
      <p:ext uri="{BB962C8B-B14F-4D97-AF65-F5344CB8AC3E}">
        <p14:creationId xmlns:p14="http://schemas.microsoft.com/office/powerpoint/2010/main" val="3159178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FB318384-4172-D9E6-B296-CA1CCE48F9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F773E100-BF80-4A94-82B1-41B60150C1F2}"/>
              </a:ext>
            </a:extLst>
          </p:cNvPr>
          <p:cNvSpPr/>
          <p:nvPr/>
        </p:nvSpPr>
        <p:spPr>
          <a:xfrm>
            <a:off x="569626" y="179882"/>
            <a:ext cx="11032761" cy="92939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600" b="1" i="1" u="sng">
                <a:solidFill>
                  <a:srgbClr val="00B050"/>
                </a:solidFill>
              </a:rPr>
              <a:t>Applying Models</a:t>
            </a:r>
          </a:p>
        </p:txBody>
      </p:sp>
      <p:sp>
        <p:nvSpPr>
          <p:cNvPr id="3" name="Rectangle 2">
            <a:extLst>
              <a:ext uri="{FF2B5EF4-FFF2-40B4-BE49-F238E27FC236}">
                <a16:creationId xmlns:a16="http://schemas.microsoft.com/office/drawing/2014/main" id="{F40764B7-FA18-0803-6DB9-898F0C61D2FD}"/>
              </a:ext>
            </a:extLst>
          </p:cNvPr>
          <p:cNvSpPr/>
          <p:nvPr/>
        </p:nvSpPr>
        <p:spPr>
          <a:xfrm>
            <a:off x="4931765" y="2589550"/>
            <a:ext cx="7060368" cy="408856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200" b="1" i="1" u="sng" dirty="0">
              <a:solidFill>
                <a:srgbClr val="00B050"/>
              </a:solidFill>
            </a:endParaRPr>
          </a:p>
        </p:txBody>
      </p:sp>
      <p:sp>
        <p:nvSpPr>
          <p:cNvPr id="4" name="Flowchart: Decision 3">
            <a:extLst>
              <a:ext uri="{FF2B5EF4-FFF2-40B4-BE49-F238E27FC236}">
                <a16:creationId xmlns:a16="http://schemas.microsoft.com/office/drawing/2014/main" id="{E4FB7094-ECC8-2361-C5F6-E0876887E654}"/>
              </a:ext>
            </a:extLst>
          </p:cNvPr>
          <p:cNvSpPr/>
          <p:nvPr/>
        </p:nvSpPr>
        <p:spPr>
          <a:xfrm>
            <a:off x="5276538" y="2499609"/>
            <a:ext cx="6325849" cy="1199213"/>
          </a:xfrm>
          <a:prstGeom prst="flowChartDecision">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dirty="0" err="1"/>
              <a:t>RandomForest</a:t>
            </a:r>
            <a:endParaRPr lang="en-US" sz="2200" dirty="0"/>
          </a:p>
        </p:txBody>
      </p:sp>
      <p:sp>
        <p:nvSpPr>
          <p:cNvPr id="5" name="Flowchart: Decision 4">
            <a:extLst>
              <a:ext uri="{FF2B5EF4-FFF2-40B4-BE49-F238E27FC236}">
                <a16:creationId xmlns:a16="http://schemas.microsoft.com/office/drawing/2014/main" id="{FF73827E-3CA4-64DE-531F-901B8DC343A9}"/>
              </a:ext>
            </a:extLst>
          </p:cNvPr>
          <p:cNvSpPr/>
          <p:nvPr/>
        </p:nvSpPr>
        <p:spPr>
          <a:xfrm>
            <a:off x="5276538" y="3725054"/>
            <a:ext cx="6325849" cy="1199213"/>
          </a:xfrm>
          <a:prstGeom prst="flowChartDecision">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dirty="0" err="1"/>
              <a:t>XGBoost</a:t>
            </a:r>
            <a:endParaRPr lang="en-US" sz="2200" dirty="0"/>
          </a:p>
        </p:txBody>
      </p:sp>
      <p:sp>
        <p:nvSpPr>
          <p:cNvPr id="6" name="Flowchart: Decision 5">
            <a:extLst>
              <a:ext uri="{FF2B5EF4-FFF2-40B4-BE49-F238E27FC236}">
                <a16:creationId xmlns:a16="http://schemas.microsoft.com/office/drawing/2014/main" id="{63F91358-1402-2D53-19AA-2A40A276643D}"/>
              </a:ext>
            </a:extLst>
          </p:cNvPr>
          <p:cNvSpPr/>
          <p:nvPr/>
        </p:nvSpPr>
        <p:spPr>
          <a:xfrm>
            <a:off x="5276538" y="4950499"/>
            <a:ext cx="6325849" cy="1199213"/>
          </a:xfrm>
          <a:prstGeom prst="flowChartDecision">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dirty="0" err="1"/>
              <a:t>LogisticRegression</a:t>
            </a:r>
            <a:endParaRPr lang="en-US" sz="2200" dirty="0"/>
          </a:p>
        </p:txBody>
      </p:sp>
    </p:spTree>
    <p:extLst>
      <p:ext uri="{BB962C8B-B14F-4D97-AF65-F5344CB8AC3E}">
        <p14:creationId xmlns:p14="http://schemas.microsoft.com/office/powerpoint/2010/main" val="4048381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7BFC647-E81E-A518-83ED-7CDCF8448534}"/>
              </a:ext>
            </a:extLst>
          </p:cNvPr>
          <p:cNvSpPr/>
          <p:nvPr/>
        </p:nvSpPr>
        <p:spPr>
          <a:xfrm>
            <a:off x="0" y="1032447"/>
            <a:ext cx="8559118" cy="479310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AAE665C1-6E5F-38DD-1C86-E5518B02EA13}"/>
              </a:ext>
            </a:extLst>
          </p:cNvPr>
          <p:cNvSpPr/>
          <p:nvPr/>
        </p:nvSpPr>
        <p:spPr>
          <a:xfrm>
            <a:off x="5827363" y="1032447"/>
            <a:ext cx="268637" cy="3074604"/>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C8143C92-4B1B-AA07-E7D6-99A9AAB8B02A}"/>
              </a:ext>
            </a:extLst>
          </p:cNvPr>
          <p:cNvSpPr/>
          <p:nvPr/>
        </p:nvSpPr>
        <p:spPr>
          <a:xfrm>
            <a:off x="6285020" y="1032447"/>
            <a:ext cx="268637" cy="3074604"/>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22D211B-ABC3-2A53-5B9A-2706E32D54C9}"/>
              </a:ext>
            </a:extLst>
          </p:cNvPr>
          <p:cNvSpPr/>
          <p:nvPr/>
        </p:nvSpPr>
        <p:spPr>
          <a:xfrm>
            <a:off x="6742677" y="1032447"/>
            <a:ext cx="268637" cy="3074604"/>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6016D17-CCB0-FC74-1BD9-FC16EA0EA2B4}"/>
              </a:ext>
            </a:extLst>
          </p:cNvPr>
          <p:cNvSpPr/>
          <p:nvPr/>
        </p:nvSpPr>
        <p:spPr>
          <a:xfrm>
            <a:off x="7200334" y="1032447"/>
            <a:ext cx="268637" cy="3074604"/>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35B94C2-1674-99A6-670D-25BD0DBD756E}"/>
              </a:ext>
            </a:extLst>
          </p:cNvPr>
          <p:cNvSpPr/>
          <p:nvPr/>
        </p:nvSpPr>
        <p:spPr>
          <a:xfrm>
            <a:off x="7657991" y="1032447"/>
            <a:ext cx="268637" cy="3074604"/>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hord 7">
            <a:extLst>
              <a:ext uri="{FF2B5EF4-FFF2-40B4-BE49-F238E27FC236}">
                <a16:creationId xmlns:a16="http://schemas.microsoft.com/office/drawing/2014/main" id="{540B6CA4-2E38-1152-33A4-28F73E839606}"/>
              </a:ext>
            </a:extLst>
          </p:cNvPr>
          <p:cNvSpPr/>
          <p:nvPr/>
        </p:nvSpPr>
        <p:spPr>
          <a:xfrm rot="6696858">
            <a:off x="6705148" y="4928460"/>
            <a:ext cx="1259008" cy="1284550"/>
          </a:xfrm>
          <a:prstGeom prst="chord">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9781D69-F7E4-1B08-C7DA-351EABEE2585}"/>
              </a:ext>
            </a:extLst>
          </p:cNvPr>
          <p:cNvSpPr/>
          <p:nvPr/>
        </p:nvSpPr>
        <p:spPr>
          <a:xfrm>
            <a:off x="119921" y="2713220"/>
            <a:ext cx="4122295" cy="139383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err="1">
                <a:solidFill>
                  <a:srgbClr val="FFFF00"/>
                </a:solidFill>
              </a:rPr>
              <a:t>RandomForest</a:t>
            </a:r>
            <a:endParaRPr lang="en-US" sz="3600" b="1" dirty="0">
              <a:solidFill>
                <a:srgbClr val="FFFF00"/>
              </a:solidFill>
            </a:endParaRPr>
          </a:p>
        </p:txBody>
      </p:sp>
    </p:spTree>
    <p:extLst>
      <p:ext uri="{BB962C8B-B14F-4D97-AF65-F5344CB8AC3E}">
        <p14:creationId xmlns:p14="http://schemas.microsoft.com/office/powerpoint/2010/main" val="1927743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710E068-1CE2-F9A4-4F3A-79056363E5A0}"/>
              </a:ext>
            </a:extLst>
          </p:cNvPr>
          <p:cNvSpPr/>
          <p:nvPr/>
        </p:nvSpPr>
        <p:spPr>
          <a:xfrm>
            <a:off x="104931" y="4392118"/>
            <a:ext cx="11947161" cy="232347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pPr marL="285750" indent="-285750">
              <a:lnSpc>
                <a:spcPct val="150000"/>
              </a:lnSpc>
              <a:buFont typeface="Arial" panose="020B0604020202020204" pitchFamily="34" charset="0"/>
              <a:buChar char="•"/>
            </a:pPr>
            <a:r>
              <a:rPr lang="en-US"/>
              <a:t>The first model performs exceptionally well with perfect precision, recall, and accuracy, indicating that it perfectly predicts both classes.</a:t>
            </a:r>
          </a:p>
          <a:p>
            <a:pPr marL="285750" indent="-285750">
              <a:lnSpc>
                <a:spcPct val="150000"/>
              </a:lnSpc>
              <a:buFont typeface="Arial" panose="020B0604020202020204" pitchFamily="34" charset="0"/>
              <a:buChar char="•"/>
            </a:pPr>
            <a:r>
              <a:rPr lang="en-US"/>
              <a:t>The second model also performs well with high precision, recall, and accuracy, though not perfect.</a:t>
            </a:r>
          </a:p>
          <a:p>
            <a:pPr marL="285750" indent="-285750">
              <a:lnSpc>
                <a:spcPct val="150000"/>
              </a:lnSpc>
              <a:buFont typeface="Arial" panose="020B0604020202020204" pitchFamily="34" charset="0"/>
              <a:buChar char="•"/>
            </a:pPr>
            <a:r>
              <a:rPr lang="en-US"/>
              <a:t>Both models seem to be effective classifiers, but the first model outperforms the second one, likely due to its perfect precision, recall, and accuracy.</a:t>
            </a:r>
          </a:p>
        </p:txBody>
      </p:sp>
      <p:sp>
        <p:nvSpPr>
          <p:cNvPr id="7" name="Rectangle 6">
            <a:extLst>
              <a:ext uri="{FF2B5EF4-FFF2-40B4-BE49-F238E27FC236}">
                <a16:creationId xmlns:a16="http://schemas.microsoft.com/office/drawing/2014/main" id="{DE84CD46-B2AC-0FFF-4F61-FE38C557248D}"/>
              </a:ext>
            </a:extLst>
          </p:cNvPr>
          <p:cNvSpPr/>
          <p:nvPr/>
        </p:nvSpPr>
        <p:spPr>
          <a:xfrm>
            <a:off x="172464" y="142407"/>
            <a:ext cx="5700153" cy="26240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36F0755-CA59-4CF0-D4A8-0E3E92025E81}"/>
              </a:ext>
            </a:extLst>
          </p:cNvPr>
          <p:cNvSpPr/>
          <p:nvPr/>
        </p:nvSpPr>
        <p:spPr>
          <a:xfrm>
            <a:off x="6078511" y="142407"/>
            <a:ext cx="5700153" cy="26240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ACA95DB3-0168-7702-9F1D-37198F2B5ACE}"/>
              </a:ext>
            </a:extLst>
          </p:cNvPr>
          <p:cNvPicPr>
            <a:picLocks noChangeAspect="1"/>
          </p:cNvPicPr>
          <p:nvPr/>
        </p:nvPicPr>
        <p:blipFill>
          <a:blip r:embed="rId2"/>
          <a:stretch>
            <a:fillRect/>
          </a:stretch>
        </p:blipFill>
        <p:spPr>
          <a:xfrm>
            <a:off x="194950" y="137535"/>
            <a:ext cx="5677668" cy="2624028"/>
          </a:xfrm>
          <a:prstGeom prst="rect">
            <a:avLst/>
          </a:prstGeom>
        </p:spPr>
      </p:pic>
      <p:pic>
        <p:nvPicPr>
          <p:cNvPr id="17" name="Picture 16">
            <a:extLst>
              <a:ext uri="{FF2B5EF4-FFF2-40B4-BE49-F238E27FC236}">
                <a16:creationId xmlns:a16="http://schemas.microsoft.com/office/drawing/2014/main" id="{8BC60E88-97C8-36E9-E4FD-6926A436B248}"/>
              </a:ext>
            </a:extLst>
          </p:cNvPr>
          <p:cNvPicPr>
            <a:picLocks noChangeAspect="1"/>
          </p:cNvPicPr>
          <p:nvPr/>
        </p:nvPicPr>
        <p:blipFill>
          <a:blip r:embed="rId3"/>
          <a:stretch>
            <a:fillRect/>
          </a:stretch>
        </p:blipFill>
        <p:spPr>
          <a:xfrm>
            <a:off x="6078510" y="137535"/>
            <a:ext cx="5700152" cy="2770557"/>
          </a:xfrm>
          <a:prstGeom prst="rect">
            <a:avLst/>
          </a:prstGeom>
        </p:spPr>
      </p:pic>
      <p:pic>
        <p:nvPicPr>
          <p:cNvPr id="19" name="Picture 18">
            <a:extLst>
              <a:ext uri="{FF2B5EF4-FFF2-40B4-BE49-F238E27FC236}">
                <a16:creationId xmlns:a16="http://schemas.microsoft.com/office/drawing/2014/main" id="{0DEF618F-BFB2-E639-17A1-FCC8F5508804}"/>
              </a:ext>
            </a:extLst>
          </p:cNvPr>
          <p:cNvPicPr>
            <a:picLocks noChangeAspect="1"/>
          </p:cNvPicPr>
          <p:nvPr/>
        </p:nvPicPr>
        <p:blipFill>
          <a:blip r:embed="rId4"/>
          <a:stretch>
            <a:fillRect/>
          </a:stretch>
        </p:blipFill>
        <p:spPr>
          <a:xfrm>
            <a:off x="3219534" y="2907561"/>
            <a:ext cx="5306165" cy="1333686"/>
          </a:xfrm>
          <a:prstGeom prst="rect">
            <a:avLst/>
          </a:prstGeom>
        </p:spPr>
      </p:pic>
    </p:spTree>
    <p:extLst>
      <p:ext uri="{BB962C8B-B14F-4D97-AF65-F5344CB8AC3E}">
        <p14:creationId xmlns:p14="http://schemas.microsoft.com/office/powerpoint/2010/main" val="3880904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7BFC647-E81E-A518-83ED-7CDCF8448534}"/>
              </a:ext>
            </a:extLst>
          </p:cNvPr>
          <p:cNvSpPr/>
          <p:nvPr/>
        </p:nvSpPr>
        <p:spPr>
          <a:xfrm>
            <a:off x="0" y="1032447"/>
            <a:ext cx="8559118" cy="479310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AAE665C1-6E5F-38DD-1C86-E5518B02EA13}"/>
              </a:ext>
            </a:extLst>
          </p:cNvPr>
          <p:cNvSpPr/>
          <p:nvPr/>
        </p:nvSpPr>
        <p:spPr>
          <a:xfrm>
            <a:off x="5827363" y="1032447"/>
            <a:ext cx="268637" cy="3074604"/>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C8143C92-4B1B-AA07-E7D6-99A9AAB8B02A}"/>
              </a:ext>
            </a:extLst>
          </p:cNvPr>
          <p:cNvSpPr/>
          <p:nvPr/>
        </p:nvSpPr>
        <p:spPr>
          <a:xfrm>
            <a:off x="6285020" y="1032447"/>
            <a:ext cx="268637" cy="3074604"/>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22D211B-ABC3-2A53-5B9A-2706E32D54C9}"/>
              </a:ext>
            </a:extLst>
          </p:cNvPr>
          <p:cNvSpPr/>
          <p:nvPr/>
        </p:nvSpPr>
        <p:spPr>
          <a:xfrm>
            <a:off x="6742677" y="1032447"/>
            <a:ext cx="268637" cy="3074604"/>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6016D17-CCB0-FC74-1BD9-FC16EA0EA2B4}"/>
              </a:ext>
            </a:extLst>
          </p:cNvPr>
          <p:cNvSpPr/>
          <p:nvPr/>
        </p:nvSpPr>
        <p:spPr>
          <a:xfrm>
            <a:off x="7200334" y="1032447"/>
            <a:ext cx="268637" cy="3074604"/>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35B94C2-1674-99A6-670D-25BD0DBD756E}"/>
              </a:ext>
            </a:extLst>
          </p:cNvPr>
          <p:cNvSpPr/>
          <p:nvPr/>
        </p:nvSpPr>
        <p:spPr>
          <a:xfrm>
            <a:off x="7657991" y="1032447"/>
            <a:ext cx="268637" cy="3074604"/>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hord 7">
            <a:extLst>
              <a:ext uri="{FF2B5EF4-FFF2-40B4-BE49-F238E27FC236}">
                <a16:creationId xmlns:a16="http://schemas.microsoft.com/office/drawing/2014/main" id="{540B6CA4-2E38-1152-33A4-28F73E839606}"/>
              </a:ext>
            </a:extLst>
          </p:cNvPr>
          <p:cNvSpPr/>
          <p:nvPr/>
        </p:nvSpPr>
        <p:spPr>
          <a:xfrm rot="6696858">
            <a:off x="6705148" y="4928460"/>
            <a:ext cx="1259008" cy="1284550"/>
          </a:xfrm>
          <a:prstGeom prst="chord">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9781D69-F7E4-1B08-C7DA-351EABEE2585}"/>
              </a:ext>
            </a:extLst>
          </p:cNvPr>
          <p:cNvSpPr/>
          <p:nvPr/>
        </p:nvSpPr>
        <p:spPr>
          <a:xfrm>
            <a:off x="119921" y="2713220"/>
            <a:ext cx="4122295" cy="139383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err="1">
                <a:solidFill>
                  <a:srgbClr val="FFFF00"/>
                </a:solidFill>
              </a:rPr>
              <a:t>XGBoost</a:t>
            </a:r>
            <a:endParaRPr lang="en-US" sz="3600" b="1" dirty="0">
              <a:solidFill>
                <a:srgbClr val="FFFF00"/>
              </a:solidFill>
            </a:endParaRPr>
          </a:p>
        </p:txBody>
      </p:sp>
    </p:spTree>
    <p:extLst>
      <p:ext uri="{BB962C8B-B14F-4D97-AF65-F5344CB8AC3E}">
        <p14:creationId xmlns:p14="http://schemas.microsoft.com/office/powerpoint/2010/main" val="75535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710E068-1CE2-F9A4-4F3A-79056363E5A0}"/>
              </a:ext>
            </a:extLst>
          </p:cNvPr>
          <p:cNvSpPr/>
          <p:nvPr/>
        </p:nvSpPr>
        <p:spPr>
          <a:xfrm>
            <a:off x="104931" y="4392118"/>
            <a:ext cx="11947161" cy="232347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pPr marL="285750" indent="-285750">
              <a:lnSpc>
                <a:spcPct val="150000"/>
              </a:lnSpc>
              <a:buFont typeface="Arial" panose="020B0604020202020204" pitchFamily="34" charset="0"/>
              <a:buChar char="•"/>
            </a:pPr>
            <a:r>
              <a:rPr lang="en-US" dirty="0"/>
              <a:t>The first model performs exceptionally well with perfect precision, recall, and accuracy, indicating that it perfectly predicts both classes.</a:t>
            </a:r>
          </a:p>
          <a:p>
            <a:pPr marL="285750" indent="-285750">
              <a:lnSpc>
                <a:spcPct val="150000"/>
              </a:lnSpc>
              <a:buFont typeface="Arial" panose="020B0604020202020204" pitchFamily="34" charset="0"/>
              <a:buChar char="•"/>
            </a:pPr>
            <a:r>
              <a:rPr lang="en-US" dirty="0"/>
              <a:t>The second model also performs well with high precision, recall, and accuracy, though not perfect.</a:t>
            </a:r>
          </a:p>
          <a:p>
            <a:pPr marL="285750" indent="-285750">
              <a:lnSpc>
                <a:spcPct val="150000"/>
              </a:lnSpc>
              <a:buFont typeface="Arial" panose="020B0604020202020204" pitchFamily="34" charset="0"/>
              <a:buChar char="•"/>
            </a:pPr>
            <a:r>
              <a:rPr lang="en-US" dirty="0"/>
              <a:t>Both models seem to be effective classifiers, but the first model outperforms the second one slightly in terms of accuracy.</a:t>
            </a:r>
          </a:p>
        </p:txBody>
      </p:sp>
      <p:sp>
        <p:nvSpPr>
          <p:cNvPr id="3" name="Rectangle 2">
            <a:extLst>
              <a:ext uri="{FF2B5EF4-FFF2-40B4-BE49-F238E27FC236}">
                <a16:creationId xmlns:a16="http://schemas.microsoft.com/office/drawing/2014/main" id="{973DAC07-730B-848F-0F23-98527EDBA346}"/>
              </a:ext>
            </a:extLst>
          </p:cNvPr>
          <p:cNvSpPr/>
          <p:nvPr/>
        </p:nvSpPr>
        <p:spPr>
          <a:xfrm>
            <a:off x="6078511" y="142407"/>
            <a:ext cx="5700153" cy="26240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F0D14419-6BA4-745E-C391-BF668296944B}"/>
              </a:ext>
            </a:extLst>
          </p:cNvPr>
          <p:cNvSpPr/>
          <p:nvPr/>
        </p:nvSpPr>
        <p:spPr>
          <a:xfrm>
            <a:off x="104931" y="142407"/>
            <a:ext cx="5700153" cy="26240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E083AF3-28FB-4A50-7CEB-E4531DF9E831}"/>
              </a:ext>
            </a:extLst>
          </p:cNvPr>
          <p:cNvPicPr>
            <a:picLocks noChangeAspect="1"/>
          </p:cNvPicPr>
          <p:nvPr/>
        </p:nvPicPr>
        <p:blipFill>
          <a:blip r:embed="rId2"/>
          <a:stretch>
            <a:fillRect/>
          </a:stretch>
        </p:blipFill>
        <p:spPr>
          <a:xfrm>
            <a:off x="104931" y="142407"/>
            <a:ext cx="5717206" cy="2624028"/>
          </a:xfrm>
          <a:prstGeom prst="rect">
            <a:avLst/>
          </a:prstGeom>
        </p:spPr>
      </p:pic>
      <p:pic>
        <p:nvPicPr>
          <p:cNvPr id="8" name="Picture 7">
            <a:extLst>
              <a:ext uri="{FF2B5EF4-FFF2-40B4-BE49-F238E27FC236}">
                <a16:creationId xmlns:a16="http://schemas.microsoft.com/office/drawing/2014/main" id="{BA0E6773-998A-C0D4-0B2F-95B6A69C23C1}"/>
              </a:ext>
            </a:extLst>
          </p:cNvPr>
          <p:cNvPicPr>
            <a:picLocks noChangeAspect="1"/>
          </p:cNvPicPr>
          <p:nvPr/>
        </p:nvPicPr>
        <p:blipFill>
          <a:blip r:embed="rId3"/>
          <a:stretch>
            <a:fillRect/>
          </a:stretch>
        </p:blipFill>
        <p:spPr>
          <a:xfrm>
            <a:off x="6078511" y="142407"/>
            <a:ext cx="5928867" cy="2624028"/>
          </a:xfrm>
          <a:prstGeom prst="rect">
            <a:avLst/>
          </a:prstGeom>
        </p:spPr>
      </p:pic>
      <p:pic>
        <p:nvPicPr>
          <p:cNvPr id="10" name="Picture 9">
            <a:extLst>
              <a:ext uri="{FF2B5EF4-FFF2-40B4-BE49-F238E27FC236}">
                <a16:creationId xmlns:a16="http://schemas.microsoft.com/office/drawing/2014/main" id="{B0A51C8B-9E42-2B24-2CC1-8CEE0E442919}"/>
              </a:ext>
            </a:extLst>
          </p:cNvPr>
          <p:cNvPicPr>
            <a:picLocks noChangeAspect="1"/>
          </p:cNvPicPr>
          <p:nvPr/>
        </p:nvPicPr>
        <p:blipFill>
          <a:blip r:embed="rId4"/>
          <a:stretch>
            <a:fillRect/>
          </a:stretch>
        </p:blipFill>
        <p:spPr>
          <a:xfrm>
            <a:off x="3364687" y="2917289"/>
            <a:ext cx="4914900" cy="1323975"/>
          </a:xfrm>
          <a:prstGeom prst="rect">
            <a:avLst/>
          </a:prstGeom>
        </p:spPr>
      </p:pic>
    </p:spTree>
    <p:extLst>
      <p:ext uri="{BB962C8B-B14F-4D97-AF65-F5344CB8AC3E}">
        <p14:creationId xmlns:p14="http://schemas.microsoft.com/office/powerpoint/2010/main" val="1955270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3F320-E868-06BD-6470-732240773A98}"/>
              </a:ext>
            </a:extLst>
          </p:cNvPr>
          <p:cNvSpPr>
            <a:spLocks noGrp="1"/>
          </p:cNvSpPr>
          <p:nvPr>
            <p:ph type="title"/>
          </p:nvPr>
        </p:nvSpPr>
        <p:spPr/>
        <p:txBody>
          <a:bodyPr/>
          <a:lstStyle/>
          <a:p>
            <a:r>
              <a:rPr lang="en-US" dirty="0"/>
              <a:t>TABLE OF CONTENT</a:t>
            </a:r>
          </a:p>
        </p:txBody>
      </p:sp>
      <p:sp>
        <p:nvSpPr>
          <p:cNvPr id="3" name="Content Placeholder 2">
            <a:extLst>
              <a:ext uri="{FF2B5EF4-FFF2-40B4-BE49-F238E27FC236}">
                <a16:creationId xmlns:a16="http://schemas.microsoft.com/office/drawing/2014/main" id="{8AF66BC5-1F4F-4AF3-3B19-F36F909364C5}"/>
              </a:ext>
            </a:extLst>
          </p:cNvPr>
          <p:cNvSpPr>
            <a:spLocks noGrp="1"/>
          </p:cNvSpPr>
          <p:nvPr>
            <p:ph idx="1"/>
          </p:nvPr>
        </p:nvSpPr>
        <p:spPr/>
        <p:txBody>
          <a:bodyPr/>
          <a:lstStyle/>
          <a:p>
            <a:r>
              <a:rPr lang="en-US" dirty="0"/>
              <a:t>Problem Statement</a:t>
            </a:r>
          </a:p>
          <a:p>
            <a:r>
              <a:rPr lang="en-US" dirty="0"/>
              <a:t>Executive Summary</a:t>
            </a:r>
          </a:p>
          <a:p>
            <a:r>
              <a:rPr lang="en-US" dirty="0"/>
              <a:t>Business Problem</a:t>
            </a:r>
          </a:p>
          <a:p>
            <a:r>
              <a:rPr lang="en-US" dirty="0"/>
              <a:t>Data Requirements &amp; Data collections</a:t>
            </a:r>
          </a:p>
          <a:p>
            <a:r>
              <a:rPr lang="en-US" dirty="0"/>
              <a:t>Business Recommendations</a:t>
            </a:r>
          </a:p>
          <a:p>
            <a:r>
              <a:rPr lang="en-US" dirty="0"/>
              <a:t>Assumptions, Limitations and Further Work</a:t>
            </a:r>
          </a:p>
        </p:txBody>
      </p:sp>
    </p:spTree>
    <p:extLst>
      <p:ext uri="{BB962C8B-B14F-4D97-AF65-F5344CB8AC3E}">
        <p14:creationId xmlns:p14="http://schemas.microsoft.com/office/powerpoint/2010/main" val="1206559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7BFC647-E81E-A518-83ED-7CDCF8448534}"/>
              </a:ext>
            </a:extLst>
          </p:cNvPr>
          <p:cNvSpPr/>
          <p:nvPr/>
        </p:nvSpPr>
        <p:spPr>
          <a:xfrm>
            <a:off x="0" y="1032447"/>
            <a:ext cx="8559118" cy="479310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AAE665C1-6E5F-38DD-1C86-E5518B02EA13}"/>
              </a:ext>
            </a:extLst>
          </p:cNvPr>
          <p:cNvSpPr/>
          <p:nvPr/>
        </p:nvSpPr>
        <p:spPr>
          <a:xfrm>
            <a:off x="5827363" y="1032447"/>
            <a:ext cx="268637" cy="3074604"/>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C8143C92-4B1B-AA07-E7D6-99A9AAB8B02A}"/>
              </a:ext>
            </a:extLst>
          </p:cNvPr>
          <p:cNvSpPr/>
          <p:nvPr/>
        </p:nvSpPr>
        <p:spPr>
          <a:xfrm>
            <a:off x="6285020" y="1032447"/>
            <a:ext cx="268637" cy="3074604"/>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22D211B-ABC3-2A53-5B9A-2706E32D54C9}"/>
              </a:ext>
            </a:extLst>
          </p:cNvPr>
          <p:cNvSpPr/>
          <p:nvPr/>
        </p:nvSpPr>
        <p:spPr>
          <a:xfrm>
            <a:off x="6742677" y="1032447"/>
            <a:ext cx="268637" cy="3074604"/>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6016D17-CCB0-FC74-1BD9-FC16EA0EA2B4}"/>
              </a:ext>
            </a:extLst>
          </p:cNvPr>
          <p:cNvSpPr/>
          <p:nvPr/>
        </p:nvSpPr>
        <p:spPr>
          <a:xfrm>
            <a:off x="7200334" y="1032447"/>
            <a:ext cx="268637" cy="3074604"/>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35B94C2-1674-99A6-670D-25BD0DBD756E}"/>
              </a:ext>
            </a:extLst>
          </p:cNvPr>
          <p:cNvSpPr/>
          <p:nvPr/>
        </p:nvSpPr>
        <p:spPr>
          <a:xfrm>
            <a:off x="7657991" y="1032447"/>
            <a:ext cx="268637" cy="3074604"/>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hord 7">
            <a:extLst>
              <a:ext uri="{FF2B5EF4-FFF2-40B4-BE49-F238E27FC236}">
                <a16:creationId xmlns:a16="http://schemas.microsoft.com/office/drawing/2014/main" id="{540B6CA4-2E38-1152-33A4-28F73E839606}"/>
              </a:ext>
            </a:extLst>
          </p:cNvPr>
          <p:cNvSpPr/>
          <p:nvPr/>
        </p:nvSpPr>
        <p:spPr>
          <a:xfrm rot="6696858">
            <a:off x="6705148" y="4928460"/>
            <a:ext cx="1259008" cy="1284550"/>
          </a:xfrm>
          <a:prstGeom prst="chord">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9781D69-F7E4-1B08-C7DA-351EABEE2585}"/>
              </a:ext>
            </a:extLst>
          </p:cNvPr>
          <p:cNvSpPr/>
          <p:nvPr/>
        </p:nvSpPr>
        <p:spPr>
          <a:xfrm>
            <a:off x="119921" y="2713220"/>
            <a:ext cx="4122295" cy="139383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FFFF00"/>
                </a:solidFill>
              </a:rPr>
              <a:t>Logistic REGRESSION</a:t>
            </a:r>
          </a:p>
        </p:txBody>
      </p:sp>
    </p:spTree>
    <p:extLst>
      <p:ext uri="{BB962C8B-B14F-4D97-AF65-F5344CB8AC3E}">
        <p14:creationId xmlns:p14="http://schemas.microsoft.com/office/powerpoint/2010/main" val="28544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710E068-1CE2-F9A4-4F3A-79056363E5A0}"/>
              </a:ext>
            </a:extLst>
          </p:cNvPr>
          <p:cNvSpPr/>
          <p:nvPr/>
        </p:nvSpPr>
        <p:spPr>
          <a:xfrm>
            <a:off x="104931" y="4392118"/>
            <a:ext cx="11947161" cy="232347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pPr marL="285750" indent="-285750">
              <a:lnSpc>
                <a:spcPct val="150000"/>
              </a:lnSpc>
              <a:buFont typeface="Arial" panose="020B0604020202020204" pitchFamily="34" charset="0"/>
              <a:buChar char="•"/>
            </a:pPr>
            <a:r>
              <a:rPr lang="en-US" dirty="0"/>
              <a:t>Both models have similar performance, with an accuracy around 60%.</a:t>
            </a:r>
          </a:p>
          <a:p>
            <a:pPr marL="285750" indent="-285750">
              <a:lnSpc>
                <a:spcPct val="150000"/>
              </a:lnSpc>
              <a:buFont typeface="Arial" panose="020B0604020202020204" pitchFamily="34" charset="0"/>
              <a:buChar char="•"/>
            </a:pPr>
            <a:r>
              <a:rPr lang="en-US" dirty="0"/>
              <a:t>The models perform better in predicting class 0 compared to class 1, as indicated by higher precision, recall, and F1-score for class 0.</a:t>
            </a:r>
          </a:p>
          <a:p>
            <a:pPr marL="285750" indent="-285750">
              <a:lnSpc>
                <a:spcPct val="150000"/>
              </a:lnSpc>
              <a:buFont typeface="Arial" panose="020B0604020202020204" pitchFamily="34" charset="0"/>
              <a:buChar char="•"/>
            </a:pPr>
            <a:r>
              <a:rPr lang="en-US" dirty="0"/>
              <a:t>However, the overall performance is not very high, indicating that the models might need further optimization or improvement.</a:t>
            </a:r>
          </a:p>
        </p:txBody>
      </p:sp>
      <p:sp>
        <p:nvSpPr>
          <p:cNvPr id="3" name="Rectangle 2">
            <a:extLst>
              <a:ext uri="{FF2B5EF4-FFF2-40B4-BE49-F238E27FC236}">
                <a16:creationId xmlns:a16="http://schemas.microsoft.com/office/drawing/2014/main" id="{81DFBE63-7903-64C4-6FD5-9FC24CF08AE9}"/>
              </a:ext>
            </a:extLst>
          </p:cNvPr>
          <p:cNvSpPr/>
          <p:nvPr/>
        </p:nvSpPr>
        <p:spPr>
          <a:xfrm>
            <a:off x="6078511" y="142407"/>
            <a:ext cx="5700153" cy="26240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7C074F6-B192-75B1-8FD3-D1DB7AA19AEB}"/>
              </a:ext>
            </a:extLst>
          </p:cNvPr>
          <p:cNvSpPr/>
          <p:nvPr/>
        </p:nvSpPr>
        <p:spPr>
          <a:xfrm>
            <a:off x="104931" y="142407"/>
            <a:ext cx="5700153" cy="26240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6D26295-5D87-0BE7-FAB7-EC46C9D22B09}"/>
              </a:ext>
            </a:extLst>
          </p:cNvPr>
          <p:cNvPicPr>
            <a:picLocks noChangeAspect="1"/>
          </p:cNvPicPr>
          <p:nvPr/>
        </p:nvPicPr>
        <p:blipFill>
          <a:blip r:embed="rId2"/>
          <a:stretch>
            <a:fillRect/>
          </a:stretch>
        </p:blipFill>
        <p:spPr>
          <a:xfrm>
            <a:off x="104931" y="142407"/>
            <a:ext cx="5907272" cy="2624028"/>
          </a:xfrm>
          <a:prstGeom prst="rect">
            <a:avLst/>
          </a:prstGeom>
        </p:spPr>
      </p:pic>
      <p:pic>
        <p:nvPicPr>
          <p:cNvPr id="8" name="Picture 7">
            <a:extLst>
              <a:ext uri="{FF2B5EF4-FFF2-40B4-BE49-F238E27FC236}">
                <a16:creationId xmlns:a16="http://schemas.microsoft.com/office/drawing/2014/main" id="{C9EA931C-40BC-9945-124C-5E2677A24CF0}"/>
              </a:ext>
            </a:extLst>
          </p:cNvPr>
          <p:cNvPicPr>
            <a:picLocks noChangeAspect="1"/>
          </p:cNvPicPr>
          <p:nvPr/>
        </p:nvPicPr>
        <p:blipFill>
          <a:blip r:embed="rId3"/>
          <a:stretch>
            <a:fillRect/>
          </a:stretch>
        </p:blipFill>
        <p:spPr>
          <a:xfrm>
            <a:off x="6078511" y="142407"/>
            <a:ext cx="5700153" cy="2624028"/>
          </a:xfrm>
          <a:prstGeom prst="rect">
            <a:avLst/>
          </a:prstGeom>
        </p:spPr>
      </p:pic>
      <p:pic>
        <p:nvPicPr>
          <p:cNvPr id="10" name="Picture 9">
            <a:extLst>
              <a:ext uri="{FF2B5EF4-FFF2-40B4-BE49-F238E27FC236}">
                <a16:creationId xmlns:a16="http://schemas.microsoft.com/office/drawing/2014/main" id="{AB739765-997F-CC1A-1837-2FD2C844720C}"/>
              </a:ext>
            </a:extLst>
          </p:cNvPr>
          <p:cNvPicPr>
            <a:picLocks noChangeAspect="1"/>
          </p:cNvPicPr>
          <p:nvPr/>
        </p:nvPicPr>
        <p:blipFill>
          <a:blip r:embed="rId4"/>
          <a:stretch>
            <a:fillRect/>
          </a:stretch>
        </p:blipFill>
        <p:spPr>
          <a:xfrm>
            <a:off x="3390496" y="2872366"/>
            <a:ext cx="4829175" cy="1219200"/>
          </a:xfrm>
          <a:prstGeom prst="rect">
            <a:avLst/>
          </a:prstGeom>
        </p:spPr>
      </p:pic>
    </p:spTree>
    <p:extLst>
      <p:ext uri="{BB962C8B-B14F-4D97-AF65-F5344CB8AC3E}">
        <p14:creationId xmlns:p14="http://schemas.microsoft.com/office/powerpoint/2010/main" val="13367259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710E068-1CE2-F9A4-4F3A-79056363E5A0}"/>
              </a:ext>
            </a:extLst>
          </p:cNvPr>
          <p:cNvSpPr/>
          <p:nvPr/>
        </p:nvSpPr>
        <p:spPr>
          <a:xfrm>
            <a:off x="104931" y="4392118"/>
            <a:ext cx="11947161" cy="232347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pPr marL="285750" indent="-285750">
              <a:lnSpc>
                <a:spcPct val="150000"/>
              </a:lnSpc>
              <a:buFont typeface="Arial" panose="020B0604020202020204" pitchFamily="34" charset="0"/>
              <a:buChar char="•"/>
            </a:pPr>
            <a:r>
              <a:rPr lang="en-US" dirty="0"/>
              <a:t>The </a:t>
            </a:r>
            <a:r>
              <a:rPr lang="en-US" dirty="0" err="1"/>
              <a:t>DecisionTreeClassifier</a:t>
            </a:r>
            <a:r>
              <a:rPr lang="en-US" dirty="0"/>
              <a:t> performs consistently well on both the training and testing data.</a:t>
            </a:r>
          </a:p>
          <a:p>
            <a:pPr marL="285750" indent="-285750">
              <a:lnSpc>
                <a:spcPct val="150000"/>
              </a:lnSpc>
              <a:buFont typeface="Arial" panose="020B0604020202020204" pitchFamily="34" charset="0"/>
              <a:buChar char="•"/>
            </a:pPr>
            <a:r>
              <a:rPr lang="en-US" dirty="0"/>
              <a:t>There is only a slight drop in performance when moving from the training to the testing data, which is expected.</a:t>
            </a:r>
          </a:p>
          <a:p>
            <a:pPr marL="285750" indent="-285750">
              <a:lnSpc>
                <a:spcPct val="150000"/>
              </a:lnSpc>
              <a:buFont typeface="Arial" panose="020B0604020202020204" pitchFamily="34" charset="0"/>
              <a:buChar char="•"/>
            </a:pPr>
            <a:r>
              <a:rPr lang="en-US" dirty="0"/>
              <a:t>The model shows balanced precision, recall, and F1-score for both classes, indicating that it performs well across different evaluation metrics.</a:t>
            </a:r>
          </a:p>
          <a:p>
            <a:pPr marL="285750" indent="-285750">
              <a:lnSpc>
                <a:spcPct val="150000"/>
              </a:lnSpc>
              <a:buFont typeface="Arial" panose="020B0604020202020204" pitchFamily="34" charset="0"/>
              <a:buChar char="•"/>
            </a:pPr>
            <a:r>
              <a:rPr lang="en-US" dirty="0"/>
              <a:t>With an accuracy of around 93-94%, the </a:t>
            </a:r>
            <a:r>
              <a:rPr lang="en-US" dirty="0" err="1"/>
              <a:t>DecisionTreeClassifier</a:t>
            </a:r>
            <a:r>
              <a:rPr lang="en-US" dirty="0"/>
              <a:t> seems to be a reliable model for the given classification task.</a:t>
            </a:r>
          </a:p>
        </p:txBody>
      </p:sp>
      <p:sp>
        <p:nvSpPr>
          <p:cNvPr id="3" name="Rectangle 2">
            <a:extLst>
              <a:ext uri="{FF2B5EF4-FFF2-40B4-BE49-F238E27FC236}">
                <a16:creationId xmlns:a16="http://schemas.microsoft.com/office/drawing/2014/main" id="{81DFBE63-7903-64C4-6FD5-9FC24CF08AE9}"/>
              </a:ext>
            </a:extLst>
          </p:cNvPr>
          <p:cNvSpPr/>
          <p:nvPr/>
        </p:nvSpPr>
        <p:spPr>
          <a:xfrm>
            <a:off x="6078511" y="142407"/>
            <a:ext cx="5700153" cy="26240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7C074F6-B192-75B1-8FD3-D1DB7AA19AEB}"/>
              </a:ext>
            </a:extLst>
          </p:cNvPr>
          <p:cNvSpPr/>
          <p:nvPr/>
        </p:nvSpPr>
        <p:spPr>
          <a:xfrm>
            <a:off x="104931" y="142407"/>
            <a:ext cx="5700153" cy="26240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0C62FF1-F37A-41A0-6A3D-B14FEBBBC046}"/>
              </a:ext>
            </a:extLst>
          </p:cNvPr>
          <p:cNvPicPr>
            <a:picLocks noChangeAspect="1"/>
          </p:cNvPicPr>
          <p:nvPr/>
        </p:nvPicPr>
        <p:blipFill>
          <a:blip r:embed="rId2"/>
          <a:stretch>
            <a:fillRect/>
          </a:stretch>
        </p:blipFill>
        <p:spPr>
          <a:xfrm>
            <a:off x="104931" y="142407"/>
            <a:ext cx="5700153" cy="2791215"/>
          </a:xfrm>
          <a:prstGeom prst="rect">
            <a:avLst/>
          </a:prstGeom>
        </p:spPr>
      </p:pic>
      <p:pic>
        <p:nvPicPr>
          <p:cNvPr id="13" name="Picture 12">
            <a:extLst>
              <a:ext uri="{FF2B5EF4-FFF2-40B4-BE49-F238E27FC236}">
                <a16:creationId xmlns:a16="http://schemas.microsoft.com/office/drawing/2014/main" id="{46AB34F8-A9F5-47D6-5A58-F36EDD9D15F4}"/>
              </a:ext>
            </a:extLst>
          </p:cNvPr>
          <p:cNvPicPr>
            <a:picLocks noChangeAspect="1"/>
          </p:cNvPicPr>
          <p:nvPr/>
        </p:nvPicPr>
        <p:blipFill>
          <a:blip r:embed="rId3"/>
          <a:stretch>
            <a:fillRect/>
          </a:stretch>
        </p:blipFill>
        <p:spPr>
          <a:xfrm>
            <a:off x="5983573" y="142407"/>
            <a:ext cx="5795092" cy="2624028"/>
          </a:xfrm>
          <a:prstGeom prst="rect">
            <a:avLst/>
          </a:prstGeom>
        </p:spPr>
      </p:pic>
      <p:pic>
        <p:nvPicPr>
          <p:cNvPr id="15" name="Picture 14">
            <a:extLst>
              <a:ext uri="{FF2B5EF4-FFF2-40B4-BE49-F238E27FC236}">
                <a16:creationId xmlns:a16="http://schemas.microsoft.com/office/drawing/2014/main" id="{02D8728B-6423-0F36-3448-CE2EE38FB1D2}"/>
              </a:ext>
            </a:extLst>
          </p:cNvPr>
          <p:cNvPicPr>
            <a:picLocks noChangeAspect="1"/>
          </p:cNvPicPr>
          <p:nvPr/>
        </p:nvPicPr>
        <p:blipFill>
          <a:blip r:embed="rId4"/>
          <a:stretch>
            <a:fillRect/>
          </a:stretch>
        </p:blipFill>
        <p:spPr>
          <a:xfrm>
            <a:off x="3123576" y="2805706"/>
            <a:ext cx="5105400" cy="1419225"/>
          </a:xfrm>
          <a:prstGeom prst="rect">
            <a:avLst/>
          </a:prstGeom>
        </p:spPr>
      </p:pic>
    </p:spTree>
    <p:extLst>
      <p:ext uri="{BB962C8B-B14F-4D97-AF65-F5344CB8AC3E}">
        <p14:creationId xmlns:p14="http://schemas.microsoft.com/office/powerpoint/2010/main" val="17442207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1E571-D807-1BE3-4180-D029652EB7D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7D90C43-5965-033A-97EF-8455070A3A5C}"/>
              </a:ext>
            </a:extLst>
          </p:cNvPr>
          <p:cNvSpPr>
            <a:spLocks noGrp="1"/>
          </p:cNvSpPr>
          <p:nvPr>
            <p:ph idx="1"/>
          </p:nvPr>
        </p:nvSpPr>
        <p:spPr/>
        <p:txBody>
          <a:bodyPr>
            <a:normAutofit/>
          </a:bodyPr>
          <a:lstStyle/>
          <a:p>
            <a:r>
              <a:rPr lang="en-US" dirty="0"/>
              <a:t>Both </a:t>
            </a:r>
            <a:r>
              <a:rPr lang="en-US" dirty="0" err="1"/>
              <a:t>RandomForest</a:t>
            </a:r>
            <a:r>
              <a:rPr lang="en-US" dirty="0"/>
              <a:t> Classifier and </a:t>
            </a:r>
            <a:r>
              <a:rPr lang="en-US" dirty="0" err="1"/>
              <a:t>XGBoost</a:t>
            </a:r>
            <a:r>
              <a:rPr lang="en-US" dirty="0"/>
              <a:t> Classifier achieved perfect accuracy (1.0), indicating they classified all instances correctly.</a:t>
            </a:r>
          </a:p>
          <a:p>
            <a:r>
              <a:rPr lang="en-US" dirty="0" err="1"/>
              <a:t>XGBoost</a:t>
            </a:r>
            <a:r>
              <a:rPr lang="en-US" dirty="0"/>
              <a:t> Classifier slightly outperforms </a:t>
            </a:r>
            <a:r>
              <a:rPr lang="en-US" dirty="0" err="1"/>
              <a:t>RandomForest</a:t>
            </a:r>
            <a:r>
              <a:rPr lang="en-US" dirty="0"/>
              <a:t> Classifier in terms of weighted F1-score.</a:t>
            </a:r>
          </a:p>
          <a:p>
            <a:r>
              <a:rPr lang="en-US" dirty="0"/>
              <a:t>Logistic Regression, however, has a significantly lower accuracy compared to the other two models.</a:t>
            </a:r>
          </a:p>
          <a:p>
            <a:r>
              <a:rPr lang="en-US" dirty="0"/>
              <a:t>Based on the accuracy scores alone, </a:t>
            </a:r>
            <a:r>
              <a:rPr lang="en-US" dirty="0" err="1"/>
              <a:t>RandomForest</a:t>
            </a:r>
            <a:r>
              <a:rPr lang="en-US" dirty="0"/>
              <a:t> Classifier and </a:t>
            </a:r>
            <a:r>
              <a:rPr lang="en-US" dirty="0" err="1"/>
              <a:t>XGBoost</a:t>
            </a:r>
            <a:r>
              <a:rPr lang="en-US" dirty="0"/>
              <a:t> Classifier seem to be the better models for this classification task.</a:t>
            </a:r>
          </a:p>
        </p:txBody>
      </p:sp>
    </p:spTree>
    <p:extLst>
      <p:ext uri="{BB962C8B-B14F-4D97-AF65-F5344CB8AC3E}">
        <p14:creationId xmlns:p14="http://schemas.microsoft.com/office/powerpoint/2010/main" val="16188751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55D13-3263-FCFF-E123-047BD1278E73}"/>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C39A01AD-90EC-3BC1-40B1-289A349C29EB}"/>
              </a:ext>
            </a:extLst>
          </p:cNvPr>
          <p:cNvSpPr>
            <a:spLocks noGrp="1"/>
          </p:cNvSpPr>
          <p:nvPr>
            <p:ph idx="1"/>
          </p:nvPr>
        </p:nvSpPr>
        <p:spPr/>
        <p:txBody>
          <a:bodyPr/>
          <a:lstStyle/>
          <a:p>
            <a:r>
              <a:rPr lang="en-US" dirty="0"/>
              <a:t>Balancing the trade-off between recall and precision was a challenge.</a:t>
            </a:r>
          </a:p>
          <a:p>
            <a:r>
              <a:rPr lang="en-US" dirty="0"/>
              <a:t>Feature selection and choosing a right technique.</a:t>
            </a:r>
          </a:p>
          <a:p>
            <a:r>
              <a:rPr lang="en-US" dirty="0"/>
              <a:t>Exploring literature and resources to understand the problem and to</a:t>
            </a:r>
          </a:p>
          <a:p>
            <a:r>
              <a:rPr lang="en-US" dirty="0"/>
              <a:t>find the solution was a little exhaustive.</a:t>
            </a:r>
          </a:p>
          <a:p>
            <a:r>
              <a:rPr lang="en-US" dirty="0"/>
              <a:t>Deadlines felt a little strained. But it all worked out for the best</a:t>
            </a:r>
          </a:p>
        </p:txBody>
      </p:sp>
    </p:spTree>
    <p:extLst>
      <p:ext uri="{BB962C8B-B14F-4D97-AF65-F5344CB8AC3E}">
        <p14:creationId xmlns:p14="http://schemas.microsoft.com/office/powerpoint/2010/main" val="9766739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A1BC11A-4773-2805-778F-73CBA213ED05}"/>
              </a:ext>
            </a:extLst>
          </p:cNvPr>
          <p:cNvGraphicFramePr>
            <a:graphicFrameLocks noGrp="1"/>
          </p:cNvGraphicFramePr>
          <p:nvPr/>
        </p:nvGraphicFramePr>
        <p:xfrm>
          <a:off x="203200" y="344912"/>
          <a:ext cx="11399189" cy="2803020"/>
        </p:xfrm>
        <a:graphic>
          <a:graphicData uri="http://schemas.openxmlformats.org/drawingml/2006/table">
            <a:tbl>
              <a:tblPr firstRow="1" bandRow="1">
                <a:tableStyleId>{793D81CF-94F2-401A-BA57-92F5A7B2D0C5}</a:tableStyleId>
              </a:tblPr>
              <a:tblGrid>
                <a:gridCol w="3031645">
                  <a:extLst>
                    <a:ext uri="{9D8B030D-6E8A-4147-A177-3AD203B41FA5}">
                      <a16:colId xmlns:a16="http://schemas.microsoft.com/office/drawing/2014/main" val="1479569439"/>
                    </a:ext>
                  </a:extLst>
                </a:gridCol>
                <a:gridCol w="2091886">
                  <a:extLst>
                    <a:ext uri="{9D8B030D-6E8A-4147-A177-3AD203B41FA5}">
                      <a16:colId xmlns:a16="http://schemas.microsoft.com/office/drawing/2014/main" val="1198616434"/>
                    </a:ext>
                  </a:extLst>
                </a:gridCol>
                <a:gridCol w="2091886">
                  <a:extLst>
                    <a:ext uri="{9D8B030D-6E8A-4147-A177-3AD203B41FA5}">
                      <a16:colId xmlns:a16="http://schemas.microsoft.com/office/drawing/2014/main" val="3813137411"/>
                    </a:ext>
                  </a:extLst>
                </a:gridCol>
                <a:gridCol w="2091886">
                  <a:extLst>
                    <a:ext uri="{9D8B030D-6E8A-4147-A177-3AD203B41FA5}">
                      <a16:colId xmlns:a16="http://schemas.microsoft.com/office/drawing/2014/main" val="2071692026"/>
                    </a:ext>
                  </a:extLst>
                </a:gridCol>
                <a:gridCol w="2091886">
                  <a:extLst>
                    <a:ext uri="{9D8B030D-6E8A-4147-A177-3AD203B41FA5}">
                      <a16:colId xmlns:a16="http://schemas.microsoft.com/office/drawing/2014/main" val="3816376314"/>
                    </a:ext>
                  </a:extLst>
                </a:gridCol>
              </a:tblGrid>
              <a:tr h="467170">
                <a:tc>
                  <a:txBody>
                    <a:bodyPr/>
                    <a:lstStyle/>
                    <a:p>
                      <a:pPr algn="ctr"/>
                      <a:r>
                        <a:rPr lang="en-US" sz="2000" b="1" dirty="0" err="1">
                          <a:solidFill>
                            <a:srgbClr val="FF0000"/>
                          </a:solidFill>
                        </a:rPr>
                        <a:t>classification_report</a:t>
                      </a:r>
                      <a:r>
                        <a:rPr lang="en-US" sz="2000" b="1" dirty="0">
                          <a:solidFill>
                            <a:srgbClr val="FF0000"/>
                          </a:solidFill>
                        </a:rPr>
                        <a:t> 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solidFill>
                            <a:srgbClr val="FF0000"/>
                          </a:solidFill>
                        </a:rPr>
                        <a:t>precision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solidFill>
                            <a:srgbClr val="FF0000"/>
                          </a:solidFill>
                        </a:rPr>
                        <a:t>recall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solidFill>
                            <a:srgbClr val="FF0000"/>
                          </a:solidFill>
                        </a:rPr>
                        <a:t>f1-score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solidFill>
                            <a:srgbClr val="FF0000"/>
                          </a:solidFill>
                        </a:rPr>
                        <a:t>support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16162933"/>
                  </a:ext>
                </a:extLst>
              </a:tr>
              <a:tr h="467170">
                <a:tc>
                  <a:txBody>
                    <a:bodyPr/>
                    <a:lstStyle/>
                    <a:p>
                      <a:pPr algn="ctr"/>
                      <a:r>
                        <a:rPr lang="en-US" sz="2000" b="1"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0.97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0.98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1968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50845414"/>
                  </a:ext>
                </a:extLst>
              </a:tr>
              <a:tr h="467170">
                <a:tc>
                  <a:txBody>
                    <a:bodyPr/>
                    <a:lstStyle/>
                    <a:p>
                      <a:pPr algn="ctr"/>
                      <a:r>
                        <a:rPr lang="en-US" sz="2000" b="1"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0.64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0.31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09875579"/>
                  </a:ext>
                </a:extLst>
              </a:tr>
              <a:tr h="467170">
                <a:tc>
                  <a:txBody>
                    <a:bodyPr/>
                    <a:lstStyle/>
                    <a:p>
                      <a:pPr algn="ctr"/>
                      <a:r>
                        <a:rPr lang="en-US" sz="2000" b="1" dirty="0">
                          <a:solidFill>
                            <a:srgbClr val="FF0000"/>
                          </a:solidFill>
                        </a:rPr>
                        <a:t>accuracy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0.97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2046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2126993"/>
                  </a:ext>
                </a:extLst>
              </a:tr>
              <a:tr h="467170">
                <a:tc>
                  <a:txBody>
                    <a:bodyPr/>
                    <a:lstStyle/>
                    <a:p>
                      <a:pPr algn="ctr"/>
                      <a:r>
                        <a:rPr lang="en-US" sz="2000" b="1" dirty="0">
                          <a:solidFill>
                            <a:srgbClr val="FF0000"/>
                          </a:solidFill>
                        </a:rPr>
                        <a:t>macro avg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0.80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0.60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0.65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2046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48769000"/>
                  </a:ext>
                </a:extLst>
              </a:tr>
              <a:tr h="467170">
                <a:tc>
                  <a:txBody>
                    <a:bodyPr/>
                    <a:lstStyle/>
                    <a:p>
                      <a:pPr algn="ctr"/>
                      <a:r>
                        <a:rPr lang="en-US" sz="2000" b="1" dirty="0">
                          <a:solidFill>
                            <a:srgbClr val="FF0000"/>
                          </a:solidFill>
                        </a:rPr>
                        <a:t>weighted avg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0.97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2046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93592117"/>
                  </a:ext>
                </a:extLst>
              </a:tr>
            </a:tbl>
          </a:graphicData>
        </a:graphic>
      </p:graphicFrame>
      <p:sp>
        <p:nvSpPr>
          <p:cNvPr id="3" name="TextBox 2">
            <a:extLst>
              <a:ext uri="{FF2B5EF4-FFF2-40B4-BE49-F238E27FC236}">
                <a16:creationId xmlns:a16="http://schemas.microsoft.com/office/drawing/2014/main" id="{00D91B63-3398-FBB9-2FA8-7A931E747506}"/>
              </a:ext>
            </a:extLst>
          </p:cNvPr>
          <p:cNvSpPr txBox="1"/>
          <p:nvPr/>
        </p:nvSpPr>
        <p:spPr>
          <a:xfrm>
            <a:off x="203200" y="3429000"/>
            <a:ext cx="11129364" cy="3359061"/>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sz="2400" dirty="0"/>
              <a:t>Yeh model bankrupt hone ki </a:t>
            </a:r>
            <a:r>
              <a:rPr lang="en-US" sz="2400" dirty="0" err="1"/>
              <a:t>sambhavna</a:t>
            </a:r>
            <a:r>
              <a:rPr lang="en-US" sz="2400" dirty="0"/>
              <a:t> </a:t>
            </a:r>
            <a:r>
              <a:rPr lang="en-US" sz="2400" dirty="0" err="1"/>
              <a:t>mein</a:t>
            </a:r>
            <a:r>
              <a:rPr lang="en-US" sz="2400" dirty="0"/>
              <a:t> </a:t>
            </a:r>
            <a:r>
              <a:rPr lang="en-US" sz="2400" dirty="0" err="1"/>
              <a:t>kuch</a:t>
            </a:r>
            <a:r>
              <a:rPr lang="en-US" sz="2400" dirty="0"/>
              <a:t> </a:t>
            </a:r>
            <a:r>
              <a:rPr lang="en-US" sz="2400" dirty="0" err="1"/>
              <a:t>darshata</a:t>
            </a:r>
            <a:r>
              <a:rPr lang="en-US" sz="2400" dirty="0"/>
              <a:t> </a:t>
            </a:r>
            <a:r>
              <a:rPr lang="en-US" sz="2400" dirty="0" err="1"/>
              <a:t>hai</a:t>
            </a:r>
            <a:r>
              <a:rPr lang="en-US" sz="2400" dirty="0"/>
              <a:t>, </a:t>
            </a:r>
            <a:r>
              <a:rPr lang="en-US" sz="2400" dirty="0" err="1"/>
              <a:t>lekin</a:t>
            </a:r>
            <a:r>
              <a:rPr lang="en-US" sz="2400" dirty="0"/>
              <a:t> yeh </a:t>
            </a:r>
            <a:r>
              <a:rPr lang="en-US" sz="2400" dirty="0" err="1"/>
              <a:t>saath</a:t>
            </a:r>
            <a:r>
              <a:rPr lang="en-US" sz="2400" dirty="0"/>
              <a:t> hi </a:t>
            </a:r>
            <a:r>
              <a:rPr lang="en-US" sz="2400" dirty="0" err="1"/>
              <a:t>sath</a:t>
            </a:r>
            <a:r>
              <a:rPr lang="en-US" sz="2400" dirty="0"/>
              <a:t> </a:t>
            </a:r>
            <a:r>
              <a:rPr lang="en-US" sz="2400" dirty="0" err="1"/>
              <a:t>kuch</a:t>
            </a:r>
            <a:r>
              <a:rPr lang="en-US" sz="2400" dirty="0"/>
              <a:t> </a:t>
            </a:r>
            <a:r>
              <a:rPr lang="en-US" sz="2400" dirty="0" err="1"/>
              <a:t>seemayein</a:t>
            </a:r>
            <a:r>
              <a:rPr lang="en-US" sz="2400" dirty="0"/>
              <a:t> aur uncertainty </a:t>
            </a:r>
            <a:r>
              <a:rPr lang="en-US" sz="2400" dirty="0" err="1"/>
              <a:t>ke</a:t>
            </a:r>
            <a:r>
              <a:rPr lang="en-US" sz="2400" dirty="0"/>
              <a:t> </a:t>
            </a:r>
            <a:r>
              <a:rPr lang="en-US" sz="2400" dirty="0" err="1"/>
              <a:t>saath</a:t>
            </a:r>
            <a:r>
              <a:rPr lang="en-US" sz="2400" dirty="0"/>
              <a:t> </a:t>
            </a:r>
            <a:r>
              <a:rPr lang="en-US" sz="2400" dirty="0" err="1"/>
              <a:t>aata</a:t>
            </a:r>
            <a:r>
              <a:rPr lang="en-US" sz="2400" dirty="0"/>
              <a:t> </a:t>
            </a:r>
            <a:r>
              <a:rPr lang="en-US" sz="2400" dirty="0" err="1"/>
              <a:t>hai</a:t>
            </a:r>
            <a:r>
              <a:rPr lang="en-US" sz="2400" dirty="0"/>
              <a:t>.</a:t>
            </a:r>
          </a:p>
          <a:p>
            <a:pPr marL="285750" indent="-285750">
              <a:lnSpc>
                <a:spcPct val="150000"/>
              </a:lnSpc>
              <a:buFont typeface="Wingdings" panose="05000000000000000000" pitchFamily="2" charset="2"/>
              <a:buChar char="v"/>
            </a:pPr>
            <a:r>
              <a:rPr lang="en-US" sz="2400" dirty="0"/>
              <a:t>Precision aur recall metrics se </a:t>
            </a:r>
            <a:r>
              <a:rPr lang="en-US" sz="2400" dirty="0" err="1"/>
              <a:t>pata</a:t>
            </a:r>
            <a:r>
              <a:rPr lang="en-US" sz="2400" dirty="0"/>
              <a:t> </a:t>
            </a:r>
            <a:r>
              <a:rPr lang="en-US" sz="2400" dirty="0" err="1"/>
              <a:t>chalta</a:t>
            </a:r>
            <a:r>
              <a:rPr lang="en-US" sz="2400" dirty="0"/>
              <a:t> </a:t>
            </a:r>
            <a:r>
              <a:rPr lang="en-US" sz="2400" dirty="0" err="1"/>
              <a:t>hai</a:t>
            </a:r>
            <a:r>
              <a:rPr lang="en-US" sz="2400" dirty="0"/>
              <a:t> ki model </a:t>
            </a:r>
            <a:r>
              <a:rPr lang="en-US" sz="2400" dirty="0" err="1"/>
              <a:t>ke</a:t>
            </a:r>
            <a:r>
              <a:rPr lang="en-US" sz="2400" dirty="0"/>
              <a:t> predictions </a:t>
            </a:r>
            <a:r>
              <a:rPr lang="en-US" sz="2400" dirty="0" err="1"/>
              <a:t>mein</a:t>
            </a:r>
            <a:r>
              <a:rPr lang="en-US" sz="2400" dirty="0"/>
              <a:t> </a:t>
            </a:r>
            <a:r>
              <a:rPr lang="en-US" sz="2400" dirty="0" err="1"/>
              <a:t>kuch</a:t>
            </a:r>
            <a:r>
              <a:rPr lang="en-US" sz="2400" dirty="0"/>
              <a:t> </a:t>
            </a:r>
            <a:r>
              <a:rPr lang="en-US" sz="2400" dirty="0" err="1"/>
              <a:t>galat</a:t>
            </a:r>
            <a:r>
              <a:rPr lang="en-US" sz="2400" dirty="0"/>
              <a:t> alarms </a:t>
            </a:r>
            <a:r>
              <a:rPr lang="en-US" sz="2400" dirty="0" err="1"/>
              <a:t>shamil</a:t>
            </a:r>
            <a:r>
              <a:rPr lang="en-US" sz="2400" dirty="0"/>
              <a:t> </a:t>
            </a:r>
            <a:r>
              <a:rPr lang="en-US" sz="2400" dirty="0" err="1"/>
              <a:t>hote</a:t>
            </a:r>
            <a:r>
              <a:rPr lang="en-US" sz="2400" dirty="0"/>
              <a:t> </a:t>
            </a:r>
            <a:r>
              <a:rPr lang="en-US" sz="2400" dirty="0" err="1"/>
              <a:t>hain</a:t>
            </a:r>
            <a:r>
              <a:rPr lang="en-US" sz="2400" dirty="0"/>
              <a:t> aur </a:t>
            </a:r>
            <a:r>
              <a:rPr lang="en-US" sz="2400" dirty="0" err="1"/>
              <a:t>woh</a:t>
            </a:r>
            <a:r>
              <a:rPr lang="en-US" sz="2400" dirty="0"/>
              <a:t> </a:t>
            </a:r>
            <a:r>
              <a:rPr lang="en-US" sz="2400" dirty="0" err="1"/>
              <a:t>kuch</a:t>
            </a:r>
            <a:r>
              <a:rPr lang="en-US" sz="2400" dirty="0"/>
              <a:t> actual bankrupt cases ko miss </a:t>
            </a:r>
            <a:r>
              <a:rPr lang="en-US" sz="2400" dirty="0" err="1"/>
              <a:t>kar</a:t>
            </a:r>
            <a:r>
              <a:rPr lang="en-US" sz="2400" dirty="0"/>
              <a:t> </a:t>
            </a:r>
            <a:r>
              <a:rPr lang="en-US" sz="2400" dirty="0" err="1"/>
              <a:t>sakta</a:t>
            </a:r>
            <a:r>
              <a:rPr lang="en-US" sz="2400" dirty="0"/>
              <a:t> </a:t>
            </a:r>
            <a:r>
              <a:rPr lang="en-US" sz="2400" dirty="0" err="1"/>
              <a:t>hai</a:t>
            </a:r>
            <a:r>
              <a:rPr lang="en-US" sz="2400" dirty="0"/>
              <a:t>.</a:t>
            </a:r>
          </a:p>
          <a:p>
            <a:pPr marL="285750" indent="-285750">
              <a:lnSpc>
                <a:spcPct val="150000"/>
              </a:lnSpc>
              <a:buFont typeface="Wingdings" panose="05000000000000000000" pitchFamily="2" charset="2"/>
              <a:buChar char="v"/>
            </a:pPr>
            <a:r>
              <a:rPr lang="en-US" sz="2400" dirty="0" err="1"/>
              <a:t>Isliye</a:t>
            </a:r>
            <a:r>
              <a:rPr lang="en-US" sz="2400" dirty="0"/>
              <a:t>, jab </a:t>
            </a:r>
            <a:r>
              <a:rPr lang="en-US" sz="2400" dirty="0" err="1"/>
              <a:t>bhi</a:t>
            </a:r>
            <a:r>
              <a:rPr lang="en-US" sz="2400" dirty="0"/>
              <a:t> koi financial decision </a:t>
            </a:r>
            <a:r>
              <a:rPr lang="en-US" sz="2400" dirty="0" err="1"/>
              <a:t>lena</a:t>
            </a:r>
            <a:r>
              <a:rPr lang="en-US" sz="2400" dirty="0"/>
              <a:t> ho, to model </a:t>
            </a:r>
            <a:r>
              <a:rPr lang="en-US" sz="2400" dirty="0" err="1"/>
              <a:t>ke</a:t>
            </a:r>
            <a:r>
              <a:rPr lang="en-US" sz="2400" dirty="0"/>
              <a:t> </a:t>
            </a:r>
            <a:r>
              <a:rPr lang="en-US" sz="2400" dirty="0" err="1"/>
              <a:t>vichar</a:t>
            </a:r>
            <a:r>
              <a:rPr lang="en-US" sz="2400" dirty="0"/>
              <a:t> ko </a:t>
            </a:r>
            <a:r>
              <a:rPr lang="en-US" sz="2400" dirty="0" err="1"/>
              <a:t>dhyan</a:t>
            </a:r>
            <a:r>
              <a:rPr lang="en-US" sz="2400" dirty="0"/>
              <a:t> </a:t>
            </a:r>
            <a:r>
              <a:rPr lang="en-US" sz="2400" dirty="0" err="1"/>
              <a:t>mein</a:t>
            </a:r>
            <a:r>
              <a:rPr lang="en-US" sz="2400" dirty="0"/>
              <a:t> </a:t>
            </a:r>
            <a:r>
              <a:rPr lang="en-US" sz="2400" dirty="0" err="1"/>
              <a:t>rakhte</a:t>
            </a:r>
            <a:r>
              <a:rPr lang="en-US" sz="2400" dirty="0"/>
              <a:t> hue, aur </a:t>
            </a:r>
            <a:r>
              <a:rPr lang="en-US" sz="2400" dirty="0" err="1"/>
              <a:t>aur</a:t>
            </a:r>
            <a:r>
              <a:rPr lang="en-US" sz="2400" dirty="0"/>
              <a:t> </a:t>
            </a:r>
            <a:r>
              <a:rPr lang="en-US" sz="2400" dirty="0" err="1"/>
              <a:t>bhi</a:t>
            </a:r>
            <a:r>
              <a:rPr lang="en-US" sz="2400" dirty="0"/>
              <a:t> factors ko consider </a:t>
            </a:r>
            <a:r>
              <a:rPr lang="en-US" sz="2400" dirty="0" err="1"/>
              <a:t>karna</a:t>
            </a:r>
            <a:r>
              <a:rPr lang="en-US" sz="2400" dirty="0"/>
              <a:t> </a:t>
            </a:r>
            <a:r>
              <a:rPr lang="en-US" sz="2400" dirty="0" err="1"/>
              <a:t>zaruri</a:t>
            </a:r>
            <a:r>
              <a:rPr lang="en-US" sz="2400" dirty="0"/>
              <a:t> </a:t>
            </a:r>
            <a:r>
              <a:rPr lang="en-US" sz="2400" dirty="0" err="1"/>
              <a:t>hai</a:t>
            </a:r>
            <a:r>
              <a:rPr lang="en-US" sz="2400" dirty="0"/>
              <a:t>.</a:t>
            </a:r>
          </a:p>
        </p:txBody>
      </p:sp>
      <p:sp>
        <p:nvSpPr>
          <p:cNvPr id="4" name="Rectangle 3">
            <a:extLst>
              <a:ext uri="{FF2B5EF4-FFF2-40B4-BE49-F238E27FC236}">
                <a16:creationId xmlns:a16="http://schemas.microsoft.com/office/drawing/2014/main" id="{D6959E3F-F5E9-199B-E00B-8060DCD95EB1}"/>
              </a:ext>
            </a:extLst>
          </p:cNvPr>
          <p:cNvSpPr/>
          <p:nvPr/>
        </p:nvSpPr>
        <p:spPr>
          <a:xfrm>
            <a:off x="119921" y="1"/>
            <a:ext cx="469690" cy="344912"/>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50774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B2DDCB-0925-BF12-ECBC-BE840367D5A2}"/>
              </a:ext>
            </a:extLst>
          </p:cNvPr>
          <p:cNvPicPr>
            <a:picLocks noChangeAspect="1"/>
          </p:cNvPicPr>
          <p:nvPr/>
        </p:nvPicPr>
        <p:blipFill>
          <a:blip r:embed="rId2"/>
          <a:stretch>
            <a:fillRect/>
          </a:stretch>
        </p:blipFill>
        <p:spPr>
          <a:xfrm>
            <a:off x="2280267" y="729814"/>
            <a:ext cx="7538290" cy="5512646"/>
          </a:xfrm>
          <a:prstGeom prst="rect">
            <a:avLst/>
          </a:prstGeom>
        </p:spPr>
      </p:pic>
      <p:sp>
        <p:nvSpPr>
          <p:cNvPr id="4" name="Rectangle 3">
            <a:extLst>
              <a:ext uri="{FF2B5EF4-FFF2-40B4-BE49-F238E27FC236}">
                <a16:creationId xmlns:a16="http://schemas.microsoft.com/office/drawing/2014/main" id="{0858D0A3-14F6-2CE1-0A2C-A165909510C3}"/>
              </a:ext>
            </a:extLst>
          </p:cNvPr>
          <p:cNvSpPr/>
          <p:nvPr/>
        </p:nvSpPr>
        <p:spPr>
          <a:xfrm>
            <a:off x="119921" y="1"/>
            <a:ext cx="469690" cy="344912"/>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DE09AEA-10B0-C98F-FCA7-FAB0DE90BB37}"/>
              </a:ext>
            </a:extLst>
          </p:cNvPr>
          <p:cNvSpPr txBox="1"/>
          <p:nvPr/>
        </p:nvSpPr>
        <p:spPr>
          <a:xfrm>
            <a:off x="3657600" y="2428407"/>
            <a:ext cx="1304144" cy="523220"/>
          </a:xfrm>
          <a:prstGeom prst="rect">
            <a:avLst/>
          </a:prstGeom>
          <a:noFill/>
        </p:spPr>
        <p:txBody>
          <a:bodyPr wrap="square" rtlCol="0">
            <a:spAutoFit/>
          </a:bodyPr>
          <a:lstStyle/>
          <a:p>
            <a:pPr algn="ctr"/>
            <a:r>
              <a:rPr lang="en-US" sz="2800" b="1" dirty="0">
                <a:solidFill>
                  <a:srgbClr val="FF0000"/>
                </a:solidFill>
              </a:rPr>
              <a:t>TP</a:t>
            </a:r>
          </a:p>
        </p:txBody>
      </p:sp>
      <p:sp>
        <p:nvSpPr>
          <p:cNvPr id="6" name="TextBox 5">
            <a:extLst>
              <a:ext uri="{FF2B5EF4-FFF2-40B4-BE49-F238E27FC236}">
                <a16:creationId xmlns:a16="http://schemas.microsoft.com/office/drawing/2014/main" id="{273B0EB0-91F7-F908-1DC4-604AFCF14147}"/>
              </a:ext>
            </a:extLst>
          </p:cNvPr>
          <p:cNvSpPr txBox="1"/>
          <p:nvPr/>
        </p:nvSpPr>
        <p:spPr>
          <a:xfrm>
            <a:off x="6064402" y="2428407"/>
            <a:ext cx="1304144" cy="523220"/>
          </a:xfrm>
          <a:prstGeom prst="rect">
            <a:avLst/>
          </a:prstGeom>
          <a:noFill/>
        </p:spPr>
        <p:txBody>
          <a:bodyPr wrap="square" rtlCol="0">
            <a:spAutoFit/>
          </a:bodyPr>
          <a:lstStyle/>
          <a:p>
            <a:pPr algn="ctr"/>
            <a:r>
              <a:rPr lang="en-US" sz="2800" b="1" dirty="0">
                <a:solidFill>
                  <a:srgbClr val="FF0000"/>
                </a:solidFill>
              </a:rPr>
              <a:t>FN</a:t>
            </a:r>
          </a:p>
        </p:txBody>
      </p:sp>
      <p:sp>
        <p:nvSpPr>
          <p:cNvPr id="7" name="TextBox 6">
            <a:extLst>
              <a:ext uri="{FF2B5EF4-FFF2-40B4-BE49-F238E27FC236}">
                <a16:creationId xmlns:a16="http://schemas.microsoft.com/office/drawing/2014/main" id="{49FD7DFF-4611-2E47-8172-6FE213359A3D}"/>
              </a:ext>
            </a:extLst>
          </p:cNvPr>
          <p:cNvSpPr txBox="1"/>
          <p:nvPr/>
        </p:nvSpPr>
        <p:spPr>
          <a:xfrm>
            <a:off x="3419519" y="4275473"/>
            <a:ext cx="1304144" cy="523220"/>
          </a:xfrm>
          <a:prstGeom prst="rect">
            <a:avLst/>
          </a:prstGeom>
          <a:noFill/>
        </p:spPr>
        <p:txBody>
          <a:bodyPr wrap="square" rtlCol="0">
            <a:spAutoFit/>
          </a:bodyPr>
          <a:lstStyle/>
          <a:p>
            <a:pPr algn="ctr"/>
            <a:r>
              <a:rPr lang="en-US" sz="2800" b="1" dirty="0">
                <a:solidFill>
                  <a:srgbClr val="FF0000"/>
                </a:solidFill>
              </a:rPr>
              <a:t>FP</a:t>
            </a:r>
          </a:p>
        </p:txBody>
      </p:sp>
      <p:sp>
        <p:nvSpPr>
          <p:cNvPr id="8" name="TextBox 7">
            <a:extLst>
              <a:ext uri="{FF2B5EF4-FFF2-40B4-BE49-F238E27FC236}">
                <a16:creationId xmlns:a16="http://schemas.microsoft.com/office/drawing/2014/main" id="{6A7CE7D3-075B-7D3E-935F-BB6CEE264810}"/>
              </a:ext>
            </a:extLst>
          </p:cNvPr>
          <p:cNvSpPr txBox="1"/>
          <p:nvPr/>
        </p:nvSpPr>
        <p:spPr>
          <a:xfrm>
            <a:off x="6164195" y="4127000"/>
            <a:ext cx="1304144" cy="523220"/>
          </a:xfrm>
          <a:prstGeom prst="rect">
            <a:avLst/>
          </a:prstGeom>
          <a:noFill/>
        </p:spPr>
        <p:txBody>
          <a:bodyPr wrap="square" rtlCol="0">
            <a:spAutoFit/>
          </a:bodyPr>
          <a:lstStyle/>
          <a:p>
            <a:pPr algn="ctr"/>
            <a:r>
              <a:rPr lang="en-US" sz="2800" b="1" dirty="0">
                <a:solidFill>
                  <a:srgbClr val="FF0000"/>
                </a:solidFill>
              </a:rPr>
              <a:t>TN</a:t>
            </a:r>
          </a:p>
        </p:txBody>
      </p:sp>
      <p:sp>
        <p:nvSpPr>
          <p:cNvPr id="10" name="TextBox 9">
            <a:extLst>
              <a:ext uri="{FF2B5EF4-FFF2-40B4-BE49-F238E27FC236}">
                <a16:creationId xmlns:a16="http://schemas.microsoft.com/office/drawing/2014/main" id="{7785CEE4-BA6E-54B1-9F4A-F8A3EBAB479D}"/>
              </a:ext>
            </a:extLst>
          </p:cNvPr>
          <p:cNvSpPr txBox="1"/>
          <p:nvPr/>
        </p:nvSpPr>
        <p:spPr>
          <a:xfrm>
            <a:off x="2385197" y="3013385"/>
            <a:ext cx="2068643" cy="400110"/>
          </a:xfrm>
          <a:prstGeom prst="rect">
            <a:avLst/>
          </a:prstGeom>
          <a:noFill/>
        </p:spPr>
        <p:txBody>
          <a:bodyPr wrap="square">
            <a:spAutoFit/>
          </a:bodyPr>
          <a:lstStyle/>
          <a:p>
            <a:r>
              <a:rPr lang="en-US" sz="2000" b="0" i="0" dirty="0">
                <a:solidFill>
                  <a:srgbClr val="E3E3E3"/>
                </a:solidFill>
                <a:effectLst/>
                <a:highlight>
                  <a:srgbClr val="131314"/>
                </a:highlight>
                <a:latin typeface="Google Sans"/>
              </a:rPr>
              <a:t>predicted classes </a:t>
            </a:r>
            <a:endParaRPr lang="en-US" sz="2000" dirty="0"/>
          </a:p>
        </p:txBody>
      </p:sp>
      <p:sp>
        <p:nvSpPr>
          <p:cNvPr id="11" name="TextBox 10">
            <a:extLst>
              <a:ext uri="{FF2B5EF4-FFF2-40B4-BE49-F238E27FC236}">
                <a16:creationId xmlns:a16="http://schemas.microsoft.com/office/drawing/2014/main" id="{64E13278-C762-7084-4E2D-CAF9F541E0B7}"/>
              </a:ext>
            </a:extLst>
          </p:cNvPr>
          <p:cNvSpPr txBox="1"/>
          <p:nvPr/>
        </p:nvSpPr>
        <p:spPr>
          <a:xfrm>
            <a:off x="5030080" y="346043"/>
            <a:ext cx="2068643" cy="400110"/>
          </a:xfrm>
          <a:prstGeom prst="rect">
            <a:avLst/>
          </a:prstGeom>
          <a:noFill/>
        </p:spPr>
        <p:txBody>
          <a:bodyPr wrap="square">
            <a:spAutoFit/>
          </a:bodyPr>
          <a:lstStyle/>
          <a:p>
            <a:r>
              <a:rPr lang="en-US" sz="2000" b="0" i="0" dirty="0">
                <a:solidFill>
                  <a:srgbClr val="E3E3E3"/>
                </a:solidFill>
                <a:effectLst/>
                <a:highlight>
                  <a:srgbClr val="131314"/>
                </a:highlight>
                <a:latin typeface="Google Sans"/>
              </a:rPr>
              <a:t>actual  classes </a:t>
            </a:r>
            <a:endParaRPr lang="en-US" sz="2000" dirty="0"/>
          </a:p>
        </p:txBody>
      </p:sp>
      <p:sp>
        <p:nvSpPr>
          <p:cNvPr id="13" name="TextBox 12">
            <a:extLst>
              <a:ext uri="{FF2B5EF4-FFF2-40B4-BE49-F238E27FC236}">
                <a16:creationId xmlns:a16="http://schemas.microsoft.com/office/drawing/2014/main" id="{5AB17AE2-96C5-2B83-8272-CD2EA72A1A32}"/>
              </a:ext>
            </a:extLst>
          </p:cNvPr>
          <p:cNvSpPr txBox="1"/>
          <p:nvPr/>
        </p:nvSpPr>
        <p:spPr>
          <a:xfrm>
            <a:off x="9380975" y="2428407"/>
            <a:ext cx="1893390" cy="400110"/>
          </a:xfrm>
          <a:prstGeom prst="rect">
            <a:avLst/>
          </a:prstGeom>
          <a:noFill/>
        </p:spPr>
        <p:txBody>
          <a:bodyPr wrap="square">
            <a:spAutoFit/>
          </a:bodyPr>
          <a:lstStyle/>
          <a:p>
            <a:r>
              <a:rPr lang="en-US" sz="2000" b="0" i="0" dirty="0">
                <a:solidFill>
                  <a:srgbClr val="E3E3E3"/>
                </a:solidFill>
                <a:effectLst/>
                <a:highlight>
                  <a:srgbClr val="131314"/>
                </a:highlight>
                <a:latin typeface="Google Sans"/>
              </a:rPr>
              <a:t>class labels</a:t>
            </a:r>
            <a:endParaRPr lang="en-US" sz="2000" dirty="0"/>
          </a:p>
        </p:txBody>
      </p:sp>
      <p:sp>
        <p:nvSpPr>
          <p:cNvPr id="14" name="TextBox 13">
            <a:extLst>
              <a:ext uri="{FF2B5EF4-FFF2-40B4-BE49-F238E27FC236}">
                <a16:creationId xmlns:a16="http://schemas.microsoft.com/office/drawing/2014/main" id="{CA71C47D-1E11-026B-DC52-F7869535D15B}"/>
              </a:ext>
            </a:extLst>
          </p:cNvPr>
          <p:cNvSpPr txBox="1"/>
          <p:nvPr/>
        </p:nvSpPr>
        <p:spPr>
          <a:xfrm>
            <a:off x="119921" y="615540"/>
            <a:ext cx="2435021" cy="5909310"/>
          </a:xfrm>
          <a:prstGeom prst="rect">
            <a:avLst/>
          </a:prstGeom>
          <a:noFill/>
        </p:spPr>
        <p:txBody>
          <a:bodyPr wrap="square" rtlCol="0">
            <a:spAutoFit/>
          </a:bodyPr>
          <a:lstStyle/>
          <a:p>
            <a:r>
              <a:rPr lang="en-US" dirty="0"/>
              <a:t>TP (True Positive) - </a:t>
            </a:r>
            <a:r>
              <a:rPr lang="en-US" dirty="0" err="1"/>
              <a:t>सही</a:t>
            </a:r>
            <a:r>
              <a:rPr lang="en-US" dirty="0"/>
              <a:t>: 30 companies were correctly predicted to go bankrupt.</a:t>
            </a:r>
          </a:p>
          <a:p>
            <a:r>
              <a:rPr lang="en-US" dirty="0"/>
              <a:t>FN (False Negative) - </a:t>
            </a:r>
            <a:r>
              <a:rPr lang="en-US" dirty="0" err="1"/>
              <a:t>गलत</a:t>
            </a:r>
            <a:r>
              <a:rPr lang="en-US" dirty="0"/>
              <a:t>: 20 companies that actually went bankrupt were incorrectly predicted as not bankrupt.</a:t>
            </a:r>
          </a:p>
          <a:p>
            <a:r>
              <a:rPr lang="en-US" dirty="0"/>
              <a:t>FP (False Positive) - </a:t>
            </a:r>
            <a:r>
              <a:rPr lang="en-US" dirty="0" err="1"/>
              <a:t>गलत</a:t>
            </a:r>
            <a:r>
              <a:rPr lang="en-US" dirty="0"/>
              <a:t>: 50 companies were incorrectly predicted to go bankrupt when they actually didn't.</a:t>
            </a:r>
          </a:p>
          <a:p>
            <a:r>
              <a:rPr lang="en-US" dirty="0"/>
              <a:t>TN (True Negative) - </a:t>
            </a:r>
            <a:r>
              <a:rPr lang="en-US" dirty="0" err="1"/>
              <a:t>सही</a:t>
            </a:r>
            <a:r>
              <a:rPr lang="en-US" dirty="0"/>
              <a:t>: 1500 companies were correctly predicted to not go bankrupt.</a:t>
            </a:r>
          </a:p>
        </p:txBody>
      </p:sp>
    </p:spTree>
    <p:extLst>
      <p:ext uri="{BB962C8B-B14F-4D97-AF65-F5344CB8AC3E}">
        <p14:creationId xmlns:p14="http://schemas.microsoft.com/office/powerpoint/2010/main" val="22543207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10A8A6-E2B6-A74E-7E64-3EC202583DCC}"/>
              </a:ext>
            </a:extLst>
          </p:cNvPr>
          <p:cNvSpPr/>
          <p:nvPr/>
        </p:nvSpPr>
        <p:spPr>
          <a:xfrm>
            <a:off x="119921" y="0"/>
            <a:ext cx="854440" cy="644577"/>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03FACAC-7E4D-3211-FF5B-3B1DBCFB484B}"/>
              </a:ext>
            </a:extLst>
          </p:cNvPr>
          <p:cNvSpPr txBox="1"/>
          <p:nvPr/>
        </p:nvSpPr>
        <p:spPr>
          <a:xfrm>
            <a:off x="239843" y="784911"/>
            <a:ext cx="11146641" cy="707886"/>
          </a:xfrm>
          <a:prstGeom prst="rect">
            <a:avLst/>
          </a:prstGeom>
          <a:noFill/>
        </p:spPr>
        <p:txBody>
          <a:bodyPr wrap="none" rtlCol="0">
            <a:spAutoFit/>
          </a:bodyPr>
          <a:lstStyle/>
          <a:p>
            <a:r>
              <a:rPr lang="en-US" sz="4000" b="0" i="0" dirty="0">
                <a:solidFill>
                  <a:srgbClr val="2E95D3"/>
                </a:solidFill>
                <a:effectLst/>
                <a:highlight>
                  <a:srgbClr val="0D0D0D"/>
                </a:highlight>
                <a:latin typeface="Söhne Mono"/>
              </a:rPr>
              <a:t>from</a:t>
            </a:r>
            <a:r>
              <a:rPr lang="en-US" sz="4000" b="0" i="0" dirty="0">
                <a:solidFill>
                  <a:srgbClr val="FFFFFF"/>
                </a:solidFill>
                <a:effectLst/>
                <a:highlight>
                  <a:srgbClr val="0D0D0D"/>
                </a:highlight>
                <a:latin typeface="Söhne Mono"/>
              </a:rPr>
              <a:t> </a:t>
            </a:r>
            <a:r>
              <a:rPr lang="en-US" sz="4000" b="0" i="0" dirty="0" err="1">
                <a:solidFill>
                  <a:srgbClr val="FFFFFF"/>
                </a:solidFill>
                <a:effectLst/>
                <a:highlight>
                  <a:srgbClr val="0D0D0D"/>
                </a:highlight>
                <a:latin typeface="Söhne Mono"/>
              </a:rPr>
              <a:t>sklearn.linear_model</a:t>
            </a:r>
            <a:r>
              <a:rPr lang="en-US" sz="4000" b="0" i="0" dirty="0">
                <a:solidFill>
                  <a:srgbClr val="FFFFFF"/>
                </a:solidFill>
                <a:effectLst/>
                <a:highlight>
                  <a:srgbClr val="0D0D0D"/>
                </a:highlight>
                <a:latin typeface="Söhne Mono"/>
              </a:rPr>
              <a:t> </a:t>
            </a:r>
            <a:r>
              <a:rPr lang="en-US" sz="4000" b="0" i="0" dirty="0">
                <a:solidFill>
                  <a:srgbClr val="2E95D3"/>
                </a:solidFill>
                <a:effectLst/>
                <a:highlight>
                  <a:srgbClr val="0D0D0D"/>
                </a:highlight>
                <a:latin typeface="Söhne Mono"/>
              </a:rPr>
              <a:t>import</a:t>
            </a:r>
            <a:r>
              <a:rPr lang="en-US" sz="4000" b="0" i="0" dirty="0">
                <a:solidFill>
                  <a:srgbClr val="FFFFFF"/>
                </a:solidFill>
                <a:effectLst/>
                <a:highlight>
                  <a:srgbClr val="0D0D0D"/>
                </a:highlight>
                <a:latin typeface="Söhne Mono"/>
              </a:rPr>
              <a:t> </a:t>
            </a:r>
            <a:r>
              <a:rPr lang="en-US" sz="4000" b="0" i="0" dirty="0" err="1">
                <a:solidFill>
                  <a:srgbClr val="F22C3D"/>
                </a:solidFill>
                <a:effectLst/>
                <a:highlight>
                  <a:srgbClr val="0D0D0D"/>
                </a:highlight>
                <a:latin typeface="Söhne Mono"/>
              </a:rPr>
              <a:t>LogisticRegression</a:t>
            </a:r>
            <a:endParaRPr lang="en-US" sz="4000" dirty="0"/>
          </a:p>
        </p:txBody>
      </p:sp>
      <p:sp>
        <p:nvSpPr>
          <p:cNvPr id="4" name="TextBox 3">
            <a:extLst>
              <a:ext uri="{FF2B5EF4-FFF2-40B4-BE49-F238E27FC236}">
                <a16:creationId xmlns:a16="http://schemas.microsoft.com/office/drawing/2014/main" id="{69280FCB-9C95-4D64-FF36-EAEBBA65BAC6}"/>
              </a:ext>
            </a:extLst>
          </p:cNvPr>
          <p:cNvSpPr txBox="1"/>
          <p:nvPr/>
        </p:nvSpPr>
        <p:spPr>
          <a:xfrm>
            <a:off x="1951219" y="3728352"/>
            <a:ext cx="8889167" cy="646331"/>
          </a:xfrm>
          <a:prstGeom prst="rect">
            <a:avLst/>
          </a:prstGeom>
          <a:noFill/>
        </p:spPr>
        <p:txBody>
          <a:bodyPr wrap="square" rtlCol="0">
            <a:spAutoFit/>
          </a:bodyPr>
          <a:lstStyle/>
          <a:p>
            <a:r>
              <a:rPr lang="en-US" dirty="0" err="1"/>
              <a:t>Yahaan</a:t>
            </a:r>
            <a:r>
              <a:rPr lang="en-US" dirty="0"/>
              <a:t>, ek </a:t>
            </a:r>
            <a:r>
              <a:rPr lang="en-US" dirty="0" err="1"/>
              <a:t>naya</a:t>
            </a:r>
            <a:r>
              <a:rPr lang="en-US" dirty="0"/>
              <a:t> Logistic Regression model </a:t>
            </a:r>
            <a:r>
              <a:rPr lang="en-US" dirty="0" err="1"/>
              <a:t>banaya</a:t>
            </a:r>
            <a:r>
              <a:rPr lang="en-US" dirty="0"/>
              <a:t> </a:t>
            </a:r>
            <a:r>
              <a:rPr lang="en-US" dirty="0" err="1"/>
              <a:t>jata</a:t>
            </a:r>
            <a:r>
              <a:rPr lang="en-US" dirty="0"/>
              <a:t> </a:t>
            </a:r>
            <a:r>
              <a:rPr lang="en-US" dirty="0" err="1"/>
              <a:t>hai</a:t>
            </a:r>
            <a:r>
              <a:rPr lang="en-US" dirty="0"/>
              <a:t>. "</a:t>
            </a:r>
            <a:r>
              <a:rPr lang="en-US" dirty="0" err="1"/>
              <a:t>log_reg</a:t>
            </a:r>
            <a:r>
              <a:rPr lang="en-US" dirty="0"/>
              <a:t>" naam </a:t>
            </a:r>
            <a:r>
              <a:rPr lang="en-US" dirty="0" err="1"/>
              <a:t>ke</a:t>
            </a:r>
            <a:r>
              <a:rPr lang="en-US" dirty="0"/>
              <a:t> variable </a:t>
            </a:r>
            <a:r>
              <a:rPr lang="en-US" dirty="0" err="1"/>
              <a:t>mein</a:t>
            </a:r>
            <a:r>
              <a:rPr lang="en-US" dirty="0"/>
              <a:t> yeh model store </a:t>
            </a:r>
            <a:r>
              <a:rPr lang="en-US" dirty="0" err="1"/>
              <a:t>hota</a:t>
            </a:r>
            <a:r>
              <a:rPr lang="en-US" dirty="0"/>
              <a:t> </a:t>
            </a:r>
            <a:r>
              <a:rPr lang="en-US" dirty="0" err="1"/>
              <a:t>hai</a:t>
            </a:r>
            <a:r>
              <a:rPr lang="en-US" dirty="0"/>
              <a:t>.</a:t>
            </a:r>
          </a:p>
        </p:txBody>
      </p:sp>
      <p:sp>
        <p:nvSpPr>
          <p:cNvPr id="6" name="TextBox 5">
            <a:extLst>
              <a:ext uri="{FF2B5EF4-FFF2-40B4-BE49-F238E27FC236}">
                <a16:creationId xmlns:a16="http://schemas.microsoft.com/office/drawing/2014/main" id="{8978C7CC-8EC9-87D4-6F0E-6FB595253636}"/>
              </a:ext>
            </a:extLst>
          </p:cNvPr>
          <p:cNvSpPr txBox="1"/>
          <p:nvPr/>
        </p:nvSpPr>
        <p:spPr>
          <a:xfrm>
            <a:off x="348521" y="2805871"/>
            <a:ext cx="6093500" cy="646331"/>
          </a:xfrm>
          <a:prstGeom prst="rect">
            <a:avLst/>
          </a:prstGeom>
          <a:noFill/>
        </p:spPr>
        <p:txBody>
          <a:bodyPr wrap="square">
            <a:spAutoFit/>
          </a:bodyPr>
          <a:lstStyle/>
          <a:p>
            <a:r>
              <a:rPr lang="en-US" sz="3600" b="0" i="0" dirty="0" err="1">
                <a:solidFill>
                  <a:srgbClr val="FFFFFF"/>
                </a:solidFill>
                <a:effectLst/>
                <a:highlight>
                  <a:srgbClr val="0D0D0D"/>
                </a:highlight>
                <a:latin typeface="Söhne Mono"/>
              </a:rPr>
              <a:t>log_reg</a:t>
            </a:r>
            <a:r>
              <a:rPr lang="en-US" sz="3600" b="0" i="0" dirty="0">
                <a:solidFill>
                  <a:srgbClr val="FFFFFF"/>
                </a:solidFill>
                <a:effectLst/>
                <a:highlight>
                  <a:srgbClr val="0D0D0D"/>
                </a:highlight>
                <a:latin typeface="Söhne Mono"/>
              </a:rPr>
              <a:t> = </a:t>
            </a:r>
            <a:r>
              <a:rPr lang="en-US" sz="3600" b="0" i="0" dirty="0" err="1">
                <a:solidFill>
                  <a:srgbClr val="E9950C"/>
                </a:solidFill>
                <a:effectLst/>
                <a:highlight>
                  <a:srgbClr val="0D0D0D"/>
                </a:highlight>
                <a:latin typeface="Söhne Mono"/>
              </a:rPr>
              <a:t>LogisticRegression</a:t>
            </a:r>
            <a:r>
              <a:rPr lang="en-US" sz="3600" b="0" i="0" dirty="0">
                <a:solidFill>
                  <a:srgbClr val="FFFFFF"/>
                </a:solidFill>
                <a:effectLst/>
                <a:highlight>
                  <a:srgbClr val="0D0D0D"/>
                </a:highlight>
                <a:latin typeface="Söhne Mono"/>
              </a:rPr>
              <a:t>()</a:t>
            </a:r>
            <a:endParaRPr lang="en-US" sz="3600" dirty="0"/>
          </a:p>
        </p:txBody>
      </p:sp>
      <p:sp>
        <p:nvSpPr>
          <p:cNvPr id="7" name="TextBox 6">
            <a:extLst>
              <a:ext uri="{FF2B5EF4-FFF2-40B4-BE49-F238E27FC236}">
                <a16:creationId xmlns:a16="http://schemas.microsoft.com/office/drawing/2014/main" id="{98827642-0214-A167-2C17-58578340F6CE}"/>
              </a:ext>
            </a:extLst>
          </p:cNvPr>
          <p:cNvSpPr txBox="1"/>
          <p:nvPr/>
        </p:nvSpPr>
        <p:spPr>
          <a:xfrm>
            <a:off x="1951220" y="1768947"/>
            <a:ext cx="8889167" cy="646331"/>
          </a:xfrm>
          <a:prstGeom prst="rect">
            <a:avLst/>
          </a:prstGeom>
          <a:noFill/>
        </p:spPr>
        <p:txBody>
          <a:bodyPr wrap="square" rtlCol="0">
            <a:spAutoFit/>
          </a:bodyPr>
          <a:lstStyle/>
          <a:p>
            <a:r>
              <a:rPr lang="en-US" dirty="0"/>
              <a:t>Yeh line "</a:t>
            </a:r>
            <a:r>
              <a:rPr lang="en-US" dirty="0" err="1"/>
              <a:t>sklearn</a:t>
            </a:r>
            <a:r>
              <a:rPr lang="en-US" dirty="0"/>
              <a:t>" library se "</a:t>
            </a:r>
            <a:r>
              <a:rPr lang="en-US" dirty="0" err="1"/>
              <a:t>LogisticRegression</a:t>
            </a:r>
            <a:r>
              <a:rPr lang="en-US" dirty="0"/>
              <a:t>" class ko import </a:t>
            </a:r>
            <a:r>
              <a:rPr lang="en-US" dirty="0" err="1"/>
              <a:t>karti</a:t>
            </a:r>
            <a:r>
              <a:rPr lang="en-US" dirty="0"/>
              <a:t> </a:t>
            </a:r>
            <a:r>
              <a:rPr lang="en-US" dirty="0" err="1"/>
              <a:t>hai</a:t>
            </a:r>
            <a:r>
              <a:rPr lang="en-US" dirty="0"/>
              <a:t>, jo ki ek </a:t>
            </a:r>
            <a:r>
              <a:rPr lang="en-US" dirty="0" err="1"/>
              <a:t>prakar</a:t>
            </a:r>
            <a:r>
              <a:rPr lang="en-US" dirty="0"/>
              <a:t> ka machine learning model </a:t>
            </a:r>
            <a:r>
              <a:rPr lang="en-US" dirty="0" err="1"/>
              <a:t>hai</a:t>
            </a:r>
            <a:r>
              <a:rPr lang="en-US" dirty="0"/>
              <a:t> jo classification problems </a:t>
            </a:r>
            <a:r>
              <a:rPr lang="en-US" dirty="0" err="1"/>
              <a:t>ke</a:t>
            </a:r>
            <a:r>
              <a:rPr lang="en-US" dirty="0"/>
              <a:t> </a:t>
            </a:r>
            <a:r>
              <a:rPr lang="en-US" dirty="0" err="1"/>
              <a:t>liye</a:t>
            </a:r>
            <a:r>
              <a:rPr lang="en-US" dirty="0"/>
              <a:t> use </a:t>
            </a:r>
            <a:r>
              <a:rPr lang="en-US" dirty="0" err="1"/>
              <a:t>hota</a:t>
            </a:r>
            <a:r>
              <a:rPr lang="en-US" dirty="0"/>
              <a:t> </a:t>
            </a:r>
            <a:r>
              <a:rPr lang="en-US" dirty="0" err="1"/>
              <a:t>hai</a:t>
            </a:r>
            <a:r>
              <a:rPr lang="en-US" dirty="0"/>
              <a:t>.</a:t>
            </a:r>
          </a:p>
        </p:txBody>
      </p:sp>
    </p:spTree>
    <p:extLst>
      <p:ext uri="{BB962C8B-B14F-4D97-AF65-F5344CB8AC3E}">
        <p14:creationId xmlns:p14="http://schemas.microsoft.com/office/powerpoint/2010/main" val="42295427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D1E12F6-9C3B-5558-A51B-F12D1136714F}"/>
              </a:ext>
            </a:extLst>
          </p:cNvPr>
          <p:cNvSpPr/>
          <p:nvPr/>
        </p:nvSpPr>
        <p:spPr>
          <a:xfrm>
            <a:off x="119921" y="0"/>
            <a:ext cx="854440" cy="644577"/>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6C3E736E-5775-E26D-A349-427965610B6A}"/>
              </a:ext>
            </a:extLst>
          </p:cNvPr>
          <p:cNvSpPr/>
          <p:nvPr/>
        </p:nvSpPr>
        <p:spPr>
          <a:xfrm>
            <a:off x="137409" y="809469"/>
            <a:ext cx="11917181" cy="60485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2200" dirty="0"/>
              <a:t>Precision:</a:t>
            </a:r>
          </a:p>
          <a:p>
            <a:r>
              <a:rPr lang="en-US" sz="2200" dirty="0"/>
              <a:t>Precision batata </a:t>
            </a:r>
            <a:r>
              <a:rPr lang="en-US" sz="2200" dirty="0" err="1"/>
              <a:t>hai</a:t>
            </a:r>
            <a:r>
              <a:rPr lang="en-US" sz="2200" dirty="0"/>
              <a:t> ki model ne </a:t>
            </a:r>
            <a:r>
              <a:rPr lang="en-US" sz="2200" dirty="0" err="1"/>
              <a:t>kitne</a:t>
            </a:r>
            <a:r>
              <a:rPr lang="en-US" sz="2200" dirty="0"/>
              <a:t> </a:t>
            </a:r>
            <a:r>
              <a:rPr lang="en-US" sz="2200" dirty="0" err="1"/>
              <a:t>sahi</a:t>
            </a:r>
            <a:r>
              <a:rPr lang="en-US" sz="2200" dirty="0"/>
              <a:t> predictions </a:t>
            </a:r>
            <a:r>
              <a:rPr lang="en-US" sz="2200" dirty="0" err="1"/>
              <a:t>kiye</a:t>
            </a:r>
            <a:r>
              <a:rPr lang="en-US" sz="2200" dirty="0"/>
              <a:t> </a:t>
            </a:r>
            <a:r>
              <a:rPr lang="en-US" sz="2200" dirty="0" err="1"/>
              <a:t>hai</a:t>
            </a:r>
            <a:r>
              <a:rPr lang="en-US" sz="2200" dirty="0"/>
              <a:t> out of total positive predictions.</a:t>
            </a:r>
          </a:p>
          <a:p>
            <a:r>
              <a:rPr lang="en-US" sz="2200" dirty="0"/>
              <a:t>"0" class </a:t>
            </a:r>
            <a:r>
              <a:rPr lang="en-US" sz="2200" dirty="0" err="1"/>
              <a:t>ke</a:t>
            </a:r>
            <a:r>
              <a:rPr lang="en-US" sz="2200" dirty="0"/>
              <a:t> </a:t>
            </a:r>
            <a:r>
              <a:rPr lang="en-US" sz="2200" dirty="0" err="1"/>
              <a:t>liye</a:t>
            </a:r>
            <a:r>
              <a:rPr lang="en-US" sz="2200" dirty="0"/>
              <a:t> precision 0.97 </a:t>
            </a:r>
            <a:r>
              <a:rPr lang="en-US" sz="2200" dirty="0" err="1"/>
              <a:t>hai</a:t>
            </a:r>
            <a:r>
              <a:rPr lang="en-US" sz="2200" dirty="0"/>
              <a:t>, </a:t>
            </a:r>
            <a:r>
              <a:rPr lang="en-US" sz="2200" dirty="0" err="1"/>
              <a:t>matlab</a:t>
            </a:r>
            <a:r>
              <a:rPr lang="en-US" sz="2200" dirty="0"/>
              <a:t> ki model ne non-bankrupt ko predict </a:t>
            </a:r>
            <a:r>
              <a:rPr lang="en-US" sz="2200" dirty="0" err="1"/>
              <a:t>karne</a:t>
            </a:r>
            <a:r>
              <a:rPr lang="en-US" sz="2200" dirty="0"/>
              <a:t> </a:t>
            </a:r>
            <a:r>
              <a:rPr lang="en-US" sz="2200" dirty="0" err="1"/>
              <a:t>mein</a:t>
            </a:r>
            <a:r>
              <a:rPr lang="en-US" sz="2200" dirty="0"/>
              <a:t> 97% accuracy </a:t>
            </a:r>
            <a:r>
              <a:rPr lang="en-US" sz="2200" dirty="0" err="1"/>
              <a:t>dikhayi</a:t>
            </a:r>
            <a:r>
              <a:rPr lang="en-US" sz="2200" dirty="0"/>
              <a:t> </a:t>
            </a:r>
            <a:r>
              <a:rPr lang="en-US" sz="2200" dirty="0" err="1"/>
              <a:t>hai</a:t>
            </a:r>
            <a:r>
              <a:rPr lang="en-US" sz="2200" dirty="0"/>
              <a:t>.</a:t>
            </a:r>
          </a:p>
          <a:p>
            <a:r>
              <a:rPr lang="en-US" sz="2200" dirty="0"/>
              <a:t>"1" class </a:t>
            </a:r>
            <a:r>
              <a:rPr lang="en-US" sz="2200" dirty="0" err="1"/>
              <a:t>ke</a:t>
            </a:r>
            <a:r>
              <a:rPr lang="en-US" sz="2200" dirty="0"/>
              <a:t> </a:t>
            </a:r>
            <a:r>
              <a:rPr lang="en-US" sz="2200" dirty="0" err="1"/>
              <a:t>liye</a:t>
            </a:r>
            <a:r>
              <a:rPr lang="en-US" sz="2200" dirty="0"/>
              <a:t> precision 0.64 </a:t>
            </a:r>
            <a:r>
              <a:rPr lang="en-US" sz="2200" dirty="0" err="1"/>
              <a:t>hai</a:t>
            </a:r>
            <a:r>
              <a:rPr lang="en-US" sz="2200" dirty="0"/>
              <a:t>, </a:t>
            </a:r>
            <a:r>
              <a:rPr lang="en-US" sz="2200" dirty="0" err="1"/>
              <a:t>matlab</a:t>
            </a:r>
            <a:r>
              <a:rPr lang="en-US" sz="2200" dirty="0"/>
              <a:t> ki model ne bankrupt ko predict </a:t>
            </a:r>
            <a:r>
              <a:rPr lang="en-US" sz="2200" dirty="0" err="1"/>
              <a:t>karne</a:t>
            </a:r>
            <a:r>
              <a:rPr lang="en-US" sz="2200" dirty="0"/>
              <a:t> </a:t>
            </a:r>
            <a:r>
              <a:rPr lang="en-US" sz="2200" dirty="0" err="1"/>
              <a:t>mein</a:t>
            </a:r>
            <a:r>
              <a:rPr lang="en-US" sz="2200" dirty="0"/>
              <a:t> 64% accuracy </a:t>
            </a:r>
            <a:r>
              <a:rPr lang="en-US" sz="2200" dirty="0" err="1"/>
              <a:t>dikhayi</a:t>
            </a:r>
            <a:r>
              <a:rPr lang="en-US" sz="2200" dirty="0"/>
              <a:t> </a:t>
            </a:r>
            <a:r>
              <a:rPr lang="en-US" sz="2200" dirty="0" err="1"/>
              <a:t>hai</a:t>
            </a:r>
            <a:r>
              <a:rPr lang="en-US" sz="2200" dirty="0"/>
              <a:t>.</a:t>
            </a:r>
          </a:p>
          <a:p>
            <a:endParaRPr lang="en-US" sz="2200" dirty="0"/>
          </a:p>
          <a:p>
            <a:r>
              <a:rPr lang="en-US" sz="2200" dirty="0"/>
              <a:t>Recall:</a:t>
            </a:r>
          </a:p>
          <a:p>
            <a:r>
              <a:rPr lang="en-US" sz="2200" dirty="0"/>
              <a:t>Recall batata </a:t>
            </a:r>
            <a:r>
              <a:rPr lang="en-US" sz="2200" dirty="0" err="1"/>
              <a:t>hai</a:t>
            </a:r>
            <a:r>
              <a:rPr lang="en-US" sz="2200" dirty="0"/>
              <a:t> ki </a:t>
            </a:r>
            <a:r>
              <a:rPr lang="en-US" sz="2200" dirty="0" err="1"/>
              <a:t>kitne</a:t>
            </a:r>
            <a:r>
              <a:rPr lang="en-US" sz="2200" dirty="0"/>
              <a:t> </a:t>
            </a:r>
            <a:r>
              <a:rPr lang="en-US" sz="2200" dirty="0" err="1"/>
              <a:t>sahi</a:t>
            </a:r>
            <a:r>
              <a:rPr lang="en-US" sz="2200" dirty="0"/>
              <a:t> predictions </a:t>
            </a:r>
            <a:r>
              <a:rPr lang="en-US" sz="2200" dirty="0" err="1"/>
              <a:t>kiye</a:t>
            </a:r>
            <a:r>
              <a:rPr lang="en-US" sz="2200" dirty="0"/>
              <a:t> </a:t>
            </a:r>
            <a:r>
              <a:rPr lang="en-US" sz="2200" dirty="0" err="1"/>
              <a:t>gaye</a:t>
            </a:r>
            <a:r>
              <a:rPr lang="en-US" sz="2200" dirty="0"/>
              <a:t> </a:t>
            </a:r>
            <a:r>
              <a:rPr lang="en-US" sz="2200" dirty="0" err="1"/>
              <a:t>hain</a:t>
            </a:r>
            <a:r>
              <a:rPr lang="en-US" sz="2200" dirty="0"/>
              <a:t> out of total actual positive cases.</a:t>
            </a:r>
          </a:p>
          <a:p>
            <a:r>
              <a:rPr lang="en-US" sz="2200" dirty="0"/>
              <a:t>"0" class </a:t>
            </a:r>
            <a:r>
              <a:rPr lang="en-US" sz="2200" dirty="0" err="1"/>
              <a:t>ke</a:t>
            </a:r>
            <a:r>
              <a:rPr lang="en-US" sz="2200" dirty="0"/>
              <a:t> </a:t>
            </a:r>
            <a:r>
              <a:rPr lang="en-US" sz="2200" dirty="0" err="1"/>
              <a:t>liye</a:t>
            </a:r>
            <a:r>
              <a:rPr lang="en-US" sz="2200" dirty="0"/>
              <a:t> recall 1.00 </a:t>
            </a:r>
            <a:r>
              <a:rPr lang="en-US" sz="2200" dirty="0" err="1"/>
              <a:t>hai</a:t>
            </a:r>
            <a:r>
              <a:rPr lang="en-US" sz="2200" dirty="0"/>
              <a:t>, </a:t>
            </a:r>
            <a:r>
              <a:rPr lang="en-US" sz="2200" dirty="0" err="1"/>
              <a:t>matlab</a:t>
            </a:r>
            <a:r>
              <a:rPr lang="en-US" sz="2200" dirty="0"/>
              <a:t> ki model ne </a:t>
            </a:r>
            <a:r>
              <a:rPr lang="en-US" sz="2200" dirty="0" err="1"/>
              <a:t>sabhi</a:t>
            </a:r>
            <a:r>
              <a:rPr lang="en-US" sz="2200" dirty="0"/>
              <a:t> non-bankrupt cases ko detect </a:t>
            </a:r>
            <a:r>
              <a:rPr lang="en-US" sz="2200" dirty="0" err="1"/>
              <a:t>kiya</a:t>
            </a:r>
            <a:r>
              <a:rPr lang="en-US" sz="2200" dirty="0"/>
              <a:t> </a:t>
            </a:r>
            <a:r>
              <a:rPr lang="en-US" sz="2200" dirty="0" err="1"/>
              <a:t>hai</a:t>
            </a:r>
            <a:r>
              <a:rPr lang="en-US" sz="2200" dirty="0"/>
              <a:t>.</a:t>
            </a:r>
          </a:p>
          <a:p>
            <a:r>
              <a:rPr lang="en-US" sz="2200" dirty="0"/>
              <a:t>"1" class </a:t>
            </a:r>
            <a:r>
              <a:rPr lang="en-US" sz="2200" dirty="0" err="1"/>
              <a:t>ke</a:t>
            </a:r>
            <a:r>
              <a:rPr lang="en-US" sz="2200" dirty="0"/>
              <a:t> </a:t>
            </a:r>
            <a:r>
              <a:rPr lang="en-US" sz="2200" dirty="0" err="1"/>
              <a:t>liye</a:t>
            </a:r>
            <a:r>
              <a:rPr lang="en-US" sz="2200" dirty="0"/>
              <a:t> recall 0.21 </a:t>
            </a:r>
            <a:r>
              <a:rPr lang="en-US" sz="2200" dirty="0" err="1"/>
              <a:t>hai</a:t>
            </a:r>
            <a:r>
              <a:rPr lang="en-US" sz="2200" dirty="0"/>
              <a:t>, </a:t>
            </a:r>
            <a:r>
              <a:rPr lang="en-US" sz="2200" dirty="0" err="1"/>
              <a:t>matlab</a:t>
            </a:r>
            <a:r>
              <a:rPr lang="en-US" sz="2200" dirty="0"/>
              <a:t> ki model ne </a:t>
            </a:r>
            <a:r>
              <a:rPr lang="en-US" sz="2200" dirty="0" err="1"/>
              <a:t>sirf</a:t>
            </a:r>
            <a:r>
              <a:rPr lang="en-US" sz="2200" dirty="0"/>
              <a:t> 21% bankrupt cases ko </a:t>
            </a:r>
            <a:r>
              <a:rPr lang="en-US" sz="2200" dirty="0" err="1"/>
              <a:t>sahi</a:t>
            </a:r>
            <a:r>
              <a:rPr lang="en-US" sz="2200" dirty="0"/>
              <a:t> </a:t>
            </a:r>
            <a:r>
              <a:rPr lang="en-US" sz="2200" dirty="0" err="1"/>
              <a:t>tareeke</a:t>
            </a:r>
            <a:r>
              <a:rPr lang="en-US" sz="2200" dirty="0"/>
              <a:t> se detect </a:t>
            </a:r>
            <a:r>
              <a:rPr lang="en-US" sz="2200" dirty="0" err="1"/>
              <a:t>kiya</a:t>
            </a:r>
            <a:r>
              <a:rPr lang="en-US" sz="2200" dirty="0"/>
              <a:t> </a:t>
            </a:r>
            <a:r>
              <a:rPr lang="en-US" sz="2200" dirty="0" err="1"/>
              <a:t>hai</a:t>
            </a:r>
            <a:r>
              <a:rPr lang="en-US" sz="2200" dirty="0"/>
              <a:t>.</a:t>
            </a:r>
          </a:p>
          <a:p>
            <a:endParaRPr lang="en-US" sz="2200" dirty="0"/>
          </a:p>
          <a:p>
            <a:r>
              <a:rPr lang="en-US" sz="2200" dirty="0"/>
              <a:t>F1-score:</a:t>
            </a:r>
          </a:p>
          <a:p>
            <a:r>
              <a:rPr lang="en-US" sz="2200" dirty="0"/>
              <a:t>F1-score ek average </a:t>
            </a:r>
            <a:r>
              <a:rPr lang="en-US" sz="2200" dirty="0" err="1"/>
              <a:t>hai</a:t>
            </a:r>
            <a:r>
              <a:rPr lang="en-US" sz="2200" dirty="0"/>
              <a:t> precision aur recall ka, jo harmonic mean </a:t>
            </a:r>
            <a:r>
              <a:rPr lang="en-US" sz="2200" dirty="0" err="1"/>
              <a:t>ke</a:t>
            </a:r>
            <a:r>
              <a:rPr lang="en-US" sz="2200" dirty="0"/>
              <a:t> </a:t>
            </a:r>
            <a:r>
              <a:rPr lang="en-US" sz="2200" dirty="0" err="1"/>
              <a:t>roop</a:t>
            </a:r>
            <a:r>
              <a:rPr lang="en-US" sz="2200" dirty="0"/>
              <a:t> </a:t>
            </a:r>
            <a:r>
              <a:rPr lang="en-US" sz="2200" dirty="0" err="1"/>
              <a:t>mein</a:t>
            </a:r>
            <a:r>
              <a:rPr lang="en-US" sz="2200" dirty="0"/>
              <a:t> calculate </a:t>
            </a:r>
            <a:r>
              <a:rPr lang="en-US" sz="2200" dirty="0" err="1"/>
              <a:t>kiya</a:t>
            </a:r>
            <a:r>
              <a:rPr lang="en-US" sz="2200" dirty="0"/>
              <a:t> </a:t>
            </a:r>
            <a:r>
              <a:rPr lang="en-US" sz="2200" dirty="0" err="1"/>
              <a:t>jata</a:t>
            </a:r>
            <a:r>
              <a:rPr lang="en-US" sz="2200" dirty="0"/>
              <a:t> </a:t>
            </a:r>
            <a:r>
              <a:rPr lang="en-US" sz="2200" dirty="0" err="1"/>
              <a:t>hai</a:t>
            </a:r>
            <a:r>
              <a:rPr lang="en-US" sz="2200" dirty="0"/>
              <a:t>.</a:t>
            </a:r>
          </a:p>
          <a:p>
            <a:r>
              <a:rPr lang="en-US" sz="2200" dirty="0"/>
              <a:t>"0" class </a:t>
            </a:r>
            <a:r>
              <a:rPr lang="en-US" sz="2200" dirty="0" err="1"/>
              <a:t>ke</a:t>
            </a:r>
            <a:r>
              <a:rPr lang="en-US" sz="2200" dirty="0"/>
              <a:t> </a:t>
            </a:r>
            <a:r>
              <a:rPr lang="en-US" sz="2200" dirty="0" err="1"/>
              <a:t>liye</a:t>
            </a:r>
            <a:r>
              <a:rPr lang="en-US" sz="2200" dirty="0"/>
              <a:t> F1-score 0.98 </a:t>
            </a:r>
            <a:r>
              <a:rPr lang="en-US" sz="2200" dirty="0" err="1"/>
              <a:t>hai</a:t>
            </a:r>
            <a:r>
              <a:rPr lang="en-US" sz="2200" dirty="0"/>
              <a:t>, aur "1" class </a:t>
            </a:r>
            <a:r>
              <a:rPr lang="en-US" sz="2200" dirty="0" err="1"/>
              <a:t>ke</a:t>
            </a:r>
            <a:r>
              <a:rPr lang="en-US" sz="2200" dirty="0"/>
              <a:t> </a:t>
            </a:r>
            <a:r>
              <a:rPr lang="en-US" sz="2200" dirty="0" err="1"/>
              <a:t>liye</a:t>
            </a:r>
            <a:r>
              <a:rPr lang="en-US" sz="2200" dirty="0"/>
              <a:t> F1-score 0.31 </a:t>
            </a:r>
            <a:r>
              <a:rPr lang="en-US" sz="2200" dirty="0" err="1"/>
              <a:t>hai</a:t>
            </a:r>
            <a:r>
              <a:rPr lang="en-US" sz="2200" dirty="0"/>
              <a:t>.</a:t>
            </a:r>
          </a:p>
          <a:p>
            <a:r>
              <a:rPr lang="en-US" sz="2200" dirty="0"/>
              <a:t>Support:</a:t>
            </a:r>
          </a:p>
          <a:p>
            <a:endParaRPr lang="en-US" sz="2200" dirty="0"/>
          </a:p>
          <a:p>
            <a:endParaRPr lang="en-US" sz="2200" dirty="0"/>
          </a:p>
        </p:txBody>
      </p:sp>
    </p:spTree>
    <p:extLst>
      <p:ext uri="{BB962C8B-B14F-4D97-AF65-F5344CB8AC3E}">
        <p14:creationId xmlns:p14="http://schemas.microsoft.com/office/powerpoint/2010/main" val="758648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2846BA-87D6-921C-2E1C-259ED0DD3C4E}"/>
              </a:ext>
            </a:extLst>
          </p:cNvPr>
          <p:cNvSpPr txBox="1"/>
          <p:nvPr/>
        </p:nvSpPr>
        <p:spPr>
          <a:xfrm>
            <a:off x="1053058" y="734399"/>
            <a:ext cx="10264515" cy="4247317"/>
          </a:xfrm>
          <a:prstGeom prst="rect">
            <a:avLst/>
          </a:prstGeom>
          <a:noFill/>
        </p:spPr>
        <p:txBody>
          <a:bodyPr wrap="square">
            <a:spAutoFit/>
          </a:bodyPr>
          <a:lstStyle/>
          <a:p>
            <a:r>
              <a:rPr lang="en-US" dirty="0"/>
              <a:t>Support simply yeh batata </a:t>
            </a:r>
            <a:r>
              <a:rPr lang="en-US" dirty="0" err="1"/>
              <a:t>hai</a:t>
            </a:r>
            <a:r>
              <a:rPr lang="en-US" dirty="0"/>
              <a:t> ki </a:t>
            </a:r>
            <a:r>
              <a:rPr lang="en-US" dirty="0" err="1"/>
              <a:t>har</a:t>
            </a:r>
            <a:r>
              <a:rPr lang="en-US" dirty="0"/>
              <a:t> class </a:t>
            </a:r>
            <a:r>
              <a:rPr lang="en-US" dirty="0" err="1"/>
              <a:t>mein</a:t>
            </a:r>
            <a:r>
              <a:rPr lang="en-US" dirty="0"/>
              <a:t> </a:t>
            </a:r>
            <a:r>
              <a:rPr lang="en-US" dirty="0" err="1"/>
              <a:t>kitne</a:t>
            </a:r>
            <a:r>
              <a:rPr lang="en-US" dirty="0"/>
              <a:t> samples </a:t>
            </a:r>
            <a:r>
              <a:rPr lang="en-US" dirty="0" err="1"/>
              <a:t>hain</a:t>
            </a:r>
            <a:r>
              <a:rPr lang="en-US" dirty="0"/>
              <a:t>.</a:t>
            </a:r>
          </a:p>
          <a:p>
            <a:r>
              <a:rPr lang="en-US" dirty="0"/>
              <a:t>"0" class </a:t>
            </a:r>
            <a:r>
              <a:rPr lang="en-US" dirty="0" err="1"/>
              <a:t>ke</a:t>
            </a:r>
            <a:r>
              <a:rPr lang="en-US" dirty="0"/>
              <a:t> </a:t>
            </a:r>
            <a:r>
              <a:rPr lang="en-US" dirty="0" err="1"/>
              <a:t>liye</a:t>
            </a:r>
            <a:r>
              <a:rPr lang="en-US" dirty="0"/>
              <a:t> 1968 samples </a:t>
            </a:r>
            <a:r>
              <a:rPr lang="en-US" dirty="0" err="1"/>
              <a:t>hain</a:t>
            </a:r>
            <a:r>
              <a:rPr lang="en-US" dirty="0"/>
              <a:t>, aur "1" class </a:t>
            </a:r>
            <a:r>
              <a:rPr lang="en-US" dirty="0" err="1"/>
              <a:t>ke</a:t>
            </a:r>
            <a:r>
              <a:rPr lang="en-US" dirty="0"/>
              <a:t> </a:t>
            </a:r>
            <a:r>
              <a:rPr lang="en-US" dirty="0" err="1"/>
              <a:t>liye</a:t>
            </a:r>
            <a:r>
              <a:rPr lang="en-US" dirty="0"/>
              <a:t> 78 samples </a:t>
            </a:r>
            <a:r>
              <a:rPr lang="en-US" dirty="0" err="1"/>
              <a:t>hain</a:t>
            </a:r>
            <a:r>
              <a:rPr lang="en-US" dirty="0"/>
              <a:t>.</a:t>
            </a:r>
          </a:p>
          <a:p>
            <a:r>
              <a:rPr lang="en-US" dirty="0"/>
              <a:t>Accuracy:</a:t>
            </a:r>
          </a:p>
          <a:p>
            <a:endParaRPr lang="en-US" dirty="0"/>
          </a:p>
          <a:p>
            <a:r>
              <a:rPr lang="en-US" dirty="0"/>
              <a:t>Accuracy batata </a:t>
            </a:r>
            <a:r>
              <a:rPr lang="en-US" dirty="0" err="1"/>
              <a:t>hai</a:t>
            </a:r>
            <a:r>
              <a:rPr lang="en-US" dirty="0"/>
              <a:t> ki model overall </a:t>
            </a:r>
            <a:r>
              <a:rPr lang="en-US" dirty="0" err="1"/>
              <a:t>kitni</a:t>
            </a:r>
            <a:r>
              <a:rPr lang="en-US" dirty="0"/>
              <a:t> accurate </a:t>
            </a:r>
            <a:r>
              <a:rPr lang="en-US" dirty="0" err="1"/>
              <a:t>hai</a:t>
            </a:r>
            <a:r>
              <a:rPr lang="en-US" dirty="0"/>
              <a:t>.</a:t>
            </a:r>
          </a:p>
          <a:p>
            <a:r>
              <a:rPr lang="en-US" dirty="0" err="1"/>
              <a:t>Yahaan</a:t>
            </a:r>
            <a:r>
              <a:rPr lang="en-US" dirty="0"/>
              <a:t>, accuracy 0.97 </a:t>
            </a:r>
            <a:r>
              <a:rPr lang="en-US" dirty="0" err="1"/>
              <a:t>hai</a:t>
            </a:r>
            <a:r>
              <a:rPr lang="en-US" dirty="0"/>
              <a:t>, </a:t>
            </a:r>
            <a:r>
              <a:rPr lang="en-US" dirty="0" err="1"/>
              <a:t>matlab</a:t>
            </a:r>
            <a:r>
              <a:rPr lang="en-US" dirty="0"/>
              <a:t> model overall 97% </a:t>
            </a:r>
            <a:r>
              <a:rPr lang="en-US" dirty="0" err="1"/>
              <a:t>sahi</a:t>
            </a:r>
            <a:r>
              <a:rPr lang="en-US" dirty="0"/>
              <a:t> predictions </a:t>
            </a:r>
            <a:r>
              <a:rPr lang="en-US" dirty="0" err="1"/>
              <a:t>kar</a:t>
            </a:r>
            <a:r>
              <a:rPr lang="en-US" dirty="0"/>
              <a:t> </a:t>
            </a:r>
            <a:r>
              <a:rPr lang="en-US" dirty="0" err="1"/>
              <a:t>raha</a:t>
            </a:r>
            <a:r>
              <a:rPr lang="en-US" dirty="0"/>
              <a:t> </a:t>
            </a:r>
            <a:r>
              <a:rPr lang="en-US" dirty="0" err="1"/>
              <a:t>hai</a:t>
            </a:r>
            <a:r>
              <a:rPr lang="en-US" dirty="0"/>
              <a:t>.</a:t>
            </a:r>
          </a:p>
          <a:p>
            <a:r>
              <a:rPr lang="en-US" dirty="0"/>
              <a:t>Macro Avg:</a:t>
            </a:r>
          </a:p>
          <a:p>
            <a:endParaRPr lang="en-US" dirty="0"/>
          </a:p>
          <a:p>
            <a:r>
              <a:rPr lang="en-US" dirty="0"/>
              <a:t>Macro avg batata </a:t>
            </a:r>
            <a:r>
              <a:rPr lang="en-US" dirty="0" err="1"/>
              <a:t>hai</a:t>
            </a:r>
            <a:r>
              <a:rPr lang="en-US" dirty="0"/>
              <a:t> ki average precision, recall, aur F1-score </a:t>
            </a:r>
            <a:r>
              <a:rPr lang="en-US" dirty="0" err="1"/>
              <a:t>kya</a:t>
            </a:r>
            <a:r>
              <a:rPr lang="en-US" dirty="0"/>
              <a:t> </a:t>
            </a:r>
            <a:r>
              <a:rPr lang="en-US" dirty="0" err="1"/>
              <a:t>hai</a:t>
            </a:r>
            <a:r>
              <a:rPr lang="en-US" dirty="0"/>
              <a:t> </a:t>
            </a:r>
            <a:r>
              <a:rPr lang="en-US" dirty="0" err="1"/>
              <a:t>har</a:t>
            </a:r>
            <a:r>
              <a:rPr lang="en-US" dirty="0"/>
              <a:t> class </a:t>
            </a:r>
            <a:r>
              <a:rPr lang="en-US" dirty="0" err="1"/>
              <a:t>ke</a:t>
            </a:r>
            <a:r>
              <a:rPr lang="en-US" dirty="0"/>
              <a:t> </a:t>
            </a:r>
            <a:r>
              <a:rPr lang="en-US" dirty="0" err="1"/>
              <a:t>liye</a:t>
            </a:r>
            <a:r>
              <a:rPr lang="en-US" dirty="0"/>
              <a:t>.</a:t>
            </a:r>
          </a:p>
          <a:p>
            <a:r>
              <a:rPr lang="en-US" dirty="0"/>
              <a:t>Precision, recall, aur F1-score ka macro avg </a:t>
            </a:r>
            <a:r>
              <a:rPr lang="en-US" dirty="0" err="1"/>
              <a:t>dekha</a:t>
            </a:r>
            <a:r>
              <a:rPr lang="en-US" dirty="0"/>
              <a:t> </a:t>
            </a:r>
            <a:r>
              <a:rPr lang="en-US" dirty="0" err="1"/>
              <a:t>jaaye</a:t>
            </a:r>
            <a:r>
              <a:rPr lang="en-US" dirty="0"/>
              <a:t> </a:t>
            </a:r>
            <a:r>
              <a:rPr lang="en-US" dirty="0" err="1"/>
              <a:t>toh</a:t>
            </a:r>
            <a:r>
              <a:rPr lang="en-US" dirty="0"/>
              <a:t>, </a:t>
            </a:r>
            <a:r>
              <a:rPr lang="en-US" dirty="0" err="1"/>
              <a:t>woh</a:t>
            </a:r>
            <a:r>
              <a:rPr lang="en-US" dirty="0"/>
              <a:t> 0.80, 0.60, aur 0.65 </a:t>
            </a:r>
            <a:r>
              <a:rPr lang="en-US" dirty="0" err="1"/>
              <a:t>hai</a:t>
            </a:r>
            <a:r>
              <a:rPr lang="en-US" dirty="0"/>
              <a:t>.</a:t>
            </a:r>
          </a:p>
          <a:p>
            <a:r>
              <a:rPr lang="en-US" dirty="0"/>
              <a:t>Weighted Avg:</a:t>
            </a:r>
          </a:p>
          <a:p>
            <a:endParaRPr lang="en-US" dirty="0"/>
          </a:p>
          <a:p>
            <a:r>
              <a:rPr lang="en-US" dirty="0"/>
              <a:t>Weighted avg </a:t>
            </a:r>
            <a:r>
              <a:rPr lang="en-US" dirty="0" err="1"/>
              <a:t>bhi</a:t>
            </a:r>
            <a:r>
              <a:rPr lang="en-US" dirty="0"/>
              <a:t> average precision, recall, aur F1-score ka </a:t>
            </a:r>
            <a:r>
              <a:rPr lang="en-US" dirty="0" err="1"/>
              <a:t>hai</a:t>
            </a:r>
            <a:r>
              <a:rPr lang="en-US" dirty="0"/>
              <a:t>, </a:t>
            </a:r>
            <a:r>
              <a:rPr lang="en-US" dirty="0" err="1"/>
              <a:t>lekin</a:t>
            </a:r>
            <a:r>
              <a:rPr lang="en-US" dirty="0"/>
              <a:t> yeh class </a:t>
            </a:r>
            <a:r>
              <a:rPr lang="en-US" dirty="0" err="1"/>
              <a:t>ke</a:t>
            </a:r>
            <a:r>
              <a:rPr lang="en-US" dirty="0"/>
              <a:t> samples </a:t>
            </a:r>
            <a:r>
              <a:rPr lang="en-US" dirty="0" err="1"/>
              <a:t>ke</a:t>
            </a:r>
            <a:r>
              <a:rPr lang="en-US" dirty="0"/>
              <a:t> </a:t>
            </a:r>
            <a:r>
              <a:rPr lang="en-US" dirty="0" err="1"/>
              <a:t>hisaab</a:t>
            </a:r>
            <a:r>
              <a:rPr lang="en-US" dirty="0"/>
              <a:t> se weighted </a:t>
            </a:r>
            <a:r>
              <a:rPr lang="en-US" dirty="0" err="1"/>
              <a:t>hai</a:t>
            </a:r>
            <a:r>
              <a:rPr lang="en-US" dirty="0"/>
              <a:t>.</a:t>
            </a:r>
          </a:p>
          <a:p>
            <a:r>
              <a:rPr lang="en-US" dirty="0" err="1"/>
              <a:t>Yahaan</a:t>
            </a:r>
            <a:r>
              <a:rPr lang="en-US" dirty="0"/>
              <a:t>, weighted avg precision, recall, aur F1-score 0.96, 0.97, aur 0.96 </a:t>
            </a:r>
            <a:r>
              <a:rPr lang="en-US" dirty="0" err="1"/>
              <a:t>hai</a:t>
            </a:r>
            <a:r>
              <a:rPr lang="en-US" dirty="0"/>
              <a:t>.</a:t>
            </a:r>
          </a:p>
        </p:txBody>
      </p:sp>
    </p:spTree>
    <p:extLst>
      <p:ext uri="{BB962C8B-B14F-4D97-AF65-F5344CB8AC3E}">
        <p14:creationId xmlns:p14="http://schemas.microsoft.com/office/powerpoint/2010/main" val="1567905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8CF43-8B00-333A-31CB-D5F3703EF6D0}"/>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DA7D87B0-4420-CE93-EC2E-39FA14EE2C7D}"/>
              </a:ext>
            </a:extLst>
          </p:cNvPr>
          <p:cNvSpPr>
            <a:spLocks noGrp="1"/>
          </p:cNvSpPr>
          <p:nvPr>
            <p:ph idx="1"/>
          </p:nvPr>
        </p:nvSpPr>
        <p:spPr/>
        <p:txBody>
          <a:bodyPr>
            <a:normAutofit fontScale="55000" lnSpcReduction="20000"/>
          </a:bodyPr>
          <a:lstStyle/>
          <a:p>
            <a:pPr>
              <a:lnSpc>
                <a:spcPct val="170000"/>
              </a:lnSpc>
            </a:pPr>
            <a:r>
              <a:rPr lang="en-US" dirty="0"/>
              <a:t>Prediction of bankruptcy is a phenomenon of increasing interest to firms who stand to loose money because on unpaid debts. Since computers can store huge dataset pertaining to bankruptcy making accurate predictions from them before hand is becoming important.</a:t>
            </a:r>
          </a:p>
          <a:p>
            <a:pPr>
              <a:lnSpc>
                <a:spcPct val="170000"/>
              </a:lnSpc>
            </a:pPr>
            <a:r>
              <a:rPr lang="en-US" dirty="0"/>
              <a:t>"In today's volatile financial landscape, accurately predicting bankruptcy is crucial for businesses and investors to mitigate risks and make informed decisions. </a:t>
            </a:r>
          </a:p>
          <a:p>
            <a:pPr>
              <a:lnSpc>
                <a:spcPct val="170000"/>
              </a:lnSpc>
            </a:pPr>
            <a:r>
              <a:rPr lang="en-US" dirty="0"/>
              <a:t>This project aims to develop a robust predictive model leveraging machine learning algorithms to forecast the likelihood of a company facing bankruptcy. By analyzing various financial indicators, such as Operating Expense Rate, Research and Development Expense Rate, Interest Bearing Debt Interest Rate, Tax Rate, Revenue per share, Total Asset Growth Rate, Operating Expense Rate, coupled with qualitative factors, we aim to create a reliable tool that can assist stakeholders in identifying early warning signs of financial distress and take proactive measures to prevent bankruptcy."</a:t>
            </a:r>
          </a:p>
        </p:txBody>
      </p:sp>
    </p:spTree>
    <p:extLst>
      <p:ext uri="{BB962C8B-B14F-4D97-AF65-F5344CB8AC3E}">
        <p14:creationId xmlns:p14="http://schemas.microsoft.com/office/powerpoint/2010/main" val="31933658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21401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63840-013C-8782-78F2-19846DDBA557}"/>
              </a:ext>
            </a:extLst>
          </p:cNvPr>
          <p:cNvSpPr>
            <a:spLocks noGrp="1"/>
          </p:cNvSpPr>
          <p:nvPr>
            <p:ph type="title"/>
          </p:nvPr>
        </p:nvSpPr>
        <p:spPr/>
        <p:txBody>
          <a:bodyPr/>
          <a:lstStyle/>
          <a:p>
            <a:r>
              <a:rPr lang="en-US" dirty="0"/>
              <a:t>Data Pipeline</a:t>
            </a:r>
          </a:p>
        </p:txBody>
      </p:sp>
      <p:sp>
        <p:nvSpPr>
          <p:cNvPr id="3" name="Content Placeholder 2">
            <a:extLst>
              <a:ext uri="{FF2B5EF4-FFF2-40B4-BE49-F238E27FC236}">
                <a16:creationId xmlns:a16="http://schemas.microsoft.com/office/drawing/2014/main" id="{D8E68770-7EBA-DE30-C4D9-A40EEC5534AF}"/>
              </a:ext>
            </a:extLst>
          </p:cNvPr>
          <p:cNvSpPr>
            <a:spLocks noGrp="1"/>
          </p:cNvSpPr>
          <p:nvPr>
            <p:ph idx="1"/>
          </p:nvPr>
        </p:nvSpPr>
        <p:spPr/>
        <p:txBody>
          <a:bodyPr/>
          <a:lstStyle/>
          <a:p>
            <a:r>
              <a:rPr lang="en-US" dirty="0"/>
              <a:t>Cleaning the Data: The data was checked for null values, categorical values and primary inspection was performed.</a:t>
            </a:r>
          </a:p>
          <a:p>
            <a:pPr>
              <a:lnSpc>
                <a:spcPct val="150000"/>
              </a:lnSpc>
            </a:pPr>
            <a:r>
              <a:rPr lang="en-US" b="1" u="sng" dirty="0"/>
              <a:t>Models: </a:t>
            </a:r>
            <a:r>
              <a:rPr lang="en-US" dirty="0"/>
              <a:t>Naïve Bayes, Gradient Boosting, Random Forest</a:t>
            </a:r>
          </a:p>
          <a:p>
            <a:r>
              <a:rPr lang="en-US" dirty="0"/>
              <a:t>EDA: Exploratory analysis was performed to review the skewness in the data, outliers and correlation patterns.</a:t>
            </a:r>
          </a:p>
          <a:p>
            <a:r>
              <a:rPr lang="en-US" dirty="0"/>
              <a:t>Model Testing: Combination of different models and feature selection techniques were used to determine optimal results</a:t>
            </a:r>
          </a:p>
          <a:p>
            <a:r>
              <a:rPr lang="en-US" dirty="0"/>
              <a:t>The </a:t>
            </a:r>
            <a:r>
              <a:rPr lang="en-US" dirty="0" err="1"/>
              <a:t>datasetconsisted</a:t>
            </a:r>
            <a:r>
              <a:rPr lang="en-US" dirty="0"/>
              <a:t> of 96 columns with mainly of continuous </a:t>
            </a:r>
            <a:r>
              <a:rPr lang="en-US" dirty="0" err="1"/>
              <a:t>featuresin</a:t>
            </a:r>
            <a:r>
              <a:rPr lang="en-US" dirty="0"/>
              <a:t> 6819 rows.</a:t>
            </a:r>
          </a:p>
        </p:txBody>
      </p:sp>
    </p:spTree>
    <p:extLst>
      <p:ext uri="{BB962C8B-B14F-4D97-AF65-F5344CB8AC3E}">
        <p14:creationId xmlns:p14="http://schemas.microsoft.com/office/powerpoint/2010/main" val="4120178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3E4B8676-6294-7087-2231-A086329F3EE6}"/>
              </a:ext>
            </a:extLst>
          </p:cNvPr>
          <p:cNvSpPr/>
          <p:nvPr/>
        </p:nvSpPr>
        <p:spPr>
          <a:xfrm>
            <a:off x="2368110" y="1409094"/>
            <a:ext cx="1814397" cy="1355196"/>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Bankruptcy Data Set</a:t>
            </a:r>
          </a:p>
        </p:txBody>
      </p:sp>
      <p:cxnSp>
        <p:nvCxnSpPr>
          <p:cNvPr id="6" name="Straight Arrow Connector 5">
            <a:extLst>
              <a:ext uri="{FF2B5EF4-FFF2-40B4-BE49-F238E27FC236}">
                <a16:creationId xmlns:a16="http://schemas.microsoft.com/office/drawing/2014/main" id="{166851F2-319F-DBED-0BAD-D305B5A4215E}"/>
              </a:ext>
            </a:extLst>
          </p:cNvPr>
          <p:cNvCxnSpPr/>
          <p:nvPr/>
        </p:nvCxnSpPr>
        <p:spPr>
          <a:xfrm>
            <a:off x="4182507" y="2159856"/>
            <a:ext cx="2340244" cy="0"/>
          </a:xfrm>
          <a:prstGeom prst="straightConnector1">
            <a:avLst/>
          </a:prstGeom>
          <a:ln w="38100">
            <a:solidFill>
              <a:schemeClr val="tx1">
                <a:lumMod val="95000"/>
                <a:lumOff val="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 name="Flowchart: Decision 6">
            <a:extLst>
              <a:ext uri="{FF2B5EF4-FFF2-40B4-BE49-F238E27FC236}">
                <a16:creationId xmlns:a16="http://schemas.microsoft.com/office/drawing/2014/main" id="{1E5B96E8-D493-9951-9E18-B856553BC937}"/>
              </a:ext>
            </a:extLst>
          </p:cNvPr>
          <p:cNvSpPr/>
          <p:nvPr/>
        </p:nvSpPr>
        <p:spPr>
          <a:xfrm>
            <a:off x="6522751" y="1687153"/>
            <a:ext cx="3301139" cy="953141"/>
          </a:xfrm>
          <a:prstGeom prst="flowChartDecision">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Liability-Assets Flag</a:t>
            </a:r>
          </a:p>
        </p:txBody>
      </p:sp>
      <p:cxnSp>
        <p:nvCxnSpPr>
          <p:cNvPr id="11" name="Straight Connector 10">
            <a:extLst>
              <a:ext uri="{FF2B5EF4-FFF2-40B4-BE49-F238E27FC236}">
                <a16:creationId xmlns:a16="http://schemas.microsoft.com/office/drawing/2014/main" id="{0B7439D0-86DE-A4AD-0E9C-F7AC09E4621F}"/>
              </a:ext>
            </a:extLst>
          </p:cNvPr>
          <p:cNvCxnSpPr>
            <a:cxnSpLocks/>
          </p:cNvCxnSpPr>
          <p:nvPr/>
        </p:nvCxnSpPr>
        <p:spPr>
          <a:xfrm>
            <a:off x="3345598" y="2764290"/>
            <a:ext cx="0" cy="499820"/>
          </a:xfrm>
          <a:prstGeom prst="line">
            <a:avLst/>
          </a:prstGeom>
          <a:ln w="38100">
            <a:solidFill>
              <a:schemeClr val="tx1">
                <a:lumMod val="95000"/>
                <a:lumOff val="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5F485C9-76CA-A120-8E6A-A78AE863DA58}"/>
              </a:ext>
            </a:extLst>
          </p:cNvPr>
          <p:cNvCxnSpPr>
            <a:cxnSpLocks/>
          </p:cNvCxnSpPr>
          <p:nvPr/>
        </p:nvCxnSpPr>
        <p:spPr>
          <a:xfrm>
            <a:off x="1798817" y="3264110"/>
            <a:ext cx="4723934" cy="0"/>
          </a:xfrm>
          <a:prstGeom prst="line">
            <a:avLst/>
          </a:prstGeom>
          <a:ln w="38100">
            <a:solidFill>
              <a:schemeClr val="tx1">
                <a:lumMod val="95000"/>
                <a:lumOff val="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CD2EFDC-21E0-B36E-6D1F-6B2A0B713D23}"/>
              </a:ext>
            </a:extLst>
          </p:cNvPr>
          <p:cNvCxnSpPr/>
          <p:nvPr/>
        </p:nvCxnSpPr>
        <p:spPr>
          <a:xfrm>
            <a:off x="1798817" y="3264110"/>
            <a:ext cx="0" cy="633334"/>
          </a:xfrm>
          <a:prstGeom prst="straightConnector1">
            <a:avLst/>
          </a:prstGeom>
          <a:ln w="38100">
            <a:solidFill>
              <a:schemeClr val="tx1">
                <a:lumMod val="95000"/>
                <a:lumOff val="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6" name="Flowchart: Alternate Process 15">
            <a:extLst>
              <a:ext uri="{FF2B5EF4-FFF2-40B4-BE49-F238E27FC236}">
                <a16:creationId xmlns:a16="http://schemas.microsoft.com/office/drawing/2014/main" id="{73B3C013-C3B8-1206-8BB8-D0436973775A}"/>
              </a:ext>
            </a:extLst>
          </p:cNvPr>
          <p:cNvSpPr/>
          <p:nvPr/>
        </p:nvSpPr>
        <p:spPr>
          <a:xfrm>
            <a:off x="1229191" y="3957405"/>
            <a:ext cx="1963711" cy="764496"/>
          </a:xfrm>
          <a:prstGeom prst="flowChartAlternateProcess">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Bankrupt</a:t>
            </a:r>
          </a:p>
        </p:txBody>
      </p:sp>
      <p:sp>
        <p:nvSpPr>
          <p:cNvPr id="19" name="Flowchart: Alternate Process 18">
            <a:extLst>
              <a:ext uri="{FF2B5EF4-FFF2-40B4-BE49-F238E27FC236}">
                <a16:creationId xmlns:a16="http://schemas.microsoft.com/office/drawing/2014/main" id="{0883DB45-F522-526D-A9DD-5381794F3F86}"/>
              </a:ext>
            </a:extLst>
          </p:cNvPr>
          <p:cNvSpPr/>
          <p:nvPr/>
        </p:nvSpPr>
        <p:spPr>
          <a:xfrm>
            <a:off x="5527043" y="3974895"/>
            <a:ext cx="1963711" cy="764496"/>
          </a:xfrm>
          <a:prstGeom prst="flowChartAlternateProcess">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Operating Expense Rate</a:t>
            </a:r>
          </a:p>
        </p:txBody>
      </p:sp>
      <p:sp>
        <p:nvSpPr>
          <p:cNvPr id="20" name="Flowchart: Alternate Process 19">
            <a:extLst>
              <a:ext uri="{FF2B5EF4-FFF2-40B4-BE49-F238E27FC236}">
                <a16:creationId xmlns:a16="http://schemas.microsoft.com/office/drawing/2014/main" id="{D072B99E-84A4-F868-33C0-4870608FE0A1}"/>
              </a:ext>
            </a:extLst>
          </p:cNvPr>
          <p:cNvSpPr/>
          <p:nvPr/>
        </p:nvSpPr>
        <p:spPr>
          <a:xfrm>
            <a:off x="5540895" y="4859311"/>
            <a:ext cx="1963711" cy="764496"/>
          </a:xfrm>
          <a:prstGeom prst="flowChartAlternateProcess">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Research and Development Expense Rate</a:t>
            </a:r>
          </a:p>
        </p:txBody>
      </p:sp>
      <p:sp>
        <p:nvSpPr>
          <p:cNvPr id="21" name="Flowchart: Alternate Process 20">
            <a:extLst>
              <a:ext uri="{FF2B5EF4-FFF2-40B4-BE49-F238E27FC236}">
                <a16:creationId xmlns:a16="http://schemas.microsoft.com/office/drawing/2014/main" id="{427CDB89-5341-2DA5-82C6-C018741A99CE}"/>
              </a:ext>
            </a:extLst>
          </p:cNvPr>
          <p:cNvSpPr/>
          <p:nvPr/>
        </p:nvSpPr>
        <p:spPr>
          <a:xfrm>
            <a:off x="5554747" y="5743727"/>
            <a:ext cx="1963711" cy="764496"/>
          </a:xfrm>
          <a:prstGeom prst="flowChartAlternateProcess">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Interest Bearing Debt Interest Rate</a:t>
            </a:r>
          </a:p>
        </p:txBody>
      </p:sp>
      <p:sp>
        <p:nvSpPr>
          <p:cNvPr id="22" name="Flowchart: Alternate Process 21">
            <a:extLst>
              <a:ext uri="{FF2B5EF4-FFF2-40B4-BE49-F238E27FC236}">
                <a16:creationId xmlns:a16="http://schemas.microsoft.com/office/drawing/2014/main" id="{8CBB332A-38AD-FCC0-0205-554F2F9188EE}"/>
              </a:ext>
            </a:extLst>
          </p:cNvPr>
          <p:cNvSpPr/>
          <p:nvPr/>
        </p:nvSpPr>
        <p:spPr>
          <a:xfrm>
            <a:off x="8767415" y="3992385"/>
            <a:ext cx="1963711" cy="764496"/>
          </a:xfrm>
          <a:prstGeom prst="flowChartAlternateProcess">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Tax Rate</a:t>
            </a:r>
          </a:p>
        </p:txBody>
      </p:sp>
      <p:sp>
        <p:nvSpPr>
          <p:cNvPr id="23" name="Flowchart: Alternate Process 22">
            <a:extLst>
              <a:ext uri="{FF2B5EF4-FFF2-40B4-BE49-F238E27FC236}">
                <a16:creationId xmlns:a16="http://schemas.microsoft.com/office/drawing/2014/main" id="{293F6AE0-43C2-5661-376B-0D6EA1440A16}"/>
              </a:ext>
            </a:extLst>
          </p:cNvPr>
          <p:cNvSpPr/>
          <p:nvPr/>
        </p:nvSpPr>
        <p:spPr>
          <a:xfrm>
            <a:off x="8781267" y="4876801"/>
            <a:ext cx="1963711" cy="764496"/>
          </a:xfrm>
          <a:prstGeom prst="flowChartAlternateProcess">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Revenue per share</a:t>
            </a:r>
          </a:p>
        </p:txBody>
      </p:sp>
      <p:sp>
        <p:nvSpPr>
          <p:cNvPr id="24" name="Flowchart: Alternate Process 23">
            <a:extLst>
              <a:ext uri="{FF2B5EF4-FFF2-40B4-BE49-F238E27FC236}">
                <a16:creationId xmlns:a16="http://schemas.microsoft.com/office/drawing/2014/main" id="{D9CCF260-C175-F6FB-B684-F70198678C15}"/>
              </a:ext>
            </a:extLst>
          </p:cNvPr>
          <p:cNvSpPr/>
          <p:nvPr/>
        </p:nvSpPr>
        <p:spPr>
          <a:xfrm>
            <a:off x="8795119" y="5761217"/>
            <a:ext cx="1963711" cy="764496"/>
          </a:xfrm>
          <a:prstGeom prst="flowChartAlternateProcess">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Total Asset Growth Rate</a:t>
            </a:r>
          </a:p>
        </p:txBody>
      </p:sp>
      <p:cxnSp>
        <p:nvCxnSpPr>
          <p:cNvPr id="26" name="Straight Arrow Connector 25">
            <a:extLst>
              <a:ext uri="{FF2B5EF4-FFF2-40B4-BE49-F238E27FC236}">
                <a16:creationId xmlns:a16="http://schemas.microsoft.com/office/drawing/2014/main" id="{19F8ADD6-DF32-A79C-358F-F223C664EEA7}"/>
              </a:ext>
            </a:extLst>
          </p:cNvPr>
          <p:cNvCxnSpPr>
            <a:endCxn id="19" idx="0"/>
          </p:cNvCxnSpPr>
          <p:nvPr/>
        </p:nvCxnSpPr>
        <p:spPr>
          <a:xfrm>
            <a:off x="6508898" y="3264110"/>
            <a:ext cx="1" cy="710785"/>
          </a:xfrm>
          <a:prstGeom prst="straightConnector1">
            <a:avLst/>
          </a:prstGeom>
          <a:ln w="38100">
            <a:solidFill>
              <a:schemeClr val="tx1">
                <a:lumMod val="95000"/>
                <a:lumOff val="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243CBA9-8ECE-670C-83E3-E97058B101B7}"/>
              </a:ext>
            </a:extLst>
          </p:cNvPr>
          <p:cNvCxnSpPr/>
          <p:nvPr/>
        </p:nvCxnSpPr>
        <p:spPr>
          <a:xfrm flipV="1">
            <a:off x="4739682" y="3580777"/>
            <a:ext cx="3371644" cy="33589"/>
          </a:xfrm>
          <a:prstGeom prst="line">
            <a:avLst/>
          </a:prstGeom>
          <a:ln w="38100">
            <a:solidFill>
              <a:schemeClr val="tx1">
                <a:lumMod val="95000"/>
                <a:lumOff val="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1A81C4B-E89B-344C-F1CA-D9BF8B36B8D9}"/>
              </a:ext>
            </a:extLst>
          </p:cNvPr>
          <p:cNvCxnSpPr/>
          <p:nvPr/>
        </p:nvCxnSpPr>
        <p:spPr>
          <a:xfrm>
            <a:off x="4725205" y="3624640"/>
            <a:ext cx="0" cy="2518825"/>
          </a:xfrm>
          <a:prstGeom prst="line">
            <a:avLst/>
          </a:prstGeom>
          <a:ln w="38100">
            <a:solidFill>
              <a:schemeClr val="tx1">
                <a:lumMod val="95000"/>
                <a:lumOff val="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0C40FAE-AB71-D5F5-4C54-E1B1F15BD744}"/>
              </a:ext>
            </a:extLst>
          </p:cNvPr>
          <p:cNvCxnSpPr>
            <a:cxnSpLocks/>
          </p:cNvCxnSpPr>
          <p:nvPr/>
        </p:nvCxnSpPr>
        <p:spPr>
          <a:xfrm>
            <a:off x="8087150" y="3580777"/>
            <a:ext cx="24176" cy="2562688"/>
          </a:xfrm>
          <a:prstGeom prst="line">
            <a:avLst/>
          </a:prstGeom>
          <a:ln w="38100">
            <a:solidFill>
              <a:schemeClr val="tx1">
                <a:lumMod val="95000"/>
                <a:lumOff val="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04770E56-1CDD-3093-202D-8442ECC954CB}"/>
              </a:ext>
            </a:extLst>
          </p:cNvPr>
          <p:cNvCxnSpPr/>
          <p:nvPr/>
        </p:nvCxnSpPr>
        <p:spPr>
          <a:xfrm>
            <a:off x="4725205" y="4389136"/>
            <a:ext cx="627424" cy="0"/>
          </a:xfrm>
          <a:prstGeom prst="straightConnector1">
            <a:avLst/>
          </a:prstGeom>
          <a:ln w="38100">
            <a:solidFill>
              <a:schemeClr val="tx1">
                <a:lumMod val="95000"/>
                <a:lumOff val="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79A0606-ACD2-8B2B-7DC7-D2030D35110D}"/>
              </a:ext>
            </a:extLst>
          </p:cNvPr>
          <p:cNvCxnSpPr/>
          <p:nvPr/>
        </p:nvCxnSpPr>
        <p:spPr>
          <a:xfrm>
            <a:off x="4725205" y="5243572"/>
            <a:ext cx="627424" cy="0"/>
          </a:xfrm>
          <a:prstGeom prst="straightConnector1">
            <a:avLst/>
          </a:prstGeom>
          <a:ln w="38100">
            <a:solidFill>
              <a:schemeClr val="tx1">
                <a:lumMod val="95000"/>
                <a:lumOff val="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1863E5A-C88E-0A40-19A8-59C13A34D7C5}"/>
              </a:ext>
            </a:extLst>
          </p:cNvPr>
          <p:cNvCxnSpPr/>
          <p:nvPr/>
        </p:nvCxnSpPr>
        <p:spPr>
          <a:xfrm>
            <a:off x="4725205" y="6127988"/>
            <a:ext cx="627424" cy="0"/>
          </a:xfrm>
          <a:prstGeom prst="straightConnector1">
            <a:avLst/>
          </a:prstGeom>
          <a:ln w="38100">
            <a:solidFill>
              <a:schemeClr val="tx1">
                <a:lumMod val="95000"/>
                <a:lumOff val="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FE78668-2EF0-2EA3-FCF9-CADEBF0294EE}"/>
              </a:ext>
            </a:extLst>
          </p:cNvPr>
          <p:cNvCxnSpPr/>
          <p:nvPr/>
        </p:nvCxnSpPr>
        <p:spPr>
          <a:xfrm>
            <a:off x="8100491" y="4391636"/>
            <a:ext cx="627424" cy="0"/>
          </a:xfrm>
          <a:prstGeom prst="straightConnector1">
            <a:avLst/>
          </a:prstGeom>
          <a:ln w="38100">
            <a:solidFill>
              <a:schemeClr val="tx1">
                <a:lumMod val="95000"/>
                <a:lumOff val="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79990634-6744-1DB2-C347-4421107C62B1}"/>
              </a:ext>
            </a:extLst>
          </p:cNvPr>
          <p:cNvCxnSpPr/>
          <p:nvPr/>
        </p:nvCxnSpPr>
        <p:spPr>
          <a:xfrm>
            <a:off x="8100491" y="5246072"/>
            <a:ext cx="627424" cy="0"/>
          </a:xfrm>
          <a:prstGeom prst="straightConnector1">
            <a:avLst/>
          </a:prstGeom>
          <a:ln w="38100">
            <a:solidFill>
              <a:schemeClr val="tx1">
                <a:lumMod val="95000"/>
                <a:lumOff val="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D0D34F2B-0E41-D8B9-EBCB-0B3618C01378}"/>
              </a:ext>
            </a:extLst>
          </p:cNvPr>
          <p:cNvCxnSpPr/>
          <p:nvPr/>
        </p:nvCxnSpPr>
        <p:spPr>
          <a:xfrm>
            <a:off x="8100491" y="6130488"/>
            <a:ext cx="627424" cy="0"/>
          </a:xfrm>
          <a:prstGeom prst="straightConnector1">
            <a:avLst/>
          </a:prstGeom>
          <a:ln w="38100">
            <a:solidFill>
              <a:schemeClr val="tx1">
                <a:lumMod val="95000"/>
                <a:lumOff val="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0" name="Title 1">
            <a:extLst>
              <a:ext uri="{FF2B5EF4-FFF2-40B4-BE49-F238E27FC236}">
                <a16:creationId xmlns:a16="http://schemas.microsoft.com/office/drawing/2014/main" id="{4C9F9A97-1D0F-20A7-C2CA-AD2FCDCE887D}"/>
              </a:ext>
            </a:extLst>
          </p:cNvPr>
          <p:cNvSpPr txBox="1">
            <a:spLocks/>
          </p:cNvSpPr>
          <p:nvPr/>
        </p:nvSpPr>
        <p:spPr>
          <a:xfrm>
            <a:off x="693295" y="365126"/>
            <a:ext cx="10515600" cy="85157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0000"/>
                </a:solidFill>
              </a:rPr>
              <a:t>DATA</a:t>
            </a:r>
            <a:r>
              <a:rPr lang="en-US" dirty="0">
                <a:solidFill>
                  <a:srgbClr val="FF0000"/>
                </a:solidFill>
              </a:rPr>
              <a:t> </a:t>
            </a:r>
            <a:r>
              <a:rPr lang="en-US" b="1" dirty="0">
                <a:solidFill>
                  <a:srgbClr val="FF0000"/>
                </a:solidFill>
              </a:rPr>
              <a:t>SUMMARY </a:t>
            </a:r>
          </a:p>
        </p:txBody>
      </p:sp>
    </p:spTree>
    <p:extLst>
      <p:ext uri="{BB962C8B-B14F-4D97-AF65-F5344CB8AC3E}">
        <p14:creationId xmlns:p14="http://schemas.microsoft.com/office/powerpoint/2010/main" val="3817348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BDBE5-0F69-2229-46CF-23719E25939E}"/>
              </a:ext>
            </a:extLst>
          </p:cNvPr>
          <p:cNvSpPr>
            <a:spLocks noGrp="1"/>
          </p:cNvSpPr>
          <p:nvPr>
            <p:ph type="title"/>
          </p:nvPr>
        </p:nvSpPr>
        <p:spPr/>
        <p:txBody>
          <a:bodyPr/>
          <a:lstStyle/>
          <a:p>
            <a:r>
              <a:rPr lang="en-US" dirty="0"/>
              <a:t>DATA SUMMARY </a:t>
            </a:r>
          </a:p>
        </p:txBody>
      </p:sp>
      <p:sp>
        <p:nvSpPr>
          <p:cNvPr id="3" name="Content Placeholder 2">
            <a:extLst>
              <a:ext uri="{FF2B5EF4-FFF2-40B4-BE49-F238E27FC236}">
                <a16:creationId xmlns:a16="http://schemas.microsoft.com/office/drawing/2014/main" id="{9AB663AF-9F89-00D5-BC9E-20385DB7B13C}"/>
              </a:ext>
            </a:extLst>
          </p:cNvPr>
          <p:cNvSpPr>
            <a:spLocks noGrp="1"/>
          </p:cNvSpPr>
          <p:nvPr>
            <p:ph idx="1"/>
          </p:nvPr>
        </p:nvSpPr>
        <p:spPr/>
        <p:txBody>
          <a:bodyPr>
            <a:normAutofit/>
          </a:bodyPr>
          <a:lstStyle/>
          <a:p>
            <a:pPr algn="l"/>
            <a:r>
              <a:rPr lang="en-US" sz="2400" b="1" i="0" u="none" strike="noStrike" baseline="0" dirty="0">
                <a:solidFill>
                  <a:srgbClr val="123654"/>
                </a:solidFill>
                <a:latin typeface="Montserrat-Bold"/>
              </a:rPr>
              <a:t>Operating Expense Rate: </a:t>
            </a:r>
            <a:r>
              <a:rPr lang="en-US" sz="2400" i="0" u="none" strike="noStrike" baseline="0" dirty="0">
                <a:latin typeface="Montserrat-Bold"/>
              </a:rPr>
              <a:t>The operating expense rate shows the efficiency of a company's management by comparing the total operating expense (OPEX) of a company to net sales.</a:t>
            </a:r>
          </a:p>
          <a:p>
            <a:pPr algn="l"/>
            <a:r>
              <a:rPr lang="en-US" sz="2400" b="1" i="0" u="none" strike="noStrike" baseline="0" dirty="0">
                <a:solidFill>
                  <a:srgbClr val="123654"/>
                </a:solidFill>
                <a:latin typeface="Montserrat-Bold"/>
              </a:rPr>
              <a:t>Research and Development Expense Rate: </a:t>
            </a:r>
            <a:r>
              <a:rPr lang="en-US" sz="2400" i="0" u="none" strike="noStrike" baseline="0" dirty="0">
                <a:latin typeface="Montserrat-Bold"/>
              </a:rPr>
              <a:t>Research and development (R&amp;D) expenses are associated directly with the research and development of a company's goods or services and any intellectual property generated in the process.</a:t>
            </a:r>
          </a:p>
          <a:p>
            <a:pPr algn="l"/>
            <a:r>
              <a:rPr lang="en-US" sz="2400" b="1" i="0" u="none" strike="noStrike" baseline="0" dirty="0">
                <a:solidFill>
                  <a:srgbClr val="123654"/>
                </a:solidFill>
                <a:latin typeface="Montserrat-Bold"/>
              </a:rPr>
              <a:t>Interest Bearing Debt Interest Rate: </a:t>
            </a:r>
            <a:r>
              <a:rPr lang="en-US" sz="2400" i="0" u="none" strike="noStrike" baseline="0" dirty="0">
                <a:latin typeface="Montserrat-Bold"/>
              </a:rPr>
              <a:t>The interest-bearing debt ratio is significant because it gives a window into the financial health of a company. The interest-bearing debt ratio, or debt to equity ratio, is calculated by dividing the total long-term, interest-bearing debt of the company by the equity value.</a:t>
            </a:r>
            <a:endParaRPr lang="en-US" sz="3600" dirty="0"/>
          </a:p>
        </p:txBody>
      </p:sp>
    </p:spTree>
    <p:extLst>
      <p:ext uri="{BB962C8B-B14F-4D97-AF65-F5344CB8AC3E}">
        <p14:creationId xmlns:p14="http://schemas.microsoft.com/office/powerpoint/2010/main" val="2233046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83017-915B-526F-94FC-FE4D3F1A6C86}"/>
              </a:ext>
            </a:extLst>
          </p:cNvPr>
          <p:cNvSpPr>
            <a:spLocks noGrp="1"/>
          </p:cNvSpPr>
          <p:nvPr>
            <p:ph type="title"/>
          </p:nvPr>
        </p:nvSpPr>
        <p:spPr/>
        <p:txBody>
          <a:bodyPr/>
          <a:lstStyle/>
          <a:p>
            <a:r>
              <a:rPr lang="en-US" dirty="0"/>
              <a:t>DATA SUMMARY </a:t>
            </a:r>
          </a:p>
        </p:txBody>
      </p:sp>
      <p:sp>
        <p:nvSpPr>
          <p:cNvPr id="3" name="Content Placeholder 2">
            <a:extLst>
              <a:ext uri="{FF2B5EF4-FFF2-40B4-BE49-F238E27FC236}">
                <a16:creationId xmlns:a16="http://schemas.microsoft.com/office/drawing/2014/main" id="{05924946-7651-C979-FE47-A6B87FEE5E20}"/>
              </a:ext>
            </a:extLst>
          </p:cNvPr>
          <p:cNvSpPr>
            <a:spLocks noGrp="1"/>
          </p:cNvSpPr>
          <p:nvPr>
            <p:ph idx="1"/>
          </p:nvPr>
        </p:nvSpPr>
        <p:spPr/>
        <p:txBody>
          <a:bodyPr>
            <a:normAutofit/>
          </a:bodyPr>
          <a:lstStyle/>
          <a:p>
            <a:pPr algn="l"/>
            <a:r>
              <a:rPr lang="en-US" sz="2400" b="1" i="0" u="none" strike="noStrike" baseline="0" dirty="0">
                <a:solidFill>
                  <a:srgbClr val="123654"/>
                </a:solidFill>
                <a:latin typeface="Montserrat-Bold"/>
              </a:rPr>
              <a:t>Tax Rate: </a:t>
            </a:r>
            <a:r>
              <a:rPr lang="en-US" sz="2400" i="0" u="none" strike="noStrike" baseline="0" dirty="0">
                <a:latin typeface="Montserrat-Bold"/>
              </a:rPr>
              <a:t>A tax rate is the percentage at which an individual or corporation is taxed.</a:t>
            </a:r>
          </a:p>
          <a:p>
            <a:pPr algn="l"/>
            <a:r>
              <a:rPr lang="en-US" sz="2400" b="1" i="0" u="none" strike="noStrike" baseline="0" dirty="0">
                <a:solidFill>
                  <a:srgbClr val="123654"/>
                </a:solidFill>
                <a:latin typeface="Montserrat-Bold"/>
              </a:rPr>
              <a:t>Revenue per share: </a:t>
            </a:r>
            <a:r>
              <a:rPr lang="en-US" sz="2400" i="0" u="none" strike="noStrike" baseline="0" dirty="0">
                <a:latin typeface="Montserrat-Bold"/>
              </a:rPr>
              <a:t>Amount of revenue over common shares outstanding. Answers the question, what's the ownership of sales to each share? Increasing revenue per share (RPS) over time is a good sign, because it means each share now has claim to more revenues.</a:t>
            </a:r>
          </a:p>
          <a:p>
            <a:pPr algn="l"/>
            <a:r>
              <a:rPr lang="en-US" sz="2400" b="1" i="0" u="none" strike="noStrike" baseline="0" dirty="0">
                <a:solidFill>
                  <a:srgbClr val="123654"/>
                </a:solidFill>
                <a:latin typeface="Montserrat-Bold"/>
              </a:rPr>
              <a:t>Total Asset Growth Rate: </a:t>
            </a:r>
            <a:r>
              <a:rPr lang="en-US" sz="2400" i="0" u="none" strike="noStrike" baseline="0" dirty="0">
                <a:latin typeface="Montserrat-Bold"/>
              </a:rPr>
              <a:t>Total Asset Growth Rate defined as year-over-year percentage change in total assets</a:t>
            </a:r>
            <a:endParaRPr lang="en-US" sz="3600" dirty="0"/>
          </a:p>
        </p:txBody>
      </p:sp>
    </p:spTree>
    <p:extLst>
      <p:ext uri="{BB962C8B-B14F-4D97-AF65-F5344CB8AC3E}">
        <p14:creationId xmlns:p14="http://schemas.microsoft.com/office/powerpoint/2010/main" val="1821275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8C1F5CA-14D1-5585-A9AD-6822867BDC05}"/>
              </a:ext>
            </a:extLst>
          </p:cNvPr>
          <p:cNvSpPr/>
          <p:nvPr/>
        </p:nvSpPr>
        <p:spPr>
          <a:xfrm>
            <a:off x="9713626" y="419725"/>
            <a:ext cx="2113613" cy="569626"/>
          </a:xfrm>
          <a:prstGeom prst="rect">
            <a:avLst/>
          </a:prstGeom>
          <a:solidFill>
            <a:srgbClr val="FDFDF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E71666E-E4DE-2CC4-4F35-99F7E3A8B26F}"/>
              </a:ext>
            </a:extLst>
          </p:cNvPr>
          <p:cNvSpPr/>
          <p:nvPr/>
        </p:nvSpPr>
        <p:spPr>
          <a:xfrm>
            <a:off x="0" y="0"/>
            <a:ext cx="12192000" cy="6858000"/>
          </a:xfrm>
          <a:prstGeom prst="rect">
            <a:avLst/>
          </a:prstGeom>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3B074A3-AED1-9327-9A0D-85E9B773D5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6584"/>
            <a:ext cx="12192000" cy="681141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7192BBB4-A084-926A-87C6-03DFAEE68022}"/>
              </a:ext>
            </a:extLst>
          </p:cNvPr>
          <p:cNvSpPr/>
          <p:nvPr/>
        </p:nvSpPr>
        <p:spPr>
          <a:xfrm>
            <a:off x="9713626" y="254833"/>
            <a:ext cx="2368446" cy="92939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528445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40EE9D-8540-B901-8890-8183EAF4321C}"/>
              </a:ext>
            </a:extLst>
          </p:cNvPr>
          <p:cNvPicPr>
            <a:picLocks noChangeAspect="1"/>
          </p:cNvPicPr>
          <p:nvPr/>
        </p:nvPicPr>
        <p:blipFill>
          <a:blip r:embed="rId2"/>
          <a:stretch>
            <a:fillRect/>
          </a:stretch>
        </p:blipFill>
        <p:spPr>
          <a:xfrm>
            <a:off x="1099440" y="130766"/>
            <a:ext cx="9993120" cy="3448531"/>
          </a:xfrm>
          <a:prstGeom prst="rect">
            <a:avLst/>
          </a:prstGeom>
        </p:spPr>
      </p:pic>
      <p:sp>
        <p:nvSpPr>
          <p:cNvPr id="4" name="Rectangle: Rounded Corners 3">
            <a:extLst>
              <a:ext uri="{FF2B5EF4-FFF2-40B4-BE49-F238E27FC236}">
                <a16:creationId xmlns:a16="http://schemas.microsoft.com/office/drawing/2014/main" id="{B3908F0D-3275-05E9-7A5F-BA53E4CCFC8A}"/>
              </a:ext>
            </a:extLst>
          </p:cNvPr>
          <p:cNvSpPr/>
          <p:nvPr/>
        </p:nvSpPr>
        <p:spPr>
          <a:xfrm>
            <a:off x="1099440" y="3852472"/>
            <a:ext cx="9993120" cy="2668249"/>
          </a:xfrm>
          <a:prstGeom prst="roundRect">
            <a:avLst/>
          </a:prstGeom>
          <a:solidFill>
            <a:srgbClr val="00B05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4800" dirty="0"/>
              <a:t>number of row  6819</a:t>
            </a:r>
          </a:p>
          <a:p>
            <a:pPr algn="ctr"/>
            <a:r>
              <a:rPr lang="en-US" sz="4800" dirty="0"/>
              <a:t>number of column  95</a:t>
            </a:r>
          </a:p>
          <a:p>
            <a:pPr algn="ctr"/>
            <a:r>
              <a:rPr lang="en-US" sz="4800" dirty="0"/>
              <a:t>Data Type -  float64(93), int64(2)</a:t>
            </a:r>
          </a:p>
        </p:txBody>
      </p:sp>
    </p:spTree>
    <p:extLst>
      <p:ext uri="{BB962C8B-B14F-4D97-AF65-F5344CB8AC3E}">
        <p14:creationId xmlns:p14="http://schemas.microsoft.com/office/powerpoint/2010/main" val="32275646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438</TotalTime>
  <Words>1654</Words>
  <Application>Microsoft Office PowerPoint</Application>
  <PresentationFormat>Widescreen</PresentationFormat>
  <Paragraphs>159</Paragraphs>
  <Slides>30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Calibri</vt:lpstr>
      <vt:lpstr>Calibri Light</vt:lpstr>
      <vt:lpstr>Century Gothic (Headings)</vt:lpstr>
      <vt:lpstr>Google Sans</vt:lpstr>
      <vt:lpstr>Montserrat-Bold</vt:lpstr>
      <vt:lpstr>Söhne Mono</vt:lpstr>
      <vt:lpstr>Wingdings</vt:lpstr>
      <vt:lpstr>Office Theme</vt:lpstr>
      <vt:lpstr>BANKRUPTCY PREDICTION</vt:lpstr>
      <vt:lpstr>TABLE OF CONTENT</vt:lpstr>
      <vt:lpstr>Problem Statement</vt:lpstr>
      <vt:lpstr>Data Pipeline</vt:lpstr>
      <vt:lpstr>PowerPoint Presentation</vt:lpstr>
      <vt:lpstr>DATA SUMMARY </vt:lpstr>
      <vt:lpstr>DATA SUMMARY </vt:lpstr>
      <vt:lpstr>PowerPoint Presentation</vt:lpstr>
      <vt:lpstr>PowerPoint Presentation</vt:lpstr>
      <vt:lpstr>PowerPoint Presentation</vt:lpstr>
      <vt:lpstr>PowerPoint Presentation</vt:lpstr>
      <vt:lpstr>PowerPoint Presentation</vt:lpstr>
      <vt:lpstr>Check For Imbalance Data</vt:lpstr>
      <vt:lpstr>Conclusion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Challenges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BANKRUPTCY PREDICTION</dc:title>
  <dc:creator>Deshant Jain</dc:creator>
  <cp:lastModifiedBy>Deshant Jain</cp:lastModifiedBy>
  <cp:revision>7</cp:revision>
  <dcterms:created xsi:type="dcterms:W3CDTF">2024-04-06T15:04:37Z</dcterms:created>
  <dcterms:modified xsi:type="dcterms:W3CDTF">2024-04-15T04:56:54Z</dcterms:modified>
</cp:coreProperties>
</file>