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3"/>
  </p:notesMasterIdLst>
  <p:handoutMasterIdLst>
    <p:handoutMasterId r:id="rId34"/>
  </p:handoutMasterIdLst>
  <p:sldIdLst>
    <p:sldId id="269" r:id="rId2"/>
    <p:sldId id="290" r:id="rId3"/>
    <p:sldId id="270" r:id="rId4"/>
    <p:sldId id="271" r:id="rId5"/>
    <p:sldId id="272" r:id="rId6"/>
    <p:sldId id="282" r:id="rId7"/>
    <p:sldId id="283" r:id="rId8"/>
    <p:sldId id="273" r:id="rId9"/>
    <p:sldId id="274" r:id="rId10"/>
    <p:sldId id="285" r:id="rId11"/>
    <p:sldId id="292" r:id="rId12"/>
    <p:sldId id="294" r:id="rId13"/>
    <p:sldId id="295" r:id="rId14"/>
    <p:sldId id="293" r:id="rId15"/>
    <p:sldId id="296" r:id="rId16"/>
    <p:sldId id="298" r:id="rId17"/>
    <p:sldId id="299" r:id="rId18"/>
    <p:sldId id="300" r:id="rId19"/>
    <p:sldId id="301" r:id="rId20"/>
    <p:sldId id="297" r:id="rId21"/>
    <p:sldId id="286" r:id="rId22"/>
    <p:sldId id="302" r:id="rId23"/>
    <p:sldId id="303" r:id="rId24"/>
    <p:sldId id="304" r:id="rId25"/>
    <p:sldId id="305" r:id="rId26"/>
    <p:sldId id="287" r:id="rId27"/>
    <p:sldId id="288" r:id="rId28"/>
    <p:sldId id="289" r:id="rId29"/>
    <p:sldId id="306" r:id="rId30"/>
    <p:sldId id="308" r:id="rId31"/>
    <p:sldId id="309" r:id="rId32"/>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B4396"/>
    <a:srgbClr val="072F68"/>
    <a:srgbClr val="893611"/>
    <a:srgbClr val="A44114"/>
    <a:srgbClr val="F3B99F"/>
    <a:srgbClr val="B94917"/>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7155" autoAdjust="0"/>
  </p:normalViewPr>
  <p:slideViewPr>
    <p:cSldViewPr>
      <p:cViewPr varScale="1">
        <p:scale>
          <a:sx n="68" d="100"/>
          <a:sy n="68" d="100"/>
        </p:scale>
        <p:origin x="816" y="7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6/15/2024</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6/15/2024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6/15/2024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6/15/2024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6/15/2024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6/15/2024</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6/15/2024</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6/15/2024</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6/15/2024</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6/15/2024</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6/15/2024</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6/15/2024</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a:xfrm>
            <a:off x="341667" y="1391523"/>
            <a:ext cx="6781800" cy="1098481"/>
          </a:xfrm>
        </p:spPr>
        <p:txBody>
          <a:bodyPr/>
          <a:lstStyle/>
          <a:p>
            <a:r>
              <a:rPr lang="en-US" dirty="0"/>
              <a:t>Project Title </a:t>
            </a:r>
            <a:br>
              <a:rPr lang="en-US" dirty="0"/>
            </a:br>
            <a:r>
              <a:rPr lang="en-US" dirty="0"/>
              <a:t>Retail Sales Prediction</a:t>
            </a:r>
          </a:p>
        </p:txBody>
      </p:sp>
      <p:pic>
        <p:nvPicPr>
          <p:cNvPr id="1026" name="Picture 2" descr="Retail Sales Forecast — Time Series — Basic to Advance | by Vishal K Singh  | Medium">
            <a:extLst>
              <a:ext uri="{FF2B5EF4-FFF2-40B4-BE49-F238E27FC236}">
                <a16:creationId xmlns:a16="http://schemas.microsoft.com/office/drawing/2014/main" id="{89863C68-2CBD-D38E-FE8D-50F066DE5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2" y="3717032"/>
            <a:ext cx="7369830" cy="3140968"/>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p:txBody>
          <a:bodyPr/>
          <a:lstStyle/>
          <a:p>
            <a:r>
              <a:rPr lang="en-US" dirty="0"/>
              <a:t>Presented by Deshant Jain</a:t>
            </a:r>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Preprocessing - Techniques, Concepts and Steps to Master">
            <a:extLst>
              <a:ext uri="{FF2B5EF4-FFF2-40B4-BE49-F238E27FC236}">
                <a16:creationId xmlns:a16="http://schemas.microsoft.com/office/drawing/2014/main" id="{A6B23FFB-723D-245C-F5E6-C8CD3A3AB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9538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8B0B906-22CA-9916-BF95-67FB1885A168}"/>
              </a:ext>
            </a:extLst>
          </p:cNvPr>
          <p:cNvSpPr/>
          <p:nvPr/>
        </p:nvSpPr>
        <p:spPr bwMode="auto">
          <a:xfrm>
            <a:off x="5796136" y="5805264"/>
            <a:ext cx="334786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dirty="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BD9E888B-05C3-A6A9-4045-3CC153031A9A}"/>
              </a:ext>
            </a:extLst>
          </p:cNvPr>
          <p:cNvSpPr/>
          <p:nvPr/>
        </p:nvSpPr>
        <p:spPr bwMode="auto">
          <a:xfrm>
            <a:off x="6043540" y="5899584"/>
            <a:ext cx="3059832" cy="864096"/>
          </a:xfrm>
          <a:prstGeom prst="rect">
            <a:avLst/>
          </a:prstGeom>
          <a:solidFill>
            <a:srgbClr val="0B4396"/>
          </a:solidFill>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514200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3141-D3A6-47A5-B703-C5FDED978572}"/>
              </a:ext>
            </a:extLst>
          </p:cNvPr>
          <p:cNvSpPr>
            <a:spLocks noGrp="1"/>
          </p:cNvSpPr>
          <p:nvPr>
            <p:ph type="title"/>
          </p:nvPr>
        </p:nvSpPr>
        <p:spPr/>
        <p:txBody>
          <a:bodyPr/>
          <a:lstStyle/>
          <a:p>
            <a:r>
              <a:rPr lang="en-US" dirty="0"/>
              <a:t>Analysing the Sales Dataset</a:t>
            </a:r>
          </a:p>
        </p:txBody>
      </p:sp>
      <p:sp>
        <p:nvSpPr>
          <p:cNvPr id="3" name="Content Placeholder 2">
            <a:extLst>
              <a:ext uri="{FF2B5EF4-FFF2-40B4-BE49-F238E27FC236}">
                <a16:creationId xmlns:a16="http://schemas.microsoft.com/office/drawing/2014/main" id="{A9CB90E4-55C7-4C09-BA39-97F85D7DC935}"/>
              </a:ext>
            </a:extLst>
          </p:cNvPr>
          <p:cNvSpPr>
            <a:spLocks noGrp="1"/>
          </p:cNvSpPr>
          <p:nvPr>
            <p:ph idx="1"/>
          </p:nvPr>
        </p:nvSpPr>
        <p:spPr>
          <a:xfrm>
            <a:off x="6024134" y="1524000"/>
            <a:ext cx="2510266" cy="4411663"/>
          </a:xfrm>
        </p:spPr>
        <p:txBody>
          <a:bodyPr>
            <a:normAutofit lnSpcReduction="10000"/>
          </a:bodyPr>
          <a:lstStyle/>
          <a:p>
            <a:pPr algn="ctr"/>
            <a:r>
              <a:rPr lang="en-US" sz="2400" b="1" u="sng" dirty="0">
                <a:solidFill>
                  <a:srgbClr val="FF0000"/>
                </a:solidFill>
              </a:rPr>
              <a:t>Observation</a:t>
            </a:r>
          </a:p>
          <a:p>
            <a:pPr marL="388620" indent="-342900">
              <a:lnSpc>
                <a:spcPct val="150000"/>
              </a:lnSpc>
              <a:buFont typeface="Wingdings" panose="05000000000000000000" pitchFamily="2" charset="2"/>
              <a:buChar char="Ø"/>
            </a:pPr>
            <a:r>
              <a:rPr lang="en-US" sz="2000" dirty="0"/>
              <a:t>The Date column is in string format and needs conversion to datetime.</a:t>
            </a:r>
          </a:p>
          <a:p>
            <a:pPr marL="388620" indent="-342900">
              <a:lnSpc>
                <a:spcPct val="150000"/>
              </a:lnSpc>
              <a:buFont typeface="Wingdings" panose="05000000000000000000" pitchFamily="2" charset="2"/>
              <a:buChar char="Ø"/>
            </a:pPr>
            <a:r>
              <a:rPr lang="en-US" sz="2000" dirty="0"/>
              <a:t>The State_Holiday column has mixed types.</a:t>
            </a:r>
          </a:p>
        </p:txBody>
      </p:sp>
      <p:pic>
        <p:nvPicPr>
          <p:cNvPr id="5" name="Picture 4">
            <a:extLst>
              <a:ext uri="{FF2B5EF4-FFF2-40B4-BE49-F238E27FC236}">
                <a16:creationId xmlns:a16="http://schemas.microsoft.com/office/drawing/2014/main" id="{D1E8A289-4965-DC85-9077-14A1E2191410}"/>
              </a:ext>
            </a:extLst>
          </p:cNvPr>
          <p:cNvPicPr>
            <a:picLocks noChangeAspect="1"/>
          </p:cNvPicPr>
          <p:nvPr/>
        </p:nvPicPr>
        <p:blipFill>
          <a:blip r:embed="rId2"/>
          <a:stretch>
            <a:fillRect/>
          </a:stretch>
        </p:blipFill>
        <p:spPr>
          <a:xfrm>
            <a:off x="576931" y="1723787"/>
            <a:ext cx="5447203" cy="4211876"/>
          </a:xfrm>
          <a:prstGeom prst="rect">
            <a:avLst/>
          </a:prstGeom>
        </p:spPr>
      </p:pic>
    </p:spTree>
    <p:extLst>
      <p:ext uri="{BB962C8B-B14F-4D97-AF65-F5344CB8AC3E}">
        <p14:creationId xmlns:p14="http://schemas.microsoft.com/office/powerpoint/2010/main" val="3681202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3141-D3A6-47A5-B703-C5FDED978572}"/>
              </a:ext>
            </a:extLst>
          </p:cNvPr>
          <p:cNvSpPr>
            <a:spLocks noGrp="1"/>
          </p:cNvSpPr>
          <p:nvPr>
            <p:ph type="title"/>
          </p:nvPr>
        </p:nvSpPr>
        <p:spPr/>
        <p:txBody>
          <a:bodyPr/>
          <a:lstStyle/>
          <a:p>
            <a:r>
              <a:rPr lang="en-US" dirty="0"/>
              <a:t>Analysing the Store Dataset</a:t>
            </a:r>
          </a:p>
        </p:txBody>
      </p:sp>
      <p:sp>
        <p:nvSpPr>
          <p:cNvPr id="3" name="Content Placeholder 2">
            <a:extLst>
              <a:ext uri="{FF2B5EF4-FFF2-40B4-BE49-F238E27FC236}">
                <a16:creationId xmlns:a16="http://schemas.microsoft.com/office/drawing/2014/main" id="{A9CB90E4-55C7-4C09-BA39-97F85D7DC935}"/>
              </a:ext>
            </a:extLst>
          </p:cNvPr>
          <p:cNvSpPr>
            <a:spLocks noGrp="1"/>
          </p:cNvSpPr>
          <p:nvPr>
            <p:ph idx="1"/>
          </p:nvPr>
        </p:nvSpPr>
        <p:spPr>
          <a:xfrm>
            <a:off x="5298067" y="1524000"/>
            <a:ext cx="3617333" cy="5217368"/>
          </a:xfrm>
        </p:spPr>
        <p:txBody>
          <a:bodyPr>
            <a:normAutofit/>
          </a:bodyPr>
          <a:lstStyle/>
          <a:p>
            <a:pPr algn="ctr"/>
            <a:r>
              <a:rPr lang="en-US" sz="2400" b="1" u="sng" dirty="0">
                <a:solidFill>
                  <a:srgbClr val="FF0000"/>
                </a:solidFill>
              </a:rPr>
              <a:t>Observation</a:t>
            </a:r>
          </a:p>
          <a:p>
            <a:pPr marL="388620" indent="-342900">
              <a:lnSpc>
                <a:spcPct val="150000"/>
              </a:lnSpc>
              <a:buFont typeface="Wingdings" panose="05000000000000000000" pitchFamily="2" charset="2"/>
              <a:buChar char="Ø"/>
            </a:pPr>
            <a:r>
              <a:rPr lang="en-US" sz="2000" dirty="0"/>
              <a:t>Columns having &gt;30% null values are dropped</a:t>
            </a:r>
          </a:p>
          <a:p>
            <a:pPr marL="388620" indent="-342900">
              <a:lnSpc>
                <a:spcPct val="150000"/>
              </a:lnSpc>
              <a:buFont typeface="Wingdings" panose="05000000000000000000" pitchFamily="2" charset="2"/>
              <a:buChar char="Ø"/>
            </a:pPr>
            <a:r>
              <a:rPr lang="en-US" sz="2000" dirty="0"/>
              <a:t>Null values in ‘Competition Distance’ are imputed with median of feature.</a:t>
            </a:r>
          </a:p>
          <a:p>
            <a:pPr marL="388620" indent="-342900">
              <a:lnSpc>
                <a:spcPct val="150000"/>
              </a:lnSpc>
              <a:buFont typeface="Wingdings" panose="05000000000000000000" pitchFamily="2" charset="2"/>
              <a:buChar char="Ø"/>
            </a:pPr>
            <a:r>
              <a:rPr lang="en-US" sz="2000" dirty="0"/>
              <a:t>Removing those stores observations that are temporarily closed (~ 17.3K) &amp; stores generating zero sales.</a:t>
            </a:r>
          </a:p>
        </p:txBody>
      </p:sp>
      <p:pic>
        <p:nvPicPr>
          <p:cNvPr id="6" name="Picture 5">
            <a:extLst>
              <a:ext uri="{FF2B5EF4-FFF2-40B4-BE49-F238E27FC236}">
                <a16:creationId xmlns:a16="http://schemas.microsoft.com/office/drawing/2014/main" id="{66F2CF3E-D6F7-6B2F-37C7-32DD181276AF}"/>
              </a:ext>
            </a:extLst>
          </p:cNvPr>
          <p:cNvPicPr>
            <a:picLocks noChangeAspect="1"/>
          </p:cNvPicPr>
          <p:nvPr/>
        </p:nvPicPr>
        <p:blipFill>
          <a:blip r:embed="rId2"/>
          <a:stretch>
            <a:fillRect/>
          </a:stretch>
        </p:blipFill>
        <p:spPr>
          <a:xfrm>
            <a:off x="184668" y="1916832"/>
            <a:ext cx="4387332" cy="3888432"/>
          </a:xfrm>
          <a:prstGeom prst="rect">
            <a:avLst/>
          </a:prstGeom>
        </p:spPr>
      </p:pic>
      <p:pic>
        <p:nvPicPr>
          <p:cNvPr id="8" name="Picture 7">
            <a:extLst>
              <a:ext uri="{FF2B5EF4-FFF2-40B4-BE49-F238E27FC236}">
                <a16:creationId xmlns:a16="http://schemas.microsoft.com/office/drawing/2014/main" id="{95112CDA-B378-DFA8-90A3-899BAD348D1A}"/>
              </a:ext>
            </a:extLst>
          </p:cNvPr>
          <p:cNvPicPr>
            <a:picLocks noChangeAspect="1"/>
          </p:cNvPicPr>
          <p:nvPr/>
        </p:nvPicPr>
        <p:blipFill>
          <a:blip r:embed="rId3"/>
          <a:stretch>
            <a:fillRect/>
          </a:stretch>
        </p:blipFill>
        <p:spPr>
          <a:xfrm>
            <a:off x="4250171" y="1919034"/>
            <a:ext cx="1047896" cy="3670205"/>
          </a:xfrm>
          <a:prstGeom prst="rect">
            <a:avLst/>
          </a:prstGeom>
        </p:spPr>
      </p:pic>
    </p:spTree>
    <p:extLst>
      <p:ext uri="{BB962C8B-B14F-4D97-AF65-F5344CB8AC3E}">
        <p14:creationId xmlns:p14="http://schemas.microsoft.com/office/powerpoint/2010/main" val="85570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F069F5C-054C-34A5-3E81-31AE30ABD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56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xploratory Data Analysis (EDA) with Python">
            <a:extLst>
              <a:ext uri="{FF2B5EF4-FFF2-40B4-BE49-F238E27FC236}">
                <a16:creationId xmlns:a16="http://schemas.microsoft.com/office/drawing/2014/main" id="{BEA97606-D81B-BC84-FC28-7651C8CC0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000"/>
            <a:ext cx="5292080" cy="29264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2BDE9E2-45BC-154C-9C19-0F9843C6C5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3429000"/>
            <a:ext cx="2182973" cy="20608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BE79F6C-3CFC-6436-8043-3196371578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6040" y="3429000"/>
            <a:ext cx="2824413" cy="2060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44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B854-6111-EA08-10C6-B64CF5E283FA}"/>
              </a:ext>
            </a:extLst>
          </p:cNvPr>
          <p:cNvSpPr>
            <a:spLocks noGrp="1"/>
          </p:cNvSpPr>
          <p:nvPr>
            <p:ph type="title"/>
          </p:nvPr>
        </p:nvSpPr>
        <p:spPr/>
        <p:txBody>
          <a:bodyPr/>
          <a:lstStyle/>
          <a:p>
            <a:r>
              <a:rPr lang="en-US" sz="2800" dirty="0"/>
              <a:t>Number of retail sales cases per day of the week</a:t>
            </a:r>
            <a:endParaRPr lang="en-IN" sz="2800" dirty="0"/>
          </a:p>
        </p:txBody>
      </p:sp>
      <p:pic>
        <p:nvPicPr>
          <p:cNvPr id="6154" name="Picture 10">
            <a:extLst>
              <a:ext uri="{FF2B5EF4-FFF2-40B4-BE49-F238E27FC236}">
                <a16:creationId xmlns:a16="http://schemas.microsoft.com/office/drawing/2014/main" id="{EEC8C1C9-8874-D209-3970-DB5594B77B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700808"/>
            <a:ext cx="7696200" cy="44116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F83DE6F-4126-36A9-7ECE-C18456F220D0}"/>
              </a:ext>
            </a:extLst>
          </p:cNvPr>
          <p:cNvSpPr/>
          <p:nvPr/>
        </p:nvSpPr>
        <p:spPr bwMode="auto">
          <a:xfrm>
            <a:off x="228600" y="6237312"/>
            <a:ext cx="7295728" cy="504056"/>
          </a:xfrm>
          <a:prstGeom prst="rect">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344487">
              <a:buNone/>
            </a:pPr>
            <a:r>
              <a:rPr lang="en-US" sz="1400" dirty="0">
                <a:solidFill>
                  <a:schemeClr val="bg1">
                    <a:lumMod val="95000"/>
                  </a:schemeClr>
                </a:solidFill>
              </a:rPr>
              <a:t>As we can see that in the graph given below that Stores mainly closed on Sunday</a:t>
            </a:r>
            <a:endParaRPr kumimoji="0" lang="en-IN" sz="1400" b="0" i="0" u="none" strike="noStrike" cap="none" normalizeH="0" baseline="0" dirty="0">
              <a:ln>
                <a:noFill/>
              </a:ln>
              <a:solidFill>
                <a:schemeClr val="bg1">
                  <a:lumMod val="95000"/>
                </a:schemeClr>
              </a:solidFill>
              <a:effectLst/>
            </a:endParaRPr>
          </a:p>
        </p:txBody>
      </p:sp>
    </p:spTree>
    <p:extLst>
      <p:ext uri="{BB962C8B-B14F-4D97-AF65-F5344CB8AC3E}">
        <p14:creationId xmlns:p14="http://schemas.microsoft.com/office/powerpoint/2010/main" val="328272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B854-6111-EA08-10C6-B64CF5E283FA}"/>
              </a:ext>
            </a:extLst>
          </p:cNvPr>
          <p:cNvSpPr>
            <a:spLocks noGrp="1"/>
          </p:cNvSpPr>
          <p:nvPr>
            <p:ph type="title"/>
          </p:nvPr>
        </p:nvSpPr>
        <p:spPr/>
        <p:txBody>
          <a:bodyPr/>
          <a:lstStyle/>
          <a:p>
            <a:r>
              <a:rPr lang="en-US" sz="2800" dirty="0"/>
              <a:t>Impact of Promo on sales</a:t>
            </a:r>
            <a:endParaRPr lang="en-IN" sz="2800" dirty="0"/>
          </a:p>
        </p:txBody>
      </p:sp>
      <p:sp>
        <p:nvSpPr>
          <p:cNvPr id="5" name="Rectangle 4">
            <a:extLst>
              <a:ext uri="{FF2B5EF4-FFF2-40B4-BE49-F238E27FC236}">
                <a16:creationId xmlns:a16="http://schemas.microsoft.com/office/drawing/2014/main" id="{BF83DE6F-4126-36A9-7ECE-C18456F220D0}"/>
              </a:ext>
            </a:extLst>
          </p:cNvPr>
          <p:cNvSpPr/>
          <p:nvPr/>
        </p:nvSpPr>
        <p:spPr bwMode="auto">
          <a:xfrm>
            <a:off x="228600" y="6237312"/>
            <a:ext cx="7295728" cy="504056"/>
          </a:xfrm>
          <a:prstGeom prst="rect">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344487">
              <a:buNone/>
            </a:pPr>
            <a:r>
              <a:rPr lang="en-US" sz="1400" dirty="0">
                <a:solidFill>
                  <a:schemeClr val="bg1">
                    <a:lumMod val="95000"/>
                  </a:schemeClr>
                </a:solidFill>
              </a:rPr>
              <a:t>As we can see that in the graph given below that Stores mainly closed on Sunday</a:t>
            </a:r>
            <a:endParaRPr kumimoji="0" lang="en-IN" sz="1400" b="0" i="0" u="none" strike="noStrike" cap="none" normalizeH="0" baseline="0" dirty="0">
              <a:ln>
                <a:noFill/>
              </a:ln>
              <a:solidFill>
                <a:schemeClr val="bg1">
                  <a:lumMod val="95000"/>
                </a:schemeClr>
              </a:solidFill>
              <a:effectLst/>
            </a:endParaRPr>
          </a:p>
        </p:txBody>
      </p:sp>
      <p:pic>
        <p:nvPicPr>
          <p:cNvPr id="7172" name="Picture 4">
            <a:extLst>
              <a:ext uri="{FF2B5EF4-FFF2-40B4-BE49-F238E27FC236}">
                <a16:creationId xmlns:a16="http://schemas.microsoft.com/office/drawing/2014/main" id="{6EF1D076-B8A6-DD1C-F422-4874CFD966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4236" y="1689425"/>
            <a:ext cx="5904455" cy="441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133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B854-6111-EA08-10C6-B64CF5E283FA}"/>
              </a:ext>
            </a:extLst>
          </p:cNvPr>
          <p:cNvSpPr>
            <a:spLocks noGrp="1"/>
          </p:cNvSpPr>
          <p:nvPr>
            <p:ph type="title"/>
          </p:nvPr>
        </p:nvSpPr>
        <p:spPr/>
        <p:txBody>
          <a:bodyPr/>
          <a:lstStyle/>
          <a:p>
            <a:r>
              <a:rPr lang="en-US" sz="2800" dirty="0"/>
              <a:t>Impact of Month on sales</a:t>
            </a:r>
            <a:endParaRPr lang="en-IN" sz="2800" dirty="0"/>
          </a:p>
        </p:txBody>
      </p:sp>
      <p:sp>
        <p:nvSpPr>
          <p:cNvPr id="5" name="Rectangle 4">
            <a:extLst>
              <a:ext uri="{FF2B5EF4-FFF2-40B4-BE49-F238E27FC236}">
                <a16:creationId xmlns:a16="http://schemas.microsoft.com/office/drawing/2014/main" id="{BF83DE6F-4126-36A9-7ECE-C18456F220D0}"/>
              </a:ext>
            </a:extLst>
          </p:cNvPr>
          <p:cNvSpPr/>
          <p:nvPr/>
        </p:nvSpPr>
        <p:spPr bwMode="auto">
          <a:xfrm>
            <a:off x="228600" y="6237312"/>
            <a:ext cx="7295728" cy="504056"/>
          </a:xfrm>
          <a:prstGeom prst="rect">
            <a:avLst/>
          </a:prstGeom>
          <a:solidFill>
            <a:schemeClr val="tx1"/>
          </a:solidFill>
          <a:ln>
            <a:noFill/>
          </a:ln>
          <a:effectLst/>
        </p:spPr>
        <p:txBody>
          <a:bodyPr vert="horz" wrap="square" lIns="91440" tIns="45720" rIns="91440" bIns="45720" numCol="1" rtlCol="0" anchor="ctr" anchorCtr="0" compatLnSpc="1">
            <a:prstTxWarp prst="textNoShape">
              <a:avLst/>
            </a:prstTxWarp>
          </a:bodyPr>
          <a:lstStyle/>
          <a:p>
            <a:pPr marL="344487">
              <a:buNone/>
            </a:pPr>
            <a:r>
              <a:rPr lang="en-US" sz="1400" dirty="0">
                <a:solidFill>
                  <a:schemeClr val="bg1">
                    <a:lumMod val="95000"/>
                  </a:schemeClr>
                </a:solidFill>
              </a:rPr>
              <a:t>Nov and Dec sales highly increase </a:t>
            </a:r>
            <a:endParaRPr kumimoji="0" lang="en-IN" sz="1400" b="0" i="0" u="none" strike="noStrike" cap="none" normalizeH="0" baseline="0" dirty="0">
              <a:ln>
                <a:noFill/>
              </a:ln>
              <a:solidFill>
                <a:schemeClr val="bg1">
                  <a:lumMod val="95000"/>
                </a:schemeClr>
              </a:solidFill>
              <a:effectLst/>
            </a:endParaRPr>
          </a:p>
        </p:txBody>
      </p:sp>
      <p:pic>
        <p:nvPicPr>
          <p:cNvPr id="1026" name="Picture 2">
            <a:extLst>
              <a:ext uri="{FF2B5EF4-FFF2-40B4-BE49-F238E27FC236}">
                <a16:creationId xmlns:a16="http://schemas.microsoft.com/office/drawing/2014/main" id="{4B2E52C1-4E05-84B4-1211-865AFFAC25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933311"/>
            <a:ext cx="7391400" cy="3593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248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B854-6111-EA08-10C6-B64CF5E283FA}"/>
              </a:ext>
            </a:extLst>
          </p:cNvPr>
          <p:cNvSpPr>
            <a:spLocks noGrp="1"/>
          </p:cNvSpPr>
          <p:nvPr>
            <p:ph type="title"/>
          </p:nvPr>
        </p:nvSpPr>
        <p:spPr/>
        <p:txBody>
          <a:bodyPr/>
          <a:lstStyle/>
          <a:p>
            <a:r>
              <a:rPr lang="en-US" sz="2800" dirty="0"/>
              <a:t>School and State holidays effect on sales</a:t>
            </a:r>
            <a:endParaRPr lang="en-IN" sz="2800" dirty="0"/>
          </a:p>
        </p:txBody>
      </p:sp>
      <p:pic>
        <p:nvPicPr>
          <p:cNvPr id="2050" name="Picture 2">
            <a:extLst>
              <a:ext uri="{FF2B5EF4-FFF2-40B4-BE49-F238E27FC236}">
                <a16:creationId xmlns:a16="http://schemas.microsoft.com/office/drawing/2014/main" id="{5D3A093C-9EAB-1B9B-E92B-113E583984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607" y="2055813"/>
            <a:ext cx="3807823" cy="32988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7A62F27-35E7-F526-2319-4B4730D4C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055812"/>
            <a:ext cx="4155746" cy="329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109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577-2510-5A74-4AAB-5EEBA29517EA}"/>
              </a:ext>
            </a:extLst>
          </p:cNvPr>
          <p:cNvSpPr>
            <a:spLocks noGrp="1"/>
          </p:cNvSpPr>
          <p:nvPr>
            <p:ph type="title"/>
          </p:nvPr>
        </p:nvSpPr>
        <p:spPr/>
        <p:txBody>
          <a:bodyPr/>
          <a:lstStyle/>
          <a:p>
            <a:r>
              <a:rPr lang="en-US" dirty="0"/>
              <a:t>Distribution Of different store types</a:t>
            </a:r>
            <a:endParaRPr lang="en-IN" dirty="0"/>
          </a:p>
        </p:txBody>
      </p:sp>
      <p:pic>
        <p:nvPicPr>
          <p:cNvPr id="3074" name="Picture 2">
            <a:extLst>
              <a:ext uri="{FF2B5EF4-FFF2-40B4-BE49-F238E27FC236}">
                <a16:creationId xmlns:a16="http://schemas.microsoft.com/office/drawing/2014/main" id="{E423D33C-4B34-0BF4-358A-B6B3A1021F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988840"/>
            <a:ext cx="4194980" cy="441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25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1E28-8759-7BD3-7552-4F1A0D2FDCD8}"/>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BA4E0485-42C9-A496-E2BC-7DD9E0637F4D}"/>
              </a:ext>
            </a:extLst>
          </p:cNvPr>
          <p:cNvSpPr>
            <a:spLocks noGrp="1"/>
          </p:cNvSpPr>
          <p:nvPr>
            <p:ph idx="1"/>
          </p:nvPr>
        </p:nvSpPr>
        <p:spPr/>
        <p:txBody>
          <a:bodyPr/>
          <a:lstStyle/>
          <a:p>
            <a:r>
              <a:rPr lang="en-US" dirty="0"/>
              <a:t>1. Problem Statement </a:t>
            </a:r>
          </a:p>
          <a:p>
            <a:r>
              <a:rPr lang="en-US" dirty="0"/>
              <a:t>2. Data Summary </a:t>
            </a:r>
          </a:p>
          <a:p>
            <a:r>
              <a:rPr lang="en-US" dirty="0"/>
              <a:t>3. Data Preprocessing </a:t>
            </a:r>
          </a:p>
          <a:p>
            <a:r>
              <a:rPr lang="en-US" dirty="0"/>
              <a:t>4. Exploratory Data Analysis </a:t>
            </a:r>
          </a:p>
          <a:p>
            <a:r>
              <a:rPr lang="en-US" dirty="0"/>
              <a:t>5. Feature Engineering </a:t>
            </a:r>
          </a:p>
          <a:p>
            <a:r>
              <a:rPr lang="en-US" dirty="0"/>
              <a:t>6. Model Implementation </a:t>
            </a:r>
          </a:p>
          <a:p>
            <a:r>
              <a:rPr lang="en-US" dirty="0"/>
              <a:t>7. Conclusion</a:t>
            </a:r>
            <a:endParaRPr lang="en-IN" dirty="0"/>
          </a:p>
        </p:txBody>
      </p:sp>
    </p:spTree>
    <p:extLst>
      <p:ext uri="{BB962C8B-B14F-4D97-AF65-F5344CB8AC3E}">
        <p14:creationId xmlns:p14="http://schemas.microsoft.com/office/powerpoint/2010/main" val="1118017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B854-6111-EA08-10C6-B64CF5E283FA}"/>
              </a:ext>
            </a:extLst>
          </p:cNvPr>
          <p:cNvSpPr>
            <a:spLocks noGrp="1"/>
          </p:cNvSpPr>
          <p:nvPr>
            <p:ph type="title"/>
          </p:nvPr>
        </p:nvSpPr>
        <p:spPr/>
        <p:txBody>
          <a:bodyPr/>
          <a:lstStyle/>
          <a:p>
            <a:r>
              <a:rPr lang="en-US" dirty="0"/>
              <a:t>Checking stores with their assortment type</a:t>
            </a:r>
            <a:endParaRPr lang="en-IN" dirty="0"/>
          </a:p>
        </p:txBody>
      </p:sp>
      <p:pic>
        <p:nvPicPr>
          <p:cNvPr id="6150" name="Picture 6">
            <a:extLst>
              <a:ext uri="{FF2B5EF4-FFF2-40B4-BE49-F238E27FC236}">
                <a16:creationId xmlns:a16="http://schemas.microsoft.com/office/drawing/2014/main" id="{01D0A92E-AD43-3514-FC18-5161C082C9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916832"/>
            <a:ext cx="7529264" cy="441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030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B854-6111-EA08-10C6-B64CF5E283FA}"/>
              </a:ext>
            </a:extLst>
          </p:cNvPr>
          <p:cNvSpPr>
            <a:spLocks noGrp="1"/>
          </p:cNvSpPr>
          <p:nvPr>
            <p:ph type="title"/>
          </p:nvPr>
        </p:nvSpPr>
        <p:spPr/>
        <p:txBody>
          <a:bodyPr/>
          <a:lstStyle/>
          <a:p>
            <a:r>
              <a:rPr lang="en-IN" dirty="0"/>
              <a:t>Heatmap for merged dataset</a:t>
            </a:r>
          </a:p>
        </p:txBody>
      </p:sp>
      <p:sp>
        <p:nvSpPr>
          <p:cNvPr id="3" name="Content Placeholder 2">
            <a:extLst>
              <a:ext uri="{FF2B5EF4-FFF2-40B4-BE49-F238E27FC236}">
                <a16:creationId xmlns:a16="http://schemas.microsoft.com/office/drawing/2014/main" id="{4DD776C1-2948-84C2-0FB3-D75DBE23E2C5}"/>
              </a:ext>
            </a:extLst>
          </p:cNvPr>
          <p:cNvSpPr>
            <a:spLocks noGrp="1"/>
          </p:cNvSpPr>
          <p:nvPr>
            <p:ph idx="1"/>
          </p:nvPr>
        </p:nvSpPr>
        <p:spPr/>
        <p:txBody>
          <a:bodyPr/>
          <a:lstStyle/>
          <a:p>
            <a:endParaRPr lang="en-IN" dirty="0"/>
          </a:p>
        </p:txBody>
      </p:sp>
      <p:pic>
        <p:nvPicPr>
          <p:cNvPr id="5122" name="Picture 2">
            <a:extLst>
              <a:ext uri="{FF2B5EF4-FFF2-40B4-BE49-F238E27FC236}">
                <a16:creationId xmlns:a16="http://schemas.microsoft.com/office/drawing/2014/main" id="{F9087DCC-4AE9-E83F-BC19-1BFA29C6C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5126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599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B854-6111-EA08-10C6-B64CF5E283FA}"/>
              </a:ext>
            </a:extLst>
          </p:cNvPr>
          <p:cNvSpPr>
            <a:spLocks noGrp="1"/>
          </p:cNvSpPr>
          <p:nvPr>
            <p:ph type="title"/>
          </p:nvPr>
        </p:nvSpPr>
        <p:spPr/>
        <p:txBody>
          <a:bodyPr/>
          <a:lstStyle/>
          <a:p>
            <a:r>
              <a:rPr lang="en-US" dirty="0"/>
              <a:t>Store Types and average sales/customer/spending relation</a:t>
            </a:r>
            <a:endParaRPr lang="en-IN" dirty="0"/>
          </a:p>
        </p:txBody>
      </p:sp>
      <p:pic>
        <p:nvPicPr>
          <p:cNvPr id="4098" name="Picture 2">
            <a:extLst>
              <a:ext uri="{FF2B5EF4-FFF2-40B4-BE49-F238E27FC236}">
                <a16:creationId xmlns:a16="http://schemas.microsoft.com/office/drawing/2014/main" id="{999F3E5A-6193-80F2-5673-FB663F587F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793665"/>
            <a:ext cx="7391400" cy="387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948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B854-6111-EA08-10C6-B64CF5E283FA}"/>
              </a:ext>
            </a:extLst>
          </p:cNvPr>
          <p:cNvSpPr>
            <a:spLocks noGrp="1"/>
          </p:cNvSpPr>
          <p:nvPr>
            <p:ph type="title"/>
          </p:nvPr>
        </p:nvSpPr>
        <p:spPr/>
        <p:txBody>
          <a:bodyPr/>
          <a:lstStyle/>
          <a:p>
            <a:r>
              <a:rPr lang="en-US" dirty="0"/>
              <a:t>Yearly Distribution of Sales according to store types</a:t>
            </a:r>
            <a:endParaRPr lang="en-IN" dirty="0"/>
          </a:p>
        </p:txBody>
      </p:sp>
      <p:pic>
        <p:nvPicPr>
          <p:cNvPr id="5124" name="Picture 4">
            <a:extLst>
              <a:ext uri="{FF2B5EF4-FFF2-40B4-BE49-F238E27FC236}">
                <a16:creationId xmlns:a16="http://schemas.microsoft.com/office/drawing/2014/main" id="{FFF58126-6DF0-787B-78D7-C3432E8CBD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489" y="2673660"/>
            <a:ext cx="7657391" cy="2987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47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B854-6111-EA08-10C6-B64CF5E283FA}"/>
              </a:ext>
            </a:extLst>
          </p:cNvPr>
          <p:cNvSpPr>
            <a:spLocks noGrp="1"/>
          </p:cNvSpPr>
          <p:nvPr>
            <p:ph type="title"/>
          </p:nvPr>
        </p:nvSpPr>
        <p:spPr/>
        <p:txBody>
          <a:bodyPr/>
          <a:lstStyle/>
          <a:p>
            <a:r>
              <a:rPr lang="en-US" dirty="0"/>
              <a:t>Impact of Competition Distance on Sales and Customers</a:t>
            </a:r>
            <a:endParaRPr lang="en-IN" dirty="0"/>
          </a:p>
        </p:txBody>
      </p:sp>
      <p:pic>
        <p:nvPicPr>
          <p:cNvPr id="6146" name="Picture 2">
            <a:extLst>
              <a:ext uri="{FF2B5EF4-FFF2-40B4-BE49-F238E27FC236}">
                <a16:creationId xmlns:a16="http://schemas.microsoft.com/office/drawing/2014/main" id="{5D60CBE9-FBE9-36C5-92E0-26243FAF5E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204864"/>
            <a:ext cx="7391400" cy="343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659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5583-1EE9-B57B-2D0C-01494439A4DE}"/>
              </a:ext>
            </a:extLst>
          </p:cNvPr>
          <p:cNvSpPr>
            <a:spLocks noGrp="1"/>
          </p:cNvSpPr>
          <p:nvPr>
            <p:ph type="title"/>
          </p:nvPr>
        </p:nvSpPr>
        <p:spPr/>
        <p:txBody>
          <a:bodyPr/>
          <a:lstStyle/>
          <a:p>
            <a:r>
              <a:rPr lang="en-IN" dirty="0"/>
              <a:t>EDA (summary)</a:t>
            </a:r>
          </a:p>
        </p:txBody>
      </p:sp>
      <p:sp>
        <p:nvSpPr>
          <p:cNvPr id="3" name="Content Placeholder 2">
            <a:extLst>
              <a:ext uri="{FF2B5EF4-FFF2-40B4-BE49-F238E27FC236}">
                <a16:creationId xmlns:a16="http://schemas.microsoft.com/office/drawing/2014/main" id="{1EBC38D9-0CC1-505D-75F2-E1F9915DA234}"/>
              </a:ext>
            </a:extLst>
          </p:cNvPr>
          <p:cNvSpPr>
            <a:spLocks noGrp="1"/>
          </p:cNvSpPr>
          <p:nvPr>
            <p:ph idx="1"/>
          </p:nvPr>
        </p:nvSpPr>
        <p:spPr/>
        <p:txBody>
          <a:bodyPr>
            <a:normAutofit/>
          </a:bodyPr>
          <a:lstStyle/>
          <a:p>
            <a:pPr algn="l">
              <a:lnSpc>
                <a:spcPct val="170000"/>
              </a:lnSpc>
            </a:pPr>
            <a:r>
              <a:rPr lang="en-US" sz="1800" dirty="0"/>
              <a:t>1. Sales are highly correlated to customers.</a:t>
            </a:r>
          </a:p>
          <a:p>
            <a:pPr algn="l">
              <a:lnSpc>
                <a:spcPct val="170000"/>
              </a:lnSpc>
            </a:pPr>
            <a:r>
              <a:rPr lang="en-US" sz="1800" dirty="0"/>
              <a:t>2. Stores opened on ‘State Holiday’ makes a good amount of </a:t>
            </a:r>
            <a:r>
              <a:rPr lang="en-IN" sz="1800" dirty="0"/>
              <a:t>sales.</a:t>
            </a:r>
          </a:p>
          <a:p>
            <a:pPr algn="l">
              <a:lnSpc>
                <a:spcPct val="170000"/>
              </a:lnSpc>
            </a:pPr>
            <a:r>
              <a:rPr lang="en-US" sz="1800" dirty="0"/>
              <a:t>3. There is no such significant difference in sales on ‘School </a:t>
            </a:r>
            <a:r>
              <a:rPr lang="en-IN" sz="1800" dirty="0"/>
              <a:t>Holidays’.</a:t>
            </a:r>
          </a:p>
          <a:p>
            <a:pPr algn="l">
              <a:lnSpc>
                <a:spcPct val="170000"/>
              </a:lnSpc>
            </a:pPr>
            <a:r>
              <a:rPr lang="en-US" sz="1800" dirty="0"/>
              <a:t>4. Even though store type ‘b’ has very less number of stores but these are outperforming other store types in terms of </a:t>
            </a:r>
            <a:r>
              <a:rPr lang="en-IN" sz="1800" dirty="0"/>
              <a:t>sales and </a:t>
            </a:r>
            <a:r>
              <a:rPr lang="en-IN" sz="1800" dirty="0" err="1"/>
              <a:t>avg</a:t>
            </a:r>
            <a:r>
              <a:rPr lang="en-IN" sz="1800" dirty="0"/>
              <a:t> customers.</a:t>
            </a:r>
          </a:p>
          <a:p>
            <a:pPr algn="l">
              <a:lnSpc>
                <a:spcPct val="170000"/>
              </a:lnSpc>
            </a:pPr>
            <a:r>
              <a:rPr lang="en-US" sz="1800" dirty="0"/>
              <a:t>5. Sales are consistent for the second quarter of the year but it starts increasing in the last quarter.</a:t>
            </a:r>
            <a:endParaRPr lang="en-IN" sz="1800" dirty="0"/>
          </a:p>
        </p:txBody>
      </p:sp>
    </p:spTree>
    <p:extLst>
      <p:ext uri="{BB962C8B-B14F-4D97-AF65-F5344CB8AC3E}">
        <p14:creationId xmlns:p14="http://schemas.microsoft.com/office/powerpoint/2010/main" val="227888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CE51-4FDE-0761-F501-DB4FA63C7EFB}"/>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4B961C10-CC18-503C-311F-DD5933382BC0}"/>
              </a:ext>
            </a:extLst>
          </p:cNvPr>
          <p:cNvSpPr>
            <a:spLocks noGrp="1"/>
          </p:cNvSpPr>
          <p:nvPr>
            <p:ph idx="1"/>
          </p:nvPr>
        </p:nvSpPr>
        <p:spPr/>
        <p:txBody>
          <a:bodyPr>
            <a:normAutofit/>
          </a:bodyPr>
          <a:lstStyle/>
          <a:p>
            <a:pPr marL="560070" indent="-514350">
              <a:lnSpc>
                <a:spcPct val="150000"/>
              </a:lnSpc>
              <a:buAutoNum type="arabicPeriod"/>
            </a:pPr>
            <a:r>
              <a:rPr lang="en-US" sz="2000" dirty="0"/>
              <a:t>Extracting week, month, year from Date and adding them in dataset. </a:t>
            </a:r>
          </a:p>
          <a:p>
            <a:pPr marL="560070" indent="-514350">
              <a:lnSpc>
                <a:spcPct val="150000"/>
              </a:lnSpc>
              <a:buAutoNum type="arabicPeriod"/>
            </a:pPr>
            <a:r>
              <a:rPr lang="en-US" sz="2000" dirty="0"/>
              <a:t>Merging both dataset. </a:t>
            </a:r>
          </a:p>
          <a:p>
            <a:pPr marL="560070" indent="-514350">
              <a:lnSpc>
                <a:spcPct val="150000"/>
              </a:lnSpc>
              <a:buAutoNum type="arabicPeriod"/>
            </a:pPr>
            <a:r>
              <a:rPr lang="en-US" sz="2000" dirty="0"/>
              <a:t>One hot encoding for </a:t>
            </a:r>
            <a:r>
              <a:rPr lang="en-US" sz="2000" dirty="0" err="1"/>
              <a:t>Storetype</a:t>
            </a:r>
            <a:r>
              <a:rPr lang="en-US" sz="2000" dirty="0"/>
              <a:t>, Assortment. </a:t>
            </a:r>
          </a:p>
          <a:p>
            <a:pPr marL="560070" indent="-514350">
              <a:lnSpc>
                <a:spcPct val="150000"/>
              </a:lnSpc>
              <a:buAutoNum type="arabicPeriod"/>
            </a:pPr>
            <a:r>
              <a:rPr lang="en-US" sz="2000" dirty="0"/>
              <a:t>Splitting dataset into Training and Test set and applying </a:t>
            </a:r>
            <a:r>
              <a:rPr lang="en-US" sz="2000" dirty="0" err="1"/>
              <a:t>MinMaxScaler</a:t>
            </a:r>
            <a:r>
              <a:rPr lang="en-US" sz="2000" dirty="0"/>
              <a:t> for scaling dataset.</a:t>
            </a:r>
            <a:endParaRPr lang="en-IN" sz="2000" dirty="0"/>
          </a:p>
        </p:txBody>
      </p:sp>
    </p:spTree>
    <p:extLst>
      <p:ext uri="{BB962C8B-B14F-4D97-AF65-F5344CB8AC3E}">
        <p14:creationId xmlns:p14="http://schemas.microsoft.com/office/powerpoint/2010/main" val="3315998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F5C6-5767-B2D5-FFA2-4B35E30C5BB4}"/>
              </a:ext>
            </a:extLst>
          </p:cNvPr>
          <p:cNvSpPr>
            <a:spLocks noGrp="1"/>
          </p:cNvSpPr>
          <p:nvPr>
            <p:ph type="title"/>
          </p:nvPr>
        </p:nvSpPr>
        <p:spPr/>
        <p:txBody>
          <a:bodyPr/>
          <a:lstStyle/>
          <a:p>
            <a:r>
              <a:rPr lang="en-IN" dirty="0"/>
              <a:t>Models Implemented </a:t>
            </a:r>
          </a:p>
        </p:txBody>
      </p:sp>
      <p:sp>
        <p:nvSpPr>
          <p:cNvPr id="3" name="Content Placeholder 2">
            <a:extLst>
              <a:ext uri="{FF2B5EF4-FFF2-40B4-BE49-F238E27FC236}">
                <a16:creationId xmlns:a16="http://schemas.microsoft.com/office/drawing/2014/main" id="{2F99A538-36CB-CA2B-61F8-A0257011E287}"/>
              </a:ext>
            </a:extLst>
          </p:cNvPr>
          <p:cNvSpPr>
            <a:spLocks noGrp="1"/>
          </p:cNvSpPr>
          <p:nvPr>
            <p:ph idx="1"/>
          </p:nvPr>
        </p:nvSpPr>
        <p:spPr/>
        <p:txBody>
          <a:bodyPr/>
          <a:lstStyle/>
          <a:p>
            <a:pPr marL="560070" indent="-514350">
              <a:buAutoNum type="arabicPeriod"/>
            </a:pPr>
            <a:r>
              <a:rPr lang="en-IN" dirty="0"/>
              <a:t>Linear Regression (Baseline Model) </a:t>
            </a:r>
          </a:p>
          <a:p>
            <a:pPr marL="560070" indent="-514350">
              <a:buAutoNum type="arabicPeriod"/>
            </a:pPr>
            <a:r>
              <a:rPr lang="en-IN" dirty="0"/>
              <a:t>Lasso Regression </a:t>
            </a:r>
          </a:p>
          <a:p>
            <a:pPr marL="560070" indent="-514350">
              <a:buAutoNum type="arabicPeriod"/>
            </a:pPr>
            <a:r>
              <a:rPr lang="en-IN" dirty="0"/>
              <a:t>Decision Tree Regress </a:t>
            </a:r>
          </a:p>
          <a:p>
            <a:pPr marL="560070" indent="-514350">
              <a:buAutoNum type="arabicPeriod"/>
            </a:pPr>
            <a:r>
              <a:rPr lang="en-IN" dirty="0"/>
              <a:t>Random Forest Regressor</a:t>
            </a:r>
          </a:p>
        </p:txBody>
      </p:sp>
    </p:spTree>
    <p:extLst>
      <p:ext uri="{BB962C8B-B14F-4D97-AF65-F5344CB8AC3E}">
        <p14:creationId xmlns:p14="http://schemas.microsoft.com/office/powerpoint/2010/main" val="46775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B6D7-6CAC-93FC-D928-C01E40C37E00}"/>
              </a:ext>
            </a:extLst>
          </p:cNvPr>
          <p:cNvSpPr>
            <a:spLocks noGrp="1"/>
          </p:cNvSpPr>
          <p:nvPr>
            <p:ph type="title"/>
          </p:nvPr>
        </p:nvSpPr>
        <p:spPr/>
        <p:txBody>
          <a:bodyPr/>
          <a:lstStyle/>
          <a:p>
            <a:r>
              <a:rPr lang="en-IN" dirty="0"/>
              <a:t>Model Evaluation </a:t>
            </a:r>
          </a:p>
        </p:txBody>
      </p:sp>
      <p:graphicFrame>
        <p:nvGraphicFramePr>
          <p:cNvPr id="4" name="Table 3">
            <a:extLst>
              <a:ext uri="{FF2B5EF4-FFF2-40B4-BE49-F238E27FC236}">
                <a16:creationId xmlns:a16="http://schemas.microsoft.com/office/drawing/2014/main" id="{35BE3A46-66F9-4F80-13D8-068E389E24C4}"/>
              </a:ext>
            </a:extLst>
          </p:cNvPr>
          <p:cNvGraphicFramePr>
            <a:graphicFrameLocks noGrp="1"/>
          </p:cNvGraphicFramePr>
          <p:nvPr>
            <p:extLst>
              <p:ext uri="{D42A27DB-BD31-4B8C-83A1-F6EECF244321}">
                <p14:modId xmlns:p14="http://schemas.microsoft.com/office/powerpoint/2010/main" val="809337738"/>
              </p:ext>
            </p:extLst>
          </p:nvPr>
        </p:nvGraphicFramePr>
        <p:xfrm>
          <a:off x="611560" y="1844824"/>
          <a:ext cx="7313241" cy="3165348"/>
        </p:xfrm>
        <a:graphic>
          <a:graphicData uri="http://schemas.openxmlformats.org/drawingml/2006/table">
            <a:tbl>
              <a:tblPr firstRow="1" bandRow="1">
                <a:tableStyleId>{B301B821-A1FF-4177-AEE7-76D212191A09}</a:tableStyleId>
              </a:tblPr>
              <a:tblGrid>
                <a:gridCol w="2437747">
                  <a:extLst>
                    <a:ext uri="{9D8B030D-6E8A-4147-A177-3AD203B41FA5}">
                      <a16:colId xmlns:a16="http://schemas.microsoft.com/office/drawing/2014/main" val="4234893052"/>
                    </a:ext>
                  </a:extLst>
                </a:gridCol>
                <a:gridCol w="2437747">
                  <a:extLst>
                    <a:ext uri="{9D8B030D-6E8A-4147-A177-3AD203B41FA5}">
                      <a16:colId xmlns:a16="http://schemas.microsoft.com/office/drawing/2014/main" val="3854277589"/>
                    </a:ext>
                  </a:extLst>
                </a:gridCol>
                <a:gridCol w="2437747">
                  <a:extLst>
                    <a:ext uri="{9D8B030D-6E8A-4147-A177-3AD203B41FA5}">
                      <a16:colId xmlns:a16="http://schemas.microsoft.com/office/drawing/2014/main" val="58394886"/>
                    </a:ext>
                  </a:extLst>
                </a:gridCol>
              </a:tblGrid>
              <a:tr h="370840">
                <a:tc>
                  <a:txBody>
                    <a:bodyPr/>
                    <a:lstStyle/>
                    <a:p>
                      <a:pPr algn="ctr">
                        <a:lnSpc>
                          <a:spcPct val="150000"/>
                        </a:lnSpc>
                      </a:pPr>
                      <a:r>
                        <a:rPr lang="en-IN" dirty="0"/>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dirty="0"/>
                        <a:t>TRAINING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dirty="0"/>
                        <a:t>TESTING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9958540"/>
                  </a:ext>
                </a:extLst>
              </a:tr>
              <a:tr h="370840">
                <a:tc>
                  <a:txBody>
                    <a:bodyPr/>
                    <a:lstStyle/>
                    <a:p>
                      <a:pPr algn="ctr">
                        <a:lnSpc>
                          <a:spcPct val="150000"/>
                        </a:lnSpc>
                      </a:pPr>
                      <a:r>
                        <a:rPr lang="en-IN" sz="1600" dirty="0"/>
                        <a:t>Linear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lnSpc>
                          <a:spcPct val="150000"/>
                        </a:lnSpc>
                      </a:pPr>
                      <a:r>
                        <a:rPr lang="en-IN" dirty="0"/>
                        <a:t>0.780750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dirty="0"/>
                        <a:t>0.782392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6008276"/>
                  </a:ext>
                </a:extLst>
              </a:tr>
              <a:tr h="37084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IN" sz="1600" dirty="0"/>
                        <a:t>Lasso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lnSpc>
                          <a:spcPct val="150000"/>
                        </a:lnSpc>
                      </a:pPr>
                      <a:r>
                        <a:rPr lang="en-IN" dirty="0"/>
                        <a:t>0.780731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dirty="0"/>
                        <a:t>0.780769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489602"/>
                  </a:ext>
                </a:extLst>
              </a:tr>
              <a:tr h="37084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IN" sz="1600" dirty="0"/>
                        <a:t>Decision Tree Regress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lnSpc>
                          <a:spcPct val="150000"/>
                        </a:lnSpc>
                      </a:pPr>
                      <a:r>
                        <a:rPr lang="en-IN" dirty="0"/>
                        <a:t>0.99996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dirty="0"/>
                        <a:t>0.915942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8272323"/>
                  </a:ext>
                </a:extLst>
              </a:tr>
              <a:tr h="370840">
                <a:tc>
                  <a:txBody>
                    <a:bodyPr/>
                    <a:lstStyle/>
                    <a:p>
                      <a:pPr algn="ctr" fontAlgn="ctr"/>
                      <a:r>
                        <a:rPr lang="en-IN" sz="1600" dirty="0"/>
                        <a:t>Decision Tree(hyperparameters)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lnSpc>
                          <a:spcPct val="150000"/>
                        </a:lnSpc>
                      </a:pPr>
                      <a:r>
                        <a:rPr lang="en-IN" sz="1800" b="0" i="0" kern="1200" dirty="0">
                          <a:solidFill>
                            <a:schemeClr val="dk1"/>
                          </a:solidFill>
                          <a:effectLst/>
                          <a:latin typeface="+mn-lt"/>
                          <a:ea typeface="+mn-ea"/>
                          <a:cs typeface="+mn-cs"/>
                        </a:rPr>
                        <a:t>0.963506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800" b="0" i="0" kern="1200" dirty="0">
                          <a:solidFill>
                            <a:schemeClr val="dk1"/>
                          </a:solidFill>
                          <a:effectLst/>
                          <a:latin typeface="+mn-lt"/>
                          <a:ea typeface="+mn-ea"/>
                          <a:cs typeface="+mn-cs"/>
                        </a:rPr>
                        <a:t>0.935400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2872741"/>
                  </a:ext>
                </a:extLst>
              </a:tr>
              <a:tr h="37084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IN" sz="1600" dirty="0"/>
                        <a:t>Random Forest Regressor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lnSpc>
                          <a:spcPct val="150000"/>
                        </a:lnSpc>
                      </a:pPr>
                      <a:r>
                        <a:rPr lang="en-IN" dirty="0"/>
                        <a:t>0.963506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dirty="0"/>
                        <a:t>0.935417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1534058"/>
                  </a:ext>
                </a:extLst>
              </a:tr>
            </a:tbl>
          </a:graphicData>
        </a:graphic>
      </p:graphicFrame>
    </p:spTree>
    <p:extLst>
      <p:ext uri="{BB962C8B-B14F-4D97-AF65-F5344CB8AC3E}">
        <p14:creationId xmlns:p14="http://schemas.microsoft.com/office/powerpoint/2010/main" val="3384081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7A99-9F0B-3F96-14DB-53D34BFD0F33}"/>
              </a:ext>
            </a:extLst>
          </p:cNvPr>
          <p:cNvSpPr>
            <a:spLocks noGrp="1"/>
          </p:cNvSpPr>
          <p:nvPr>
            <p:ph type="title"/>
          </p:nvPr>
        </p:nvSpPr>
        <p:spPr>
          <a:xfrm>
            <a:off x="457200" y="273050"/>
            <a:ext cx="7283152" cy="1162050"/>
          </a:xfrm>
        </p:spPr>
        <p:txBody>
          <a:bodyPr/>
          <a:lstStyle/>
          <a:p>
            <a:r>
              <a:rPr lang="en-US" dirty="0"/>
              <a:t>Insights from Random Forest Regressor</a:t>
            </a:r>
            <a:endParaRPr lang="en-IN" dirty="0"/>
          </a:p>
        </p:txBody>
      </p:sp>
      <p:sp>
        <p:nvSpPr>
          <p:cNvPr id="4" name="Text Placeholder 3">
            <a:extLst>
              <a:ext uri="{FF2B5EF4-FFF2-40B4-BE49-F238E27FC236}">
                <a16:creationId xmlns:a16="http://schemas.microsoft.com/office/drawing/2014/main" id="{73839E0F-F377-72B9-E640-CE8BCAC2A057}"/>
              </a:ext>
            </a:extLst>
          </p:cNvPr>
          <p:cNvSpPr>
            <a:spLocks noGrp="1"/>
          </p:cNvSpPr>
          <p:nvPr>
            <p:ph type="body" sz="half" idx="2"/>
          </p:nvPr>
        </p:nvSpPr>
        <p:spPr/>
        <p:txBody>
          <a:bodyPr/>
          <a:lstStyle/>
          <a:p>
            <a:pPr>
              <a:lnSpc>
                <a:spcPct val="150000"/>
              </a:lnSpc>
            </a:pPr>
            <a:r>
              <a:rPr lang="en-US" dirty="0"/>
              <a:t>Predictions from random forest model are very close to actual values in our X dataset as we have good score. The figure shows actual values, predicted &amp; the difference between them respectively.</a:t>
            </a:r>
          </a:p>
          <a:p>
            <a:pPr>
              <a:lnSpc>
                <a:spcPct val="150000"/>
              </a:lnSpc>
            </a:pPr>
            <a:endParaRPr lang="en-US" dirty="0"/>
          </a:p>
          <a:p>
            <a:pPr>
              <a:lnSpc>
                <a:spcPct val="150000"/>
              </a:lnSpc>
            </a:pPr>
            <a:r>
              <a:rPr lang="en-US" dirty="0"/>
              <a:t>Since this is Sales prediction MAE is a good metric. We’re getting Mean Absolute Error ~ $ 380 And MAPE of 5.65%</a:t>
            </a:r>
            <a:endParaRPr lang="en-IN" dirty="0"/>
          </a:p>
        </p:txBody>
      </p:sp>
      <p:pic>
        <p:nvPicPr>
          <p:cNvPr id="7170" name="Picture 2">
            <a:extLst>
              <a:ext uri="{FF2B5EF4-FFF2-40B4-BE49-F238E27FC236}">
                <a16:creationId xmlns:a16="http://schemas.microsoft.com/office/drawing/2014/main" id="{A30D1E55-CA92-F6F4-7A2E-35B7ABC291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474761"/>
            <a:ext cx="5111750" cy="3449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54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Problem Description</a:t>
            </a:r>
          </a:p>
        </p:txBody>
      </p:sp>
      <p:sp>
        <p:nvSpPr>
          <p:cNvPr id="6" name="TextBox 5">
            <a:extLst>
              <a:ext uri="{FF2B5EF4-FFF2-40B4-BE49-F238E27FC236}">
                <a16:creationId xmlns:a16="http://schemas.microsoft.com/office/drawing/2014/main" id="{E63C5231-6DC5-E68E-0772-FB8A2BE81FE9}"/>
              </a:ext>
            </a:extLst>
          </p:cNvPr>
          <p:cNvSpPr txBox="1"/>
          <p:nvPr/>
        </p:nvSpPr>
        <p:spPr>
          <a:xfrm>
            <a:off x="1043608" y="1524000"/>
            <a:ext cx="7056784" cy="4847994"/>
          </a:xfrm>
          <a:prstGeom prst="rect">
            <a:avLst/>
          </a:prstGeom>
          <a:noFill/>
        </p:spPr>
        <p:txBody>
          <a:bodyPr wrap="square" rtlCol="0">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Number of Stores</a:t>
            </a:r>
            <a:r>
              <a:rPr kumimoji="0" lang="en-US" altLang="en-US" sz="1600" b="0" i="0" u="none" strike="noStrike" cap="none" normalizeH="0" baseline="0" dirty="0">
                <a:ln>
                  <a:noFill/>
                </a:ln>
                <a:solidFill>
                  <a:schemeClr val="tx1"/>
                </a:solidFill>
                <a:effectLst/>
                <a:latin typeface="Arial" panose="020B0604020202020204" pitchFamily="34" charset="0"/>
              </a:rPr>
              <a:t>: XYZ operates over 3,000 stores in 7 different countries.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Prediction Task</a:t>
            </a:r>
            <a:r>
              <a:rPr kumimoji="0" lang="en-US" altLang="en-US" sz="1600" b="0" i="0" u="none" strike="noStrike" cap="none" normalizeH="0" baseline="0" dirty="0">
                <a:ln>
                  <a:noFill/>
                </a:ln>
                <a:solidFill>
                  <a:schemeClr val="tx1"/>
                </a:solidFill>
                <a:effectLst/>
                <a:latin typeface="Arial" panose="020B0604020202020204" pitchFamily="34" charset="0"/>
              </a:rPr>
              <a:t>: Store managers need to predict daily sales for up to six weeks in advance.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Influencing Factors</a:t>
            </a:r>
            <a:r>
              <a:rPr kumimoji="0" lang="en-US" altLang="en-US" sz="1600" b="0" i="0" u="none" strike="noStrike" cap="none" normalizeH="0" baseline="0" dirty="0">
                <a:ln>
                  <a:noFill/>
                </a:ln>
                <a:solidFill>
                  <a:schemeClr val="tx1"/>
                </a:solidFill>
                <a:effectLst/>
                <a:latin typeface="Arial" panose="020B0604020202020204" pitchFamily="34" charset="0"/>
              </a:rPr>
              <a:t>: Sales are affected by promotions, competition, school and state holidays, seasonality, and locality.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Variation in Accuracy</a:t>
            </a:r>
            <a:r>
              <a:rPr kumimoji="0" lang="en-US" altLang="en-US" sz="1600" b="0" i="0" u="none" strike="noStrike" cap="none" normalizeH="0" baseline="0" dirty="0">
                <a:ln>
                  <a:noFill/>
                </a:ln>
                <a:solidFill>
                  <a:schemeClr val="tx1"/>
                </a:solidFill>
                <a:effectLst/>
                <a:latin typeface="Arial" panose="020B0604020202020204" pitchFamily="34" charset="0"/>
              </a:rPr>
              <a:t>: Due to the unique circumstances of each store, prediction accuracy varies among managers.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Data Provided</a:t>
            </a:r>
            <a:r>
              <a:rPr kumimoji="0" lang="en-US" altLang="en-US" sz="1600" b="0" i="0" u="none" strike="noStrike" cap="none" normalizeH="0" baseline="0" dirty="0">
                <a:ln>
                  <a:noFill/>
                </a:ln>
                <a:solidFill>
                  <a:schemeClr val="tx1"/>
                </a:solidFill>
                <a:effectLst/>
                <a:latin typeface="Arial" panose="020B0604020202020204" pitchFamily="34" charset="0"/>
              </a:rPr>
              <a:t>: Historical sales data for 1,115 stores is available.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Forecasting Goal</a:t>
            </a:r>
            <a:r>
              <a:rPr kumimoji="0" lang="en-US" altLang="en-US" sz="1600" b="0" i="0" u="none" strike="noStrike" cap="none" normalizeH="0" baseline="0" dirty="0">
                <a:ln>
                  <a:noFill/>
                </a:ln>
                <a:solidFill>
                  <a:schemeClr val="tx1"/>
                </a:solidFill>
                <a:effectLst/>
                <a:latin typeface="Arial" panose="020B0604020202020204" pitchFamily="34" charset="0"/>
              </a:rPr>
              <a:t>: The task is to forecast the "Sales" column for the provided test set.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Temporary Closures</a:t>
            </a:r>
            <a:r>
              <a:rPr kumimoji="0" lang="en-US" altLang="en-US" sz="1600" b="0" i="0" u="none" strike="noStrike" cap="none" normalizeH="0" baseline="0" dirty="0">
                <a:ln>
                  <a:noFill/>
                </a:ln>
                <a:solidFill>
                  <a:schemeClr val="tx1"/>
                </a:solidFill>
                <a:effectLst/>
                <a:latin typeface="Arial" panose="020B0604020202020204" pitchFamily="34" charset="0"/>
              </a:rPr>
              <a:t>: Some stores were temporarily closed for refurbishment </a:t>
            </a:r>
          </a:p>
        </p:txBody>
      </p:sp>
    </p:spTree>
    <p:extLst>
      <p:ext uri="{BB962C8B-B14F-4D97-AF65-F5344CB8AC3E}">
        <p14:creationId xmlns:p14="http://schemas.microsoft.com/office/powerpoint/2010/main" val="3190566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DF5E-39A7-750B-F77B-D5EA9EDB2884}"/>
              </a:ext>
            </a:extLst>
          </p:cNvPr>
          <p:cNvSpPr>
            <a:spLocks noGrp="1"/>
          </p:cNvSpPr>
          <p:nvPr>
            <p:ph type="title"/>
          </p:nvPr>
        </p:nvSpPr>
        <p:spPr/>
        <p:txBody>
          <a:bodyPr/>
          <a:lstStyle/>
          <a:p>
            <a:r>
              <a:rPr lang="en-IN" dirty="0"/>
              <a:t>Feature Importance</a:t>
            </a:r>
          </a:p>
        </p:txBody>
      </p:sp>
      <p:pic>
        <p:nvPicPr>
          <p:cNvPr id="8198" name="Picture 6">
            <a:extLst>
              <a:ext uri="{FF2B5EF4-FFF2-40B4-BE49-F238E27FC236}">
                <a16:creationId xmlns:a16="http://schemas.microsoft.com/office/drawing/2014/main" id="{35437DFE-8A68-8736-CFA9-8D26E0E1AE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772816"/>
            <a:ext cx="6058935" cy="441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77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11,484 Thank You Page Template Images, Stock Photos, 3D objects, &amp; Vectors  | Shutterstock">
            <a:extLst>
              <a:ext uri="{FF2B5EF4-FFF2-40B4-BE49-F238E27FC236}">
                <a16:creationId xmlns:a16="http://schemas.microsoft.com/office/drawing/2014/main" id="{7435451B-B603-0D9E-3AEF-D232246FBF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888"/>
          <a:stretch/>
        </p:blipFill>
        <p:spPr bwMode="auto">
          <a:xfrm>
            <a:off x="1115616" y="1052737"/>
            <a:ext cx="6696744"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85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138AFC74-2DAB-4FF2-A66B-288CACB8B844}"/>
              </a:ext>
            </a:extLst>
          </p:cNvPr>
          <p:cNvSpPr>
            <a:spLocks noGrp="1"/>
          </p:cNvSpPr>
          <p:nvPr>
            <p:ph idx="1"/>
          </p:nvPr>
        </p:nvSpPr>
        <p:spPr/>
        <p:txBody>
          <a:bodyPr/>
          <a:lstStyle/>
          <a:p>
            <a:pPr marL="502920" indent="-457200">
              <a:buFont typeface="Wingdings" panose="05000000000000000000" pitchFamily="2" charset="2"/>
              <a:buChar char="v"/>
            </a:pPr>
            <a:r>
              <a:rPr lang="en-US" dirty="0"/>
              <a:t>Data 1- </a:t>
            </a:r>
          </a:p>
          <a:p>
            <a:pPr marL="1149350" lvl="1" indent="-457200">
              <a:buFont typeface="Wingdings" panose="05000000000000000000" pitchFamily="2" charset="2"/>
              <a:buChar char="v"/>
            </a:pPr>
            <a:r>
              <a:rPr lang="en-US" dirty="0"/>
              <a:t>Columns- 9,  </a:t>
            </a:r>
          </a:p>
          <a:p>
            <a:pPr marL="1149350" lvl="1" indent="-457200">
              <a:buFont typeface="Wingdings" panose="05000000000000000000" pitchFamily="2" charset="2"/>
              <a:buChar char="v"/>
            </a:pPr>
            <a:r>
              <a:rPr lang="en-US" dirty="0"/>
              <a:t>Rows- 1017210</a:t>
            </a:r>
          </a:p>
          <a:p>
            <a:pPr marL="502920" indent="-457200">
              <a:buFont typeface="Wingdings" panose="05000000000000000000" pitchFamily="2" charset="2"/>
              <a:buChar char="v"/>
            </a:pPr>
            <a:endParaRPr lang="en-US" dirty="0"/>
          </a:p>
          <a:p>
            <a:pPr marL="502920" indent="-457200">
              <a:buFont typeface="Wingdings" panose="05000000000000000000" pitchFamily="2" charset="2"/>
              <a:buChar char="v"/>
            </a:pPr>
            <a:r>
              <a:rPr lang="en-US" dirty="0"/>
              <a:t>Data 2 – </a:t>
            </a:r>
          </a:p>
          <a:p>
            <a:pPr marL="1149350" lvl="1" indent="-457200">
              <a:buFont typeface="Wingdings" panose="05000000000000000000" pitchFamily="2" charset="2"/>
              <a:buChar char="v"/>
            </a:pPr>
            <a:r>
              <a:rPr lang="en-US" dirty="0"/>
              <a:t>Columns – 10, </a:t>
            </a:r>
          </a:p>
          <a:p>
            <a:pPr marL="1149350" lvl="1" indent="-457200">
              <a:buFont typeface="Wingdings" panose="05000000000000000000" pitchFamily="2" charset="2"/>
              <a:buChar char="v"/>
            </a:pPr>
            <a:r>
              <a:rPr lang="en-US" dirty="0"/>
              <a:t>Rows – 1115</a:t>
            </a:r>
          </a:p>
        </p:txBody>
      </p:sp>
    </p:spTree>
    <p:extLst>
      <p:ext uri="{BB962C8B-B14F-4D97-AF65-F5344CB8AC3E}">
        <p14:creationId xmlns:p14="http://schemas.microsoft.com/office/powerpoint/2010/main" val="373344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B17-CA98-41AD-988B-68DA804E97D8}"/>
              </a:ext>
            </a:extLst>
          </p:cNvPr>
          <p:cNvSpPr>
            <a:spLocks noGrp="1"/>
          </p:cNvSpPr>
          <p:nvPr>
            <p:ph type="title"/>
          </p:nvPr>
        </p:nvSpPr>
        <p:spPr/>
        <p:txBody>
          <a:bodyPr/>
          <a:lstStyle/>
          <a:p>
            <a:r>
              <a:rPr lang="en-US" dirty="0"/>
              <a:t>Data fields :- Data 1</a:t>
            </a:r>
          </a:p>
        </p:txBody>
      </p:sp>
      <p:sp>
        <p:nvSpPr>
          <p:cNvPr id="3" name="Content Placeholder 2">
            <a:extLst>
              <a:ext uri="{FF2B5EF4-FFF2-40B4-BE49-F238E27FC236}">
                <a16:creationId xmlns:a16="http://schemas.microsoft.com/office/drawing/2014/main" id="{4488E470-4D18-4400-AE5B-F1B78BA44AD5}"/>
              </a:ext>
            </a:extLst>
          </p:cNvPr>
          <p:cNvSpPr>
            <a:spLocks noGrp="1"/>
          </p:cNvSpPr>
          <p:nvPr>
            <p:ph idx="1"/>
          </p:nvPr>
        </p:nvSpPr>
        <p:spPr/>
        <p:txBody>
          <a:bodyPr>
            <a:noAutofit/>
          </a:bodyPr>
          <a:lstStyle/>
          <a:p>
            <a:pPr marL="502920" indent="-457200">
              <a:lnSpc>
                <a:spcPct val="150000"/>
              </a:lnSpc>
              <a:buFont typeface="Wingdings" panose="05000000000000000000" pitchFamily="2" charset="2"/>
              <a:buChar char="Ø"/>
            </a:pPr>
            <a:r>
              <a:rPr lang="en-US" sz="1600" dirty="0"/>
              <a:t>Id - an Id that represents a (Store, Date) duple within the set</a:t>
            </a:r>
          </a:p>
          <a:p>
            <a:pPr marL="502920" indent="-457200">
              <a:lnSpc>
                <a:spcPct val="150000"/>
              </a:lnSpc>
              <a:buFont typeface="Wingdings" panose="05000000000000000000" pitchFamily="2" charset="2"/>
              <a:buChar char="Ø"/>
            </a:pPr>
            <a:r>
              <a:rPr lang="en-US" sz="1600" dirty="0"/>
              <a:t>Store - a unique Id for each store</a:t>
            </a:r>
          </a:p>
          <a:p>
            <a:pPr marL="502920" indent="-457200">
              <a:lnSpc>
                <a:spcPct val="150000"/>
              </a:lnSpc>
              <a:buFont typeface="Wingdings" panose="05000000000000000000" pitchFamily="2" charset="2"/>
              <a:buChar char="Ø"/>
            </a:pPr>
            <a:r>
              <a:rPr lang="en-US" sz="1600" dirty="0"/>
              <a:t>Sales - the turnover for any given day (Dependent Variable)</a:t>
            </a:r>
          </a:p>
          <a:p>
            <a:pPr marL="502920" indent="-457200">
              <a:lnSpc>
                <a:spcPct val="150000"/>
              </a:lnSpc>
              <a:buFont typeface="Wingdings" panose="05000000000000000000" pitchFamily="2" charset="2"/>
              <a:buChar char="Ø"/>
            </a:pPr>
            <a:r>
              <a:rPr lang="en-US" sz="1600" dirty="0"/>
              <a:t>Customers - the number of customers on a given day</a:t>
            </a:r>
          </a:p>
          <a:p>
            <a:pPr marL="502920" indent="-457200">
              <a:lnSpc>
                <a:spcPct val="150000"/>
              </a:lnSpc>
              <a:buFont typeface="Wingdings" panose="05000000000000000000" pitchFamily="2" charset="2"/>
              <a:buChar char="Ø"/>
            </a:pPr>
            <a:r>
              <a:rPr lang="en-US" sz="1600" dirty="0"/>
              <a:t>Open - an indicator for whether the store was open: 0 = closed, 1 = open</a:t>
            </a:r>
          </a:p>
          <a:p>
            <a:pPr marL="502920" indent="-457200">
              <a:lnSpc>
                <a:spcPct val="150000"/>
              </a:lnSpc>
              <a:buFont typeface="Wingdings" panose="05000000000000000000" pitchFamily="2" charset="2"/>
              <a:buChar char="Ø"/>
            </a:pPr>
            <a:r>
              <a:rPr lang="en-US" sz="1600" dirty="0"/>
              <a:t>State Holiday - indicates a state holiday. Normally all stores, with few exceptions, are closed on state holidays. Note that all schools are closed on public holidays and weekends. a = public holiday, b = Easter holiday, c = Christmas, 0 = None</a:t>
            </a:r>
          </a:p>
          <a:p>
            <a:pPr marL="502920" indent="-457200">
              <a:lnSpc>
                <a:spcPct val="150000"/>
              </a:lnSpc>
              <a:buFont typeface="Wingdings" panose="05000000000000000000" pitchFamily="2" charset="2"/>
              <a:buChar char="Ø"/>
            </a:pPr>
            <a:r>
              <a:rPr lang="en-US" sz="1600" dirty="0"/>
              <a:t>School Holiday - indicates if the (Store) was affected by the closure of public schools</a:t>
            </a:r>
          </a:p>
          <a:p>
            <a:pPr marL="502920" indent="-457200">
              <a:lnSpc>
                <a:spcPct val="150000"/>
              </a:lnSpc>
              <a:buFont typeface="Wingdings" panose="05000000000000000000" pitchFamily="2" charset="2"/>
              <a:buChar char="Ø"/>
            </a:pPr>
            <a:endParaRPr lang="en-US" sz="1600" dirty="0"/>
          </a:p>
        </p:txBody>
      </p:sp>
    </p:spTree>
    <p:extLst>
      <p:ext uri="{BB962C8B-B14F-4D97-AF65-F5344CB8AC3E}">
        <p14:creationId xmlns:p14="http://schemas.microsoft.com/office/powerpoint/2010/main" val="339201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B17-CA98-41AD-988B-68DA804E97D8}"/>
              </a:ext>
            </a:extLst>
          </p:cNvPr>
          <p:cNvSpPr>
            <a:spLocks noGrp="1"/>
          </p:cNvSpPr>
          <p:nvPr>
            <p:ph type="title"/>
          </p:nvPr>
        </p:nvSpPr>
        <p:spPr/>
        <p:txBody>
          <a:bodyPr/>
          <a:lstStyle/>
          <a:p>
            <a:r>
              <a:rPr lang="en-US" dirty="0"/>
              <a:t>Data fields :- Data 2</a:t>
            </a:r>
          </a:p>
        </p:txBody>
      </p:sp>
      <p:sp>
        <p:nvSpPr>
          <p:cNvPr id="3" name="Content Placeholder 2">
            <a:extLst>
              <a:ext uri="{FF2B5EF4-FFF2-40B4-BE49-F238E27FC236}">
                <a16:creationId xmlns:a16="http://schemas.microsoft.com/office/drawing/2014/main" id="{4488E470-4D18-4400-AE5B-F1B78BA44AD5}"/>
              </a:ext>
            </a:extLst>
          </p:cNvPr>
          <p:cNvSpPr>
            <a:spLocks noGrp="1"/>
          </p:cNvSpPr>
          <p:nvPr>
            <p:ph idx="1"/>
          </p:nvPr>
        </p:nvSpPr>
        <p:spPr/>
        <p:txBody>
          <a:bodyPr>
            <a:noAutofit/>
          </a:bodyPr>
          <a:lstStyle/>
          <a:p>
            <a:pPr marL="502920" indent="-457200">
              <a:lnSpc>
                <a:spcPct val="150000"/>
              </a:lnSpc>
              <a:buFont typeface="Wingdings" panose="05000000000000000000" pitchFamily="2" charset="2"/>
              <a:buChar char="Ø"/>
            </a:pPr>
            <a:r>
              <a:rPr lang="en-US" sz="1600" dirty="0"/>
              <a:t>Store Type - differentiates between 4 different store models: a, b, c, d</a:t>
            </a:r>
          </a:p>
          <a:p>
            <a:pPr marL="502920" indent="-457200">
              <a:lnSpc>
                <a:spcPct val="150000"/>
              </a:lnSpc>
              <a:buFont typeface="Wingdings" panose="05000000000000000000" pitchFamily="2" charset="2"/>
              <a:buChar char="Ø"/>
            </a:pPr>
            <a:r>
              <a:rPr lang="en-US" sz="1600" dirty="0"/>
              <a:t>Assortment - describes an assortment level: a = basic, b = extra, c = extended. An assortment strategy in retailing involves the number and type of products that stores display for purchase by consumers.</a:t>
            </a:r>
          </a:p>
          <a:p>
            <a:pPr marL="502920" indent="-457200">
              <a:lnSpc>
                <a:spcPct val="150000"/>
              </a:lnSpc>
              <a:buFont typeface="Wingdings" panose="05000000000000000000" pitchFamily="2" charset="2"/>
              <a:buChar char="Ø"/>
            </a:pPr>
            <a:r>
              <a:rPr lang="en-US" sz="1600" dirty="0"/>
              <a:t>Competition Distance – the distance in meters to the nearest competitor store</a:t>
            </a:r>
          </a:p>
          <a:p>
            <a:pPr marL="502920" indent="-457200">
              <a:lnSpc>
                <a:spcPct val="150000"/>
              </a:lnSpc>
              <a:buFont typeface="Wingdings" panose="05000000000000000000" pitchFamily="2" charset="2"/>
              <a:buChar char="Ø"/>
            </a:pPr>
            <a:r>
              <a:rPr lang="en-US" sz="1600" dirty="0"/>
              <a:t>Competition Open Since[Month/Year] - gives the approximate year and month of the time the nearest competitor was opened</a:t>
            </a:r>
          </a:p>
          <a:p>
            <a:pPr marL="502920" indent="-457200">
              <a:lnSpc>
                <a:spcPct val="150000"/>
              </a:lnSpc>
              <a:buFont typeface="Wingdings" panose="05000000000000000000" pitchFamily="2" charset="2"/>
              <a:buChar char="Ø"/>
            </a:pPr>
            <a:r>
              <a:rPr lang="en-US" sz="1600" dirty="0"/>
              <a:t>Promo - indicates whether a store is running a promo on that day</a:t>
            </a:r>
          </a:p>
          <a:p>
            <a:pPr marL="502920" indent="-457200">
              <a:lnSpc>
                <a:spcPct val="150000"/>
              </a:lnSpc>
              <a:buFont typeface="Wingdings" panose="05000000000000000000" pitchFamily="2" charset="2"/>
              <a:buChar char="Ø"/>
            </a:pPr>
            <a:r>
              <a:rPr lang="en-US" sz="1600" dirty="0"/>
              <a:t>Promo2 - Promo2 is a continuing and consecutive promotion for some stores: 0</a:t>
            </a:r>
          </a:p>
          <a:p>
            <a:pPr marL="502920" indent="-457200">
              <a:lnSpc>
                <a:spcPct val="150000"/>
              </a:lnSpc>
              <a:buFont typeface="Wingdings" panose="05000000000000000000" pitchFamily="2" charset="2"/>
              <a:buChar char="Ø"/>
            </a:pPr>
            <a:r>
              <a:rPr lang="en-US" sz="1600" dirty="0"/>
              <a:t>= store is not participating, 1 = store is participating</a:t>
            </a:r>
          </a:p>
        </p:txBody>
      </p:sp>
    </p:spTree>
    <p:extLst>
      <p:ext uri="{BB962C8B-B14F-4D97-AF65-F5344CB8AC3E}">
        <p14:creationId xmlns:p14="http://schemas.microsoft.com/office/powerpoint/2010/main" val="324040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B17-CA98-41AD-988B-68DA804E97D8}"/>
              </a:ext>
            </a:extLst>
          </p:cNvPr>
          <p:cNvSpPr>
            <a:spLocks noGrp="1"/>
          </p:cNvSpPr>
          <p:nvPr>
            <p:ph type="title"/>
          </p:nvPr>
        </p:nvSpPr>
        <p:spPr/>
        <p:txBody>
          <a:bodyPr/>
          <a:lstStyle/>
          <a:p>
            <a:r>
              <a:rPr lang="en-US" dirty="0"/>
              <a:t>Data fields :- Data 2</a:t>
            </a:r>
          </a:p>
        </p:txBody>
      </p:sp>
      <p:sp>
        <p:nvSpPr>
          <p:cNvPr id="3" name="Content Placeholder 2">
            <a:extLst>
              <a:ext uri="{FF2B5EF4-FFF2-40B4-BE49-F238E27FC236}">
                <a16:creationId xmlns:a16="http://schemas.microsoft.com/office/drawing/2014/main" id="{4488E470-4D18-4400-AE5B-F1B78BA44AD5}"/>
              </a:ext>
            </a:extLst>
          </p:cNvPr>
          <p:cNvSpPr>
            <a:spLocks noGrp="1"/>
          </p:cNvSpPr>
          <p:nvPr>
            <p:ph idx="1"/>
          </p:nvPr>
        </p:nvSpPr>
        <p:spPr/>
        <p:txBody>
          <a:bodyPr>
            <a:noAutofit/>
          </a:bodyPr>
          <a:lstStyle/>
          <a:p>
            <a:pPr marL="502920" indent="-457200">
              <a:lnSpc>
                <a:spcPct val="150000"/>
              </a:lnSpc>
              <a:buFont typeface="Wingdings" panose="05000000000000000000" pitchFamily="2" charset="2"/>
              <a:buChar char="Ø"/>
            </a:pPr>
            <a:r>
              <a:rPr lang="en-US" sz="1600" dirty="0"/>
              <a:t>Promo2  Since[Year/Week] - describes the year and calendar week when the store started participating in Promo2</a:t>
            </a:r>
          </a:p>
          <a:p>
            <a:pPr marL="502920" indent="-457200">
              <a:lnSpc>
                <a:spcPct val="150000"/>
              </a:lnSpc>
              <a:buFont typeface="Wingdings" panose="05000000000000000000" pitchFamily="2" charset="2"/>
              <a:buChar char="Ø"/>
            </a:pPr>
            <a:r>
              <a:rPr lang="en-US" sz="1600" dirty="0"/>
              <a:t>Promo Interval - describes the consecutive intervals Promo2 is started, naming the months the promotion is started anew. E.g. "Feb, May, Aug, Nov" means each round starts in February, May, August, and November of any given year for that store.</a:t>
            </a:r>
          </a:p>
        </p:txBody>
      </p:sp>
    </p:spTree>
    <p:extLst>
      <p:ext uri="{BB962C8B-B14F-4D97-AF65-F5344CB8AC3E}">
        <p14:creationId xmlns:p14="http://schemas.microsoft.com/office/powerpoint/2010/main" val="198889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idx="1"/>
          </p:nvPr>
        </p:nvSpPr>
        <p:spPr/>
        <p:txBody>
          <a:bodyPr>
            <a:normAutofit/>
          </a:bodyPr>
          <a:lstStyle/>
          <a:p>
            <a:pPr>
              <a:lnSpc>
                <a:spcPct val="150000"/>
              </a:lnSpc>
            </a:pPr>
            <a:r>
              <a:rPr lang="en-US" sz="2400" dirty="0"/>
              <a:t>To create a robust sales forecasting model using historical sales data, considering the various factors that influence sales.</a:t>
            </a:r>
          </a:p>
        </p:txBody>
      </p:sp>
    </p:spTree>
    <p:extLst>
      <p:ext uri="{BB962C8B-B14F-4D97-AF65-F5344CB8AC3E}">
        <p14:creationId xmlns:p14="http://schemas.microsoft.com/office/powerpoint/2010/main" val="128307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65FE-5DC8-4FFF-A1C7-4CC710B3D073}"/>
              </a:ext>
            </a:extLst>
          </p:cNvPr>
          <p:cNvSpPr>
            <a:spLocks noGrp="1"/>
          </p:cNvSpPr>
          <p:nvPr>
            <p:ph type="title"/>
          </p:nvPr>
        </p:nvSpPr>
        <p:spPr/>
        <p:txBody>
          <a:bodyPr/>
          <a:lstStyle/>
          <a:p>
            <a:r>
              <a:rPr lang="en-US" dirty="0"/>
              <a:t>We will perform the following steps</a:t>
            </a:r>
          </a:p>
        </p:txBody>
      </p:sp>
      <p:sp>
        <p:nvSpPr>
          <p:cNvPr id="3" name="Content Placeholder 2">
            <a:extLst>
              <a:ext uri="{FF2B5EF4-FFF2-40B4-BE49-F238E27FC236}">
                <a16:creationId xmlns:a16="http://schemas.microsoft.com/office/drawing/2014/main" id="{C4DFD893-57C4-4127-A79D-AC2307C2C10F}"/>
              </a:ext>
            </a:extLst>
          </p:cNvPr>
          <p:cNvSpPr>
            <a:spLocks noGrp="1"/>
          </p:cNvSpPr>
          <p:nvPr>
            <p:ph idx="1"/>
          </p:nvPr>
        </p:nvSpPr>
        <p:spPr/>
        <p:txBody>
          <a:bodyPr>
            <a:normAutofit fontScale="92500" lnSpcReduction="10000"/>
          </a:bodyPr>
          <a:lstStyle/>
          <a:p>
            <a:pPr marL="560070" indent="-514350">
              <a:lnSpc>
                <a:spcPct val="150000"/>
              </a:lnSpc>
              <a:buFont typeface="+mj-lt"/>
              <a:buAutoNum type="arabicPeriod"/>
            </a:pPr>
            <a:r>
              <a:rPr lang="en-US" dirty="0"/>
              <a:t>Load and inspect the data.</a:t>
            </a:r>
          </a:p>
          <a:p>
            <a:pPr marL="560070" indent="-514350">
              <a:lnSpc>
                <a:spcPct val="150000"/>
              </a:lnSpc>
              <a:buFont typeface="+mj-lt"/>
              <a:buAutoNum type="arabicPeriod"/>
            </a:pPr>
            <a:r>
              <a:rPr lang="en-IN" b="0" i="0" dirty="0">
                <a:solidFill>
                  <a:srgbClr val="212121"/>
                </a:solidFill>
                <a:effectLst/>
                <a:highlight>
                  <a:srgbClr val="FFFFFF"/>
                </a:highlight>
                <a:latin typeface="Roboto" panose="02000000000000000000" pitchFamily="2" charset="0"/>
              </a:rPr>
              <a:t>Analysing Sales Dataset</a:t>
            </a:r>
            <a:endParaRPr lang="en-US" dirty="0"/>
          </a:p>
          <a:p>
            <a:pPr marL="560070" indent="-514350">
              <a:lnSpc>
                <a:spcPct val="150000"/>
              </a:lnSpc>
              <a:buFont typeface="+mj-lt"/>
              <a:buAutoNum type="arabicPeriod"/>
            </a:pPr>
            <a:r>
              <a:rPr lang="en-US" dirty="0"/>
              <a:t>Explore and visualize the data.</a:t>
            </a:r>
          </a:p>
          <a:p>
            <a:pPr marL="560070" indent="-514350">
              <a:lnSpc>
                <a:spcPct val="150000"/>
              </a:lnSpc>
              <a:buFont typeface="+mj-lt"/>
              <a:buAutoNum type="arabicPeriod"/>
            </a:pPr>
            <a:r>
              <a:rPr lang="en-US" dirty="0"/>
              <a:t>Engineer relevant features.</a:t>
            </a:r>
          </a:p>
          <a:p>
            <a:pPr marL="560070" indent="-514350">
              <a:lnSpc>
                <a:spcPct val="150000"/>
              </a:lnSpc>
              <a:buFont typeface="+mj-lt"/>
              <a:buAutoNum type="arabicPeriod"/>
            </a:pPr>
            <a:r>
              <a:rPr lang="en-US" dirty="0"/>
              <a:t>Split the data into training and test sets.</a:t>
            </a:r>
          </a:p>
          <a:p>
            <a:pPr marL="560070" indent="-514350">
              <a:lnSpc>
                <a:spcPct val="150000"/>
              </a:lnSpc>
              <a:buFont typeface="+mj-lt"/>
              <a:buAutoNum type="arabicPeriod"/>
            </a:pPr>
            <a:r>
              <a:rPr lang="en-US" dirty="0"/>
              <a:t>Build and evaluate forecasting models.</a:t>
            </a:r>
          </a:p>
          <a:p>
            <a:pPr marL="560070" indent="-514350">
              <a:lnSpc>
                <a:spcPct val="150000"/>
              </a:lnSpc>
              <a:buFont typeface="+mj-lt"/>
              <a:buAutoNum type="arabicPeriod"/>
            </a:pPr>
            <a:r>
              <a:rPr lang="en-US" dirty="0"/>
              <a:t>predictions for the test set.</a:t>
            </a:r>
          </a:p>
        </p:txBody>
      </p:sp>
    </p:spTree>
    <p:extLst>
      <p:ext uri="{BB962C8B-B14F-4D97-AF65-F5344CB8AC3E}">
        <p14:creationId xmlns:p14="http://schemas.microsoft.com/office/powerpoint/2010/main" val="1532761859"/>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977</TotalTime>
  <Words>1020</Words>
  <Application>Microsoft Office PowerPoint</Application>
  <PresentationFormat>On-screen Show (4:3)</PresentationFormat>
  <Paragraphs>117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Roboto</vt:lpstr>
      <vt:lpstr>Wingdings</vt:lpstr>
      <vt:lpstr>Sales training presentation</vt:lpstr>
      <vt:lpstr>Project Title  Retail Sales Prediction</vt:lpstr>
      <vt:lpstr>Content</vt:lpstr>
      <vt:lpstr>Problem Description</vt:lpstr>
      <vt:lpstr>Data Description</vt:lpstr>
      <vt:lpstr>Data fields :- Data 1</vt:lpstr>
      <vt:lpstr>Data fields :- Data 2</vt:lpstr>
      <vt:lpstr>Data fields :- Data 2</vt:lpstr>
      <vt:lpstr>Objective</vt:lpstr>
      <vt:lpstr>We will perform the following steps</vt:lpstr>
      <vt:lpstr>PowerPoint Presentation</vt:lpstr>
      <vt:lpstr>Analysing the Sales Dataset</vt:lpstr>
      <vt:lpstr>Analysing the Store Dataset</vt:lpstr>
      <vt:lpstr>PowerPoint Presentation</vt:lpstr>
      <vt:lpstr>PowerPoint Presentation</vt:lpstr>
      <vt:lpstr>Number of retail sales cases per day of the week</vt:lpstr>
      <vt:lpstr>Impact of Promo on sales</vt:lpstr>
      <vt:lpstr>Impact of Month on sales</vt:lpstr>
      <vt:lpstr>School and State holidays effect on sales</vt:lpstr>
      <vt:lpstr>Distribution Of different store types</vt:lpstr>
      <vt:lpstr>Checking stores with their assortment type</vt:lpstr>
      <vt:lpstr>Heatmap for merged dataset</vt:lpstr>
      <vt:lpstr>Store Types and average sales/customer/spending relation</vt:lpstr>
      <vt:lpstr>Yearly Distribution of Sales according to store types</vt:lpstr>
      <vt:lpstr>Impact of Competition Distance on Sales and Customers</vt:lpstr>
      <vt:lpstr>EDA (summary)</vt:lpstr>
      <vt:lpstr>Feature Engineering</vt:lpstr>
      <vt:lpstr>Models Implemented </vt:lpstr>
      <vt:lpstr>Model Evaluation </vt:lpstr>
      <vt:lpstr>Insights from Random Forest Regressor</vt:lpstr>
      <vt:lpstr>Feature Importance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Deshant Jain</dc:creator>
  <cp:lastModifiedBy>Deshant Jain</cp:lastModifiedBy>
  <cp:revision>6</cp:revision>
  <dcterms:created xsi:type="dcterms:W3CDTF">2024-06-09T09:06:04Z</dcterms:created>
  <dcterms:modified xsi:type="dcterms:W3CDTF">2024-06-15T04:54:49Z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