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" d="100"/>
          <a:sy n="14" d="100"/>
        </p:scale>
        <p:origin x="-1572" y="-1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9A933-3AEE-4603-A555-58C67921FE4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E09D4-9F9E-43C8-9C0B-4714F2DB1650}" type="pres">
      <dgm:prSet presAssocID="{6479A933-3AEE-4603-A555-58C67921FE4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C438EDE5-67EF-4419-BA4B-F11064B15FC6}" type="presOf" srcId="{6479A933-3AEE-4603-A555-58C67921FE4C}" destId="{C55E09D4-9F9E-43C8-9C0B-4714F2DB165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6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9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A76F-9C82-4E22-B72C-CDCF1A26043E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6062-270D-4F44-9AC6-2FA1D5DE1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914400" y="929851"/>
            <a:ext cx="42062400" cy="3799840"/>
          </a:xfrm>
          <a:prstGeom prst="rect">
            <a:avLst/>
          </a:prstGeom>
          <a:solidFill>
            <a:schemeClr val="tx2"/>
          </a:solidFill>
        </p:spPr>
        <p:txBody>
          <a:bodyPr lIns="87078" tIns="43539" rIns="87078" bIns="43539">
            <a:normAutofit fontScale="90000" lnSpcReduction="20000"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solidFill>
                <a:schemeClr val="bg1"/>
              </a:solidFill>
              <a:latin typeface="+mn-lt"/>
            </a:endParaRPr>
          </a:p>
          <a:p>
            <a:r>
              <a:rPr lang="en-US" sz="12400" b="1" dirty="0" smtClean="0">
                <a:solidFill>
                  <a:schemeClr val="bg1"/>
                </a:solidFill>
                <a:latin typeface="+mn-lt"/>
              </a:rPr>
              <a:t>Semantic </a:t>
            </a:r>
            <a:r>
              <a:rPr lang="en-US" sz="12400" b="1" dirty="0">
                <a:solidFill>
                  <a:schemeClr val="bg1"/>
                </a:solidFill>
                <a:latin typeface="+mn-lt"/>
              </a:rPr>
              <a:t>Annotation of Venues Using Geo-Tagged Social Media Data</a:t>
            </a:r>
            <a:br>
              <a:rPr lang="en-US" sz="12400" b="1" dirty="0">
                <a:solidFill>
                  <a:schemeClr val="bg1"/>
                </a:solidFill>
                <a:latin typeface="+mn-lt"/>
              </a:rPr>
            </a:br>
            <a:r>
              <a:rPr lang="en-US" sz="9100" dirty="0">
                <a:solidFill>
                  <a:schemeClr val="bg1"/>
                </a:solidFill>
                <a:latin typeface="+mn-lt"/>
              </a:rPr>
              <a:t>Carolyn Kiriakos, Xin Chen, Junyi Yang, </a:t>
            </a:r>
            <a:r>
              <a:rPr lang="en-US" sz="9100" dirty="0" smtClean="0">
                <a:solidFill>
                  <a:schemeClr val="bg1"/>
                </a:solidFill>
                <a:latin typeface="+mn-lt"/>
              </a:rPr>
              <a:t>Fusheng Wang</a:t>
            </a:r>
          </a:p>
          <a:p>
            <a:r>
              <a:rPr lang="en-US" sz="8100" dirty="0" smtClean="0">
                <a:solidFill>
                  <a:schemeClr val="bg1"/>
                </a:solidFill>
                <a:latin typeface="+mn-lt"/>
              </a:rPr>
              <a:t>Department of Biomedical Informatics</a:t>
            </a:r>
            <a:endParaRPr lang="en-US" sz="81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8525484"/>
              </p:ext>
            </p:extLst>
          </p:nvPr>
        </p:nvGraphicFramePr>
        <p:xfrm>
          <a:off x="914400" y="5420571"/>
          <a:ext cx="42062400" cy="259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648877" y="5447202"/>
            <a:ext cx="12618720" cy="14029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37347" y="20110084"/>
            <a:ext cx="12618720" cy="112303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268429" y="5421736"/>
            <a:ext cx="13331179" cy="120531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638253" y="23664124"/>
            <a:ext cx="12590102" cy="765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260861" y="18201856"/>
            <a:ext cx="13346314" cy="13126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8877" y="5427719"/>
            <a:ext cx="12618720" cy="1538913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7300" b="1" dirty="0"/>
              <a:t>Introduction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875697" y="6678072"/>
            <a:ext cx="101650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64167" y="21415736"/>
            <a:ext cx="101650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676218" y="681868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37347" y="20067337"/>
            <a:ext cx="12618720" cy="1534778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7300" b="1" dirty="0"/>
              <a:t>Goals and Challenges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74138" y="5429786"/>
            <a:ext cx="13319760" cy="1534778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7300" b="1" dirty="0"/>
              <a:t>Experimental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74138" y="18206848"/>
            <a:ext cx="13319760" cy="1534778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7300" b="1" dirty="0"/>
              <a:t>Baseline Models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6676218" y="19534411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48877" y="6546923"/>
            <a:ext cx="12618720" cy="8979039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Semantic Annotation of Venues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Associates human-readable phrases with named locations to describe their nature and function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Helps update base maps and generate better location recommendations</a:t>
            </a:r>
            <a:endParaRPr lang="en-US" sz="6400" b="1" dirty="0"/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u="sng" dirty="0"/>
              <a:t>Geo-tag:</a:t>
            </a:r>
            <a:r>
              <a:rPr lang="en-US" sz="5500" dirty="0"/>
              <a:t> the geographic coordinates associated with a social media action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u="sng" dirty="0"/>
              <a:t>Venues:</a:t>
            </a:r>
            <a:r>
              <a:rPr lang="en-US" sz="5500" dirty="0"/>
              <a:t> public spaces or buildings, including libraries, parks, and shops</a:t>
            </a:r>
            <a:endParaRPr lang="en-US" sz="5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38859" y="6700378"/>
            <a:ext cx="13390319" cy="1395256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Kernel Density Estimation (KDE)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74138" y="19476273"/>
            <a:ext cx="13319760" cy="11840568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Term Frequency – Inverse</a:t>
            </a:r>
          </a:p>
          <a:p>
            <a:pPr algn="ctr"/>
            <a:r>
              <a:rPr lang="en-US" sz="6400" b="1" dirty="0">
                <a:solidFill>
                  <a:srgbClr val="C00000"/>
                </a:solidFill>
              </a:rPr>
              <a:t>Document Frequency (TF – IDF)</a:t>
            </a:r>
            <a:endParaRPr lang="en-US" sz="5500" dirty="0">
              <a:solidFill>
                <a:srgbClr val="C00000"/>
              </a:solidFill>
            </a:endParaRP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Increases the weight of a keyword in a certain region as both its frequency in that area and overall rarity increase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Eliminates common but uninformative words such as “the” and “of”</a:t>
            </a:r>
          </a:p>
          <a:p>
            <a:pPr algn="ctr">
              <a:buClr>
                <a:schemeClr val="tx1"/>
              </a:buClr>
            </a:pPr>
            <a:r>
              <a:rPr lang="en-US" sz="6400" b="1" dirty="0">
                <a:solidFill>
                  <a:srgbClr val="C00000"/>
                </a:solidFill>
              </a:rPr>
              <a:t>Naïve Bayes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Assumes that all Tweets coming from a specific location are independent of any others coming from there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Assigns probabilities based on simple counting techniques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660928" y="25037816"/>
            <a:ext cx="12544752" cy="6346757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Baseline methods are more likely to assign the same relevance score to a large set of keywords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Keywords ranked highly by all three methods tend to be informative 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All three methods can detect some previously unmarked venues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23944" y="23676232"/>
            <a:ext cx="12618720" cy="1534778"/>
          </a:xfrm>
          <a:prstGeom prst="rect">
            <a:avLst/>
          </a:prstGeom>
          <a:noFill/>
        </p:spPr>
        <p:txBody>
          <a:bodyPr wrap="square" lIns="417976" tIns="208988" rIns="417976" bIns="208988" rtlCol="0" anchor="t">
            <a:spAutoFit/>
          </a:bodyPr>
          <a:lstStyle/>
          <a:p>
            <a:pPr algn="ctr"/>
            <a:r>
              <a:rPr lang="en-US" sz="7300" b="1" dirty="0"/>
              <a:t>Conclusions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0675504" y="25037814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530485" y="2588201"/>
            <a:ext cx="5823336" cy="1953355"/>
            <a:chOff x="35310585" y="2717202"/>
            <a:chExt cx="5823336" cy="1953355"/>
          </a:xfrm>
        </p:grpSpPr>
        <p:sp>
          <p:nvSpPr>
            <p:cNvPr id="25" name="TextBox 24"/>
            <p:cNvSpPr txBox="1"/>
            <p:nvPr/>
          </p:nvSpPr>
          <p:spPr>
            <a:xfrm>
              <a:off x="36190227" y="2717202"/>
              <a:ext cx="4943694" cy="1953355"/>
            </a:xfrm>
            <a:prstGeom prst="rect">
              <a:avLst/>
            </a:prstGeom>
            <a:noFill/>
          </p:spPr>
          <p:txBody>
            <a:bodyPr wrap="square" lIns="417976" tIns="208988" rIns="417976" bIns="208988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Stony Brook</a:t>
              </a:r>
            </a:p>
            <a:p>
              <a:pPr algn="ctr"/>
              <a:r>
                <a:rPr lang="en-US" sz="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University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0585" y="2973212"/>
              <a:ext cx="1237533" cy="1441341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1637347" y="21294127"/>
            <a:ext cx="12618720" cy="4764210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6400" b="1" dirty="0">
                <a:solidFill>
                  <a:srgbClr val="C00000"/>
                </a:solidFill>
              </a:rPr>
              <a:t>Goals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Model the distribution of Twitter key-words using a variety of techniques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Infer the locations and natures of venues in the United Kingdom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9623944" y="5421736"/>
            <a:ext cx="12618720" cy="176549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976" tIns="208988" rIns="417976" bIns="208988"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0068066" y="6803538"/>
            <a:ext cx="11730478" cy="8317378"/>
            <a:chOff x="9556798" y="4546660"/>
            <a:chExt cx="2550104" cy="1834716"/>
          </a:xfrm>
        </p:grpSpPr>
        <p:sp>
          <p:nvSpPr>
            <p:cNvPr id="30" name="Rounded Rectangle 29"/>
            <p:cNvSpPr/>
            <p:nvPr/>
          </p:nvSpPr>
          <p:spPr>
            <a:xfrm>
              <a:off x="9556798" y="4546660"/>
              <a:ext cx="2548120" cy="18347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9556798" y="5060058"/>
              <a:ext cx="2544729" cy="44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562173" y="4611217"/>
              <a:ext cx="2544729" cy="454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400" b="1" dirty="0"/>
                <a:t>Top Keywords Observed at Red’s True Barbecue in Nottingham,</a:t>
              </a:r>
              <a:r>
                <a:rPr lang="en-US" sz="6400" dirty="0"/>
                <a:t> </a:t>
              </a:r>
              <a:r>
                <a:rPr lang="en-US" sz="6400" b="1" dirty="0"/>
                <a:t>UK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68262" y="5060502"/>
              <a:ext cx="2537234" cy="1320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0" dirty="0">
                  <a:solidFill>
                    <a:srgbClr val="0070C0"/>
                  </a:solidFill>
                </a:rPr>
                <a:t>“American Savior”</a:t>
              </a:r>
              <a:r>
                <a:rPr lang="en-US" sz="5500" dirty="0"/>
                <a:t>, </a:t>
              </a:r>
              <a:r>
                <a:rPr lang="en-US" sz="5500" dirty="0">
                  <a:solidFill>
                    <a:srgbClr val="C00000"/>
                  </a:solidFill>
                </a:rPr>
                <a:t>“barbecue”</a:t>
              </a:r>
              <a:r>
                <a:rPr lang="en-US" sz="5500" dirty="0"/>
                <a:t>, “bbq house”, “cocktail”, </a:t>
              </a:r>
              <a:r>
                <a:rPr lang="en-US" sz="5500" dirty="0">
                  <a:solidFill>
                    <a:srgbClr val="7030A0"/>
                  </a:solidFill>
                </a:rPr>
                <a:t>“cracklings”</a:t>
              </a:r>
              <a:r>
                <a:rPr lang="en-US" sz="5500" dirty="0"/>
                <a:t>, </a:t>
              </a:r>
              <a:r>
                <a:rPr lang="en-US" sz="5500" dirty="0">
                  <a:solidFill>
                    <a:srgbClr val="C00000"/>
                  </a:solidFill>
                </a:rPr>
                <a:t>“French martini”</a:t>
              </a:r>
              <a:r>
                <a:rPr lang="en-US" sz="5500" dirty="0"/>
                <a:t>, “indoor beach huts”, </a:t>
              </a:r>
              <a:r>
                <a:rPr lang="en-US" sz="5500" dirty="0">
                  <a:solidFill>
                    <a:srgbClr val="C00000"/>
                  </a:solidFill>
                </a:rPr>
                <a:t>“Let There Be Meat”</a:t>
              </a:r>
              <a:r>
                <a:rPr lang="en-US" sz="5500" dirty="0"/>
                <a:t>, </a:t>
              </a:r>
              <a:r>
                <a:rPr lang="en-US" sz="5500" dirty="0">
                  <a:solidFill>
                    <a:srgbClr val="C00000"/>
                  </a:solidFill>
                </a:rPr>
                <a:t>“lunch meeting”</a:t>
              </a:r>
              <a:r>
                <a:rPr lang="en-US" sz="5500" dirty="0"/>
                <a:t>, </a:t>
              </a:r>
              <a:r>
                <a:rPr lang="en-US" sz="5500" dirty="0">
                  <a:solidFill>
                    <a:srgbClr val="7030A0"/>
                  </a:solidFill>
                </a:rPr>
                <a:t>“meating not eating”</a:t>
              </a:r>
              <a:r>
                <a:rPr lang="en-US" sz="5500" dirty="0"/>
                <a:t>,</a:t>
              </a:r>
              <a:r>
                <a:rPr lang="en-US" sz="5500" dirty="0">
                  <a:solidFill>
                    <a:srgbClr val="0070C0"/>
                  </a:solidFill>
                </a:rPr>
                <a:t> </a:t>
              </a:r>
              <a:r>
                <a:rPr lang="en-US" sz="5500" dirty="0"/>
                <a:t>“Red’s Barbeque”, “Red’s Nottingham”, “Red’s Pilgrimage”, “Red’s pit burger”, “Red’s True Bbq”</a:t>
              </a:r>
              <a:endParaRPr lang="en-US" sz="55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623944" y="5427719"/>
            <a:ext cx="12618720" cy="1538913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/>
            <a:r>
              <a:rPr lang="en-US" sz="7300" b="1" dirty="0"/>
              <a:t>Results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89864" y="15376188"/>
            <a:ext cx="9536748" cy="3692065"/>
            <a:chOff x="3189864" y="15376188"/>
            <a:chExt cx="9536748" cy="36920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6"/>
            <a:stretch/>
          </p:blipFill>
          <p:spPr>
            <a:xfrm>
              <a:off x="5895566" y="15376193"/>
              <a:ext cx="6831046" cy="3692060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864" y="15376188"/>
              <a:ext cx="2705702" cy="3692060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15274138" y="12834531"/>
            <a:ext cx="13319760" cy="4653986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Non-parametric method of estimating a probability density function from a random sample of data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Previously used to model human location and mobility data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678" y="8124414"/>
            <a:ext cx="9518680" cy="479343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1" name="Rounded Rectangle 40"/>
          <p:cNvSpPr/>
          <p:nvPr/>
        </p:nvSpPr>
        <p:spPr>
          <a:xfrm>
            <a:off x="30016496" y="15636904"/>
            <a:ext cx="11777620" cy="66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0828155" y="16459827"/>
            <a:ext cx="10525666" cy="5893921"/>
            <a:chOff x="31154010" y="16343503"/>
            <a:chExt cx="10983304" cy="6240622"/>
          </a:xfrm>
        </p:grpSpPr>
        <p:sp>
          <p:nvSpPr>
            <p:cNvPr id="44" name="Rectangle 43"/>
            <p:cNvSpPr/>
            <p:nvPr/>
          </p:nvSpPr>
          <p:spPr>
            <a:xfrm>
              <a:off x="31367708" y="18195543"/>
              <a:ext cx="504403" cy="5266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367708" y="16731443"/>
              <a:ext cx="504403" cy="52669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367708" y="19681787"/>
              <a:ext cx="504403" cy="52669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1367708" y="21062987"/>
              <a:ext cx="504403" cy="5266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154010" y="16343503"/>
              <a:ext cx="10983304" cy="6240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17976"/>
              <a:r>
                <a:rPr lang="en-US" sz="5500" b="1" dirty="0"/>
                <a:t>		</a:t>
              </a:r>
              <a:r>
                <a:rPr lang="en-US" sz="4600" dirty="0">
                  <a:solidFill>
                    <a:srgbClr val="FF0000"/>
                  </a:solidFill>
                </a:rPr>
                <a:t>=	</a:t>
              </a:r>
              <a:r>
                <a:rPr lang="en-US" sz="4600" dirty="0">
                  <a:solidFill>
                    <a:srgbClr val="C00000"/>
                  </a:solidFill>
                </a:rPr>
                <a:t>Ranked Within Top 30 Keywords by</a:t>
              </a:r>
            </a:p>
            <a:p>
              <a:pPr defTabSz="417976"/>
              <a:r>
                <a:rPr lang="en-US" sz="4600" dirty="0">
                  <a:solidFill>
                    <a:srgbClr val="C00000"/>
                  </a:solidFill>
                </a:rPr>
                <a:t> 			TF – IDF and Naïve Bayes Only </a:t>
              </a:r>
            </a:p>
            <a:p>
              <a:pPr defTabSz="417976"/>
              <a:r>
                <a:rPr lang="en-US" sz="4600" dirty="0">
                  <a:solidFill>
                    <a:schemeClr val="accent5"/>
                  </a:solidFill>
                </a:rPr>
                <a:t>     	</a:t>
              </a:r>
              <a:r>
                <a:rPr lang="en-US" sz="4600" dirty="0">
                  <a:solidFill>
                    <a:srgbClr val="0070C0"/>
                  </a:solidFill>
                </a:rPr>
                <a:t>=	Ranked Within Top 30 Keywords by</a:t>
              </a:r>
            </a:p>
            <a:p>
              <a:pPr defTabSz="417976"/>
              <a:r>
                <a:rPr lang="en-US" sz="4600" dirty="0">
                  <a:solidFill>
                    <a:srgbClr val="0070C0"/>
                  </a:solidFill>
                </a:rPr>
                <a:t>			TF – IDF and KDE Only</a:t>
              </a:r>
            </a:p>
            <a:p>
              <a:pPr defTabSz="417976"/>
              <a:r>
                <a:rPr lang="en-US" sz="4600" dirty="0">
                  <a:solidFill>
                    <a:schemeClr val="accent5"/>
                  </a:solidFill>
                </a:rPr>
                <a:t>     	</a:t>
              </a:r>
              <a:r>
                <a:rPr lang="en-US" sz="4600" dirty="0">
                  <a:solidFill>
                    <a:srgbClr val="7030A0"/>
                  </a:solidFill>
                </a:rPr>
                <a:t>=	Ranked Within Top 30 Keywords by 				Naïve Bayes and KDE Only</a:t>
              </a:r>
            </a:p>
            <a:p>
              <a:pPr defTabSz="417976"/>
              <a:r>
                <a:rPr lang="en-US" sz="4600" dirty="0">
                  <a:solidFill>
                    <a:srgbClr val="7030A0"/>
                  </a:solidFill>
                </a:rPr>
                <a:t>     	</a:t>
              </a:r>
              <a:r>
                <a:rPr lang="en-US" sz="4600" dirty="0"/>
                <a:t>= Ranked Within Top 30 Keywords by</a:t>
              </a:r>
            </a:p>
            <a:p>
              <a:pPr defTabSz="417976"/>
              <a:r>
                <a:rPr lang="en-US" sz="4600" dirty="0"/>
                <a:t>			TF – IDF, Naïve Bayes, and KDE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072494" y="15678926"/>
            <a:ext cx="11777620" cy="93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/>
              <a:t>Legend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5842" y="31436262"/>
            <a:ext cx="42159516" cy="552288"/>
          </a:xfrm>
          <a:prstGeom prst="rect">
            <a:avLst/>
          </a:prstGeom>
          <a:noFill/>
        </p:spPr>
        <p:txBody>
          <a:bodyPr wrap="square" lIns="87078" tIns="43539" rIns="87078" bIns="43539" rtlCol="0">
            <a:spAutoFit/>
          </a:bodyPr>
          <a:lstStyle/>
          <a:p>
            <a:pPr algn="ctr"/>
            <a:r>
              <a:rPr lang="en-US" sz="3000" dirty="0"/>
              <a:t>Web Image Sources – Semantic Annotation of Venues: openstreetmap.org/way/22820906 – Kernel Density Estimation: en.wikipedia.org/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02451" y="25695857"/>
            <a:ext cx="7415112" cy="5607176"/>
          </a:xfrm>
          <a:prstGeom prst="rect">
            <a:avLst/>
          </a:prstGeom>
          <a:noFill/>
        </p:spPr>
        <p:txBody>
          <a:bodyPr wrap="square" lIns="417976" tIns="208988" rIns="417976" bIns="208988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6400" b="1" dirty="0">
                <a:solidFill>
                  <a:srgbClr val="C00000"/>
                </a:solidFill>
              </a:rPr>
              <a:t> Challenges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Methods must scale to large data sets</a:t>
            </a:r>
          </a:p>
          <a:p>
            <a:pPr marL="783705" indent="-783705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Tweets are sparse in rural areas, but dense in cities</a:t>
            </a:r>
            <a:endParaRPr lang="en-US" sz="5500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47" y="26265119"/>
            <a:ext cx="5876378" cy="51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</dc:creator>
  <cp:lastModifiedBy>Carolyn</cp:lastModifiedBy>
  <cp:revision>6</cp:revision>
  <dcterms:created xsi:type="dcterms:W3CDTF">2015-08-04T19:54:48Z</dcterms:created>
  <dcterms:modified xsi:type="dcterms:W3CDTF">2015-08-05T12:48:51Z</dcterms:modified>
</cp:coreProperties>
</file>