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6858000" cy="9144000"/>
  <p:defaultTextStyle>
    <a:defPPr>
      <a:defRPr lang="en-US"/>
    </a:defPPr>
    <a:lvl1pPr marL="0" algn="l" defTabSz="3686389" rtl="0" eaLnBrk="1" latinLnBrk="0" hangingPunct="1">
      <a:defRPr sz="7258" kern="1200">
        <a:solidFill>
          <a:schemeClr val="tx1"/>
        </a:solidFill>
        <a:latin typeface="+mn-lt"/>
        <a:ea typeface="+mn-ea"/>
        <a:cs typeface="+mn-cs"/>
      </a:defRPr>
    </a:lvl1pPr>
    <a:lvl2pPr marL="1843197" algn="l" defTabSz="3686389" rtl="0" eaLnBrk="1" latinLnBrk="0" hangingPunct="1">
      <a:defRPr sz="7258" kern="1200">
        <a:solidFill>
          <a:schemeClr val="tx1"/>
        </a:solidFill>
        <a:latin typeface="+mn-lt"/>
        <a:ea typeface="+mn-ea"/>
        <a:cs typeface="+mn-cs"/>
      </a:defRPr>
    </a:lvl2pPr>
    <a:lvl3pPr marL="3686389" algn="l" defTabSz="3686389" rtl="0" eaLnBrk="1" latinLnBrk="0" hangingPunct="1">
      <a:defRPr sz="7258" kern="1200">
        <a:solidFill>
          <a:schemeClr val="tx1"/>
        </a:solidFill>
        <a:latin typeface="+mn-lt"/>
        <a:ea typeface="+mn-ea"/>
        <a:cs typeface="+mn-cs"/>
      </a:defRPr>
    </a:lvl3pPr>
    <a:lvl4pPr marL="5529582" algn="l" defTabSz="3686389" rtl="0" eaLnBrk="1" latinLnBrk="0" hangingPunct="1">
      <a:defRPr sz="7258" kern="1200">
        <a:solidFill>
          <a:schemeClr val="tx1"/>
        </a:solidFill>
        <a:latin typeface="+mn-lt"/>
        <a:ea typeface="+mn-ea"/>
        <a:cs typeface="+mn-cs"/>
      </a:defRPr>
    </a:lvl4pPr>
    <a:lvl5pPr marL="7372778" algn="l" defTabSz="3686389" rtl="0" eaLnBrk="1" latinLnBrk="0" hangingPunct="1">
      <a:defRPr sz="7258" kern="1200">
        <a:solidFill>
          <a:schemeClr val="tx1"/>
        </a:solidFill>
        <a:latin typeface="+mn-lt"/>
        <a:ea typeface="+mn-ea"/>
        <a:cs typeface="+mn-cs"/>
      </a:defRPr>
    </a:lvl5pPr>
    <a:lvl6pPr marL="9215975" algn="l" defTabSz="3686389" rtl="0" eaLnBrk="1" latinLnBrk="0" hangingPunct="1">
      <a:defRPr sz="7258" kern="1200">
        <a:solidFill>
          <a:schemeClr val="tx1"/>
        </a:solidFill>
        <a:latin typeface="+mn-lt"/>
        <a:ea typeface="+mn-ea"/>
        <a:cs typeface="+mn-cs"/>
      </a:defRPr>
    </a:lvl6pPr>
    <a:lvl7pPr marL="11059167" algn="l" defTabSz="3686389" rtl="0" eaLnBrk="1" latinLnBrk="0" hangingPunct="1">
      <a:defRPr sz="7258" kern="1200">
        <a:solidFill>
          <a:schemeClr val="tx1"/>
        </a:solidFill>
        <a:latin typeface="+mn-lt"/>
        <a:ea typeface="+mn-ea"/>
        <a:cs typeface="+mn-cs"/>
      </a:defRPr>
    </a:lvl7pPr>
    <a:lvl8pPr marL="12902360" algn="l" defTabSz="3686389" rtl="0" eaLnBrk="1" latinLnBrk="0" hangingPunct="1">
      <a:defRPr sz="7258" kern="1200">
        <a:solidFill>
          <a:schemeClr val="tx1"/>
        </a:solidFill>
        <a:latin typeface="+mn-lt"/>
        <a:ea typeface="+mn-ea"/>
        <a:cs typeface="+mn-cs"/>
      </a:defRPr>
    </a:lvl8pPr>
    <a:lvl9pPr marL="14745556" algn="l" defTabSz="3686389"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p:scale>
          <a:sx n="40" d="100"/>
          <a:sy n="40" d="100"/>
        </p:scale>
        <p:origin x="-534" y="-2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CD1C44-F543-4AAF-8343-480E8477976F}"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238105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CD1C44-F543-4AAF-8343-480E8477976F}"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388854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CD1C44-F543-4AAF-8343-480E8477976F}"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189587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CD1C44-F543-4AAF-8343-480E8477976F}"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138572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D1C44-F543-4AAF-8343-480E8477976F}"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1059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CD1C44-F543-4AAF-8343-480E8477976F}"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396302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CD1C44-F543-4AAF-8343-480E8477976F}" type="datetimeFigureOut">
              <a:rPr lang="en-US" smtClean="0"/>
              <a:t>9/6/2015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284210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CD1C44-F543-4AAF-8343-480E8477976F}" type="datetimeFigureOut">
              <a:rPr lang="en-US" smtClean="0"/>
              <a:t>9/6/2015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77408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D1C44-F543-4AAF-8343-480E8477976F}" type="datetimeFigureOut">
              <a:rPr lang="en-US" smtClean="0"/>
              <a:t>9/6/2015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333787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D1C44-F543-4AAF-8343-480E8477976F}"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258224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D1C44-F543-4AAF-8343-480E8477976F}"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517A-99DC-4C7A-9003-3E9F0F967447}" type="slidenum">
              <a:rPr lang="en-US" smtClean="0"/>
              <a:t>‹#›</a:t>
            </a:fld>
            <a:endParaRPr lang="en-US"/>
          </a:p>
        </p:txBody>
      </p:sp>
    </p:spTree>
    <p:extLst>
      <p:ext uri="{BB962C8B-B14F-4D97-AF65-F5344CB8AC3E}">
        <p14:creationId xmlns:p14="http://schemas.microsoft.com/office/powerpoint/2010/main" val="265823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7CD1C44-F543-4AAF-8343-480E8477976F}" type="datetimeFigureOut">
              <a:rPr lang="en-US" smtClean="0"/>
              <a:t>9/6/2015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A4F517A-99DC-4C7A-9003-3E9F0F967447}" type="slidenum">
              <a:rPr lang="en-US" smtClean="0"/>
              <a:t>‹#›</a:t>
            </a:fld>
            <a:endParaRPr lang="en-US"/>
          </a:p>
        </p:txBody>
      </p:sp>
    </p:spTree>
    <p:extLst>
      <p:ext uri="{BB962C8B-B14F-4D97-AF65-F5344CB8AC3E}">
        <p14:creationId xmlns:p14="http://schemas.microsoft.com/office/powerpoint/2010/main" val="3074674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9184" y="1272010"/>
            <a:ext cx="43123104" cy="5860310"/>
          </a:xfrm>
          <a:prstGeom prst="roundRect">
            <a:avLst/>
          </a:prstGeom>
        </p:spPr>
        <p:style>
          <a:lnRef idx="2">
            <a:schemeClr val="accent1"/>
          </a:lnRef>
          <a:fillRef idx="1">
            <a:schemeClr val="lt1"/>
          </a:fillRef>
          <a:effectRef idx="0">
            <a:schemeClr val="accent1"/>
          </a:effectRef>
          <a:fontRef idx="minor">
            <a:schemeClr val="dk1"/>
          </a:fontRef>
        </p:style>
        <p:txBody>
          <a:bodyPr>
            <a:noAutofit/>
          </a:bodyPr>
          <a:lstStyle/>
          <a:p>
            <a:pPr algn="ctr"/>
            <a:r>
              <a:rPr lang="en-US" sz="8640" b="1" dirty="0"/>
              <a:t>Wideband Radar Simulator for Evaluation of </a:t>
            </a:r>
            <a:br>
              <a:rPr lang="en-US" sz="8640" b="1" dirty="0"/>
            </a:br>
            <a:r>
              <a:rPr lang="en-US" sz="8640" b="1" dirty="0"/>
              <a:t>Direction-of-Arrival Processing</a:t>
            </a:r>
            <a:br>
              <a:rPr lang="en-US" sz="8640" b="1" dirty="0"/>
            </a:br>
            <a:r>
              <a:rPr lang="en-US" sz="6480" dirty="0"/>
              <a:t>Sean M. Holloway</a:t>
            </a:r>
            <a:r>
              <a:rPr lang="en-US" sz="8640" dirty="0"/>
              <a:t/>
            </a:r>
            <a:br>
              <a:rPr lang="en-US" sz="8640" dirty="0"/>
            </a:br>
            <a:r>
              <a:rPr lang="en-US" sz="4320" dirty="0"/>
              <a:t>Center for the Remote Sensing of Ice Sheets, University of Kansas, Lawrence, KS 66045</a:t>
            </a:r>
            <a:endParaRPr lang="en-US" sz="8640" dirty="0"/>
          </a:p>
        </p:txBody>
      </p:sp>
      <p:sp>
        <p:nvSpPr>
          <p:cNvPr id="3" name="Content Placeholder 2"/>
          <p:cNvSpPr>
            <a:spLocks noGrp="1"/>
          </p:cNvSpPr>
          <p:nvPr>
            <p:ph sz="half" idx="1"/>
          </p:nvPr>
        </p:nvSpPr>
        <p:spPr>
          <a:xfrm>
            <a:off x="548478" y="8473440"/>
            <a:ext cx="13990320" cy="23347680"/>
          </a:xfrm>
          <a:prstGeom prst="roundRect">
            <a:avLst/>
          </a:prstGeom>
          <a:solidFill>
            <a:schemeClr val="bg1"/>
          </a:solidFill>
        </p:spPr>
        <p:txBody>
          <a:bodyPr>
            <a:normAutofit/>
          </a:bodyPr>
          <a:lstStyle/>
          <a:p>
            <a:pPr marL="0" indent="0" algn="ctr">
              <a:buNone/>
            </a:pPr>
            <a:r>
              <a:rPr lang="en-US" sz="5760" b="1" dirty="0"/>
              <a:t>Introduction</a:t>
            </a:r>
          </a:p>
          <a:p>
            <a:pPr marL="0" indent="0" algn="just">
              <a:buNone/>
            </a:pPr>
            <a:r>
              <a:rPr lang="en-US" sz="2880" dirty="0"/>
              <a:t>    The purpose of this project was to create a radar ice-bed simulator used in assessing the performance of several array processing algorithms for direction of arrival and power estimation</a:t>
            </a:r>
            <a:r>
              <a:rPr lang="en-US" sz="2880" dirty="0" smtClean="0"/>
              <a:t>.</a:t>
            </a:r>
            <a:endParaRPr lang="en-US" sz="2880" dirty="0"/>
          </a:p>
          <a:p>
            <a:pPr marL="0" indent="0" algn="ctr">
              <a:buNone/>
            </a:pPr>
            <a:endParaRPr lang="en-US" sz="2880" dirty="0"/>
          </a:p>
          <a:p>
            <a:pPr marL="0" indent="0" algn="ctr">
              <a:buNone/>
            </a:pPr>
            <a:endParaRPr lang="en-US" sz="2880" dirty="0"/>
          </a:p>
          <a:p>
            <a:pPr marL="0" indent="0" algn="ctr">
              <a:buNone/>
            </a:pPr>
            <a:endParaRPr lang="en-US" sz="2880" dirty="0"/>
          </a:p>
          <a:p>
            <a:pPr marL="0" indent="0" algn="ctr">
              <a:buNone/>
            </a:pPr>
            <a:endParaRPr lang="en-US" sz="2880" dirty="0"/>
          </a:p>
          <a:p>
            <a:pPr marL="0" indent="0" algn="ctr">
              <a:buNone/>
            </a:pPr>
            <a:endParaRPr lang="en-US" sz="2880" dirty="0"/>
          </a:p>
          <a:p>
            <a:pPr marL="0" indent="0" algn="ctr">
              <a:buNone/>
            </a:pPr>
            <a:endParaRPr lang="en-US" sz="2880" dirty="0"/>
          </a:p>
          <a:p>
            <a:pPr marL="0" indent="0" algn="just">
              <a:buNone/>
            </a:pPr>
            <a:r>
              <a:rPr lang="en-US" sz="2880" dirty="0"/>
              <a:t>    The Center for the Remote Sensing of Ice Sheets (</a:t>
            </a:r>
            <a:r>
              <a:rPr lang="en-US" sz="2880" dirty="0" err="1"/>
              <a:t>CReSIS</a:t>
            </a:r>
            <a:r>
              <a:rPr lang="en-US" sz="2880" dirty="0"/>
              <a:t>) at the University of Kansas uses several wideband radar imaging systems to collect glacial topography data. Signal processing algorithms are applied to extract information regarding ice sheet thickness and basal characteristics.</a:t>
            </a:r>
          </a:p>
          <a:p>
            <a:pPr marL="0" indent="0" algn="just">
              <a:buNone/>
            </a:pPr>
            <a:r>
              <a:rPr lang="en-US" sz="2880" dirty="0"/>
              <a:t>   Development of this radar simulator allows for the evaluation of the algorithms on </a:t>
            </a:r>
            <a:r>
              <a:rPr lang="en-US" sz="2880" dirty="0" smtClean="0"/>
              <a:t>simulated data using either imported </a:t>
            </a:r>
            <a:r>
              <a:rPr lang="en-US" sz="2880" dirty="0"/>
              <a:t>or randomly generated surfaces</a:t>
            </a:r>
            <a:r>
              <a:rPr lang="en-US" sz="2880" dirty="0" smtClean="0"/>
              <a:t>. These simulations can be used to quantify the accuracy of each algorithm. We are specifically interested in how optimizers </a:t>
            </a:r>
            <a:r>
              <a:rPr lang="en-US" sz="2880" dirty="0" smtClean="0"/>
              <a:t>can be used to </a:t>
            </a:r>
            <a:r>
              <a:rPr lang="en-US" sz="2880" dirty="0" smtClean="0"/>
              <a:t>help the algorithms track layers in three dimensional space. Since this is an NP-hard problem because it is N-dimensional where N is the number of pixels in the surface, </a:t>
            </a:r>
            <a:r>
              <a:rPr lang="en-US" sz="2880" dirty="0" smtClean="0"/>
              <a:t>the optimizers need to efficiently search the space and this simulator will be used to help test this in a quantitative way</a:t>
            </a:r>
            <a:r>
              <a:rPr lang="en-US" sz="2880" dirty="0" smtClean="0"/>
              <a:t>.</a:t>
            </a:r>
            <a:endParaRPr lang="en-US" sz="2880" dirty="0"/>
          </a:p>
          <a:p>
            <a:pPr marL="0" indent="0" algn="just">
              <a:buNone/>
            </a:pPr>
            <a:r>
              <a:rPr lang="en-US" sz="2880" dirty="0"/>
              <a:t>    The </a:t>
            </a:r>
            <a:r>
              <a:rPr lang="en-US" sz="2880" dirty="0" smtClean="0"/>
              <a:t>simulation process is </a:t>
            </a:r>
            <a:r>
              <a:rPr lang="en-US" sz="2880" dirty="0"/>
              <a:t>divided into three main tasks:</a:t>
            </a:r>
          </a:p>
          <a:p>
            <a:pPr algn="just">
              <a:spcBef>
                <a:spcPts val="2160"/>
              </a:spcBef>
            </a:pPr>
            <a:r>
              <a:rPr lang="en-US" sz="2880" dirty="0" smtClean="0"/>
              <a:t>Stochastic Surface Generation: generates a surface for testing</a:t>
            </a:r>
            <a:endParaRPr lang="en-US" sz="2880" dirty="0"/>
          </a:p>
          <a:p>
            <a:pPr algn="just">
              <a:spcBef>
                <a:spcPts val="2160"/>
              </a:spcBef>
            </a:pPr>
            <a:r>
              <a:rPr lang="en-US" sz="2880" dirty="0" smtClean="0"/>
              <a:t>Array </a:t>
            </a:r>
            <a:r>
              <a:rPr lang="en-US" sz="2880" dirty="0"/>
              <a:t>Response </a:t>
            </a:r>
            <a:r>
              <a:rPr lang="en-US" sz="2880" dirty="0" smtClean="0"/>
              <a:t>Simulation: simulates radar scattering from the surface</a:t>
            </a:r>
            <a:endParaRPr lang="en-US" sz="2880" dirty="0"/>
          </a:p>
          <a:p>
            <a:pPr algn="just">
              <a:spcBef>
                <a:spcPts val="2160"/>
              </a:spcBef>
            </a:pPr>
            <a:r>
              <a:rPr lang="en-US" sz="2880" dirty="0"/>
              <a:t>Array </a:t>
            </a:r>
            <a:r>
              <a:rPr lang="en-US" sz="2880" dirty="0" smtClean="0"/>
              <a:t>Processing: uses the simulated array data to estimate the surface</a:t>
            </a:r>
            <a:endParaRPr lang="en-US" sz="2880" dirty="0"/>
          </a:p>
        </p:txBody>
      </p:sp>
      <p:sp>
        <p:nvSpPr>
          <p:cNvPr id="8" name="Content Placeholder 2"/>
          <p:cNvSpPr>
            <a:spLocks noGrp="1"/>
          </p:cNvSpPr>
          <p:nvPr>
            <p:ph sz="half" idx="2"/>
          </p:nvPr>
        </p:nvSpPr>
        <p:spPr>
          <a:xfrm>
            <a:off x="29461968" y="8473440"/>
            <a:ext cx="13990320" cy="23347680"/>
          </a:xfrm>
          <a:prstGeom prst="roundRect">
            <a:avLst/>
          </a:prstGeom>
          <a:solidFill>
            <a:schemeClr val="bg1"/>
          </a:solidFill>
        </p:spPr>
        <p:txBody>
          <a:bodyPr/>
          <a:lstStyle/>
          <a:p>
            <a:pPr marL="0" indent="0" algn="ctr">
              <a:buNone/>
            </a:pPr>
            <a:r>
              <a:rPr lang="en-US" sz="5760" b="1" dirty="0">
                <a:solidFill>
                  <a:prstClr val="black"/>
                </a:solidFill>
              </a:rPr>
              <a:t>Methodology</a:t>
            </a:r>
          </a:p>
          <a:p>
            <a:pPr marL="0" indent="0">
              <a:buNone/>
            </a:pPr>
            <a:r>
              <a:rPr lang="en-US" sz="3240" b="1" dirty="0">
                <a:solidFill>
                  <a:prstClr val="black"/>
                </a:solidFill>
              </a:rPr>
              <a:t>Array Processing</a:t>
            </a: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ctr">
              <a:buNone/>
            </a:pPr>
            <a:r>
              <a:rPr lang="en-US" sz="2160" dirty="0">
                <a:solidFill>
                  <a:prstClr val="black"/>
                </a:solidFill>
              </a:rPr>
              <a:t>Pictured: Single </a:t>
            </a:r>
            <a:r>
              <a:rPr lang="en-US" sz="2160" dirty="0" smtClean="0">
                <a:solidFill>
                  <a:prstClr val="black"/>
                </a:solidFill>
              </a:rPr>
              <a:t>image slice showing the generated </a:t>
            </a:r>
            <a:r>
              <a:rPr lang="en-US" sz="2160" dirty="0">
                <a:solidFill>
                  <a:prstClr val="black"/>
                </a:solidFill>
              </a:rPr>
              <a:t>surface </a:t>
            </a:r>
            <a:r>
              <a:rPr lang="en-US" sz="2160" dirty="0" smtClean="0">
                <a:solidFill>
                  <a:prstClr val="black"/>
                </a:solidFill>
              </a:rPr>
              <a:t>(blue) and the MLE-estimated </a:t>
            </a:r>
            <a:r>
              <a:rPr lang="en-US" sz="2160" dirty="0">
                <a:solidFill>
                  <a:prstClr val="black"/>
                </a:solidFill>
              </a:rPr>
              <a:t>target locations (red).</a:t>
            </a:r>
          </a:p>
          <a:p>
            <a:pPr marL="0" indent="0" algn="just">
              <a:buNone/>
            </a:pPr>
            <a:r>
              <a:rPr lang="en-US" sz="2880" dirty="0" smtClean="0">
                <a:solidFill>
                  <a:prstClr val="black"/>
                </a:solidFill>
              </a:rPr>
              <a:t>Array processing is applied to the simulated data to estimate the locations of scattering features from the surface. Eventually these scattering locations will be used to form an estimated surface in 3-D. The figure shows a single slice from a 3-D image.  The </a:t>
            </a:r>
            <a:r>
              <a:rPr lang="en-US" sz="2880" dirty="0" smtClean="0">
                <a:solidFill>
                  <a:prstClr val="black"/>
                </a:solidFill>
              </a:rPr>
              <a:t>array processing </a:t>
            </a:r>
            <a:r>
              <a:rPr lang="en-US" sz="2880" dirty="0" smtClean="0">
                <a:solidFill>
                  <a:prstClr val="black"/>
                </a:solidFill>
              </a:rPr>
              <a:t>program </a:t>
            </a:r>
            <a:r>
              <a:rPr lang="en-US" sz="2880" dirty="0">
                <a:solidFill>
                  <a:prstClr val="black"/>
                </a:solidFill>
              </a:rPr>
              <a:t>allows for the adjustment of parameters for signal processing, and applies various algorithms from the CReSIS signal processing toolbox. Thus far the program has successfully implemented the MLE, MVDR,  and MUSIC methods for target range and direction of arrival.</a:t>
            </a:r>
          </a:p>
          <a:p>
            <a:pPr marL="0" indent="0">
              <a:buNone/>
            </a:pPr>
            <a:endParaRPr lang="en-US" sz="2880" dirty="0">
              <a:solidFill>
                <a:prstClr val="black"/>
              </a:solidFill>
            </a:endParaRPr>
          </a:p>
          <a:p>
            <a:pPr marL="0" indent="0" algn="ctr">
              <a:buNone/>
            </a:pPr>
            <a:r>
              <a:rPr lang="en-US" sz="5040" b="1" dirty="0">
                <a:solidFill>
                  <a:prstClr val="black"/>
                </a:solidFill>
              </a:rPr>
              <a:t>Future Direction</a:t>
            </a:r>
          </a:p>
          <a:p>
            <a:pPr marL="0" indent="0">
              <a:buNone/>
            </a:pPr>
            <a:r>
              <a:rPr lang="en-US" sz="2880" dirty="0">
                <a:solidFill>
                  <a:prstClr val="black"/>
                </a:solidFill>
              </a:rPr>
              <a:t>    It is intended that the simulator will be developed further by future </a:t>
            </a:r>
            <a:r>
              <a:rPr lang="en-US" sz="2880" dirty="0" err="1">
                <a:solidFill>
                  <a:prstClr val="black"/>
                </a:solidFill>
              </a:rPr>
              <a:t>CReSIS</a:t>
            </a:r>
            <a:r>
              <a:rPr lang="en-US" sz="2880" dirty="0">
                <a:solidFill>
                  <a:prstClr val="black"/>
                </a:solidFill>
              </a:rPr>
              <a:t> students. Possible further utilities include:</a:t>
            </a:r>
          </a:p>
          <a:p>
            <a:pPr>
              <a:spcBef>
                <a:spcPts val="2160"/>
              </a:spcBef>
            </a:pPr>
            <a:r>
              <a:rPr lang="en-US" sz="2880" dirty="0">
                <a:solidFill>
                  <a:prstClr val="black"/>
                </a:solidFill>
              </a:rPr>
              <a:t>Multi-layer surface generation, to model air-ice and ice-rock boundaries.</a:t>
            </a:r>
          </a:p>
          <a:p>
            <a:pPr>
              <a:spcBef>
                <a:spcPts val="2160"/>
              </a:spcBef>
            </a:pPr>
            <a:r>
              <a:rPr lang="en-US" sz="2880" dirty="0">
                <a:solidFill>
                  <a:prstClr val="black"/>
                </a:solidFill>
              </a:rPr>
              <a:t>Implementation of more processing methods, including wideband array methods.</a:t>
            </a:r>
          </a:p>
          <a:p>
            <a:pPr marL="0" indent="0" algn="ctr">
              <a:buNone/>
            </a:pPr>
            <a:r>
              <a:rPr lang="en-US" sz="5040" b="1" dirty="0">
                <a:solidFill>
                  <a:prstClr val="black"/>
                </a:solidFill>
              </a:rPr>
              <a:t>Acknowledgements</a:t>
            </a:r>
          </a:p>
          <a:p>
            <a:pPr marL="0" indent="0" algn="just">
              <a:buNone/>
            </a:pPr>
            <a:r>
              <a:rPr lang="en-US" sz="2880" dirty="0">
                <a:solidFill>
                  <a:prstClr val="black"/>
                </a:solidFill>
              </a:rPr>
              <a:t>    The author owes much gratitude to the faculty and students at the Center for the Remote Sensing of Ice Sheets, with special distinction to the assistance given by Dr. John Paden.</a:t>
            </a:r>
          </a:p>
        </p:txBody>
      </p:sp>
      <p:sp>
        <p:nvSpPr>
          <p:cNvPr id="9" name="Content Placeholder 2"/>
          <p:cNvSpPr>
            <a:spLocks noGrp="1"/>
          </p:cNvSpPr>
          <p:nvPr>
            <p:ph sz="half" idx="4294967295"/>
          </p:nvPr>
        </p:nvSpPr>
        <p:spPr>
          <a:xfrm>
            <a:off x="15005064" y="8476648"/>
            <a:ext cx="13990638" cy="23347680"/>
          </a:xfrm>
          <a:prstGeom prst="roundRect">
            <a:avLst/>
          </a:prstGeom>
          <a:solidFill>
            <a:schemeClr val="bg1"/>
          </a:solidFill>
        </p:spPr>
        <p:txBody>
          <a:bodyPr/>
          <a:lstStyle/>
          <a:p>
            <a:pPr marL="0" indent="0" algn="ctr">
              <a:buNone/>
            </a:pPr>
            <a:r>
              <a:rPr lang="en-US" sz="5760" b="1" dirty="0">
                <a:solidFill>
                  <a:prstClr val="black"/>
                </a:solidFill>
              </a:rPr>
              <a:t>Methodology</a:t>
            </a:r>
          </a:p>
          <a:p>
            <a:pPr marL="0" indent="0">
              <a:buNone/>
            </a:pPr>
            <a:r>
              <a:rPr lang="en-US" sz="3240" b="1" dirty="0">
                <a:solidFill>
                  <a:prstClr val="black"/>
                </a:solidFill>
              </a:rPr>
              <a:t>Stochastic Surface Generation</a:t>
            </a: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just">
              <a:buNone/>
            </a:pPr>
            <a:r>
              <a:rPr lang="en-US" sz="2880" dirty="0">
                <a:solidFill>
                  <a:prstClr val="black"/>
                </a:solidFill>
              </a:rPr>
              <a:t>    The surface generator creates a two-dimensional Gaussian matrix with mean and variance given by the mean elevation and RMS surface height respectively. This matrix is then smoothed with a 2nd-order </a:t>
            </a:r>
            <a:r>
              <a:rPr lang="en-US" sz="2880">
                <a:solidFill>
                  <a:prstClr val="black"/>
                </a:solidFill>
              </a:rPr>
              <a:t>Butterworth </a:t>
            </a:r>
            <a:r>
              <a:rPr lang="en-US" sz="2880" smtClean="0">
                <a:solidFill>
                  <a:prstClr val="black"/>
                </a:solidFill>
              </a:rPr>
              <a:t>low-pass </a:t>
            </a:r>
            <a:r>
              <a:rPr lang="en-US" sz="2880" dirty="0">
                <a:solidFill>
                  <a:prstClr val="black"/>
                </a:solidFill>
              </a:rPr>
              <a:t>filter, to adjust the correlation length of the surface’s autocorrelation function as specified. </a:t>
            </a:r>
          </a:p>
          <a:p>
            <a:pPr marL="0" indent="0">
              <a:buNone/>
            </a:pPr>
            <a:r>
              <a:rPr lang="en-US" sz="3240" b="1" dirty="0">
                <a:solidFill>
                  <a:prstClr val="black"/>
                </a:solidFill>
              </a:rPr>
              <a:t>Array Response Simulator</a:t>
            </a: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ctr">
              <a:buNone/>
            </a:pPr>
            <a:endParaRPr lang="en-US" sz="2880" dirty="0">
              <a:solidFill>
                <a:prstClr val="black"/>
              </a:solidFill>
            </a:endParaRPr>
          </a:p>
          <a:p>
            <a:pPr marL="0" indent="0" algn="just">
              <a:buNone/>
            </a:pPr>
            <a:r>
              <a:rPr lang="en-US" sz="2880" dirty="0">
                <a:solidFill>
                  <a:prstClr val="black"/>
                </a:solidFill>
              </a:rPr>
              <a:t>    Given an imported or generated surface, a set of targets is sampled and passed to a function which returns the complex amplitude response of each element of the array. Magnitude is calculated from the </a:t>
            </a:r>
            <a:r>
              <a:rPr lang="en-US" sz="2880" dirty="0" err="1">
                <a:solidFill>
                  <a:prstClr val="black"/>
                </a:solidFill>
              </a:rPr>
              <a:t>Friis</a:t>
            </a:r>
            <a:r>
              <a:rPr lang="en-US" sz="2880" dirty="0">
                <a:solidFill>
                  <a:prstClr val="black"/>
                </a:solidFill>
              </a:rPr>
              <a:t> transmission equation, and phase is determined by the round trip time-delayed exponential</a:t>
            </a:r>
            <a:r>
              <a:rPr lang="en-US" sz="2880" dirty="0" smtClean="0">
                <a:solidFill>
                  <a:prstClr val="black"/>
                </a:solidFill>
              </a:rPr>
              <a:t>.</a:t>
            </a:r>
          </a:p>
          <a:p>
            <a:pPr marL="0" indent="0" algn="just">
              <a:buNone/>
            </a:pPr>
            <a:r>
              <a:rPr lang="en-US" sz="2880" dirty="0">
                <a:solidFill>
                  <a:prstClr val="black"/>
                </a:solidFill>
              </a:rPr>
              <a:t> </a:t>
            </a:r>
            <a:r>
              <a:rPr lang="en-US" sz="2880" dirty="0" smtClean="0">
                <a:solidFill>
                  <a:prstClr val="black"/>
                </a:solidFill>
              </a:rPr>
              <a:t>    The system allows for the following parameters to be adjusted:</a:t>
            </a:r>
          </a:p>
          <a:p>
            <a:pPr marL="0" indent="0" algn="just">
              <a:buNone/>
            </a:pPr>
            <a:endParaRPr lang="en-US" sz="2880" dirty="0">
              <a:solidFill>
                <a:prstClr val="black"/>
              </a:solidFill>
            </a:endParaRPr>
          </a:p>
          <a:p>
            <a:pPr marL="0" indent="0">
              <a:buNone/>
            </a:pPr>
            <a:endParaRPr lang="en-US" sz="2880" dirty="0">
              <a:solidFill>
                <a:prstClr val="black"/>
              </a:solidFill>
            </a:endParaRPr>
          </a:p>
        </p:txBody>
      </p:sp>
      <p:pic>
        <p:nvPicPr>
          <p:cNvPr id="1026" name="Picture 2" descr="http://www.ku.edu/assets/ku-template/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886" y="1824991"/>
            <a:ext cx="5143500" cy="43976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iki.cresis.ku.edu/cresis-wiki/images/Cresi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57128" y="2737962"/>
            <a:ext cx="6295644"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614642" y="26379675"/>
            <a:ext cx="10552187" cy="4967514"/>
          </a:xfrm>
          <a:prstGeom prst="rect">
            <a:avLst/>
          </a:prstGeom>
          <a:noFill/>
        </p:spPr>
        <p:txBody>
          <a:bodyPr wrap="square" numCol="2" rtlCol="0">
            <a:spAutoFit/>
          </a:bodyPr>
          <a:lstStyle/>
          <a:p>
            <a:r>
              <a:rPr lang="en-US" sz="2880" dirty="0"/>
              <a:t>Environmental Parameters:</a:t>
            </a:r>
          </a:p>
          <a:p>
            <a:pPr marL="617270" indent="-617270">
              <a:buFont typeface="Arial" panose="020B0604020202020204" pitchFamily="34" charset="0"/>
              <a:buChar char="•"/>
            </a:pPr>
            <a:r>
              <a:rPr lang="en-US" sz="2880" dirty="0"/>
              <a:t>Radar Cross Section</a:t>
            </a:r>
          </a:p>
          <a:p>
            <a:pPr marL="617270" indent="-617270">
              <a:buFont typeface="Arial" panose="020B0604020202020204" pitchFamily="34" charset="0"/>
              <a:buChar char="•"/>
            </a:pPr>
            <a:r>
              <a:rPr lang="en-US" sz="2880" dirty="0"/>
              <a:t>Surface Topography</a:t>
            </a:r>
          </a:p>
          <a:p>
            <a:pPr marL="617270" indent="-617270">
              <a:buFont typeface="Arial" panose="020B0604020202020204" pitchFamily="34" charset="0"/>
              <a:buChar char="•"/>
            </a:pPr>
            <a:r>
              <a:rPr lang="en-US" sz="2880" dirty="0"/>
              <a:t>Noise Power/Temperature</a:t>
            </a:r>
          </a:p>
          <a:p>
            <a:pPr marL="617270" indent="-617270">
              <a:buFont typeface="Arial" panose="020B0604020202020204" pitchFamily="34" charset="0"/>
              <a:buChar char="•"/>
            </a:pPr>
            <a:r>
              <a:rPr lang="en-US" sz="2880" dirty="0"/>
              <a:t>Signal-to-Noise Ratio</a:t>
            </a:r>
          </a:p>
          <a:p>
            <a:endParaRPr lang="en-US" sz="2880" dirty="0"/>
          </a:p>
          <a:p>
            <a:endParaRPr lang="en-US" sz="2880" dirty="0" smtClean="0"/>
          </a:p>
          <a:p>
            <a:endParaRPr lang="en-US" sz="2880" dirty="0"/>
          </a:p>
          <a:p>
            <a:endParaRPr lang="en-US" sz="2880" dirty="0" smtClean="0"/>
          </a:p>
          <a:p>
            <a:endParaRPr lang="en-US" sz="2880" dirty="0"/>
          </a:p>
          <a:p>
            <a:endParaRPr lang="en-US" sz="2880" dirty="0" smtClean="0"/>
          </a:p>
          <a:p>
            <a:r>
              <a:rPr lang="en-US" sz="2880" dirty="0" smtClean="0"/>
              <a:t>System </a:t>
            </a:r>
            <a:r>
              <a:rPr lang="en-US" sz="2880" dirty="0"/>
              <a:t>Parameters:</a:t>
            </a:r>
          </a:p>
          <a:p>
            <a:pPr marL="617270" indent="-617270">
              <a:buFont typeface="Arial" panose="020B0604020202020204" pitchFamily="34" charset="0"/>
              <a:buChar char="•"/>
            </a:pPr>
            <a:r>
              <a:rPr lang="en-US" sz="2880" dirty="0"/>
              <a:t>Array Size/Arrangement</a:t>
            </a:r>
          </a:p>
          <a:p>
            <a:pPr marL="617270" indent="-617270">
              <a:buFont typeface="Arial" panose="020B0604020202020204" pitchFamily="34" charset="0"/>
              <a:buChar char="•"/>
            </a:pPr>
            <a:r>
              <a:rPr lang="en-US" sz="2880" dirty="0"/>
              <a:t>Transmit Power</a:t>
            </a:r>
          </a:p>
          <a:p>
            <a:pPr marL="617270" indent="-617270">
              <a:buFont typeface="Arial" panose="020B0604020202020204" pitchFamily="34" charset="0"/>
              <a:buChar char="•"/>
            </a:pPr>
            <a:r>
              <a:rPr lang="en-US" sz="2880" dirty="0"/>
              <a:t>Antenna Pattern</a:t>
            </a:r>
          </a:p>
          <a:p>
            <a:pPr marL="617270" indent="-617270">
              <a:buFont typeface="Arial" panose="020B0604020202020204" pitchFamily="34" charset="0"/>
              <a:buChar char="•"/>
            </a:pPr>
            <a:r>
              <a:rPr lang="en-US" sz="2880" dirty="0"/>
              <a:t>Waveform/Bandwidth</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90014" y="12084131"/>
            <a:ext cx="6049048" cy="311526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51419" y="11915084"/>
            <a:ext cx="6377314" cy="328432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11096" y="19219055"/>
            <a:ext cx="10552187" cy="354951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680652" y="12084131"/>
            <a:ext cx="12202614" cy="210542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0597" y="13087922"/>
            <a:ext cx="6323746" cy="4222937"/>
          </a:xfrm>
          <a:prstGeom prst="rect">
            <a:avLst/>
          </a:prstGeom>
        </p:spPr>
      </p:pic>
    </p:spTree>
    <p:extLst>
      <p:ext uri="{BB962C8B-B14F-4D97-AF65-F5344CB8AC3E}">
        <p14:creationId xmlns:p14="http://schemas.microsoft.com/office/powerpoint/2010/main" val="1442430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1373</TotalTime>
  <Words>567</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Wideband Radar Simulator for Evaluation of  Direction-of-Arrival Processing Sean M. Holloway Center for the Remote Sensing of Ice Sheets, University of Kansas, Lawrence, KS 66045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Name, Department</dc:title>
  <dc:creator>Sean</dc:creator>
  <cp:lastModifiedBy>Paden</cp:lastModifiedBy>
  <cp:revision>30</cp:revision>
  <dcterms:created xsi:type="dcterms:W3CDTF">2015-07-20T22:59:35Z</dcterms:created>
  <dcterms:modified xsi:type="dcterms:W3CDTF">2015-09-06T12:34:20Z</dcterms:modified>
</cp:coreProperties>
</file>