
<file path=[Content_Types].xml><?xml version="1.0" encoding="utf-8"?>
<Types xmlns="http://schemas.openxmlformats.org/package/2006/content-types">
  <Default Extension="png" ContentType="image/png"/>
  <Default Extension="pdf" ContentType="application/pd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7010400" cy="9296400"/>
  <p:defaultTextStyle>
    <a:defPPr>
      <a:defRPr lang="en-US"/>
    </a:defPPr>
    <a:lvl1pPr marL="0" algn="l" defTabSz="2089953" rtl="0" eaLnBrk="1" latinLnBrk="0" hangingPunct="1">
      <a:defRPr sz="8300" kern="1200">
        <a:solidFill>
          <a:schemeClr val="tx1"/>
        </a:solidFill>
        <a:latin typeface="+mn-lt"/>
        <a:ea typeface="+mn-ea"/>
        <a:cs typeface="+mn-cs"/>
      </a:defRPr>
    </a:lvl1pPr>
    <a:lvl2pPr marL="2089953" algn="l" defTabSz="2089953" rtl="0" eaLnBrk="1" latinLnBrk="0" hangingPunct="1">
      <a:defRPr sz="8300" kern="1200">
        <a:solidFill>
          <a:schemeClr val="tx1"/>
        </a:solidFill>
        <a:latin typeface="+mn-lt"/>
        <a:ea typeface="+mn-ea"/>
        <a:cs typeface="+mn-cs"/>
      </a:defRPr>
    </a:lvl2pPr>
    <a:lvl3pPr marL="4179905" algn="l" defTabSz="2089953" rtl="0" eaLnBrk="1" latinLnBrk="0" hangingPunct="1">
      <a:defRPr sz="8300" kern="1200">
        <a:solidFill>
          <a:schemeClr val="tx1"/>
        </a:solidFill>
        <a:latin typeface="+mn-lt"/>
        <a:ea typeface="+mn-ea"/>
        <a:cs typeface="+mn-cs"/>
      </a:defRPr>
    </a:lvl3pPr>
    <a:lvl4pPr marL="6269858" algn="l" defTabSz="2089953" rtl="0" eaLnBrk="1" latinLnBrk="0" hangingPunct="1">
      <a:defRPr sz="8300" kern="1200">
        <a:solidFill>
          <a:schemeClr val="tx1"/>
        </a:solidFill>
        <a:latin typeface="+mn-lt"/>
        <a:ea typeface="+mn-ea"/>
        <a:cs typeface="+mn-cs"/>
      </a:defRPr>
    </a:lvl4pPr>
    <a:lvl5pPr marL="8359811" algn="l" defTabSz="2089953" rtl="0" eaLnBrk="1" latinLnBrk="0" hangingPunct="1">
      <a:defRPr sz="8300" kern="1200">
        <a:solidFill>
          <a:schemeClr val="tx1"/>
        </a:solidFill>
        <a:latin typeface="+mn-lt"/>
        <a:ea typeface="+mn-ea"/>
        <a:cs typeface="+mn-cs"/>
      </a:defRPr>
    </a:lvl5pPr>
    <a:lvl6pPr marL="10449763" algn="l" defTabSz="2089953" rtl="0" eaLnBrk="1" latinLnBrk="0" hangingPunct="1">
      <a:defRPr sz="8300" kern="1200">
        <a:solidFill>
          <a:schemeClr val="tx1"/>
        </a:solidFill>
        <a:latin typeface="+mn-lt"/>
        <a:ea typeface="+mn-ea"/>
        <a:cs typeface="+mn-cs"/>
      </a:defRPr>
    </a:lvl6pPr>
    <a:lvl7pPr marL="12539716" algn="l" defTabSz="2089953" rtl="0" eaLnBrk="1" latinLnBrk="0" hangingPunct="1">
      <a:defRPr sz="8300" kern="1200">
        <a:solidFill>
          <a:schemeClr val="tx1"/>
        </a:solidFill>
        <a:latin typeface="+mn-lt"/>
        <a:ea typeface="+mn-ea"/>
        <a:cs typeface="+mn-cs"/>
      </a:defRPr>
    </a:lvl7pPr>
    <a:lvl8pPr marL="14629668" algn="l" defTabSz="2089953" rtl="0" eaLnBrk="1" latinLnBrk="0" hangingPunct="1">
      <a:defRPr sz="8300" kern="1200">
        <a:solidFill>
          <a:schemeClr val="tx1"/>
        </a:solidFill>
        <a:latin typeface="+mn-lt"/>
        <a:ea typeface="+mn-ea"/>
        <a:cs typeface="+mn-cs"/>
      </a:defRPr>
    </a:lvl8pPr>
    <a:lvl9pPr marL="16719621" algn="l" defTabSz="2089953" rtl="0" eaLnBrk="1" latinLnBrk="0" hangingPunct="1">
      <a:defRPr sz="83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3A74486-F6B6-4B9D-AED8-61E973D9BAE4}">
          <p14:sldIdLst>
            <p14:sldId id="256"/>
          </p14:sldIdLst>
        </p14:section>
      </p14:sectionLst>
    </p:ext>
    <p:ext uri="{EFAFB233-063F-42B5-8137-9DF3F51BA10A}">
      <p15:sldGuideLst xmlns:p15="http://schemas.microsoft.com/office/powerpoint/2012/main">
        <p15:guide id="1" orient="horz" pos="2280" userDrawn="1">
          <p15:clr>
            <a:srgbClr val="A4A3A4"/>
          </p15:clr>
        </p15:guide>
        <p15:guide id="2" pos="18432" userDrawn="1">
          <p15:clr>
            <a:srgbClr val="A4A3A4"/>
          </p15:clr>
        </p15:guide>
        <p15:guide id="3" pos="8904" userDrawn="1">
          <p15:clr>
            <a:srgbClr val="A4A3A4"/>
          </p15:clr>
        </p15:guide>
        <p15:guide id="4" pos="19080" userDrawn="1">
          <p15:clr>
            <a:srgbClr val="A4A3A4"/>
          </p15:clr>
        </p15:guide>
        <p15:guide id="5" pos="27408" userDrawn="1">
          <p15:clr>
            <a:srgbClr val="A4A3A4"/>
          </p15:clr>
        </p15:guide>
        <p15:guide id="6" pos="13968" userDrawn="1">
          <p15:clr>
            <a:srgbClr val="A4A3A4"/>
          </p15:clr>
        </p15:guide>
        <p15:guide id="7" pos="95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52" autoAdjust="0"/>
  </p:normalViewPr>
  <p:slideViewPr>
    <p:cSldViewPr snapToGrid="0" snapToObjects="1">
      <p:cViewPr varScale="1">
        <p:scale>
          <a:sx n="19" d="100"/>
          <a:sy n="19" d="100"/>
        </p:scale>
        <p:origin x="672" y="138"/>
      </p:cViewPr>
      <p:guideLst>
        <p:guide orient="horz" pos="2280"/>
        <p:guide pos="18432"/>
        <p:guide pos="8904"/>
        <p:guide pos="19080"/>
        <p:guide pos="27408"/>
        <p:guide pos="13968"/>
        <p:guide pos="95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4"/>
            <a:ext cx="37307520" cy="7056120"/>
          </a:xfrm>
          <a:prstGeom prst="rect">
            <a:avLst/>
          </a:prstGeom>
        </p:spPr>
        <p:txBody>
          <a:bodyPr lIns="130622" tIns="65311" rIns="130622" bIns="65311"/>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a:prstGeom prst="rect">
            <a:avLst/>
          </a:prstGeom>
        </p:spPr>
        <p:txBody>
          <a:bodyPr lIns="130622" tIns="65311" rIns="130622" bIns="65311"/>
          <a:lstStyle>
            <a:lvl1pPr marL="0" indent="0" algn="ctr">
              <a:buNone/>
              <a:defRPr>
                <a:solidFill>
                  <a:schemeClr val="tx1">
                    <a:tint val="75000"/>
                  </a:schemeClr>
                </a:solidFill>
              </a:defRPr>
            </a:lvl1pPr>
            <a:lvl2pPr marL="2089953" indent="0" algn="ctr">
              <a:buNone/>
              <a:defRPr>
                <a:solidFill>
                  <a:schemeClr val="tx1">
                    <a:tint val="75000"/>
                  </a:schemeClr>
                </a:solidFill>
              </a:defRPr>
            </a:lvl2pPr>
            <a:lvl3pPr marL="4179905" indent="0" algn="ctr">
              <a:buNone/>
              <a:defRPr>
                <a:solidFill>
                  <a:schemeClr val="tx1">
                    <a:tint val="75000"/>
                  </a:schemeClr>
                </a:solidFill>
              </a:defRPr>
            </a:lvl3pPr>
            <a:lvl4pPr marL="6269858" indent="0" algn="ctr">
              <a:buNone/>
              <a:defRPr>
                <a:solidFill>
                  <a:schemeClr val="tx1">
                    <a:tint val="75000"/>
                  </a:schemeClr>
                </a:solidFill>
              </a:defRPr>
            </a:lvl4pPr>
            <a:lvl5pPr marL="8359811" indent="0" algn="ctr">
              <a:buNone/>
              <a:defRPr>
                <a:solidFill>
                  <a:schemeClr val="tx1">
                    <a:tint val="75000"/>
                  </a:schemeClr>
                </a:solidFill>
              </a:defRPr>
            </a:lvl5pPr>
            <a:lvl6pPr marL="10449763" indent="0" algn="ctr">
              <a:buNone/>
              <a:defRPr>
                <a:solidFill>
                  <a:schemeClr val="tx1">
                    <a:tint val="75000"/>
                  </a:schemeClr>
                </a:solidFill>
              </a:defRPr>
            </a:lvl6pPr>
            <a:lvl7pPr marL="12539716" indent="0" algn="ctr">
              <a:buNone/>
              <a:defRPr>
                <a:solidFill>
                  <a:schemeClr val="tx1">
                    <a:tint val="75000"/>
                  </a:schemeClr>
                </a:solidFill>
              </a:defRPr>
            </a:lvl7pPr>
            <a:lvl8pPr marL="14629668" indent="0" algn="ctr">
              <a:buNone/>
              <a:defRPr>
                <a:solidFill>
                  <a:schemeClr val="tx1">
                    <a:tint val="75000"/>
                  </a:schemeClr>
                </a:solidFill>
              </a:defRPr>
            </a:lvl8pPr>
            <a:lvl9pPr marL="1671962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2194560" y="30510483"/>
            <a:ext cx="10241280" cy="1752600"/>
          </a:xfrm>
          <a:prstGeom prst="rect">
            <a:avLst/>
          </a:prstGeom>
        </p:spPr>
        <p:txBody>
          <a:bodyPr lIns="130622" tIns="65311" rIns="130622" bIns="65311"/>
          <a:lstStyle/>
          <a:p>
            <a:fld id="{6D3337B5-D555-8B40-B9A5-1FAE1C64BA90}" type="datetimeFigureOut">
              <a:rPr lang="en-US" smtClean="0"/>
              <a:t>7/28/2016</a:t>
            </a:fld>
            <a:endParaRPr lang="en-US"/>
          </a:p>
        </p:txBody>
      </p:sp>
      <p:sp>
        <p:nvSpPr>
          <p:cNvPr id="5" name="Footer Placeholder 4"/>
          <p:cNvSpPr>
            <a:spLocks noGrp="1"/>
          </p:cNvSpPr>
          <p:nvPr>
            <p:ph type="ftr" sz="quarter" idx="11"/>
          </p:nvPr>
        </p:nvSpPr>
        <p:spPr>
          <a:xfrm>
            <a:off x="14996160" y="30510483"/>
            <a:ext cx="13898880" cy="1752600"/>
          </a:xfrm>
          <a:prstGeom prst="rect">
            <a:avLst/>
          </a:prstGeom>
        </p:spPr>
        <p:txBody>
          <a:bodyPr lIns="130622" tIns="65311" rIns="130622" bIns="65311"/>
          <a:lstStyle/>
          <a:p>
            <a:endParaRPr lang="en-US"/>
          </a:p>
        </p:txBody>
      </p:sp>
      <p:sp>
        <p:nvSpPr>
          <p:cNvPr id="6" name="Slide Number Placeholder 5"/>
          <p:cNvSpPr>
            <a:spLocks noGrp="1"/>
          </p:cNvSpPr>
          <p:nvPr>
            <p:ph type="sldNum" sz="quarter" idx="12"/>
          </p:nvPr>
        </p:nvSpPr>
        <p:spPr>
          <a:xfrm>
            <a:off x="31455360" y="30510483"/>
            <a:ext cx="10241280" cy="1752600"/>
          </a:xfrm>
          <a:prstGeom prst="rect">
            <a:avLst/>
          </a:prstGeom>
        </p:spPr>
        <p:txBody>
          <a:bodyPr lIns="130622" tIns="65311" rIns="130622" bIns="65311"/>
          <a:lstStyle/>
          <a:p>
            <a:fld id="{D9468DB8-F3A6-D445-8694-61AF149CA3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80" cy="5486400"/>
          </a:xfrm>
          <a:prstGeom prst="rect">
            <a:avLst/>
          </a:prstGeom>
        </p:spPr>
        <p:txBody>
          <a:bodyPr lIns="130622" tIns="65311" rIns="130622" bIns="65311"/>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7680961"/>
            <a:ext cx="39502080" cy="21724623"/>
          </a:xfrm>
          <a:prstGeom prst="rect">
            <a:avLst/>
          </a:prstGeom>
        </p:spPr>
        <p:txBody>
          <a:bodyPr vert="eaVert" lIns="130622" tIns="65311" rIns="130622" bIns="6531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4560" y="30510483"/>
            <a:ext cx="10241280" cy="1752600"/>
          </a:xfrm>
          <a:prstGeom prst="rect">
            <a:avLst/>
          </a:prstGeom>
        </p:spPr>
        <p:txBody>
          <a:bodyPr lIns="130622" tIns="65311" rIns="130622" bIns="65311"/>
          <a:lstStyle/>
          <a:p>
            <a:fld id="{6D3337B5-D555-8B40-B9A5-1FAE1C64BA90}" type="datetimeFigureOut">
              <a:rPr lang="en-US" smtClean="0"/>
              <a:t>7/28/2016</a:t>
            </a:fld>
            <a:endParaRPr lang="en-US"/>
          </a:p>
        </p:txBody>
      </p:sp>
      <p:sp>
        <p:nvSpPr>
          <p:cNvPr id="5" name="Footer Placeholder 4"/>
          <p:cNvSpPr>
            <a:spLocks noGrp="1"/>
          </p:cNvSpPr>
          <p:nvPr>
            <p:ph type="ftr" sz="quarter" idx="11"/>
          </p:nvPr>
        </p:nvSpPr>
        <p:spPr>
          <a:xfrm>
            <a:off x="14996160" y="30510483"/>
            <a:ext cx="13898880" cy="1752600"/>
          </a:xfrm>
          <a:prstGeom prst="rect">
            <a:avLst/>
          </a:prstGeom>
        </p:spPr>
        <p:txBody>
          <a:bodyPr lIns="130622" tIns="65311" rIns="130622" bIns="65311"/>
          <a:lstStyle/>
          <a:p>
            <a:endParaRPr lang="en-US"/>
          </a:p>
        </p:txBody>
      </p:sp>
      <p:sp>
        <p:nvSpPr>
          <p:cNvPr id="6" name="Slide Number Placeholder 5"/>
          <p:cNvSpPr>
            <a:spLocks noGrp="1"/>
          </p:cNvSpPr>
          <p:nvPr>
            <p:ph type="sldNum" sz="quarter" idx="12"/>
          </p:nvPr>
        </p:nvSpPr>
        <p:spPr>
          <a:xfrm>
            <a:off x="31455360" y="30510483"/>
            <a:ext cx="10241280" cy="1752600"/>
          </a:xfrm>
          <a:prstGeom prst="rect">
            <a:avLst/>
          </a:prstGeom>
        </p:spPr>
        <p:txBody>
          <a:bodyPr lIns="130622" tIns="65311" rIns="130622" bIns="65311"/>
          <a:lstStyle/>
          <a:p>
            <a:fld id="{D9468DB8-F3A6-D445-8694-61AF149CA3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6"/>
            <a:ext cx="9875520" cy="28087320"/>
          </a:xfrm>
          <a:prstGeom prst="rect">
            <a:avLst/>
          </a:prstGeom>
        </p:spPr>
        <p:txBody>
          <a:bodyPr vert="eaVert" lIns="130622" tIns="65311" rIns="130622" bIns="65311"/>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6"/>
            <a:ext cx="28895040" cy="28087320"/>
          </a:xfrm>
          <a:prstGeom prst="rect">
            <a:avLst/>
          </a:prstGeom>
        </p:spPr>
        <p:txBody>
          <a:bodyPr vert="eaVert" lIns="130622" tIns="65311" rIns="130622" bIns="6531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4560" y="30510483"/>
            <a:ext cx="10241280" cy="1752600"/>
          </a:xfrm>
          <a:prstGeom prst="rect">
            <a:avLst/>
          </a:prstGeom>
        </p:spPr>
        <p:txBody>
          <a:bodyPr lIns="130622" tIns="65311" rIns="130622" bIns="65311"/>
          <a:lstStyle/>
          <a:p>
            <a:fld id="{6D3337B5-D555-8B40-B9A5-1FAE1C64BA90}" type="datetimeFigureOut">
              <a:rPr lang="en-US" smtClean="0"/>
              <a:t>7/28/2016</a:t>
            </a:fld>
            <a:endParaRPr lang="en-US"/>
          </a:p>
        </p:txBody>
      </p:sp>
      <p:sp>
        <p:nvSpPr>
          <p:cNvPr id="5" name="Footer Placeholder 4"/>
          <p:cNvSpPr>
            <a:spLocks noGrp="1"/>
          </p:cNvSpPr>
          <p:nvPr>
            <p:ph type="ftr" sz="quarter" idx="11"/>
          </p:nvPr>
        </p:nvSpPr>
        <p:spPr>
          <a:xfrm>
            <a:off x="14996160" y="30510483"/>
            <a:ext cx="13898880" cy="1752600"/>
          </a:xfrm>
          <a:prstGeom prst="rect">
            <a:avLst/>
          </a:prstGeom>
        </p:spPr>
        <p:txBody>
          <a:bodyPr lIns="130622" tIns="65311" rIns="130622" bIns="65311"/>
          <a:lstStyle/>
          <a:p>
            <a:endParaRPr lang="en-US"/>
          </a:p>
        </p:txBody>
      </p:sp>
      <p:sp>
        <p:nvSpPr>
          <p:cNvPr id="6" name="Slide Number Placeholder 5"/>
          <p:cNvSpPr>
            <a:spLocks noGrp="1"/>
          </p:cNvSpPr>
          <p:nvPr>
            <p:ph type="sldNum" sz="quarter" idx="12"/>
          </p:nvPr>
        </p:nvSpPr>
        <p:spPr>
          <a:xfrm>
            <a:off x="31455360" y="30510483"/>
            <a:ext cx="10241280" cy="1752600"/>
          </a:xfrm>
          <a:prstGeom prst="rect">
            <a:avLst/>
          </a:prstGeom>
        </p:spPr>
        <p:txBody>
          <a:bodyPr lIns="130622" tIns="65311" rIns="130622" bIns="65311"/>
          <a:lstStyle/>
          <a:p>
            <a:fld id="{D9468DB8-F3A6-D445-8694-61AF149CA3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80" cy="5486400"/>
          </a:xfrm>
          <a:prstGeom prst="rect">
            <a:avLst/>
          </a:prstGeom>
        </p:spPr>
        <p:txBody>
          <a:bodyPr lIns="130622" tIns="65311" rIns="130622" bIns="65311"/>
          <a:lstStyle/>
          <a:p>
            <a:r>
              <a:rPr lang="en-US" smtClean="0"/>
              <a:t>Click to edit Master title style</a:t>
            </a:r>
            <a:endParaRPr lang="en-US"/>
          </a:p>
        </p:txBody>
      </p:sp>
      <p:sp>
        <p:nvSpPr>
          <p:cNvPr id="3" name="Content Placeholder 2"/>
          <p:cNvSpPr>
            <a:spLocks noGrp="1"/>
          </p:cNvSpPr>
          <p:nvPr>
            <p:ph idx="1"/>
          </p:nvPr>
        </p:nvSpPr>
        <p:spPr>
          <a:xfrm>
            <a:off x="2194560" y="7680961"/>
            <a:ext cx="39502080" cy="21724623"/>
          </a:xfrm>
          <a:prstGeom prst="rect">
            <a:avLst/>
          </a:prstGeom>
        </p:spPr>
        <p:txBody>
          <a:bodyPr lIns="130622" tIns="65311" rIns="130622" bIns="6531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4560" y="30510483"/>
            <a:ext cx="10241280" cy="1752600"/>
          </a:xfrm>
          <a:prstGeom prst="rect">
            <a:avLst/>
          </a:prstGeom>
        </p:spPr>
        <p:txBody>
          <a:bodyPr lIns="130622" tIns="65311" rIns="130622" bIns="65311"/>
          <a:lstStyle/>
          <a:p>
            <a:fld id="{6D3337B5-D555-8B40-B9A5-1FAE1C64BA90}" type="datetimeFigureOut">
              <a:rPr lang="en-US" smtClean="0"/>
              <a:t>7/28/2016</a:t>
            </a:fld>
            <a:endParaRPr lang="en-US"/>
          </a:p>
        </p:txBody>
      </p:sp>
      <p:sp>
        <p:nvSpPr>
          <p:cNvPr id="5" name="Footer Placeholder 4"/>
          <p:cNvSpPr>
            <a:spLocks noGrp="1"/>
          </p:cNvSpPr>
          <p:nvPr>
            <p:ph type="ftr" sz="quarter" idx="11"/>
          </p:nvPr>
        </p:nvSpPr>
        <p:spPr>
          <a:xfrm>
            <a:off x="14996160" y="30510483"/>
            <a:ext cx="13898880" cy="1752600"/>
          </a:xfrm>
          <a:prstGeom prst="rect">
            <a:avLst/>
          </a:prstGeom>
        </p:spPr>
        <p:txBody>
          <a:bodyPr lIns="130622" tIns="65311" rIns="130622" bIns="65311"/>
          <a:lstStyle/>
          <a:p>
            <a:endParaRPr lang="en-US"/>
          </a:p>
        </p:txBody>
      </p:sp>
      <p:sp>
        <p:nvSpPr>
          <p:cNvPr id="6" name="Slide Number Placeholder 5"/>
          <p:cNvSpPr>
            <a:spLocks noGrp="1"/>
          </p:cNvSpPr>
          <p:nvPr>
            <p:ph type="sldNum" sz="quarter" idx="12"/>
          </p:nvPr>
        </p:nvSpPr>
        <p:spPr>
          <a:xfrm>
            <a:off x="31455360" y="30510483"/>
            <a:ext cx="10241280" cy="1752600"/>
          </a:xfrm>
          <a:prstGeom prst="rect">
            <a:avLst/>
          </a:prstGeom>
        </p:spPr>
        <p:txBody>
          <a:bodyPr lIns="130622" tIns="65311" rIns="130622" bIns="65311"/>
          <a:lstStyle/>
          <a:p>
            <a:fld id="{D9468DB8-F3A6-D445-8694-61AF149CA3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3"/>
            <a:ext cx="37307520" cy="6537960"/>
          </a:xfrm>
          <a:prstGeom prst="rect">
            <a:avLst/>
          </a:prstGeom>
        </p:spPr>
        <p:txBody>
          <a:bodyPr lIns="130622" tIns="65311" rIns="130622" bIns="65311"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6"/>
            <a:ext cx="37307520" cy="7200897"/>
          </a:xfrm>
          <a:prstGeom prst="rect">
            <a:avLst/>
          </a:prstGeom>
        </p:spPr>
        <p:txBody>
          <a:bodyPr lIns="130622" tIns="65311" rIns="130622" bIns="65311" anchor="b"/>
          <a:lstStyle>
            <a:lvl1pPr marL="0" indent="0">
              <a:buNone/>
              <a:defRPr sz="9100">
                <a:solidFill>
                  <a:schemeClr val="tx1">
                    <a:tint val="75000"/>
                  </a:schemeClr>
                </a:solidFill>
              </a:defRPr>
            </a:lvl1pPr>
            <a:lvl2pPr marL="2089953" indent="0">
              <a:buNone/>
              <a:defRPr sz="8300">
                <a:solidFill>
                  <a:schemeClr val="tx1">
                    <a:tint val="75000"/>
                  </a:schemeClr>
                </a:solidFill>
              </a:defRPr>
            </a:lvl2pPr>
            <a:lvl3pPr marL="4179905" indent="0">
              <a:buNone/>
              <a:defRPr sz="7300">
                <a:solidFill>
                  <a:schemeClr val="tx1">
                    <a:tint val="75000"/>
                  </a:schemeClr>
                </a:solidFill>
              </a:defRPr>
            </a:lvl3pPr>
            <a:lvl4pPr marL="6269858" indent="0">
              <a:buNone/>
              <a:defRPr sz="6400">
                <a:solidFill>
                  <a:schemeClr val="tx1">
                    <a:tint val="75000"/>
                  </a:schemeClr>
                </a:solidFill>
              </a:defRPr>
            </a:lvl4pPr>
            <a:lvl5pPr marL="8359811" indent="0">
              <a:buNone/>
              <a:defRPr sz="6400">
                <a:solidFill>
                  <a:schemeClr val="tx1">
                    <a:tint val="75000"/>
                  </a:schemeClr>
                </a:solidFill>
              </a:defRPr>
            </a:lvl5pPr>
            <a:lvl6pPr marL="10449763" indent="0">
              <a:buNone/>
              <a:defRPr sz="6400">
                <a:solidFill>
                  <a:schemeClr val="tx1">
                    <a:tint val="75000"/>
                  </a:schemeClr>
                </a:solidFill>
              </a:defRPr>
            </a:lvl6pPr>
            <a:lvl7pPr marL="12539716" indent="0">
              <a:buNone/>
              <a:defRPr sz="6400">
                <a:solidFill>
                  <a:schemeClr val="tx1">
                    <a:tint val="75000"/>
                  </a:schemeClr>
                </a:solidFill>
              </a:defRPr>
            </a:lvl7pPr>
            <a:lvl8pPr marL="14629668" indent="0">
              <a:buNone/>
              <a:defRPr sz="6400">
                <a:solidFill>
                  <a:schemeClr val="tx1">
                    <a:tint val="75000"/>
                  </a:schemeClr>
                </a:solidFill>
              </a:defRPr>
            </a:lvl8pPr>
            <a:lvl9pPr marL="16719621"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194560" y="30510483"/>
            <a:ext cx="10241280" cy="1752600"/>
          </a:xfrm>
          <a:prstGeom prst="rect">
            <a:avLst/>
          </a:prstGeom>
        </p:spPr>
        <p:txBody>
          <a:bodyPr lIns="130622" tIns="65311" rIns="130622" bIns="65311"/>
          <a:lstStyle/>
          <a:p>
            <a:fld id="{6D3337B5-D555-8B40-B9A5-1FAE1C64BA90}" type="datetimeFigureOut">
              <a:rPr lang="en-US" smtClean="0"/>
              <a:t>7/28/2016</a:t>
            </a:fld>
            <a:endParaRPr lang="en-US"/>
          </a:p>
        </p:txBody>
      </p:sp>
      <p:sp>
        <p:nvSpPr>
          <p:cNvPr id="5" name="Footer Placeholder 4"/>
          <p:cNvSpPr>
            <a:spLocks noGrp="1"/>
          </p:cNvSpPr>
          <p:nvPr>
            <p:ph type="ftr" sz="quarter" idx="11"/>
          </p:nvPr>
        </p:nvSpPr>
        <p:spPr>
          <a:xfrm>
            <a:off x="14996160" y="30510483"/>
            <a:ext cx="13898880" cy="1752600"/>
          </a:xfrm>
          <a:prstGeom prst="rect">
            <a:avLst/>
          </a:prstGeom>
        </p:spPr>
        <p:txBody>
          <a:bodyPr lIns="130622" tIns="65311" rIns="130622" bIns="65311"/>
          <a:lstStyle/>
          <a:p>
            <a:endParaRPr lang="en-US"/>
          </a:p>
        </p:txBody>
      </p:sp>
      <p:sp>
        <p:nvSpPr>
          <p:cNvPr id="6" name="Slide Number Placeholder 5"/>
          <p:cNvSpPr>
            <a:spLocks noGrp="1"/>
          </p:cNvSpPr>
          <p:nvPr>
            <p:ph type="sldNum" sz="quarter" idx="12"/>
          </p:nvPr>
        </p:nvSpPr>
        <p:spPr>
          <a:xfrm>
            <a:off x="31455360" y="30510483"/>
            <a:ext cx="10241280" cy="1752600"/>
          </a:xfrm>
          <a:prstGeom prst="rect">
            <a:avLst/>
          </a:prstGeom>
        </p:spPr>
        <p:txBody>
          <a:bodyPr lIns="130622" tIns="65311" rIns="130622" bIns="65311"/>
          <a:lstStyle/>
          <a:p>
            <a:fld id="{D9468DB8-F3A6-D445-8694-61AF149CA37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80" cy="5486400"/>
          </a:xfrm>
          <a:prstGeom prst="rect">
            <a:avLst/>
          </a:prstGeom>
        </p:spPr>
        <p:txBody>
          <a:bodyPr lIns="130622" tIns="65311" rIns="130622" bIns="65311"/>
          <a:lstStyle/>
          <a:p>
            <a:r>
              <a:rPr lang="en-US" smtClean="0"/>
              <a:t>Click to edit Master title style</a:t>
            </a:r>
            <a:endParaRPr lang="en-US"/>
          </a:p>
        </p:txBody>
      </p:sp>
      <p:sp>
        <p:nvSpPr>
          <p:cNvPr id="3" name="Content Placeholder 2"/>
          <p:cNvSpPr>
            <a:spLocks noGrp="1"/>
          </p:cNvSpPr>
          <p:nvPr>
            <p:ph sz="half" idx="1"/>
          </p:nvPr>
        </p:nvSpPr>
        <p:spPr>
          <a:xfrm>
            <a:off x="2194560" y="7680961"/>
            <a:ext cx="19385280" cy="21724623"/>
          </a:xfrm>
          <a:prstGeom prst="rect">
            <a:avLst/>
          </a:prstGeom>
        </p:spPr>
        <p:txBody>
          <a:bodyPr lIns="130622" tIns="65311" rIns="130622" bIns="65311"/>
          <a:lstStyle>
            <a:lvl1pPr>
              <a:defRPr sz="12900"/>
            </a:lvl1pPr>
            <a:lvl2pPr>
              <a:defRPr sz="11000"/>
            </a:lvl2pPr>
            <a:lvl3pPr>
              <a:defRPr sz="91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1"/>
            <a:ext cx="19385280" cy="21724623"/>
          </a:xfrm>
          <a:prstGeom prst="rect">
            <a:avLst/>
          </a:prstGeom>
        </p:spPr>
        <p:txBody>
          <a:bodyPr lIns="130622" tIns="65311" rIns="130622" bIns="65311"/>
          <a:lstStyle>
            <a:lvl1pPr>
              <a:defRPr sz="12900"/>
            </a:lvl1pPr>
            <a:lvl2pPr>
              <a:defRPr sz="11000"/>
            </a:lvl2pPr>
            <a:lvl3pPr>
              <a:defRPr sz="91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194560" y="30510483"/>
            <a:ext cx="10241280" cy="1752600"/>
          </a:xfrm>
          <a:prstGeom prst="rect">
            <a:avLst/>
          </a:prstGeom>
        </p:spPr>
        <p:txBody>
          <a:bodyPr lIns="130622" tIns="65311" rIns="130622" bIns="65311"/>
          <a:lstStyle/>
          <a:p>
            <a:fld id="{6D3337B5-D555-8B40-B9A5-1FAE1C64BA90}" type="datetimeFigureOut">
              <a:rPr lang="en-US" smtClean="0"/>
              <a:t>7/28/2016</a:t>
            </a:fld>
            <a:endParaRPr lang="en-US"/>
          </a:p>
        </p:txBody>
      </p:sp>
      <p:sp>
        <p:nvSpPr>
          <p:cNvPr id="6" name="Footer Placeholder 5"/>
          <p:cNvSpPr>
            <a:spLocks noGrp="1"/>
          </p:cNvSpPr>
          <p:nvPr>
            <p:ph type="ftr" sz="quarter" idx="11"/>
          </p:nvPr>
        </p:nvSpPr>
        <p:spPr>
          <a:xfrm>
            <a:off x="14996160" y="30510483"/>
            <a:ext cx="13898880" cy="1752600"/>
          </a:xfrm>
          <a:prstGeom prst="rect">
            <a:avLst/>
          </a:prstGeom>
        </p:spPr>
        <p:txBody>
          <a:bodyPr lIns="130622" tIns="65311" rIns="130622" bIns="65311"/>
          <a:lstStyle/>
          <a:p>
            <a:endParaRPr lang="en-US"/>
          </a:p>
        </p:txBody>
      </p:sp>
      <p:sp>
        <p:nvSpPr>
          <p:cNvPr id="7" name="Slide Number Placeholder 6"/>
          <p:cNvSpPr>
            <a:spLocks noGrp="1"/>
          </p:cNvSpPr>
          <p:nvPr>
            <p:ph type="sldNum" sz="quarter" idx="12"/>
          </p:nvPr>
        </p:nvSpPr>
        <p:spPr>
          <a:xfrm>
            <a:off x="31455360" y="30510483"/>
            <a:ext cx="10241280" cy="1752600"/>
          </a:xfrm>
          <a:prstGeom prst="rect">
            <a:avLst/>
          </a:prstGeom>
        </p:spPr>
        <p:txBody>
          <a:bodyPr lIns="130622" tIns="65311" rIns="130622" bIns="65311"/>
          <a:lstStyle/>
          <a:p>
            <a:fld id="{D9468DB8-F3A6-D445-8694-61AF149CA3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80" cy="5486400"/>
          </a:xfrm>
          <a:prstGeom prst="rect">
            <a:avLst/>
          </a:prstGeom>
        </p:spPr>
        <p:txBody>
          <a:bodyPr lIns="130622" tIns="65311" rIns="130622" bIns="65311"/>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7"/>
          </a:xfrm>
          <a:prstGeom prst="rect">
            <a:avLst/>
          </a:prstGeom>
        </p:spPr>
        <p:txBody>
          <a:bodyPr lIns="130622" tIns="65311" rIns="130622" bIns="65311" anchor="b"/>
          <a:lstStyle>
            <a:lvl1pPr marL="0" indent="0">
              <a:buNone/>
              <a:defRPr sz="11000" b="1"/>
            </a:lvl1pPr>
            <a:lvl2pPr marL="2089953" indent="0">
              <a:buNone/>
              <a:defRPr sz="9100" b="1"/>
            </a:lvl2pPr>
            <a:lvl3pPr marL="4179905" indent="0">
              <a:buNone/>
              <a:defRPr sz="8300" b="1"/>
            </a:lvl3pPr>
            <a:lvl4pPr marL="6269858" indent="0">
              <a:buNone/>
              <a:defRPr sz="7300" b="1"/>
            </a:lvl4pPr>
            <a:lvl5pPr marL="8359811" indent="0">
              <a:buNone/>
              <a:defRPr sz="7300" b="1"/>
            </a:lvl5pPr>
            <a:lvl6pPr marL="10449763" indent="0">
              <a:buNone/>
              <a:defRPr sz="7300" b="1"/>
            </a:lvl6pPr>
            <a:lvl7pPr marL="12539716" indent="0">
              <a:buNone/>
              <a:defRPr sz="7300" b="1"/>
            </a:lvl7pPr>
            <a:lvl8pPr marL="14629668" indent="0">
              <a:buNone/>
              <a:defRPr sz="7300" b="1"/>
            </a:lvl8pPr>
            <a:lvl9pPr marL="16719621"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94561" y="10439401"/>
            <a:ext cx="19392903" cy="18966183"/>
          </a:xfrm>
          <a:prstGeom prst="rect">
            <a:avLst/>
          </a:prstGeom>
        </p:spPr>
        <p:txBody>
          <a:bodyPr lIns="130622" tIns="65311" rIns="130622" bIns="65311"/>
          <a:lstStyle>
            <a:lvl1pPr>
              <a:defRPr sz="11000"/>
            </a:lvl1pPr>
            <a:lvl2pPr>
              <a:defRPr sz="91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4"/>
            <a:ext cx="19400520" cy="3070857"/>
          </a:xfrm>
          <a:prstGeom prst="rect">
            <a:avLst/>
          </a:prstGeom>
        </p:spPr>
        <p:txBody>
          <a:bodyPr lIns="130622" tIns="65311" rIns="130622" bIns="65311" anchor="b"/>
          <a:lstStyle>
            <a:lvl1pPr marL="0" indent="0">
              <a:buNone/>
              <a:defRPr sz="11000" b="1"/>
            </a:lvl1pPr>
            <a:lvl2pPr marL="2089953" indent="0">
              <a:buNone/>
              <a:defRPr sz="9100" b="1"/>
            </a:lvl2pPr>
            <a:lvl3pPr marL="4179905" indent="0">
              <a:buNone/>
              <a:defRPr sz="8300" b="1"/>
            </a:lvl3pPr>
            <a:lvl4pPr marL="6269858" indent="0">
              <a:buNone/>
              <a:defRPr sz="7300" b="1"/>
            </a:lvl4pPr>
            <a:lvl5pPr marL="8359811" indent="0">
              <a:buNone/>
              <a:defRPr sz="7300" b="1"/>
            </a:lvl5pPr>
            <a:lvl6pPr marL="10449763" indent="0">
              <a:buNone/>
              <a:defRPr sz="7300" b="1"/>
            </a:lvl6pPr>
            <a:lvl7pPr marL="12539716" indent="0">
              <a:buNone/>
              <a:defRPr sz="7300" b="1"/>
            </a:lvl7pPr>
            <a:lvl8pPr marL="14629668" indent="0">
              <a:buNone/>
              <a:defRPr sz="7300" b="1"/>
            </a:lvl8pPr>
            <a:lvl9pPr marL="16719621"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2296123" y="10439401"/>
            <a:ext cx="19400520" cy="18966183"/>
          </a:xfrm>
          <a:prstGeom prst="rect">
            <a:avLst/>
          </a:prstGeom>
        </p:spPr>
        <p:txBody>
          <a:bodyPr lIns="130622" tIns="65311" rIns="130622" bIns="65311"/>
          <a:lstStyle>
            <a:lvl1pPr>
              <a:defRPr sz="11000"/>
            </a:lvl1pPr>
            <a:lvl2pPr>
              <a:defRPr sz="91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2194560" y="30510483"/>
            <a:ext cx="10241280" cy="1752600"/>
          </a:xfrm>
          <a:prstGeom prst="rect">
            <a:avLst/>
          </a:prstGeom>
        </p:spPr>
        <p:txBody>
          <a:bodyPr lIns="130622" tIns="65311" rIns="130622" bIns="65311"/>
          <a:lstStyle/>
          <a:p>
            <a:fld id="{6D3337B5-D555-8B40-B9A5-1FAE1C64BA90}" type="datetimeFigureOut">
              <a:rPr lang="en-US" smtClean="0"/>
              <a:t>7/28/2016</a:t>
            </a:fld>
            <a:endParaRPr lang="en-US"/>
          </a:p>
        </p:txBody>
      </p:sp>
      <p:sp>
        <p:nvSpPr>
          <p:cNvPr id="8" name="Footer Placeholder 7"/>
          <p:cNvSpPr>
            <a:spLocks noGrp="1"/>
          </p:cNvSpPr>
          <p:nvPr>
            <p:ph type="ftr" sz="quarter" idx="11"/>
          </p:nvPr>
        </p:nvSpPr>
        <p:spPr>
          <a:xfrm>
            <a:off x="14996160" y="30510483"/>
            <a:ext cx="13898880" cy="1752600"/>
          </a:xfrm>
          <a:prstGeom prst="rect">
            <a:avLst/>
          </a:prstGeom>
        </p:spPr>
        <p:txBody>
          <a:bodyPr lIns="130622" tIns="65311" rIns="130622" bIns="65311"/>
          <a:lstStyle/>
          <a:p>
            <a:endParaRPr lang="en-US"/>
          </a:p>
        </p:txBody>
      </p:sp>
      <p:sp>
        <p:nvSpPr>
          <p:cNvPr id="9" name="Slide Number Placeholder 8"/>
          <p:cNvSpPr>
            <a:spLocks noGrp="1"/>
          </p:cNvSpPr>
          <p:nvPr>
            <p:ph type="sldNum" sz="quarter" idx="12"/>
          </p:nvPr>
        </p:nvSpPr>
        <p:spPr>
          <a:xfrm>
            <a:off x="31455360" y="30510483"/>
            <a:ext cx="10241280" cy="1752600"/>
          </a:xfrm>
          <a:prstGeom prst="rect">
            <a:avLst/>
          </a:prstGeom>
        </p:spPr>
        <p:txBody>
          <a:bodyPr lIns="130622" tIns="65311" rIns="130622" bIns="65311"/>
          <a:lstStyle/>
          <a:p>
            <a:fld id="{D9468DB8-F3A6-D445-8694-61AF149CA3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80" cy="5486400"/>
          </a:xfrm>
          <a:prstGeom prst="rect">
            <a:avLst/>
          </a:prstGeom>
        </p:spPr>
        <p:txBody>
          <a:bodyPr lIns="130622" tIns="65311" rIns="130622" bIns="65311"/>
          <a:lstStyle/>
          <a:p>
            <a:r>
              <a:rPr lang="en-US" smtClean="0"/>
              <a:t>Click to edit Master title style</a:t>
            </a:r>
            <a:endParaRPr lang="en-US"/>
          </a:p>
        </p:txBody>
      </p:sp>
      <p:sp>
        <p:nvSpPr>
          <p:cNvPr id="3" name="Date Placeholder 2"/>
          <p:cNvSpPr>
            <a:spLocks noGrp="1"/>
          </p:cNvSpPr>
          <p:nvPr>
            <p:ph type="dt" sz="half" idx="10"/>
          </p:nvPr>
        </p:nvSpPr>
        <p:spPr>
          <a:xfrm>
            <a:off x="2194560" y="30510483"/>
            <a:ext cx="10241280" cy="1752600"/>
          </a:xfrm>
          <a:prstGeom prst="rect">
            <a:avLst/>
          </a:prstGeom>
        </p:spPr>
        <p:txBody>
          <a:bodyPr lIns="130622" tIns="65311" rIns="130622" bIns="65311"/>
          <a:lstStyle/>
          <a:p>
            <a:fld id="{6D3337B5-D555-8B40-B9A5-1FAE1C64BA90}" type="datetimeFigureOut">
              <a:rPr lang="en-US" smtClean="0"/>
              <a:t>7/28/2016</a:t>
            </a:fld>
            <a:endParaRPr lang="en-US"/>
          </a:p>
        </p:txBody>
      </p:sp>
      <p:sp>
        <p:nvSpPr>
          <p:cNvPr id="4" name="Footer Placeholder 3"/>
          <p:cNvSpPr>
            <a:spLocks noGrp="1"/>
          </p:cNvSpPr>
          <p:nvPr>
            <p:ph type="ftr" sz="quarter" idx="11"/>
          </p:nvPr>
        </p:nvSpPr>
        <p:spPr>
          <a:xfrm>
            <a:off x="14996160" y="30510483"/>
            <a:ext cx="13898880" cy="1752600"/>
          </a:xfrm>
          <a:prstGeom prst="rect">
            <a:avLst/>
          </a:prstGeom>
        </p:spPr>
        <p:txBody>
          <a:bodyPr lIns="130622" tIns="65311" rIns="130622" bIns="65311"/>
          <a:lstStyle/>
          <a:p>
            <a:endParaRPr lang="en-US"/>
          </a:p>
        </p:txBody>
      </p:sp>
      <p:sp>
        <p:nvSpPr>
          <p:cNvPr id="5" name="Slide Number Placeholder 4"/>
          <p:cNvSpPr>
            <a:spLocks noGrp="1"/>
          </p:cNvSpPr>
          <p:nvPr>
            <p:ph type="sldNum" sz="quarter" idx="12"/>
          </p:nvPr>
        </p:nvSpPr>
        <p:spPr>
          <a:xfrm>
            <a:off x="31455360" y="30510483"/>
            <a:ext cx="10241280" cy="1752600"/>
          </a:xfrm>
          <a:prstGeom prst="rect">
            <a:avLst/>
          </a:prstGeom>
        </p:spPr>
        <p:txBody>
          <a:bodyPr lIns="130622" tIns="65311" rIns="130622" bIns="65311"/>
          <a:lstStyle/>
          <a:p>
            <a:fld id="{D9468DB8-F3A6-D445-8694-61AF149CA3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a:prstGeom prst="rect">
            <a:avLst/>
          </a:prstGeom>
        </p:spPr>
        <p:txBody>
          <a:bodyPr lIns="130622" tIns="65311" rIns="130622" bIns="65311"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3"/>
          </a:xfrm>
          <a:prstGeom prst="rect">
            <a:avLst/>
          </a:prstGeom>
        </p:spPr>
        <p:txBody>
          <a:bodyPr lIns="130622" tIns="65311" rIns="130622" bIns="65311"/>
          <a:lstStyle>
            <a:lvl1pPr>
              <a:defRPr sz="14600"/>
            </a:lvl1pPr>
            <a:lvl2pPr>
              <a:defRPr sz="129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2"/>
            <a:ext cx="14439903" cy="22517103"/>
          </a:xfrm>
          <a:prstGeom prst="rect">
            <a:avLst/>
          </a:prstGeom>
        </p:spPr>
        <p:txBody>
          <a:bodyPr lIns="130622" tIns="65311" rIns="130622" bIns="65311"/>
          <a:lstStyle>
            <a:lvl1pPr marL="0" indent="0">
              <a:buNone/>
              <a:defRPr sz="6400"/>
            </a:lvl1pPr>
            <a:lvl2pPr marL="2089953" indent="0">
              <a:buNone/>
              <a:defRPr sz="5400"/>
            </a:lvl2pPr>
            <a:lvl3pPr marL="4179905" indent="0">
              <a:buNone/>
              <a:defRPr sz="4600"/>
            </a:lvl3pPr>
            <a:lvl4pPr marL="6269858" indent="0">
              <a:buNone/>
              <a:defRPr sz="4100"/>
            </a:lvl4pPr>
            <a:lvl5pPr marL="8359811" indent="0">
              <a:buNone/>
              <a:defRPr sz="4100"/>
            </a:lvl5pPr>
            <a:lvl6pPr marL="10449763" indent="0">
              <a:buNone/>
              <a:defRPr sz="4100"/>
            </a:lvl6pPr>
            <a:lvl7pPr marL="12539716" indent="0">
              <a:buNone/>
              <a:defRPr sz="4100"/>
            </a:lvl7pPr>
            <a:lvl8pPr marL="14629668" indent="0">
              <a:buNone/>
              <a:defRPr sz="4100"/>
            </a:lvl8pPr>
            <a:lvl9pPr marL="16719621" indent="0">
              <a:buNone/>
              <a:defRPr sz="4100"/>
            </a:lvl9pPr>
          </a:lstStyle>
          <a:p>
            <a:pPr lvl="0"/>
            <a:r>
              <a:rPr lang="en-US" smtClean="0"/>
              <a:t>Click to edit Master text styles</a:t>
            </a:r>
          </a:p>
        </p:txBody>
      </p:sp>
      <p:sp>
        <p:nvSpPr>
          <p:cNvPr id="5" name="Date Placeholder 4"/>
          <p:cNvSpPr>
            <a:spLocks noGrp="1"/>
          </p:cNvSpPr>
          <p:nvPr>
            <p:ph type="dt" sz="half" idx="10"/>
          </p:nvPr>
        </p:nvSpPr>
        <p:spPr>
          <a:xfrm>
            <a:off x="2194560" y="30510483"/>
            <a:ext cx="10241280" cy="1752600"/>
          </a:xfrm>
          <a:prstGeom prst="rect">
            <a:avLst/>
          </a:prstGeom>
        </p:spPr>
        <p:txBody>
          <a:bodyPr lIns="130622" tIns="65311" rIns="130622" bIns="65311"/>
          <a:lstStyle/>
          <a:p>
            <a:fld id="{6D3337B5-D555-8B40-B9A5-1FAE1C64BA90}" type="datetimeFigureOut">
              <a:rPr lang="en-US" smtClean="0"/>
              <a:t>7/28/2016</a:t>
            </a:fld>
            <a:endParaRPr lang="en-US"/>
          </a:p>
        </p:txBody>
      </p:sp>
      <p:sp>
        <p:nvSpPr>
          <p:cNvPr id="6" name="Footer Placeholder 5"/>
          <p:cNvSpPr>
            <a:spLocks noGrp="1"/>
          </p:cNvSpPr>
          <p:nvPr>
            <p:ph type="ftr" sz="quarter" idx="11"/>
          </p:nvPr>
        </p:nvSpPr>
        <p:spPr>
          <a:xfrm>
            <a:off x="14996160" y="30510483"/>
            <a:ext cx="13898880" cy="1752600"/>
          </a:xfrm>
          <a:prstGeom prst="rect">
            <a:avLst/>
          </a:prstGeom>
        </p:spPr>
        <p:txBody>
          <a:bodyPr lIns="130622" tIns="65311" rIns="130622" bIns="65311"/>
          <a:lstStyle/>
          <a:p>
            <a:endParaRPr lang="en-US"/>
          </a:p>
        </p:txBody>
      </p:sp>
      <p:sp>
        <p:nvSpPr>
          <p:cNvPr id="7" name="Slide Number Placeholder 6"/>
          <p:cNvSpPr>
            <a:spLocks noGrp="1"/>
          </p:cNvSpPr>
          <p:nvPr>
            <p:ph type="sldNum" sz="quarter" idx="12"/>
          </p:nvPr>
        </p:nvSpPr>
        <p:spPr>
          <a:xfrm>
            <a:off x="31455360" y="30510483"/>
            <a:ext cx="10241280" cy="1752600"/>
          </a:xfrm>
          <a:prstGeom prst="rect">
            <a:avLst/>
          </a:prstGeom>
        </p:spPr>
        <p:txBody>
          <a:bodyPr lIns="130622" tIns="65311" rIns="130622" bIns="65311"/>
          <a:lstStyle/>
          <a:p>
            <a:fld id="{D9468DB8-F3A6-D445-8694-61AF149CA3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3"/>
          </a:xfrm>
          <a:prstGeom prst="rect">
            <a:avLst/>
          </a:prstGeom>
        </p:spPr>
        <p:txBody>
          <a:bodyPr lIns="130622" tIns="65311" rIns="130622" bIns="65311"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a:prstGeom prst="rect">
            <a:avLst/>
          </a:prstGeom>
        </p:spPr>
        <p:txBody>
          <a:bodyPr lIns="130622" tIns="65311" rIns="130622" bIns="65311"/>
          <a:lstStyle>
            <a:lvl1pPr marL="0" indent="0">
              <a:buNone/>
              <a:defRPr sz="14600"/>
            </a:lvl1pPr>
            <a:lvl2pPr marL="2089953" indent="0">
              <a:buNone/>
              <a:defRPr sz="12900"/>
            </a:lvl2pPr>
            <a:lvl3pPr marL="4179905" indent="0">
              <a:buNone/>
              <a:defRPr sz="11000"/>
            </a:lvl3pPr>
            <a:lvl4pPr marL="6269858" indent="0">
              <a:buNone/>
              <a:defRPr sz="9100"/>
            </a:lvl4pPr>
            <a:lvl5pPr marL="8359811" indent="0">
              <a:buNone/>
              <a:defRPr sz="9100"/>
            </a:lvl5pPr>
            <a:lvl6pPr marL="10449763" indent="0">
              <a:buNone/>
              <a:defRPr sz="9100"/>
            </a:lvl6pPr>
            <a:lvl7pPr marL="12539716" indent="0">
              <a:buNone/>
              <a:defRPr sz="9100"/>
            </a:lvl7pPr>
            <a:lvl8pPr marL="14629668" indent="0">
              <a:buNone/>
              <a:defRPr sz="9100"/>
            </a:lvl8pPr>
            <a:lvl9pPr marL="16719621" indent="0">
              <a:buNone/>
              <a:defRPr sz="9100"/>
            </a:lvl9pPr>
          </a:lstStyle>
          <a:p>
            <a:endParaRPr lang="en-US"/>
          </a:p>
        </p:txBody>
      </p:sp>
      <p:sp>
        <p:nvSpPr>
          <p:cNvPr id="4" name="Text Placeholder 3"/>
          <p:cNvSpPr>
            <a:spLocks noGrp="1"/>
          </p:cNvSpPr>
          <p:nvPr>
            <p:ph type="body" sz="half" idx="2"/>
          </p:nvPr>
        </p:nvSpPr>
        <p:spPr>
          <a:xfrm>
            <a:off x="8602983" y="25763224"/>
            <a:ext cx="26334720" cy="3863337"/>
          </a:xfrm>
          <a:prstGeom prst="rect">
            <a:avLst/>
          </a:prstGeom>
        </p:spPr>
        <p:txBody>
          <a:bodyPr lIns="130622" tIns="65311" rIns="130622" bIns="65311"/>
          <a:lstStyle>
            <a:lvl1pPr marL="0" indent="0">
              <a:buNone/>
              <a:defRPr sz="6400"/>
            </a:lvl1pPr>
            <a:lvl2pPr marL="2089953" indent="0">
              <a:buNone/>
              <a:defRPr sz="5400"/>
            </a:lvl2pPr>
            <a:lvl3pPr marL="4179905" indent="0">
              <a:buNone/>
              <a:defRPr sz="4600"/>
            </a:lvl3pPr>
            <a:lvl4pPr marL="6269858" indent="0">
              <a:buNone/>
              <a:defRPr sz="4100"/>
            </a:lvl4pPr>
            <a:lvl5pPr marL="8359811" indent="0">
              <a:buNone/>
              <a:defRPr sz="4100"/>
            </a:lvl5pPr>
            <a:lvl6pPr marL="10449763" indent="0">
              <a:buNone/>
              <a:defRPr sz="4100"/>
            </a:lvl6pPr>
            <a:lvl7pPr marL="12539716" indent="0">
              <a:buNone/>
              <a:defRPr sz="4100"/>
            </a:lvl7pPr>
            <a:lvl8pPr marL="14629668" indent="0">
              <a:buNone/>
              <a:defRPr sz="4100"/>
            </a:lvl8pPr>
            <a:lvl9pPr marL="16719621" indent="0">
              <a:buNone/>
              <a:defRPr sz="4100"/>
            </a:lvl9pPr>
          </a:lstStyle>
          <a:p>
            <a:pPr lvl="0"/>
            <a:r>
              <a:rPr lang="en-US" smtClean="0"/>
              <a:t>Click to edit Master text styles</a:t>
            </a:r>
          </a:p>
        </p:txBody>
      </p:sp>
      <p:sp>
        <p:nvSpPr>
          <p:cNvPr id="5" name="Date Placeholder 4"/>
          <p:cNvSpPr>
            <a:spLocks noGrp="1"/>
          </p:cNvSpPr>
          <p:nvPr>
            <p:ph type="dt" sz="half" idx="10"/>
          </p:nvPr>
        </p:nvSpPr>
        <p:spPr>
          <a:xfrm>
            <a:off x="2194560" y="30510483"/>
            <a:ext cx="10241280" cy="1752600"/>
          </a:xfrm>
          <a:prstGeom prst="rect">
            <a:avLst/>
          </a:prstGeom>
        </p:spPr>
        <p:txBody>
          <a:bodyPr lIns="130622" tIns="65311" rIns="130622" bIns="65311"/>
          <a:lstStyle/>
          <a:p>
            <a:fld id="{6D3337B5-D555-8B40-B9A5-1FAE1C64BA90}" type="datetimeFigureOut">
              <a:rPr lang="en-US" smtClean="0"/>
              <a:t>7/28/2016</a:t>
            </a:fld>
            <a:endParaRPr lang="en-US"/>
          </a:p>
        </p:txBody>
      </p:sp>
      <p:sp>
        <p:nvSpPr>
          <p:cNvPr id="6" name="Footer Placeholder 5"/>
          <p:cNvSpPr>
            <a:spLocks noGrp="1"/>
          </p:cNvSpPr>
          <p:nvPr>
            <p:ph type="ftr" sz="quarter" idx="11"/>
          </p:nvPr>
        </p:nvSpPr>
        <p:spPr>
          <a:xfrm>
            <a:off x="14996160" y="30510483"/>
            <a:ext cx="13898880" cy="1752600"/>
          </a:xfrm>
          <a:prstGeom prst="rect">
            <a:avLst/>
          </a:prstGeom>
        </p:spPr>
        <p:txBody>
          <a:bodyPr lIns="130622" tIns="65311" rIns="130622" bIns="65311"/>
          <a:lstStyle/>
          <a:p>
            <a:endParaRPr lang="en-US"/>
          </a:p>
        </p:txBody>
      </p:sp>
      <p:sp>
        <p:nvSpPr>
          <p:cNvPr id="7" name="Slide Number Placeholder 6"/>
          <p:cNvSpPr>
            <a:spLocks noGrp="1"/>
          </p:cNvSpPr>
          <p:nvPr>
            <p:ph type="sldNum" sz="quarter" idx="12"/>
          </p:nvPr>
        </p:nvSpPr>
        <p:spPr>
          <a:xfrm>
            <a:off x="31455360" y="30510483"/>
            <a:ext cx="10241280" cy="1752600"/>
          </a:xfrm>
          <a:prstGeom prst="rect">
            <a:avLst/>
          </a:prstGeom>
        </p:spPr>
        <p:txBody>
          <a:bodyPr lIns="130622" tIns="65311" rIns="130622" bIns="65311"/>
          <a:lstStyle/>
          <a:p>
            <a:fld id="{D9468DB8-F3A6-D445-8694-61AF149CA37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d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2011_AcademicPoster_Template_48x36.pdf"/>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13"/>
              <a:stretch>
                <a:fillRect/>
              </a:stretch>
            </p:blipFill>
          </mc:Choice>
          <mc:Fallback>
            <p:blipFill>
              <a:blip r:embed="rId14"/>
              <a:stretch>
                <a:fillRect/>
              </a:stretch>
            </p:blipFill>
          </mc:Fallback>
        </mc:AlternateContent>
        <p:spPr>
          <a:xfrm>
            <a:off x="0" y="0"/>
            <a:ext cx="43891200" cy="32918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9953" rtl="0" eaLnBrk="1" latinLnBrk="0" hangingPunct="1">
        <a:spcBef>
          <a:spcPct val="0"/>
        </a:spcBef>
        <a:buNone/>
        <a:defRPr sz="20100" kern="1200">
          <a:solidFill>
            <a:schemeClr val="tx1"/>
          </a:solidFill>
          <a:latin typeface="+mj-lt"/>
          <a:ea typeface="+mj-ea"/>
          <a:cs typeface="+mj-cs"/>
        </a:defRPr>
      </a:lvl1pPr>
    </p:titleStyle>
    <p:bodyStyle>
      <a:lvl1pPr marL="1567464" indent="-1567464" algn="l" defTabSz="2089953" rtl="0" eaLnBrk="1" latinLnBrk="0" hangingPunct="1">
        <a:spcBef>
          <a:spcPct val="20000"/>
        </a:spcBef>
        <a:buFont typeface="Arial"/>
        <a:buChar char="•"/>
        <a:defRPr sz="14600" kern="1200">
          <a:solidFill>
            <a:schemeClr val="tx1"/>
          </a:solidFill>
          <a:latin typeface="+mn-lt"/>
          <a:ea typeface="+mn-ea"/>
          <a:cs typeface="+mn-cs"/>
        </a:defRPr>
      </a:lvl1pPr>
      <a:lvl2pPr marL="3396173" indent="-1306220" algn="l" defTabSz="2089953" rtl="0" eaLnBrk="1" latinLnBrk="0" hangingPunct="1">
        <a:spcBef>
          <a:spcPct val="20000"/>
        </a:spcBef>
        <a:buFont typeface="Arial"/>
        <a:buChar char="–"/>
        <a:defRPr sz="12900" kern="1200">
          <a:solidFill>
            <a:schemeClr val="tx1"/>
          </a:solidFill>
          <a:latin typeface="+mn-lt"/>
          <a:ea typeface="+mn-ea"/>
          <a:cs typeface="+mn-cs"/>
        </a:defRPr>
      </a:lvl2pPr>
      <a:lvl3pPr marL="5224882" indent="-1044976" algn="l" defTabSz="2089953" rtl="0" eaLnBrk="1" latinLnBrk="0" hangingPunct="1">
        <a:spcBef>
          <a:spcPct val="20000"/>
        </a:spcBef>
        <a:buFont typeface="Arial"/>
        <a:buChar char="•"/>
        <a:defRPr sz="11000" kern="1200">
          <a:solidFill>
            <a:schemeClr val="tx1"/>
          </a:solidFill>
          <a:latin typeface="+mn-lt"/>
          <a:ea typeface="+mn-ea"/>
          <a:cs typeface="+mn-cs"/>
        </a:defRPr>
      </a:lvl3pPr>
      <a:lvl4pPr marL="7314834" indent="-1044976" algn="l" defTabSz="2089953" rtl="0" eaLnBrk="1" latinLnBrk="0" hangingPunct="1">
        <a:spcBef>
          <a:spcPct val="20000"/>
        </a:spcBef>
        <a:buFont typeface="Arial"/>
        <a:buChar char="–"/>
        <a:defRPr sz="9100" kern="1200">
          <a:solidFill>
            <a:schemeClr val="tx1"/>
          </a:solidFill>
          <a:latin typeface="+mn-lt"/>
          <a:ea typeface="+mn-ea"/>
          <a:cs typeface="+mn-cs"/>
        </a:defRPr>
      </a:lvl4pPr>
      <a:lvl5pPr marL="9404787" indent="-1044976" algn="l" defTabSz="2089953" rtl="0" eaLnBrk="1" latinLnBrk="0" hangingPunct="1">
        <a:spcBef>
          <a:spcPct val="20000"/>
        </a:spcBef>
        <a:buFont typeface="Arial"/>
        <a:buChar char="»"/>
        <a:defRPr sz="9100" kern="1200">
          <a:solidFill>
            <a:schemeClr val="tx1"/>
          </a:solidFill>
          <a:latin typeface="+mn-lt"/>
          <a:ea typeface="+mn-ea"/>
          <a:cs typeface="+mn-cs"/>
        </a:defRPr>
      </a:lvl5pPr>
      <a:lvl6pPr marL="11494740" indent="-1044976" algn="l" defTabSz="2089953" rtl="0" eaLnBrk="1" latinLnBrk="0" hangingPunct="1">
        <a:spcBef>
          <a:spcPct val="20000"/>
        </a:spcBef>
        <a:buFont typeface="Arial"/>
        <a:buChar char="•"/>
        <a:defRPr sz="9100" kern="1200">
          <a:solidFill>
            <a:schemeClr val="tx1"/>
          </a:solidFill>
          <a:latin typeface="+mn-lt"/>
          <a:ea typeface="+mn-ea"/>
          <a:cs typeface="+mn-cs"/>
        </a:defRPr>
      </a:lvl6pPr>
      <a:lvl7pPr marL="13584692" indent="-1044976" algn="l" defTabSz="2089953" rtl="0" eaLnBrk="1" latinLnBrk="0" hangingPunct="1">
        <a:spcBef>
          <a:spcPct val="20000"/>
        </a:spcBef>
        <a:buFont typeface="Arial"/>
        <a:buChar char="•"/>
        <a:defRPr sz="9100" kern="1200">
          <a:solidFill>
            <a:schemeClr val="tx1"/>
          </a:solidFill>
          <a:latin typeface="+mn-lt"/>
          <a:ea typeface="+mn-ea"/>
          <a:cs typeface="+mn-cs"/>
        </a:defRPr>
      </a:lvl7pPr>
      <a:lvl8pPr marL="15674645" indent="-1044976" algn="l" defTabSz="2089953" rtl="0" eaLnBrk="1" latinLnBrk="0" hangingPunct="1">
        <a:spcBef>
          <a:spcPct val="20000"/>
        </a:spcBef>
        <a:buFont typeface="Arial"/>
        <a:buChar char="•"/>
        <a:defRPr sz="9100" kern="1200">
          <a:solidFill>
            <a:schemeClr val="tx1"/>
          </a:solidFill>
          <a:latin typeface="+mn-lt"/>
          <a:ea typeface="+mn-ea"/>
          <a:cs typeface="+mn-cs"/>
        </a:defRPr>
      </a:lvl8pPr>
      <a:lvl9pPr marL="17764597" indent="-1044976" algn="l" defTabSz="2089953"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9953" rtl="0" eaLnBrk="1" latinLnBrk="0" hangingPunct="1">
        <a:defRPr sz="8300" kern="1200">
          <a:solidFill>
            <a:schemeClr val="tx1"/>
          </a:solidFill>
          <a:latin typeface="+mn-lt"/>
          <a:ea typeface="+mn-ea"/>
          <a:cs typeface="+mn-cs"/>
        </a:defRPr>
      </a:lvl1pPr>
      <a:lvl2pPr marL="2089953" algn="l" defTabSz="2089953" rtl="0" eaLnBrk="1" latinLnBrk="0" hangingPunct="1">
        <a:defRPr sz="8300" kern="1200">
          <a:solidFill>
            <a:schemeClr val="tx1"/>
          </a:solidFill>
          <a:latin typeface="+mn-lt"/>
          <a:ea typeface="+mn-ea"/>
          <a:cs typeface="+mn-cs"/>
        </a:defRPr>
      </a:lvl2pPr>
      <a:lvl3pPr marL="4179905" algn="l" defTabSz="2089953" rtl="0" eaLnBrk="1" latinLnBrk="0" hangingPunct="1">
        <a:defRPr sz="8300" kern="1200">
          <a:solidFill>
            <a:schemeClr val="tx1"/>
          </a:solidFill>
          <a:latin typeface="+mn-lt"/>
          <a:ea typeface="+mn-ea"/>
          <a:cs typeface="+mn-cs"/>
        </a:defRPr>
      </a:lvl3pPr>
      <a:lvl4pPr marL="6269858" algn="l" defTabSz="2089953" rtl="0" eaLnBrk="1" latinLnBrk="0" hangingPunct="1">
        <a:defRPr sz="8300" kern="1200">
          <a:solidFill>
            <a:schemeClr val="tx1"/>
          </a:solidFill>
          <a:latin typeface="+mn-lt"/>
          <a:ea typeface="+mn-ea"/>
          <a:cs typeface="+mn-cs"/>
        </a:defRPr>
      </a:lvl4pPr>
      <a:lvl5pPr marL="8359811" algn="l" defTabSz="2089953" rtl="0" eaLnBrk="1" latinLnBrk="0" hangingPunct="1">
        <a:defRPr sz="8300" kern="1200">
          <a:solidFill>
            <a:schemeClr val="tx1"/>
          </a:solidFill>
          <a:latin typeface="+mn-lt"/>
          <a:ea typeface="+mn-ea"/>
          <a:cs typeface="+mn-cs"/>
        </a:defRPr>
      </a:lvl5pPr>
      <a:lvl6pPr marL="10449763" algn="l" defTabSz="2089953" rtl="0" eaLnBrk="1" latinLnBrk="0" hangingPunct="1">
        <a:defRPr sz="8300" kern="1200">
          <a:solidFill>
            <a:schemeClr val="tx1"/>
          </a:solidFill>
          <a:latin typeface="+mn-lt"/>
          <a:ea typeface="+mn-ea"/>
          <a:cs typeface="+mn-cs"/>
        </a:defRPr>
      </a:lvl6pPr>
      <a:lvl7pPr marL="12539716" algn="l" defTabSz="2089953" rtl="0" eaLnBrk="1" latinLnBrk="0" hangingPunct="1">
        <a:defRPr sz="8300" kern="1200">
          <a:solidFill>
            <a:schemeClr val="tx1"/>
          </a:solidFill>
          <a:latin typeface="+mn-lt"/>
          <a:ea typeface="+mn-ea"/>
          <a:cs typeface="+mn-cs"/>
        </a:defRPr>
      </a:lvl7pPr>
      <a:lvl8pPr marL="14629668" algn="l" defTabSz="2089953" rtl="0" eaLnBrk="1" latinLnBrk="0" hangingPunct="1">
        <a:defRPr sz="8300" kern="1200">
          <a:solidFill>
            <a:schemeClr val="tx1"/>
          </a:solidFill>
          <a:latin typeface="+mn-lt"/>
          <a:ea typeface="+mn-ea"/>
          <a:cs typeface="+mn-cs"/>
        </a:defRPr>
      </a:lvl8pPr>
      <a:lvl9pPr marL="16719621" algn="l" defTabSz="2089953"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26741744" y="18331340"/>
            <a:ext cx="13965932" cy="7012062"/>
          </a:xfrm>
          <a:prstGeom prst="rect">
            <a:avLst/>
          </a:prstGeom>
        </p:spPr>
      </p:pic>
      <p:pic>
        <p:nvPicPr>
          <p:cNvPr id="15" name="Picture 14"/>
          <p:cNvPicPr>
            <a:picLocks noChangeAspect="1"/>
          </p:cNvPicPr>
          <p:nvPr/>
        </p:nvPicPr>
        <p:blipFill>
          <a:blip r:embed="rId3"/>
          <a:stretch>
            <a:fillRect/>
          </a:stretch>
        </p:blipFill>
        <p:spPr>
          <a:xfrm>
            <a:off x="16187997" y="18057534"/>
            <a:ext cx="9528710" cy="4784207"/>
          </a:xfrm>
          <a:prstGeom prst="rect">
            <a:avLst/>
          </a:prstGeom>
        </p:spPr>
      </p:pic>
      <p:sp>
        <p:nvSpPr>
          <p:cNvPr id="2" name="TextBox 1"/>
          <p:cNvSpPr txBox="1"/>
          <p:nvPr/>
        </p:nvSpPr>
        <p:spPr>
          <a:xfrm>
            <a:off x="-150406" y="1098720"/>
            <a:ext cx="44228084" cy="1446550"/>
          </a:xfrm>
          <a:prstGeom prst="rect">
            <a:avLst/>
          </a:prstGeom>
          <a:noFill/>
        </p:spPr>
        <p:txBody>
          <a:bodyPr wrap="square" rtlCol="0">
            <a:spAutoFit/>
          </a:bodyPr>
          <a:lstStyle/>
          <a:p>
            <a:pPr algn="ctr"/>
            <a:r>
              <a:rPr lang="en-US" sz="8800" dirty="0"/>
              <a:t>3D Radar Imaging of Canadian Archipelago Glaciers</a:t>
            </a:r>
            <a:endParaRPr lang="en-US" sz="8500"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9279762" y="2411223"/>
            <a:ext cx="25367748" cy="2185214"/>
          </a:xfrm>
          <a:prstGeom prst="rect">
            <a:avLst/>
          </a:prstGeom>
          <a:noFill/>
        </p:spPr>
        <p:txBody>
          <a:bodyPr wrap="square" rtlCol="0">
            <a:spAutoFit/>
          </a:bodyPr>
          <a:lstStyle/>
          <a:p>
            <a:pPr algn="ctr"/>
            <a:r>
              <a:rPr lang="en-US" sz="5600" dirty="0" smtClean="0">
                <a:latin typeface="Verdana" panose="020B0604030504040204" pitchFamily="34" charset="0"/>
                <a:ea typeface="Verdana" panose="020B0604030504040204" pitchFamily="34" charset="0"/>
                <a:cs typeface="Verdana" panose="020B0604030504040204" pitchFamily="34" charset="0"/>
              </a:rPr>
              <a:t>Jordan Sprick, </a:t>
            </a:r>
            <a:r>
              <a:rPr lang="en-US" sz="5600" dirty="0" smtClean="0">
                <a:latin typeface="Verdana" panose="020B0604030504040204" pitchFamily="34" charset="0"/>
                <a:ea typeface="Verdana" panose="020B0604030504040204" pitchFamily="34" charset="0"/>
                <a:cs typeface="Verdana" panose="020B0604030504040204" pitchFamily="34" charset="0"/>
              </a:rPr>
              <a:t>John Paden, </a:t>
            </a:r>
            <a:r>
              <a:rPr lang="en-US" sz="5600" dirty="0" err="1" smtClean="0">
                <a:latin typeface="Verdana" panose="020B0604030504040204" pitchFamily="34" charset="0"/>
                <a:ea typeface="Verdana" panose="020B0604030504040204" pitchFamily="34" charset="0"/>
                <a:cs typeface="Verdana" panose="020B0604030504040204" pitchFamily="34" charset="0"/>
              </a:rPr>
              <a:t>Sravya</a:t>
            </a:r>
            <a:r>
              <a:rPr lang="en-US" sz="5600" dirty="0" smtClean="0">
                <a:latin typeface="Verdana" panose="020B0604030504040204" pitchFamily="34" charset="0"/>
                <a:ea typeface="Verdana" panose="020B0604030504040204" pitchFamily="34" charset="0"/>
                <a:cs typeface="Verdana" panose="020B0604030504040204" pitchFamily="34" charset="0"/>
              </a:rPr>
              <a:t> </a:t>
            </a:r>
            <a:r>
              <a:rPr lang="en-US" sz="5600" dirty="0" err="1" smtClean="0">
                <a:latin typeface="Verdana" panose="020B0604030504040204" pitchFamily="34" charset="0"/>
                <a:ea typeface="Verdana" panose="020B0604030504040204" pitchFamily="34" charset="0"/>
                <a:cs typeface="Verdana" panose="020B0604030504040204" pitchFamily="34" charset="0"/>
              </a:rPr>
              <a:t>Athinarapu</a:t>
            </a:r>
            <a:r>
              <a:rPr lang="en-US" sz="5600" dirty="0" smtClean="0">
                <a:latin typeface="Verdana" panose="020B0604030504040204" pitchFamily="34" charset="0"/>
                <a:ea typeface="Verdana" panose="020B0604030504040204" pitchFamily="34" charset="0"/>
                <a:cs typeface="Verdana" panose="020B0604030504040204" pitchFamily="34" charset="0"/>
              </a:rPr>
              <a:t>, </a:t>
            </a:r>
            <a:r>
              <a:rPr lang="en-US" sz="5600" dirty="0" err="1" smtClean="0">
                <a:latin typeface="Verdana" panose="020B0604030504040204" pitchFamily="34" charset="0"/>
                <a:ea typeface="Verdana" panose="020B0604030504040204" pitchFamily="34" charset="0"/>
                <a:cs typeface="Verdana" panose="020B0604030504040204" pitchFamily="34" charset="0"/>
              </a:rPr>
              <a:t>Mingze</a:t>
            </a:r>
            <a:r>
              <a:rPr lang="en-US" sz="5600" dirty="0" smtClean="0">
                <a:latin typeface="Verdana" panose="020B0604030504040204" pitchFamily="34" charset="0"/>
                <a:ea typeface="Verdana" panose="020B0604030504040204" pitchFamily="34" charset="0"/>
                <a:cs typeface="Verdana" panose="020B0604030504040204" pitchFamily="34" charset="0"/>
              </a:rPr>
              <a:t> Xu</a:t>
            </a:r>
            <a:endParaRPr lang="en-US" sz="5600" baseline="30000" dirty="0" smtClean="0">
              <a:latin typeface="Verdana" panose="020B0604030504040204" pitchFamily="34" charset="0"/>
              <a:ea typeface="Verdana" panose="020B0604030504040204" pitchFamily="34" charset="0"/>
              <a:cs typeface="Verdana" panose="020B0604030504040204" pitchFamily="34" charset="0"/>
            </a:endParaRPr>
          </a:p>
          <a:p>
            <a:pPr algn="ctr"/>
            <a:r>
              <a:rPr lang="en-US" sz="3800" dirty="0" smtClean="0">
                <a:latin typeface="Verdana" panose="020B0604030504040204" pitchFamily="34" charset="0"/>
                <a:ea typeface="Verdana" panose="020B0604030504040204" pitchFamily="34" charset="0"/>
                <a:cs typeface="Verdana" panose="020B0604030504040204" pitchFamily="34" charset="0"/>
              </a:rPr>
              <a:t>Jordan </a:t>
            </a:r>
            <a:r>
              <a:rPr lang="en-US" sz="3800" dirty="0" err="1" smtClean="0">
                <a:latin typeface="Verdana" panose="020B0604030504040204" pitchFamily="34" charset="0"/>
                <a:ea typeface="Verdana" panose="020B0604030504040204" pitchFamily="34" charset="0"/>
                <a:cs typeface="Verdana" panose="020B0604030504040204" pitchFamily="34" charset="0"/>
              </a:rPr>
              <a:t>Sprick</a:t>
            </a:r>
            <a:endParaRPr lang="en-US" sz="3800" dirty="0" smtClean="0">
              <a:latin typeface="Verdana" panose="020B0604030504040204" pitchFamily="34" charset="0"/>
              <a:ea typeface="Verdana" panose="020B0604030504040204" pitchFamily="34" charset="0"/>
              <a:cs typeface="Verdana" panose="020B0604030504040204" pitchFamily="34" charset="0"/>
            </a:endParaRPr>
          </a:p>
          <a:p>
            <a:pPr algn="ctr"/>
            <a:r>
              <a:rPr lang="en-US" sz="3800" dirty="0" smtClean="0">
                <a:latin typeface="Verdana" panose="020B0604030504040204" pitchFamily="34" charset="0"/>
                <a:ea typeface="Verdana" panose="020B0604030504040204" pitchFamily="34" charset="0"/>
                <a:cs typeface="Verdana" panose="020B0604030504040204" pitchFamily="34" charset="0"/>
              </a:rPr>
              <a:t>The University of Kansas, Lawrence, Kansas</a:t>
            </a:r>
          </a:p>
        </p:txBody>
      </p:sp>
      <p:sp>
        <p:nvSpPr>
          <p:cNvPr id="5" name="TextBox 4"/>
          <p:cNvSpPr txBox="1"/>
          <p:nvPr/>
        </p:nvSpPr>
        <p:spPr>
          <a:xfrm>
            <a:off x="596998" y="23901753"/>
            <a:ext cx="13232784" cy="3471253"/>
          </a:xfrm>
          <a:prstGeom prst="rect">
            <a:avLst/>
          </a:prstGeom>
          <a:noFill/>
        </p:spPr>
        <p:txBody>
          <a:bodyPr wrap="square" numCol="1" rtlCol="0">
            <a:noAutofit/>
          </a:bodyPr>
          <a:lstStyle/>
          <a:p>
            <a:pPr algn="just"/>
            <a:r>
              <a:rPr lang="en-US" sz="3800" b="1" dirty="0" smtClean="0">
                <a:latin typeface="Verdana" panose="020B0604030504040204" pitchFamily="34" charset="0"/>
                <a:ea typeface="Verdana" panose="020B0604030504040204" pitchFamily="34" charset="0"/>
                <a:cs typeface="Verdana" panose="020B0604030504040204" pitchFamily="34" charset="0"/>
              </a:rPr>
              <a:t>Methods:</a:t>
            </a:r>
          </a:p>
          <a:p>
            <a:pPr algn="just"/>
            <a:r>
              <a:rPr lang="en-US" sz="3200" b="1" dirty="0">
                <a:latin typeface="Verdana" panose="020B0604030504040204" pitchFamily="34" charset="0"/>
                <a:ea typeface="Verdana" panose="020B0604030504040204" pitchFamily="34" charset="0"/>
                <a:cs typeface="Verdana" panose="020B0604030504040204" pitchFamily="34" charset="0"/>
              </a:rPr>
              <a:t> </a:t>
            </a:r>
            <a:r>
              <a:rPr lang="en-US" sz="3200" b="1" dirty="0" smtClean="0">
                <a:latin typeface="Verdana" panose="020B0604030504040204" pitchFamily="34" charset="0"/>
                <a:ea typeface="Verdana" panose="020B0604030504040204" pitchFamily="34" charset="0"/>
                <a:cs typeface="Verdana" panose="020B0604030504040204" pitchFamily="34" charset="0"/>
              </a:rPr>
              <a:t>   </a:t>
            </a:r>
            <a:r>
              <a:rPr lang="en-US" sz="2800" b="1" dirty="0" smtClean="0">
                <a:latin typeface="Verdana" panose="020B0604030504040204" pitchFamily="34" charset="0"/>
                <a:ea typeface="Verdana" panose="020B0604030504040204" pitchFamily="34" charset="0"/>
                <a:cs typeface="Verdana" panose="020B0604030504040204" pitchFamily="34" charset="0"/>
              </a:rPr>
              <a:t>ICE MASK:</a:t>
            </a:r>
          </a:p>
          <a:p>
            <a:pPr algn="just"/>
            <a:r>
              <a:rPr lang="en-US" sz="2400" dirty="0" smtClean="0">
                <a:latin typeface="Verdana" panose="020B0604030504040204" pitchFamily="34" charset="0"/>
                <a:ea typeface="Verdana" panose="020B0604030504040204" pitchFamily="34" charset="0"/>
                <a:cs typeface="Verdana" panose="020B0604030504040204" pitchFamily="34" charset="0"/>
              </a:rPr>
              <a:t>The ice mask file was derived from a shape </a:t>
            </a:r>
            <a:r>
              <a:rPr lang="en-US" sz="2400" dirty="0" smtClean="0">
                <a:latin typeface="Verdana" panose="020B0604030504040204" pitchFamily="34" charset="0"/>
                <a:ea typeface="Verdana" panose="020B0604030504040204" pitchFamily="34" charset="0"/>
                <a:cs typeface="Verdana" panose="020B0604030504040204" pitchFamily="34" charset="0"/>
              </a:rPr>
              <a:t>file. The </a:t>
            </a:r>
            <a:r>
              <a:rPr lang="en-US" sz="2400" dirty="0" smtClean="0">
                <a:latin typeface="Verdana" panose="020B0604030504040204" pitchFamily="34" charset="0"/>
                <a:ea typeface="Verdana" panose="020B0604030504040204" pitchFamily="34" charset="0"/>
                <a:cs typeface="Verdana" panose="020B0604030504040204" pitchFamily="34" charset="0"/>
              </a:rPr>
              <a:t>polygons of the shape file represented areas of the Canadian Archipelagos with surface ice. In order to streamline this portion of processing, the ice mask was to be used in conjunction with a </a:t>
            </a:r>
            <a:r>
              <a:rPr lang="en-US" sz="2400" dirty="0" smtClean="0">
                <a:latin typeface="Verdana" panose="020B0604030504040204" pitchFamily="34" charset="0"/>
                <a:ea typeface="Verdana" panose="020B0604030504040204" pitchFamily="34" charset="0"/>
                <a:cs typeface="Verdana" panose="020B0604030504040204" pitchFamily="34" charset="0"/>
              </a:rPr>
              <a:t>DEM </a:t>
            </a:r>
            <a:r>
              <a:rPr lang="en-US" sz="2400" dirty="0" smtClean="0">
                <a:latin typeface="Verdana" panose="020B0604030504040204" pitchFamily="34" charset="0"/>
                <a:ea typeface="Verdana" panose="020B0604030504040204" pitchFamily="34" charset="0"/>
                <a:cs typeface="Verdana" panose="020B0604030504040204" pitchFamily="34" charset="0"/>
              </a:rPr>
              <a:t>which is referred to when seeking surface elevation data. Because of this, the desired format of the ice mask was a raster file suited to the DEM file rather than a shape file</a:t>
            </a:r>
            <a:r>
              <a:rPr lang="en-US" sz="2400" dirty="0" smtClean="0">
                <a:latin typeface="Verdana" panose="020B0604030504040204" pitchFamily="34" charset="0"/>
                <a:ea typeface="Verdana" panose="020B0604030504040204" pitchFamily="34" charset="0"/>
                <a:cs typeface="Verdana" panose="020B0604030504040204" pitchFamily="34" charset="0"/>
              </a:rPr>
              <a:t>.</a:t>
            </a:r>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endParaRPr lang="en-US" sz="2400"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1028" name="Picture 4" descr="http://affordability.ku.edu/sites/all/themes/ku_template_2012_3col/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9859" y="2411223"/>
            <a:ext cx="3275750" cy="28007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143797" y="15639544"/>
            <a:ext cx="11694695" cy="2954655"/>
          </a:xfrm>
          <a:prstGeom prst="rect">
            <a:avLst/>
          </a:prstGeom>
          <a:noFill/>
        </p:spPr>
        <p:txBody>
          <a:bodyPr wrap="square" rtlCol="0">
            <a:spAutoFit/>
          </a:bodyPr>
          <a:lstStyle/>
          <a:p>
            <a:pPr algn="just"/>
            <a:r>
              <a:rPr lang="en-US" sz="3800" b="1" dirty="0" smtClean="0">
                <a:latin typeface="Verdana" panose="020B0604030504040204" pitchFamily="34" charset="0"/>
                <a:ea typeface="Verdana" panose="020B0604030504040204" pitchFamily="34" charset="0"/>
                <a:cs typeface="Verdana" panose="020B0604030504040204" pitchFamily="34" charset="0"/>
              </a:rPr>
              <a:t>Results and Discussion:</a:t>
            </a:r>
          </a:p>
          <a:p>
            <a:pPr algn="just"/>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800" b="1" dirty="0" smtClean="0">
                <a:latin typeface="Verdana" panose="020B0604030504040204" pitchFamily="34" charset="0"/>
                <a:ea typeface="Verdana" panose="020B0604030504040204" pitchFamily="34" charset="0"/>
                <a:cs typeface="Verdana" panose="020B0604030504040204" pitchFamily="34" charset="0"/>
              </a:rPr>
              <a:t>ICE MASK:</a:t>
            </a:r>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sz="2400" dirty="0" smtClean="0">
                <a:latin typeface="Verdana" panose="020B0604030504040204" pitchFamily="34" charset="0"/>
                <a:ea typeface="Verdana" panose="020B0604030504040204" pitchFamily="34" charset="0"/>
                <a:cs typeface="Verdana" panose="020B0604030504040204" pitchFamily="34" charset="0"/>
              </a:rPr>
              <a:t>An ice mask raster file was successfully created and can be seen below where the white and black pixels correspond to surface ice and no surface ice, respectively</a:t>
            </a:r>
            <a:r>
              <a:rPr lang="en-US" sz="2400" dirty="0">
                <a:latin typeface="Verdana" panose="020B0604030504040204" pitchFamily="34" charset="0"/>
                <a:ea typeface="Verdana" panose="020B0604030504040204" pitchFamily="34" charset="0"/>
                <a:cs typeface="Verdana" panose="020B0604030504040204" pitchFamily="34" charset="0"/>
              </a:rPr>
              <a:t>. The ice mask has yet to be integrated into the automatic layer </a:t>
            </a:r>
            <a:r>
              <a:rPr lang="en-US" sz="2400" dirty="0" smtClean="0">
                <a:latin typeface="Verdana" panose="020B0604030504040204" pitchFamily="34" charset="0"/>
                <a:ea typeface="Verdana" panose="020B0604030504040204" pitchFamily="34" charset="0"/>
                <a:cs typeface="Verdana" panose="020B0604030504040204" pitchFamily="34" charset="0"/>
              </a:rPr>
              <a:t>tracker.</a:t>
            </a:r>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7877364" y="25849984"/>
            <a:ext cx="14134236" cy="2185214"/>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References and Acknowledgments</a:t>
            </a:r>
            <a:r>
              <a:rPr lang="en-US" sz="3600" b="1" dirty="0" smtClean="0">
                <a:latin typeface="Verdana" panose="020B0604030504040204" pitchFamily="34" charset="0"/>
                <a:ea typeface="Verdana" panose="020B0604030504040204" pitchFamily="34" charset="0"/>
                <a:cs typeface="Verdana" panose="020B0604030504040204" pitchFamily="34" charset="0"/>
              </a:rPr>
              <a:t>:</a:t>
            </a:r>
            <a:endParaRPr lang="en-US" sz="3600" b="1" dirty="0" smtClean="0">
              <a:latin typeface="Verdana" panose="020B0604030504040204" pitchFamily="34" charset="0"/>
              <a:ea typeface="Verdana" panose="020B0604030504040204" pitchFamily="34" charset="0"/>
              <a:cs typeface="Verdana" panose="020B0604030504040204" pitchFamily="34" charset="0"/>
            </a:endParaRPr>
          </a:p>
          <a:p>
            <a:r>
              <a:rPr lang="en-US" sz="2000" dirty="0" smtClean="0">
                <a:latin typeface="Verdana" panose="020B0604030504040204" pitchFamily="34" charset="0"/>
                <a:ea typeface="Verdana" panose="020B0604030504040204" pitchFamily="34" charset="0"/>
                <a:cs typeface="Verdana" panose="020B0604030504040204" pitchFamily="34" charset="0"/>
              </a:rPr>
              <a:t>[</a:t>
            </a:r>
            <a:r>
              <a:rPr lang="en-US" sz="2000" dirty="0"/>
              <a:t>Arendt, A., T. </a:t>
            </a:r>
            <a:r>
              <a:rPr lang="en-US" sz="2000" dirty="0" err="1"/>
              <a:t>Bolch</a:t>
            </a:r>
            <a:r>
              <a:rPr lang="en-US" sz="2000" dirty="0"/>
              <a:t>, J.G. </a:t>
            </a:r>
            <a:r>
              <a:rPr lang="en-US" sz="2000" dirty="0" err="1"/>
              <a:t>Cogley</a:t>
            </a:r>
            <a:r>
              <a:rPr lang="en-US" sz="2000" dirty="0"/>
              <a:t>, A. Gardner, J.-O. Hagen, R. Hock, G. </a:t>
            </a:r>
            <a:r>
              <a:rPr lang="en-US" sz="2000" dirty="0" err="1"/>
              <a:t>Kaser</a:t>
            </a:r>
            <a:r>
              <a:rPr lang="en-US" sz="2000" dirty="0"/>
              <a:t>, W.T. </a:t>
            </a:r>
            <a:r>
              <a:rPr lang="en-US" sz="2000" dirty="0" err="1"/>
              <a:t>Pfeffer</a:t>
            </a:r>
            <a:r>
              <a:rPr lang="en-US" sz="2000" dirty="0"/>
              <a:t>, G. </a:t>
            </a:r>
            <a:r>
              <a:rPr lang="en-US" sz="2000" dirty="0" err="1"/>
              <a:t>Moholdt</a:t>
            </a:r>
            <a:r>
              <a:rPr lang="en-US" sz="2000" dirty="0"/>
              <a:t>, F. Paul, V. </a:t>
            </a:r>
            <a:r>
              <a:rPr lang="en-US" sz="2000" dirty="0" err="1"/>
              <a:t>Radic</a:t>
            </a:r>
            <a:r>
              <a:rPr lang="en-US" sz="2000" dirty="0"/>
              <a:t>, L. </a:t>
            </a:r>
            <a:r>
              <a:rPr lang="en-US" sz="2000" dirty="0" err="1"/>
              <a:t>Andreassen</a:t>
            </a:r>
            <a:r>
              <a:rPr lang="en-US" sz="2000" dirty="0"/>
              <a:t>, S. </a:t>
            </a:r>
            <a:r>
              <a:rPr lang="en-US" sz="2000" dirty="0" err="1"/>
              <a:t>Bajracharya</a:t>
            </a:r>
            <a:r>
              <a:rPr lang="en-US" sz="2000" dirty="0"/>
              <a:t>, M. </a:t>
            </a:r>
            <a:r>
              <a:rPr lang="en-US" sz="2000" dirty="0" err="1"/>
              <a:t>Beedle</a:t>
            </a:r>
            <a:r>
              <a:rPr lang="en-US" sz="2000" dirty="0"/>
              <a:t>, E. Berthier, R. </a:t>
            </a:r>
            <a:r>
              <a:rPr lang="en-US" sz="2000" dirty="0" err="1"/>
              <a:t>Bhambri</a:t>
            </a:r>
            <a:r>
              <a:rPr lang="en-US" sz="2000" dirty="0"/>
              <a:t>, A. Bliss, I. Brown, E. Burgess, D. Burgess, F. </a:t>
            </a:r>
            <a:r>
              <a:rPr lang="en-US" sz="2000" dirty="0" err="1"/>
              <a:t>Cawkwell</a:t>
            </a:r>
            <a:r>
              <a:rPr lang="en-US" sz="2000" dirty="0"/>
              <a:t>, T. Chinn, L. Copland, B. Davies, H. De Angelis, E. </a:t>
            </a:r>
            <a:r>
              <a:rPr lang="en-US" sz="2000" dirty="0" err="1"/>
              <a:t>Dolgova</a:t>
            </a:r>
            <a:r>
              <a:rPr lang="en-US" sz="2000" dirty="0"/>
              <a:t>, K. Filbert, R. Forester, A. Fountain, H. Frey, </a:t>
            </a:r>
            <a:r>
              <a:rPr lang="en-US" sz="2000" dirty="0" smtClean="0"/>
              <a:t>List all. </a:t>
            </a:r>
            <a:r>
              <a:rPr lang="en-US" sz="2000" dirty="0"/>
              <a:t>2012, Randolph Glacier Inventory [v2.0]: A Dataset of Global Glacier Outlines. Global Land Ice Measurements from Space, Boulder Colorado, USA. Digital Media.</a:t>
            </a:r>
            <a:endParaRPr lang="en-US" sz="2000" dirty="0">
              <a:latin typeface="Verdana" panose="020B0604030504040204" pitchFamily="34" charset="0"/>
              <a:ea typeface="Verdana" panose="020B0604030504040204" pitchFamily="34" charset="0"/>
              <a:cs typeface="Verdana" panose="020B0604030504040204" pitchFamily="34" charset="0"/>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18" name="TextBox 17"/>
          <p:cNvSpPr txBox="1"/>
          <p:nvPr/>
        </p:nvSpPr>
        <p:spPr>
          <a:xfrm>
            <a:off x="15143794" y="22408712"/>
            <a:ext cx="11694695" cy="3847207"/>
          </a:xfrm>
          <a:prstGeom prst="rect">
            <a:avLst/>
          </a:prstGeom>
          <a:noFill/>
        </p:spPr>
        <p:txBody>
          <a:bodyPr wrap="square" rtlCol="0">
            <a:spAutoFit/>
          </a:bodyPr>
          <a:lstStyle/>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r>
              <a:rPr lang="en-US" sz="2800" b="1" dirty="0" smtClean="0">
                <a:latin typeface="Verdana" panose="020B0604030504040204" pitchFamily="34" charset="0"/>
                <a:ea typeface="Verdana" panose="020B0604030504040204" pitchFamily="34" charset="0"/>
                <a:cs typeface="Verdana" panose="020B0604030504040204" pitchFamily="34" charset="0"/>
              </a:rPr>
              <a:t>    DIRECTION OF ARRIVAL CORRECTION:</a:t>
            </a:r>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r>
              <a:rPr lang="en-US" sz="2400" dirty="0" smtClean="0">
                <a:latin typeface="Verdana" panose="020B0604030504040204" pitchFamily="34" charset="0"/>
                <a:ea typeface="Verdana" panose="020B0604030504040204" pitchFamily="34" charset="0"/>
                <a:cs typeface="Verdana" panose="020B0604030504040204" pitchFamily="34" charset="0"/>
              </a:rPr>
              <a:t>The DOA corrections made seem to have adjusted the </a:t>
            </a:r>
            <a:r>
              <a:rPr lang="en-US" sz="2400" dirty="0" smtClean="0">
                <a:latin typeface="Verdana" panose="020B0604030504040204" pitchFamily="34" charset="0"/>
                <a:ea typeface="Verdana" panose="020B0604030504040204" pitchFamily="34" charset="0"/>
                <a:cs typeface="Verdana" panose="020B0604030504040204" pitchFamily="34" charset="0"/>
              </a:rPr>
              <a:t>ground truth data favorably</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After </a:t>
            </a:r>
            <a:r>
              <a:rPr lang="en-US" sz="2400" dirty="0" smtClean="0">
                <a:latin typeface="Verdana" panose="020B0604030504040204" pitchFamily="34" charset="0"/>
                <a:ea typeface="Verdana" panose="020B0604030504040204" pitchFamily="34" charset="0"/>
                <a:cs typeface="Verdana" panose="020B0604030504040204" pitchFamily="34" charset="0"/>
              </a:rPr>
              <a:t>finding the mean DOA error and making </a:t>
            </a:r>
            <a:r>
              <a:rPr lang="en-US" sz="2400" dirty="0" smtClean="0">
                <a:latin typeface="Verdana" panose="020B0604030504040204" pitchFamily="34" charset="0"/>
                <a:ea typeface="Verdana" panose="020B0604030504040204" pitchFamily="34" charset="0"/>
                <a:cs typeface="Verdana" panose="020B0604030504040204" pitchFamily="34" charset="0"/>
              </a:rPr>
              <a:t>the DOA corrections, the </a:t>
            </a:r>
            <a:r>
              <a:rPr lang="en-US" sz="2400" dirty="0" smtClean="0">
                <a:latin typeface="Verdana" panose="020B0604030504040204" pitchFamily="34" charset="0"/>
                <a:ea typeface="Verdana" panose="020B0604030504040204" pitchFamily="34" charset="0"/>
                <a:cs typeface="Verdana" panose="020B0604030504040204" pitchFamily="34" charset="0"/>
              </a:rPr>
              <a:t>corrected DOA </a:t>
            </a:r>
            <a:r>
              <a:rPr lang="en-US" sz="2400" dirty="0" smtClean="0">
                <a:latin typeface="Verdana" panose="020B0604030504040204" pitchFamily="34" charset="0"/>
                <a:ea typeface="Verdana" panose="020B0604030504040204" pitchFamily="34" charset="0"/>
                <a:cs typeface="Verdana" panose="020B0604030504040204" pitchFamily="34" charset="0"/>
              </a:rPr>
              <a:t>values were used to find new ground truth values. In order to ensure that these new, DOA compensated ground truth values were an improvement, they were run through the same DOA error detection processes as the original ground truth values. The </a:t>
            </a:r>
            <a:r>
              <a:rPr lang="en-US" sz="2400" dirty="0" smtClean="0">
                <a:latin typeface="Verdana" panose="020B0604030504040204" pitchFamily="34" charset="0"/>
                <a:ea typeface="Verdana" panose="020B0604030504040204" pitchFamily="34" charset="0"/>
                <a:cs typeface="Verdana" panose="020B0604030504040204" pitchFamily="34" charset="0"/>
              </a:rPr>
              <a:t>mean DOA errors for before and after calibration for two different frames of data are shown below.</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21" name="TextBox 20"/>
          <p:cNvSpPr txBox="1"/>
          <p:nvPr/>
        </p:nvSpPr>
        <p:spPr>
          <a:xfrm>
            <a:off x="27877364" y="12328090"/>
            <a:ext cx="11694695" cy="6370975"/>
          </a:xfrm>
          <a:prstGeom prst="rect">
            <a:avLst/>
          </a:prstGeom>
          <a:noFill/>
        </p:spPr>
        <p:txBody>
          <a:bodyPr wrap="square" rtlCol="0">
            <a:spAutoFit/>
          </a:bodyPr>
          <a:lstStyle/>
          <a:p>
            <a:pPr algn="just"/>
            <a:r>
              <a:rPr lang="en-US" sz="2400" dirty="0" smtClean="0">
                <a:latin typeface="Verdana" panose="020B0604030504040204" pitchFamily="34" charset="0"/>
                <a:ea typeface="Verdana" panose="020B0604030504040204" pitchFamily="34" charset="0"/>
                <a:cs typeface="Verdana" panose="020B0604030504040204" pitchFamily="34" charset="0"/>
              </a:rPr>
              <a:t>In both pre-corrected data sets, the error is the greatest at angles furthest from nadir and settles at smaller angles. After DOA </a:t>
            </a:r>
            <a:r>
              <a:rPr lang="en-US" sz="2400" dirty="0" smtClean="0">
                <a:latin typeface="Verdana" panose="020B0604030504040204" pitchFamily="34" charset="0"/>
                <a:ea typeface="Verdana" panose="020B0604030504040204" pitchFamily="34" charset="0"/>
                <a:cs typeface="Verdana" panose="020B0604030504040204" pitchFamily="34" charset="0"/>
              </a:rPr>
              <a:t>correction, </a:t>
            </a:r>
            <a:r>
              <a:rPr lang="en-US" sz="2400" dirty="0" smtClean="0">
                <a:latin typeface="Verdana" panose="020B0604030504040204" pitchFamily="34" charset="0"/>
                <a:ea typeface="Verdana" panose="020B0604030504040204" pitchFamily="34" charset="0"/>
                <a:cs typeface="Verdana" panose="020B0604030504040204" pitchFamily="34" charset="0"/>
              </a:rPr>
              <a:t>it appears that the majority of angular error far from nadir </a:t>
            </a:r>
            <a:r>
              <a:rPr lang="en-US" sz="2400" dirty="0" smtClean="0">
                <a:latin typeface="Verdana" panose="020B0604030504040204" pitchFamily="34" charset="0"/>
                <a:ea typeface="Verdana" panose="020B0604030504040204" pitchFamily="34" charset="0"/>
                <a:cs typeface="Verdana" panose="020B0604030504040204" pitchFamily="34" charset="0"/>
              </a:rPr>
              <a:t>has </a:t>
            </a:r>
            <a:r>
              <a:rPr lang="en-US" sz="2400" dirty="0" smtClean="0">
                <a:latin typeface="Verdana" panose="020B0604030504040204" pitchFamily="34" charset="0"/>
                <a:ea typeface="Verdana" panose="020B0604030504040204" pitchFamily="34" charset="0"/>
                <a:cs typeface="Verdana" panose="020B0604030504040204" pitchFamily="34" charset="0"/>
              </a:rPr>
              <a:t>been compensated for.</a:t>
            </a:r>
          </a:p>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r>
              <a:rPr lang="en-US" sz="2400" dirty="0" smtClean="0">
                <a:latin typeface="Verdana" panose="020B0604030504040204" pitchFamily="34" charset="0"/>
                <a:ea typeface="Verdana" panose="020B0604030504040204" pitchFamily="34" charset="0"/>
                <a:cs typeface="Verdana" panose="020B0604030504040204" pitchFamily="34" charset="0"/>
              </a:rPr>
              <a:t>A positive error bias appears to be present in each data set both before and after DOA correction. The </a:t>
            </a:r>
            <a:r>
              <a:rPr lang="en-US" sz="2400" dirty="0" smtClean="0">
                <a:latin typeface="Verdana" panose="020B0604030504040204" pitchFamily="34" charset="0"/>
                <a:ea typeface="Verdana" panose="020B0604030504040204" pitchFamily="34" charset="0"/>
                <a:cs typeface="Verdana" panose="020B0604030504040204" pitchFamily="34" charset="0"/>
              </a:rPr>
              <a:t>positive bias is </a:t>
            </a:r>
            <a:r>
              <a:rPr lang="en-US" sz="2400" dirty="0" smtClean="0">
                <a:latin typeface="Verdana" panose="020B0604030504040204" pitchFamily="34" charset="0"/>
                <a:ea typeface="Verdana" panose="020B0604030504040204" pitchFamily="34" charset="0"/>
                <a:cs typeface="Verdana" panose="020B0604030504040204" pitchFamily="34" charset="0"/>
              </a:rPr>
              <a:t>prominent </a:t>
            </a:r>
            <a:r>
              <a:rPr lang="en-US" sz="2400" dirty="0" smtClean="0">
                <a:latin typeface="Verdana" panose="020B0604030504040204" pitchFamily="34" charset="0"/>
                <a:ea typeface="Verdana" panose="020B0604030504040204" pitchFamily="34" charset="0"/>
                <a:cs typeface="Verdana" panose="020B0604030504040204" pitchFamily="34" charset="0"/>
              </a:rPr>
              <a:t>because of the </a:t>
            </a:r>
            <a:r>
              <a:rPr lang="en-US" sz="2400" dirty="0" smtClean="0">
                <a:latin typeface="Verdana" panose="020B0604030504040204" pitchFamily="34" charset="0"/>
                <a:ea typeface="Verdana" panose="020B0604030504040204" pitchFamily="34" charset="0"/>
                <a:cs typeface="Verdana" panose="020B0604030504040204" pitchFamily="34" charset="0"/>
              </a:rPr>
              <a:t>method used to find </a:t>
            </a:r>
            <a:r>
              <a:rPr lang="en-US" sz="2400" dirty="0" smtClean="0">
                <a:latin typeface="Verdana" panose="020B0604030504040204" pitchFamily="34" charset="0"/>
                <a:ea typeface="Verdana" panose="020B0604030504040204" pitchFamily="34" charset="0"/>
                <a:cs typeface="Verdana" panose="020B0604030504040204" pitchFamily="34" charset="0"/>
              </a:rPr>
              <a:t>the angular </a:t>
            </a:r>
            <a:r>
              <a:rPr lang="en-US" sz="2400" dirty="0" smtClean="0">
                <a:latin typeface="Verdana" panose="020B0604030504040204" pitchFamily="34" charset="0"/>
                <a:ea typeface="Verdana" panose="020B0604030504040204" pitchFamily="34" charset="0"/>
                <a:cs typeface="Verdana" panose="020B0604030504040204" pitchFamily="34" charset="0"/>
              </a:rPr>
              <a:t>error. Because, in pre-corrected data sets, the DOA error always appeared to be predominantly in the increasing DOA amplitude direction, intensity maximums were only sought in the increasing DOA amplitude </a:t>
            </a:r>
            <a:r>
              <a:rPr lang="en-US" sz="2400" dirty="0" smtClean="0">
                <a:latin typeface="Verdana" panose="020B0604030504040204" pitchFamily="34" charset="0"/>
                <a:ea typeface="Verdana" panose="020B0604030504040204" pitchFamily="34" charset="0"/>
                <a:cs typeface="Verdana" panose="020B0604030504040204" pitchFamily="34" charset="0"/>
              </a:rPr>
              <a:t>direction. Therefore no error was found in the negative direction and any error found would be additive.</a:t>
            </a:r>
          </a:p>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r>
              <a:rPr lang="en-US" sz="2400" dirty="0" smtClean="0">
                <a:latin typeface="Verdana" panose="020B0604030504040204" pitchFamily="34" charset="0"/>
                <a:ea typeface="Verdana" panose="020B0604030504040204" pitchFamily="34" charset="0"/>
                <a:cs typeface="Verdana" panose="020B0604030504040204" pitchFamily="34" charset="0"/>
              </a:rPr>
              <a:t>Visually, when applied to slices of data. The ground truth appears to follow the radar’s ground measurement significantly better. The ground truth resulting from the DOA compensation is plotted below along with the original ground truth values.</a:t>
            </a:r>
            <a:endParaRPr lang="en-US" sz="2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2" name="TextBox 21"/>
          <p:cNvSpPr txBox="1"/>
          <p:nvPr/>
        </p:nvSpPr>
        <p:spPr>
          <a:xfrm>
            <a:off x="523338" y="19669999"/>
            <a:ext cx="13648692" cy="3754874"/>
          </a:xfrm>
          <a:prstGeom prst="rect">
            <a:avLst/>
          </a:prstGeom>
          <a:noFill/>
        </p:spPr>
        <p:txBody>
          <a:bodyPr wrap="square" rtlCol="0">
            <a:spAutoFit/>
          </a:bodyPr>
          <a:lstStyle/>
          <a:p>
            <a:pPr algn="just"/>
            <a:r>
              <a:rPr lang="en-US" sz="3800" b="1" dirty="0" smtClean="0">
                <a:latin typeface="Verdana" panose="020B0604030504040204" pitchFamily="34" charset="0"/>
                <a:ea typeface="Verdana" panose="020B0604030504040204" pitchFamily="34" charset="0"/>
                <a:cs typeface="Verdana" panose="020B0604030504040204" pitchFamily="34" charset="0"/>
              </a:rPr>
              <a:t>Objectives:</a:t>
            </a:r>
          </a:p>
          <a:p>
            <a:pPr algn="just"/>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800" b="1" dirty="0" smtClean="0">
                <a:latin typeface="Verdana" panose="020B0604030504040204" pitchFamily="34" charset="0"/>
                <a:ea typeface="Verdana" panose="020B0604030504040204" pitchFamily="34" charset="0"/>
                <a:cs typeface="Verdana" panose="020B0604030504040204" pitchFamily="34" charset="0"/>
              </a:rPr>
              <a:t>ICE MASK:</a:t>
            </a:r>
          </a:p>
          <a:p>
            <a:pPr marL="342900" indent="-342900" algn="just">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Produce an ice </a:t>
            </a:r>
            <a:r>
              <a:rPr lang="en-US" sz="2400" dirty="0" smtClean="0">
                <a:latin typeface="Verdana" panose="020B0604030504040204" pitchFamily="34" charset="0"/>
                <a:ea typeface="Verdana" panose="020B0604030504040204" pitchFamily="34" charset="0"/>
                <a:cs typeface="Verdana" panose="020B0604030504040204" pitchFamily="34" charset="0"/>
              </a:rPr>
              <a:t>mask file </a:t>
            </a:r>
            <a:r>
              <a:rPr lang="en-US" sz="2400" dirty="0" smtClean="0">
                <a:latin typeface="Verdana" panose="020B0604030504040204" pitchFamily="34" charset="0"/>
                <a:ea typeface="Verdana" panose="020B0604030504040204" pitchFamily="34" charset="0"/>
                <a:cs typeface="Verdana" panose="020B0604030504040204" pitchFamily="34" charset="0"/>
              </a:rPr>
              <a:t>that can easily be integrated into pre-existing functions</a:t>
            </a:r>
          </a:p>
          <a:p>
            <a:pPr marL="342900" indent="-342900" algn="just">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Apply the ice mask data to </a:t>
            </a:r>
            <a:r>
              <a:rPr lang="en-US" sz="2400" dirty="0" smtClean="0">
                <a:latin typeface="Verdana" panose="020B0604030504040204" pitchFamily="34" charset="0"/>
                <a:ea typeface="Verdana" panose="020B0604030504040204" pitchFamily="34" charset="0"/>
                <a:cs typeface="Verdana" panose="020B0604030504040204" pitchFamily="34" charset="0"/>
              </a:rPr>
              <a:t>radar </a:t>
            </a:r>
            <a:r>
              <a:rPr lang="en-US" sz="2400" dirty="0" smtClean="0">
                <a:latin typeface="Verdana" panose="020B0604030504040204" pitchFamily="34" charset="0"/>
                <a:ea typeface="Verdana" panose="020B0604030504040204" pitchFamily="34" charset="0"/>
                <a:cs typeface="Verdana" panose="020B0604030504040204" pitchFamily="34" charset="0"/>
              </a:rPr>
              <a:t>data.</a:t>
            </a:r>
          </a:p>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800" b="1" dirty="0" smtClean="0">
                <a:latin typeface="Verdana" panose="020B0604030504040204" pitchFamily="34" charset="0"/>
                <a:ea typeface="Verdana" panose="020B0604030504040204" pitchFamily="34" charset="0"/>
                <a:cs typeface="Verdana" panose="020B0604030504040204" pitchFamily="34" charset="0"/>
              </a:rPr>
              <a:t>DIRECTION OF ARRIVAL CORRECTION:</a:t>
            </a:r>
          </a:p>
          <a:p>
            <a:pPr marL="342900" indent="-342900" algn="just">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Remove angular error from the DOA estimation.</a:t>
            </a:r>
          </a:p>
          <a:p>
            <a:pPr marL="342900" indent="-342900" algn="just">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Ensure that DOA correction produces acceptable ground truth data to be referenced by the tracker.</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596998" y="5558269"/>
            <a:ext cx="13648692" cy="9171742"/>
          </a:xfrm>
          <a:prstGeom prst="rect">
            <a:avLst/>
          </a:prstGeom>
          <a:noFill/>
        </p:spPr>
        <p:txBody>
          <a:bodyPr wrap="square" rtlCol="0">
            <a:spAutoFit/>
          </a:bodyPr>
          <a:lstStyle/>
          <a:p>
            <a:pPr algn="just"/>
            <a:r>
              <a:rPr lang="en-US" sz="3800" b="1" dirty="0" smtClean="0">
                <a:latin typeface="Verdana" panose="020B0604030504040204" pitchFamily="34" charset="0"/>
                <a:ea typeface="Verdana" panose="020B0604030504040204" pitchFamily="34" charset="0"/>
                <a:cs typeface="Verdana" panose="020B0604030504040204" pitchFamily="34" charset="0"/>
              </a:rPr>
              <a:t>Introduction:</a:t>
            </a:r>
          </a:p>
          <a:p>
            <a:pPr algn="just"/>
            <a:r>
              <a:rPr lang="en-US" sz="2400" dirty="0" smtClean="0">
                <a:latin typeface="Verdana" panose="020B0604030504040204" pitchFamily="34" charset="0"/>
                <a:ea typeface="Verdana" panose="020B0604030504040204" pitchFamily="34" charset="0"/>
                <a:cs typeface="Verdana" panose="020B0604030504040204" pitchFamily="34" charset="0"/>
              </a:rPr>
              <a:t>A </a:t>
            </a:r>
            <a:r>
              <a:rPr lang="en-US" sz="2400" dirty="0" err="1" smtClean="0">
                <a:latin typeface="Verdana" panose="020B0604030504040204" pitchFamily="34" charset="0"/>
                <a:ea typeface="Verdana" panose="020B0604030504040204" pitchFamily="34" charset="0"/>
                <a:cs typeface="Verdana" panose="020B0604030504040204" pitchFamily="34" charset="0"/>
              </a:rPr>
              <a:t>CReSIS</a:t>
            </a:r>
            <a:r>
              <a:rPr lang="en-US" sz="2400" dirty="0" smtClean="0">
                <a:latin typeface="Verdana" panose="020B0604030504040204" pitchFamily="34" charset="0"/>
                <a:ea typeface="Verdana" panose="020B0604030504040204" pitchFamily="34" charset="0"/>
                <a:cs typeface="Verdana" panose="020B0604030504040204" pitchFamily="34" charset="0"/>
              </a:rPr>
              <a:t> echogram data is collected in three spatial dimensions: nadir (below aircraft), along-track (along flight path), and across-track (perpendicular to flight path). The tradition </a:t>
            </a:r>
            <a:r>
              <a:rPr lang="en-US" sz="2400" dirty="0" err="1" smtClean="0">
                <a:latin typeface="Verdana" panose="020B0604030504040204" pitchFamily="34" charset="0"/>
                <a:ea typeface="Verdana" panose="020B0604030504040204" pitchFamily="34" charset="0"/>
                <a:cs typeface="Verdana" panose="020B0604030504040204" pitchFamily="34" charset="0"/>
              </a:rPr>
              <a:t>CReSIS</a:t>
            </a:r>
            <a:r>
              <a:rPr lang="en-US" sz="2400" dirty="0" smtClean="0">
                <a:latin typeface="Verdana" panose="020B0604030504040204" pitchFamily="34" charset="0"/>
                <a:ea typeface="Verdana" panose="020B0604030504040204" pitchFamily="34" charset="0"/>
                <a:cs typeface="Verdana" panose="020B0604030504040204" pitchFamily="34" charset="0"/>
              </a:rPr>
              <a:t> layer tracker places points in the along-track dimension, but now, in order to improve layer results, across-track dimension layer tracking is desired. </a:t>
            </a:r>
            <a:r>
              <a:rPr lang="en-US" sz="2400" dirty="0" smtClean="0">
                <a:latin typeface="Verdana" panose="020B0604030504040204" pitchFamily="34" charset="0"/>
                <a:ea typeface="Verdana" panose="020B0604030504040204" pitchFamily="34" charset="0"/>
                <a:cs typeface="Verdana" panose="020B0604030504040204" pitchFamily="34" charset="0"/>
              </a:rPr>
              <a:t>Significant steps have already been made in developing an automatic layer tracker in this dimension. My work will help to improve these results by creating an ice mask and correcting estimated direction of arrival (DOA) error used to model a ground truth.</a:t>
            </a:r>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r>
              <a:rPr lang="en-US" sz="2400" dirty="0" smtClean="0">
                <a:latin typeface="Verdana" panose="020B0604030504040204" pitchFamily="34" charset="0"/>
                <a:ea typeface="Verdana" panose="020B0604030504040204" pitchFamily="34" charset="0"/>
                <a:cs typeface="Verdana" panose="020B0604030504040204" pitchFamily="34" charset="0"/>
              </a:rPr>
              <a:t>The </a:t>
            </a:r>
            <a:r>
              <a:rPr lang="en-US" sz="2400" dirty="0">
                <a:latin typeface="Verdana" panose="020B0604030504040204" pitchFamily="34" charset="0"/>
                <a:ea typeface="Verdana" panose="020B0604030504040204" pitchFamily="34" charset="0"/>
                <a:cs typeface="Verdana" panose="020B0604030504040204" pitchFamily="34" charset="0"/>
              </a:rPr>
              <a:t>ice mask is a file containing data on whether a surface </a:t>
            </a:r>
            <a:r>
              <a:rPr lang="en-US" sz="2400" dirty="0" smtClean="0">
                <a:latin typeface="Verdana" panose="020B0604030504040204" pitchFamily="34" charset="0"/>
                <a:ea typeface="Verdana" panose="020B0604030504040204" pitchFamily="34" charset="0"/>
                <a:cs typeface="Verdana" panose="020B0604030504040204" pitchFamily="34" charset="0"/>
              </a:rPr>
              <a:t>has </a:t>
            </a:r>
            <a:r>
              <a:rPr lang="en-US" sz="2400" dirty="0">
                <a:latin typeface="Verdana" panose="020B0604030504040204" pitchFamily="34" charset="0"/>
                <a:ea typeface="Verdana" panose="020B0604030504040204" pitchFamily="34" charset="0"/>
                <a:cs typeface="Verdana" panose="020B0604030504040204" pitchFamily="34" charset="0"/>
              </a:rPr>
              <a:t>or does not </a:t>
            </a:r>
            <a:r>
              <a:rPr lang="en-US" sz="2400" dirty="0" smtClean="0">
                <a:latin typeface="Verdana" panose="020B0604030504040204" pitchFamily="34" charset="0"/>
                <a:ea typeface="Verdana" panose="020B0604030504040204" pitchFamily="34" charset="0"/>
                <a:cs typeface="Verdana" panose="020B0604030504040204" pitchFamily="34" charset="0"/>
              </a:rPr>
              <a:t>have visible </a:t>
            </a:r>
            <a:r>
              <a:rPr lang="en-US" sz="2400" dirty="0">
                <a:latin typeface="Verdana" panose="020B0604030504040204" pitchFamily="34" charset="0"/>
                <a:ea typeface="Verdana" panose="020B0604030504040204" pitchFamily="34" charset="0"/>
                <a:cs typeface="Verdana" panose="020B0604030504040204" pitchFamily="34" charset="0"/>
              </a:rPr>
              <a:t>ice. This information can be applied so that merging of the surface layer and ice layer </a:t>
            </a:r>
            <a:r>
              <a:rPr lang="en-US" sz="2400" dirty="0" smtClean="0">
                <a:latin typeface="Verdana" panose="020B0604030504040204" pitchFamily="34" charset="0"/>
                <a:ea typeface="Verdana" panose="020B0604030504040204" pitchFamily="34" charset="0"/>
                <a:cs typeface="Verdana" panose="020B0604030504040204" pitchFamily="34" charset="0"/>
              </a:rPr>
              <a:t>in the tracker becomes </a:t>
            </a:r>
            <a:r>
              <a:rPr lang="en-US" sz="2400" dirty="0">
                <a:latin typeface="Verdana" panose="020B0604030504040204" pitchFamily="34" charset="0"/>
                <a:ea typeface="Verdana" panose="020B0604030504040204" pitchFamily="34" charset="0"/>
                <a:cs typeface="Verdana" panose="020B0604030504040204" pitchFamily="34" charset="0"/>
              </a:rPr>
              <a:t>more likely when the ice mask presumes the presence of ice on the surface.</a:t>
            </a:r>
          </a:p>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r>
              <a:rPr lang="en-US" sz="2400" dirty="0">
                <a:latin typeface="Verdana" panose="020B0604030504040204" pitchFamily="34" charset="0"/>
                <a:ea typeface="Verdana" panose="020B0604030504040204" pitchFamily="34" charset="0"/>
                <a:cs typeface="Verdana" panose="020B0604030504040204" pitchFamily="34" charset="0"/>
              </a:rPr>
              <a:t>The predicted </a:t>
            </a:r>
            <a:r>
              <a:rPr lang="en-US" sz="2400" dirty="0" smtClean="0">
                <a:latin typeface="Verdana" panose="020B0604030504040204" pitchFamily="34" charset="0"/>
                <a:ea typeface="Verdana" panose="020B0604030504040204" pitchFamily="34" charset="0"/>
                <a:cs typeface="Verdana" panose="020B0604030504040204" pitchFamily="34" charset="0"/>
              </a:rPr>
              <a:t>DOA of </a:t>
            </a:r>
            <a:r>
              <a:rPr lang="en-US" sz="2400" dirty="0">
                <a:latin typeface="Verdana" panose="020B0604030504040204" pitchFamily="34" charset="0"/>
                <a:ea typeface="Verdana" panose="020B0604030504040204" pitchFamily="34" charset="0"/>
                <a:cs typeface="Verdana" panose="020B0604030504040204" pitchFamily="34" charset="0"/>
              </a:rPr>
              <a:t>signals received by the radar </a:t>
            </a:r>
            <a:r>
              <a:rPr lang="en-US" sz="2400" dirty="0" smtClean="0">
                <a:latin typeface="Verdana" panose="020B0604030504040204" pitchFamily="34" charset="0"/>
                <a:ea typeface="Verdana" panose="020B0604030504040204" pitchFamily="34" charset="0"/>
                <a:cs typeface="Verdana" panose="020B0604030504040204" pitchFamily="34" charset="0"/>
              </a:rPr>
              <a:t>is</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a:latin typeface="Verdana" panose="020B0604030504040204" pitchFamily="34" charset="0"/>
                <a:ea typeface="Verdana" panose="020B0604030504040204" pitchFamily="34" charset="0"/>
                <a:cs typeface="Verdana" panose="020B0604030504040204" pitchFamily="34" charset="0"/>
              </a:rPr>
              <a:t>important in the creation of a ground truth which is used by the tracker as a reference when tracking the surface layer. Using GPS data collected from the flight and referencing the surface elevation data of the </a:t>
            </a:r>
            <a:r>
              <a:rPr lang="en-US" sz="2400" dirty="0" smtClean="0">
                <a:latin typeface="Verdana" panose="020B0604030504040204" pitchFamily="34" charset="0"/>
                <a:ea typeface="Verdana" panose="020B0604030504040204" pitchFamily="34" charset="0"/>
                <a:cs typeface="Verdana" panose="020B0604030504040204" pitchFamily="34" charset="0"/>
              </a:rPr>
              <a:t>digital elevation model (</a:t>
            </a:r>
            <a:r>
              <a:rPr lang="en-US" sz="2400" dirty="0" smtClean="0">
                <a:latin typeface="Verdana" panose="020B0604030504040204" pitchFamily="34" charset="0"/>
                <a:ea typeface="Verdana" panose="020B0604030504040204" pitchFamily="34" charset="0"/>
                <a:cs typeface="Verdana" panose="020B0604030504040204" pitchFamily="34" charset="0"/>
              </a:rPr>
              <a:t>DEM) </a:t>
            </a:r>
            <a:r>
              <a:rPr lang="en-US" sz="2400" dirty="0">
                <a:latin typeface="Verdana" panose="020B0604030504040204" pitchFamily="34" charset="0"/>
                <a:ea typeface="Verdana" panose="020B0604030504040204" pitchFamily="34" charset="0"/>
                <a:cs typeface="Verdana" panose="020B0604030504040204" pitchFamily="34" charset="0"/>
              </a:rPr>
              <a:t>collected by satellite, the surface location of the radar returns could be estimated by projecting lines from the location of the plane at given DOA angles and finding the point at which the line intersects the DEM. Any inaccuracies in the predicted DOA angles will cause inaccuracies </a:t>
            </a:r>
            <a:r>
              <a:rPr lang="en-US" sz="2400" dirty="0" smtClean="0">
                <a:latin typeface="Verdana" panose="020B0604030504040204" pitchFamily="34" charset="0"/>
                <a:ea typeface="Verdana" panose="020B0604030504040204" pitchFamily="34" charset="0"/>
                <a:cs typeface="Verdana" panose="020B0604030504040204" pitchFamily="34" charset="0"/>
              </a:rPr>
              <a:t>in the </a:t>
            </a:r>
            <a:r>
              <a:rPr lang="en-US" sz="2400" dirty="0">
                <a:latin typeface="Verdana" panose="020B0604030504040204" pitchFamily="34" charset="0"/>
                <a:ea typeface="Verdana" panose="020B0604030504040204" pitchFamily="34" charset="0"/>
                <a:cs typeface="Verdana" panose="020B0604030504040204" pitchFamily="34" charset="0"/>
              </a:rPr>
              <a:t>intersection on the DEM </a:t>
            </a:r>
            <a:r>
              <a:rPr lang="en-US" sz="2400" dirty="0" smtClean="0">
                <a:latin typeface="Verdana" panose="020B0604030504040204" pitchFamily="34" charset="0"/>
                <a:ea typeface="Verdana" panose="020B0604030504040204" pitchFamily="34" charset="0"/>
                <a:cs typeface="Verdana" panose="020B0604030504040204" pitchFamily="34" charset="0"/>
              </a:rPr>
              <a:t>and, subsequently, </a:t>
            </a:r>
            <a:r>
              <a:rPr lang="en-US" sz="2400" dirty="0">
                <a:latin typeface="Verdana" panose="020B0604030504040204" pitchFamily="34" charset="0"/>
                <a:ea typeface="Verdana" panose="020B0604030504040204" pitchFamily="34" charset="0"/>
                <a:cs typeface="Verdana" panose="020B0604030504040204" pitchFamily="34" charset="0"/>
              </a:rPr>
              <a:t>the derived surface </a:t>
            </a:r>
            <a:r>
              <a:rPr lang="en-US" sz="2400" dirty="0" smtClean="0">
                <a:latin typeface="Verdana" panose="020B0604030504040204" pitchFamily="34" charset="0"/>
                <a:ea typeface="Verdana" panose="020B0604030504040204" pitchFamily="34" charset="0"/>
                <a:cs typeface="Verdana" panose="020B0604030504040204" pitchFamily="34" charset="0"/>
              </a:rPr>
              <a:t>location</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a:latin typeface="Verdana" panose="020B0604030504040204" pitchFamily="34" charset="0"/>
                <a:ea typeface="Verdana" panose="020B0604030504040204" pitchFamily="34" charset="0"/>
                <a:cs typeface="Verdana" panose="020B0604030504040204" pitchFamily="34" charset="0"/>
              </a:rPr>
              <a:t>being referenced by the tracker</a:t>
            </a:r>
            <a:r>
              <a:rPr lang="en-US" sz="2400" dirty="0" smtClean="0">
                <a:latin typeface="Verdana" panose="020B0604030504040204" pitchFamily="34" charset="0"/>
                <a:ea typeface="Verdana" panose="020B0604030504040204" pitchFamily="34" charset="0"/>
                <a:cs typeface="Verdana" panose="020B0604030504040204" pitchFamily="34" charset="0"/>
              </a:rPr>
              <a:t>.</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p:nvPicPr>
        <p:blipFill rotWithShape="1">
          <a:blip r:embed="rId5"/>
          <a:srcRect l="13091" t="1430" r="2533" b="7492"/>
          <a:stretch/>
        </p:blipFill>
        <p:spPr>
          <a:xfrm>
            <a:off x="3305067" y="14730011"/>
            <a:ext cx="7724883" cy="4186639"/>
          </a:xfrm>
          <a:prstGeom prst="rect">
            <a:avLst/>
          </a:prstGeom>
        </p:spPr>
      </p:pic>
      <p:sp>
        <p:nvSpPr>
          <p:cNvPr id="20" name="TextBox 19"/>
          <p:cNvSpPr txBox="1"/>
          <p:nvPr/>
        </p:nvSpPr>
        <p:spPr>
          <a:xfrm>
            <a:off x="15143795" y="6147262"/>
            <a:ext cx="11694695" cy="9756517"/>
          </a:xfrm>
          <a:prstGeom prst="rect">
            <a:avLst/>
          </a:prstGeom>
          <a:noFill/>
        </p:spPr>
        <p:txBody>
          <a:bodyPr wrap="square" rtlCol="0">
            <a:spAutoFit/>
          </a:bodyPr>
          <a:lstStyle/>
          <a:p>
            <a:pPr algn="just"/>
            <a:r>
              <a:rPr lang="en-US" sz="2400" dirty="0">
                <a:latin typeface="Verdana" panose="020B0604030504040204" pitchFamily="34" charset="0"/>
                <a:ea typeface="Verdana" panose="020B0604030504040204" pitchFamily="34" charset="0"/>
                <a:cs typeface="Verdana" panose="020B0604030504040204" pitchFamily="34" charset="0"/>
              </a:rPr>
              <a:t>To perform this file conversion, </a:t>
            </a:r>
            <a:r>
              <a:rPr lang="en-US" sz="2400" dirty="0" err="1">
                <a:latin typeface="Verdana" panose="020B0604030504040204" pitchFamily="34" charset="0"/>
                <a:ea typeface="Verdana" panose="020B0604030504040204" pitchFamily="34" charset="0"/>
                <a:cs typeface="Verdana" panose="020B0604030504040204" pitchFamily="34" charset="0"/>
              </a:rPr>
              <a:t>Matlab</a:t>
            </a:r>
            <a:r>
              <a:rPr lang="en-US" sz="2400" dirty="0">
                <a:latin typeface="Verdana" panose="020B0604030504040204" pitchFamily="34" charset="0"/>
                <a:ea typeface="Verdana" panose="020B0604030504040204" pitchFamily="34" charset="0"/>
                <a:cs typeface="Verdana" panose="020B0604030504040204" pitchFamily="34" charset="0"/>
              </a:rPr>
              <a:t> tools were used to create flat projections of both the DEM file and the ice mask shape file. A </a:t>
            </a:r>
            <a:r>
              <a:rPr lang="en-US" sz="2400" dirty="0" err="1">
                <a:latin typeface="Verdana" panose="020B0604030504040204" pitchFamily="34" charset="0"/>
                <a:ea typeface="Verdana" panose="020B0604030504040204" pitchFamily="34" charset="0"/>
                <a:cs typeface="Verdana" panose="020B0604030504040204" pitchFamily="34" charset="0"/>
              </a:rPr>
              <a:t>Matlab</a:t>
            </a:r>
            <a:r>
              <a:rPr lang="en-US" sz="2400" dirty="0">
                <a:latin typeface="Verdana" panose="020B0604030504040204" pitchFamily="34" charset="0"/>
                <a:ea typeface="Verdana" panose="020B0604030504040204" pitchFamily="34" charset="0"/>
                <a:cs typeface="Verdana" panose="020B0604030504040204" pitchFamily="34" charset="0"/>
              </a:rPr>
              <a:t> function was then applied to each pixel of the DEM, determining whether said pixel laid within a polygon of the ice mask. A value was assigned to each pixel according to whether or not it laid within a polygon</a:t>
            </a:r>
            <a:r>
              <a:rPr lang="en-US" sz="2400"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r>
              <a:rPr lang="en-US" sz="2800" b="1" dirty="0">
                <a:latin typeface="Verdana" panose="020B0604030504040204" pitchFamily="34" charset="0"/>
                <a:ea typeface="Verdana" panose="020B0604030504040204" pitchFamily="34" charset="0"/>
                <a:cs typeface="Verdana" panose="020B0604030504040204" pitchFamily="34" charset="0"/>
              </a:rPr>
              <a:t> DIRECTION OF ARRIVAL CORRECTION:</a:t>
            </a:r>
            <a:endParaRPr lang="en-US" sz="2800" dirty="0">
              <a:latin typeface="Verdana" panose="020B0604030504040204" pitchFamily="34" charset="0"/>
              <a:ea typeface="Verdana" panose="020B0604030504040204" pitchFamily="34" charset="0"/>
              <a:cs typeface="Verdana" panose="020B0604030504040204" pitchFamily="34" charset="0"/>
            </a:endParaRPr>
          </a:p>
          <a:p>
            <a:pPr algn="just"/>
            <a:r>
              <a:rPr lang="en-US" sz="2400" dirty="0">
                <a:latin typeface="Verdana" panose="020B0604030504040204" pitchFamily="34" charset="0"/>
                <a:ea typeface="Verdana" panose="020B0604030504040204" pitchFamily="34" charset="0"/>
                <a:cs typeface="Verdana" panose="020B0604030504040204" pitchFamily="34" charset="0"/>
              </a:rPr>
              <a:t>Because of non-idealities and environmental disturbances such as the aircraft carrying the radar, the estimated </a:t>
            </a:r>
            <a:r>
              <a:rPr lang="en-US" sz="2400" dirty="0" smtClean="0">
                <a:latin typeface="Verdana" panose="020B0604030504040204" pitchFamily="34" charset="0"/>
                <a:ea typeface="Verdana" panose="020B0604030504040204" pitchFamily="34" charset="0"/>
                <a:cs typeface="Verdana" panose="020B0604030504040204" pitchFamily="34" charset="0"/>
              </a:rPr>
              <a:t>DOA </a:t>
            </a:r>
            <a:r>
              <a:rPr lang="en-US" sz="2400" dirty="0">
                <a:latin typeface="Verdana" panose="020B0604030504040204" pitchFamily="34" charset="0"/>
                <a:ea typeface="Verdana" panose="020B0604030504040204" pitchFamily="34" charset="0"/>
                <a:cs typeface="Verdana" panose="020B0604030504040204" pitchFamily="34" charset="0"/>
              </a:rPr>
              <a:t>of incoming signals </a:t>
            </a:r>
            <a:r>
              <a:rPr lang="en-US" sz="2400" dirty="0" smtClean="0">
                <a:latin typeface="Verdana" panose="020B0604030504040204" pitchFamily="34" charset="0"/>
                <a:ea typeface="Verdana" panose="020B0604030504040204" pitchFamily="34" charset="0"/>
                <a:cs typeface="Verdana" panose="020B0604030504040204" pitchFamily="34" charset="0"/>
              </a:rPr>
              <a:t>was </a:t>
            </a:r>
            <a:r>
              <a:rPr lang="en-US" sz="2400" dirty="0">
                <a:latin typeface="Verdana" panose="020B0604030504040204" pitchFamily="34" charset="0"/>
                <a:ea typeface="Verdana" panose="020B0604030504040204" pitchFamily="34" charset="0"/>
                <a:cs typeface="Verdana" panose="020B0604030504040204" pitchFamily="34" charset="0"/>
              </a:rPr>
              <a:t>inaccurate. Because of this </a:t>
            </a:r>
            <a:r>
              <a:rPr lang="en-US" sz="2400" dirty="0" smtClean="0">
                <a:latin typeface="Verdana" panose="020B0604030504040204" pitchFamily="34" charset="0"/>
                <a:ea typeface="Verdana" panose="020B0604030504040204" pitchFamily="34" charset="0"/>
                <a:cs typeface="Verdana" panose="020B0604030504040204" pitchFamily="34" charset="0"/>
              </a:rPr>
              <a:t>inaccuracy, </a:t>
            </a:r>
            <a:r>
              <a:rPr lang="en-US" sz="2400" dirty="0">
                <a:latin typeface="Verdana" panose="020B0604030504040204" pitchFamily="34" charset="0"/>
                <a:ea typeface="Verdana" panose="020B0604030504040204" pitchFamily="34" charset="0"/>
                <a:cs typeface="Verdana" panose="020B0604030504040204" pitchFamily="34" charset="0"/>
              </a:rPr>
              <a:t>calibration of the DOA values </a:t>
            </a:r>
            <a:r>
              <a:rPr lang="en-US" sz="2400" dirty="0" smtClean="0">
                <a:latin typeface="Verdana" panose="020B0604030504040204" pitchFamily="34" charset="0"/>
                <a:ea typeface="Verdana" panose="020B0604030504040204" pitchFamily="34" charset="0"/>
                <a:cs typeface="Verdana" panose="020B0604030504040204" pitchFamily="34" charset="0"/>
              </a:rPr>
              <a:t>was </a:t>
            </a:r>
            <a:r>
              <a:rPr lang="en-US" sz="2400" dirty="0">
                <a:latin typeface="Verdana" panose="020B0604030504040204" pitchFamily="34" charset="0"/>
                <a:ea typeface="Verdana" panose="020B0604030504040204" pitchFamily="34" charset="0"/>
                <a:cs typeface="Verdana" panose="020B0604030504040204" pitchFamily="34" charset="0"/>
              </a:rPr>
              <a:t>required in order to create an acceptable model of the ground </a:t>
            </a:r>
            <a:r>
              <a:rPr lang="en-US" sz="2400" dirty="0" smtClean="0">
                <a:latin typeface="Verdana" panose="020B0604030504040204" pitchFamily="34" charset="0"/>
                <a:ea typeface="Verdana" panose="020B0604030504040204" pitchFamily="34" charset="0"/>
                <a:cs typeface="Verdana" panose="020B0604030504040204" pitchFamily="34" charset="0"/>
              </a:rPr>
              <a:t>truth, derived </a:t>
            </a:r>
            <a:r>
              <a:rPr lang="en-US" sz="2400" dirty="0">
                <a:latin typeface="Verdana" panose="020B0604030504040204" pitchFamily="34" charset="0"/>
                <a:ea typeface="Verdana" panose="020B0604030504040204" pitchFamily="34" charset="0"/>
                <a:cs typeface="Verdana" panose="020B0604030504040204" pitchFamily="34" charset="0"/>
              </a:rPr>
              <a:t>from the </a:t>
            </a:r>
            <a:r>
              <a:rPr lang="en-US" sz="2400" dirty="0" smtClean="0">
                <a:latin typeface="Verdana" panose="020B0604030504040204" pitchFamily="34" charset="0"/>
                <a:ea typeface="Verdana" panose="020B0604030504040204" pitchFamily="34" charset="0"/>
                <a:cs typeface="Verdana" panose="020B0604030504040204" pitchFamily="34" charset="0"/>
              </a:rPr>
              <a:t>DEM.</a:t>
            </a:r>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r>
              <a:rPr lang="en-US" sz="2400" dirty="0">
                <a:latin typeface="Verdana" panose="020B0604030504040204" pitchFamily="34" charset="0"/>
                <a:ea typeface="Verdana" panose="020B0604030504040204" pitchFamily="34" charset="0"/>
                <a:cs typeface="Verdana" panose="020B0604030504040204" pitchFamily="34" charset="0"/>
              </a:rPr>
              <a:t>To correct </a:t>
            </a:r>
            <a:r>
              <a:rPr lang="en-US" sz="2400" dirty="0" smtClean="0">
                <a:latin typeface="Verdana" panose="020B0604030504040204" pitchFamily="34" charset="0"/>
                <a:ea typeface="Verdana" panose="020B0604030504040204" pitchFamily="34" charset="0"/>
                <a:cs typeface="Verdana" panose="020B0604030504040204" pitchFamily="34" charset="0"/>
              </a:rPr>
              <a:t>for this error, </a:t>
            </a:r>
            <a:r>
              <a:rPr lang="en-US" sz="2400" dirty="0">
                <a:latin typeface="Verdana" panose="020B0604030504040204" pitchFamily="34" charset="0"/>
                <a:ea typeface="Verdana" panose="020B0604030504040204" pitchFamily="34" charset="0"/>
                <a:cs typeface="Verdana" panose="020B0604030504040204" pitchFamily="34" charset="0"/>
              </a:rPr>
              <a:t>the surface elevation collected from the DEM using the predicted DOAs was compared against the radar returns. Here it is assumed that surface elevations from the DEM would match the radar returns given that the correct DOAs were used </a:t>
            </a:r>
            <a:r>
              <a:rPr lang="en-US" sz="2400" dirty="0" smtClean="0">
                <a:latin typeface="Verdana" panose="020B0604030504040204" pitchFamily="34" charset="0"/>
                <a:ea typeface="Verdana" panose="020B0604030504040204" pitchFamily="34" charset="0"/>
                <a:cs typeface="Verdana" panose="020B0604030504040204" pitchFamily="34" charset="0"/>
              </a:rPr>
              <a:t>when </a:t>
            </a:r>
            <a:r>
              <a:rPr lang="en-US" sz="2400" dirty="0">
                <a:latin typeface="Verdana" panose="020B0604030504040204" pitchFamily="34" charset="0"/>
                <a:ea typeface="Verdana" panose="020B0604030504040204" pitchFamily="34" charset="0"/>
                <a:cs typeface="Verdana" panose="020B0604030504040204" pitchFamily="34" charset="0"/>
              </a:rPr>
              <a:t>deriving the DEM surface elevations. The DOA error was estimated using a single data frame containing 3332 slices (along track bins). For </a:t>
            </a:r>
            <a:r>
              <a:rPr lang="en-US" sz="2400" dirty="0" smtClean="0">
                <a:latin typeface="Verdana" panose="020B0604030504040204" pitchFamily="34" charset="0"/>
                <a:ea typeface="Verdana" panose="020B0604030504040204" pitchFamily="34" charset="0"/>
                <a:cs typeface="Verdana" panose="020B0604030504040204" pitchFamily="34" charset="0"/>
              </a:rPr>
              <a:t>data points </a:t>
            </a:r>
            <a:r>
              <a:rPr lang="en-US" sz="2400" dirty="0">
                <a:latin typeface="Verdana" panose="020B0604030504040204" pitchFamily="34" charset="0"/>
                <a:ea typeface="Verdana" panose="020B0604030504040204" pitchFamily="34" charset="0"/>
                <a:cs typeface="Verdana" panose="020B0604030504040204" pitchFamily="34" charset="0"/>
              </a:rPr>
              <a:t>in the DOA dimension in each slice, the distance in angle between the DEM estimated surface and the radar estimated </a:t>
            </a:r>
            <a:r>
              <a:rPr lang="en-US" sz="2400" dirty="0" smtClean="0">
                <a:latin typeface="Verdana" panose="020B0604030504040204" pitchFamily="34" charset="0"/>
                <a:ea typeface="Verdana" panose="020B0604030504040204" pitchFamily="34" charset="0"/>
                <a:cs typeface="Verdana" panose="020B0604030504040204" pitchFamily="34" charset="0"/>
              </a:rPr>
              <a:t>surface </a:t>
            </a:r>
            <a:r>
              <a:rPr lang="en-US" sz="2400" dirty="0">
                <a:latin typeface="Verdana" panose="020B0604030504040204" pitchFamily="34" charset="0"/>
                <a:ea typeface="Verdana" panose="020B0604030504040204" pitchFamily="34" charset="0"/>
                <a:cs typeface="Verdana" panose="020B0604030504040204" pitchFamily="34" charset="0"/>
              </a:rPr>
              <a:t>(estimated by the nearest point of maximum </a:t>
            </a:r>
            <a:r>
              <a:rPr lang="en-US" sz="2400" dirty="0" smtClean="0">
                <a:latin typeface="Verdana" panose="020B0604030504040204" pitchFamily="34" charset="0"/>
                <a:ea typeface="Verdana" panose="020B0604030504040204" pitchFamily="34" charset="0"/>
                <a:cs typeface="Verdana" panose="020B0604030504040204" pitchFamily="34" charset="0"/>
              </a:rPr>
              <a:t>intensity) were collected. The </a:t>
            </a:r>
            <a:r>
              <a:rPr lang="en-US" sz="2400" dirty="0">
                <a:latin typeface="Verdana" panose="020B0604030504040204" pitchFamily="34" charset="0"/>
                <a:ea typeface="Verdana" panose="020B0604030504040204" pitchFamily="34" charset="0"/>
                <a:cs typeface="Verdana" panose="020B0604030504040204" pitchFamily="34" charset="0"/>
              </a:rPr>
              <a:t>error for each DOA estimation was </a:t>
            </a:r>
            <a:r>
              <a:rPr lang="en-US" sz="2400" dirty="0" smtClean="0">
                <a:latin typeface="Verdana" panose="020B0604030504040204" pitchFamily="34" charset="0"/>
                <a:ea typeface="Verdana" panose="020B0604030504040204" pitchFamily="34" charset="0"/>
                <a:cs typeface="Verdana" panose="020B0604030504040204" pitchFamily="34" charset="0"/>
              </a:rPr>
              <a:t>averaged </a:t>
            </a:r>
            <a:r>
              <a:rPr lang="en-US" sz="2400" dirty="0">
                <a:latin typeface="Verdana" panose="020B0604030504040204" pitchFamily="34" charset="0"/>
                <a:ea typeface="Verdana" panose="020B0604030504040204" pitchFamily="34" charset="0"/>
                <a:cs typeface="Verdana" panose="020B0604030504040204" pitchFamily="34" charset="0"/>
              </a:rPr>
              <a:t>through every frame. This mean error was then removed from each DOA </a:t>
            </a:r>
            <a:r>
              <a:rPr lang="en-US" sz="2400" dirty="0" smtClean="0">
                <a:latin typeface="Verdana" panose="020B0604030504040204" pitchFamily="34" charset="0"/>
                <a:ea typeface="Verdana" panose="020B0604030504040204" pitchFamily="34" charset="0"/>
                <a:cs typeface="Verdana" panose="020B0604030504040204" pitchFamily="34" charset="0"/>
              </a:rPr>
              <a:t>estimation.</a:t>
            </a:r>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6"/>
          <a:stretch>
            <a:fillRect/>
          </a:stretch>
        </p:blipFill>
        <p:spPr>
          <a:xfrm>
            <a:off x="27706185" y="6147262"/>
            <a:ext cx="12037052" cy="6044738"/>
          </a:xfrm>
          <a:prstGeom prst="rect">
            <a:avLst/>
          </a:prstGeom>
        </p:spPr>
      </p:pic>
      <p:sp>
        <p:nvSpPr>
          <p:cNvPr id="12" name="TextBox 11"/>
          <p:cNvSpPr txBox="1"/>
          <p:nvPr/>
        </p:nvSpPr>
        <p:spPr>
          <a:xfrm>
            <a:off x="3596823" y="18916650"/>
            <a:ext cx="7066999" cy="400110"/>
          </a:xfrm>
          <a:prstGeom prst="rect">
            <a:avLst/>
          </a:prstGeom>
          <a:noFill/>
        </p:spPr>
        <p:txBody>
          <a:bodyPr wrap="none" numCol="1" rtlCol="0">
            <a:spAutoFit/>
          </a:bodyPr>
          <a:lstStyle/>
          <a:p>
            <a:r>
              <a:rPr lang="en-US" sz="2000" dirty="0" smtClean="0">
                <a:latin typeface="Verdana" panose="020B0604030504040204" pitchFamily="34" charset="0"/>
                <a:ea typeface="Verdana" panose="020B0604030504040204" pitchFamily="34" charset="0"/>
                <a:cs typeface="Verdana" panose="020B0604030504040204" pitchFamily="34" charset="0"/>
              </a:rPr>
              <a:t>Auto-tracked echogram slice seen from slice browser.</a:t>
            </a:r>
            <a:endParaRPr lang="en-US" sz="20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p:cNvSpPr txBox="1"/>
          <p:nvPr/>
        </p:nvSpPr>
        <p:spPr>
          <a:xfrm>
            <a:off x="19852371" y="22320001"/>
            <a:ext cx="2199961" cy="400110"/>
          </a:xfrm>
          <a:prstGeom prst="rect">
            <a:avLst/>
          </a:prstGeom>
          <a:noFill/>
        </p:spPr>
        <p:txBody>
          <a:bodyPr wrap="none" numCol="1" rtlCol="0">
            <a:spAutoFit/>
          </a:bodyPr>
          <a:lstStyle/>
          <a:p>
            <a:r>
              <a:rPr lang="en-US" sz="2000" dirty="0" smtClean="0">
                <a:latin typeface="Verdana" panose="020B0604030504040204" pitchFamily="34" charset="0"/>
                <a:ea typeface="Verdana" panose="020B0604030504040204" pitchFamily="34" charset="0"/>
                <a:cs typeface="Verdana" panose="020B0604030504040204" pitchFamily="34" charset="0"/>
              </a:rPr>
              <a:t>Ice mask raster</a:t>
            </a:r>
            <a:endParaRPr lang="en-US" sz="20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4" name="TextBox 23"/>
          <p:cNvSpPr txBox="1"/>
          <p:nvPr/>
        </p:nvSpPr>
        <p:spPr>
          <a:xfrm>
            <a:off x="30183613" y="24925544"/>
            <a:ext cx="7082195" cy="400110"/>
          </a:xfrm>
          <a:prstGeom prst="rect">
            <a:avLst/>
          </a:prstGeom>
          <a:noFill/>
        </p:spPr>
        <p:txBody>
          <a:bodyPr wrap="none" numCol="1" rtlCol="0">
            <a:spAutoFit/>
          </a:bodyPr>
          <a:lstStyle/>
          <a:p>
            <a:r>
              <a:rPr lang="en-US" sz="2000" dirty="0" smtClean="0">
                <a:latin typeface="Verdana" panose="020B0604030504040204" pitchFamily="34" charset="0"/>
                <a:ea typeface="Verdana" panose="020B0604030504040204" pitchFamily="34" charset="0"/>
                <a:cs typeface="Verdana" panose="020B0604030504040204" pitchFamily="34" charset="0"/>
              </a:rPr>
              <a:t>Shows pre and post-DOA compensated ground truths</a:t>
            </a:r>
            <a:endParaRPr lang="en-US" sz="2000" dirty="0" smtClean="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numCol="2" rtlCol="0">
        <a:noAutofit/>
      </a:bodyPr>
      <a:lstStyle>
        <a:defPPr>
          <a:defRPr sz="3800" b="1" dirty="0" smtClean="0">
            <a:latin typeface="Verdana" panose="020B0604030504040204" pitchFamily="34" charset="0"/>
            <a:ea typeface="Verdana" panose="020B0604030504040204" pitchFamily="34" charset="0"/>
            <a:cs typeface="Verdana" panose="020B0604030504040204" pitchFamily="34"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5980</TotalTime>
  <Words>1218</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Company>University of Kansas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 Zingre</dc:creator>
  <cp:lastModifiedBy>Sprick, Jordan Robert</cp:lastModifiedBy>
  <cp:revision>211</cp:revision>
  <cp:lastPrinted>2014-07-23T01:04:24Z</cp:lastPrinted>
  <dcterms:created xsi:type="dcterms:W3CDTF">2011-11-09T17:53:45Z</dcterms:created>
  <dcterms:modified xsi:type="dcterms:W3CDTF">2016-07-28T19:32:41Z</dcterms:modified>
</cp:coreProperties>
</file>