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4710" rtl="0" eaLnBrk="1" latinLnBrk="0" hangingPunct="1">
      <a:defRPr sz="6100" kern="1200">
        <a:solidFill>
          <a:schemeClr val="tx1"/>
        </a:solidFill>
        <a:latin typeface="+mn-lt"/>
        <a:ea typeface="+mn-ea"/>
        <a:cs typeface="+mn-cs"/>
      </a:defRPr>
    </a:lvl1pPr>
    <a:lvl2pPr marL="1567355" algn="l" defTabSz="3134710" rtl="0" eaLnBrk="1" latinLnBrk="0" hangingPunct="1">
      <a:defRPr sz="6100" kern="1200">
        <a:solidFill>
          <a:schemeClr val="tx1"/>
        </a:solidFill>
        <a:latin typeface="+mn-lt"/>
        <a:ea typeface="+mn-ea"/>
        <a:cs typeface="+mn-cs"/>
      </a:defRPr>
    </a:lvl2pPr>
    <a:lvl3pPr marL="3134710" algn="l" defTabSz="3134710" rtl="0" eaLnBrk="1" latinLnBrk="0" hangingPunct="1">
      <a:defRPr sz="6100" kern="1200">
        <a:solidFill>
          <a:schemeClr val="tx1"/>
        </a:solidFill>
        <a:latin typeface="+mn-lt"/>
        <a:ea typeface="+mn-ea"/>
        <a:cs typeface="+mn-cs"/>
      </a:defRPr>
    </a:lvl3pPr>
    <a:lvl4pPr marL="4702064" algn="l" defTabSz="3134710" rtl="0" eaLnBrk="1" latinLnBrk="0" hangingPunct="1">
      <a:defRPr sz="6100" kern="1200">
        <a:solidFill>
          <a:schemeClr val="tx1"/>
        </a:solidFill>
        <a:latin typeface="+mn-lt"/>
        <a:ea typeface="+mn-ea"/>
        <a:cs typeface="+mn-cs"/>
      </a:defRPr>
    </a:lvl4pPr>
    <a:lvl5pPr marL="6269419" algn="l" defTabSz="3134710" rtl="0" eaLnBrk="1" latinLnBrk="0" hangingPunct="1">
      <a:defRPr sz="6100" kern="1200">
        <a:solidFill>
          <a:schemeClr val="tx1"/>
        </a:solidFill>
        <a:latin typeface="+mn-lt"/>
        <a:ea typeface="+mn-ea"/>
        <a:cs typeface="+mn-cs"/>
      </a:defRPr>
    </a:lvl5pPr>
    <a:lvl6pPr marL="7836774" algn="l" defTabSz="3134710" rtl="0" eaLnBrk="1" latinLnBrk="0" hangingPunct="1">
      <a:defRPr sz="6100" kern="1200">
        <a:solidFill>
          <a:schemeClr val="tx1"/>
        </a:solidFill>
        <a:latin typeface="+mn-lt"/>
        <a:ea typeface="+mn-ea"/>
        <a:cs typeface="+mn-cs"/>
      </a:defRPr>
    </a:lvl6pPr>
    <a:lvl7pPr marL="9404129" algn="l" defTabSz="3134710" rtl="0" eaLnBrk="1" latinLnBrk="0" hangingPunct="1">
      <a:defRPr sz="6100" kern="1200">
        <a:solidFill>
          <a:schemeClr val="tx1"/>
        </a:solidFill>
        <a:latin typeface="+mn-lt"/>
        <a:ea typeface="+mn-ea"/>
        <a:cs typeface="+mn-cs"/>
      </a:defRPr>
    </a:lvl7pPr>
    <a:lvl8pPr marL="10971483" algn="l" defTabSz="3134710" rtl="0" eaLnBrk="1" latinLnBrk="0" hangingPunct="1">
      <a:defRPr sz="6100" kern="1200">
        <a:solidFill>
          <a:schemeClr val="tx1"/>
        </a:solidFill>
        <a:latin typeface="+mn-lt"/>
        <a:ea typeface="+mn-ea"/>
        <a:cs typeface="+mn-cs"/>
      </a:defRPr>
    </a:lvl8pPr>
    <a:lvl9pPr marL="12538838" algn="l" defTabSz="313471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42" d="100"/>
          <a:sy n="42" d="100"/>
        </p:scale>
        <p:origin x="1098" y="8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355" indent="0" algn="ctr">
              <a:buNone/>
              <a:defRPr>
                <a:solidFill>
                  <a:schemeClr val="tx1">
                    <a:tint val="75000"/>
                  </a:schemeClr>
                </a:solidFill>
              </a:defRPr>
            </a:lvl2pPr>
            <a:lvl3pPr marL="3134710" indent="0" algn="ctr">
              <a:buNone/>
              <a:defRPr>
                <a:solidFill>
                  <a:schemeClr val="tx1">
                    <a:tint val="75000"/>
                  </a:schemeClr>
                </a:solidFill>
              </a:defRPr>
            </a:lvl3pPr>
            <a:lvl4pPr marL="4702064" indent="0" algn="ctr">
              <a:buNone/>
              <a:defRPr>
                <a:solidFill>
                  <a:schemeClr val="tx1">
                    <a:tint val="75000"/>
                  </a:schemeClr>
                </a:solidFill>
              </a:defRPr>
            </a:lvl4pPr>
            <a:lvl5pPr marL="6269419" indent="0" algn="ctr">
              <a:buNone/>
              <a:defRPr>
                <a:solidFill>
                  <a:schemeClr val="tx1">
                    <a:tint val="75000"/>
                  </a:schemeClr>
                </a:solidFill>
              </a:defRPr>
            </a:lvl5pPr>
            <a:lvl6pPr marL="7836774" indent="0" algn="ctr">
              <a:buNone/>
              <a:defRPr>
                <a:solidFill>
                  <a:schemeClr val="tx1">
                    <a:tint val="75000"/>
                  </a:schemeClr>
                </a:solidFill>
              </a:defRPr>
            </a:lvl6pPr>
            <a:lvl7pPr marL="9404129" indent="0" algn="ctr">
              <a:buNone/>
              <a:defRPr>
                <a:solidFill>
                  <a:schemeClr val="tx1">
                    <a:tint val="75000"/>
                  </a:schemeClr>
                </a:solidFill>
              </a:defRPr>
            </a:lvl7pPr>
            <a:lvl8pPr marL="10971483" indent="0" algn="ctr">
              <a:buNone/>
              <a:defRPr>
                <a:solidFill>
                  <a:schemeClr val="tx1">
                    <a:tint val="75000"/>
                  </a:schemeClr>
                </a:solidFill>
              </a:defRPr>
            </a:lvl8pPr>
            <a:lvl9pPr marL="125388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A70BE4-330A-4BEE-BE9A-A3B1018497B5}"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410187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70BE4-330A-4BEE-BE9A-A3B1018497B5}"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413809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4216400"/>
            <a:ext cx="35553014"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4216400"/>
            <a:ext cx="10611040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70BE4-330A-4BEE-BE9A-A3B1018497B5}"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209667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70BE4-330A-4BEE-BE9A-A3B1018497B5}"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311827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483"/>
            <a:ext cx="27980640" cy="4800599"/>
          </a:xfrm>
        </p:spPr>
        <p:txBody>
          <a:bodyPr anchor="b"/>
          <a:lstStyle>
            <a:lvl1pPr marL="0" indent="0">
              <a:buNone/>
              <a:defRPr sz="6900">
                <a:solidFill>
                  <a:schemeClr val="tx1">
                    <a:tint val="75000"/>
                  </a:schemeClr>
                </a:solidFill>
              </a:defRPr>
            </a:lvl1pPr>
            <a:lvl2pPr marL="1567355" indent="0">
              <a:buNone/>
              <a:defRPr sz="6100">
                <a:solidFill>
                  <a:schemeClr val="tx1">
                    <a:tint val="75000"/>
                  </a:schemeClr>
                </a:solidFill>
              </a:defRPr>
            </a:lvl2pPr>
            <a:lvl3pPr marL="3134710" indent="0">
              <a:buNone/>
              <a:defRPr sz="5500">
                <a:solidFill>
                  <a:schemeClr val="tx1">
                    <a:tint val="75000"/>
                  </a:schemeClr>
                </a:solidFill>
              </a:defRPr>
            </a:lvl3pPr>
            <a:lvl4pPr marL="4702064" indent="0">
              <a:buNone/>
              <a:defRPr sz="4800">
                <a:solidFill>
                  <a:schemeClr val="tx1">
                    <a:tint val="75000"/>
                  </a:schemeClr>
                </a:solidFill>
              </a:defRPr>
            </a:lvl4pPr>
            <a:lvl5pPr marL="6269419" indent="0">
              <a:buNone/>
              <a:defRPr sz="4800">
                <a:solidFill>
                  <a:schemeClr val="tx1">
                    <a:tint val="75000"/>
                  </a:schemeClr>
                </a:solidFill>
              </a:defRPr>
            </a:lvl5pPr>
            <a:lvl6pPr marL="7836774" indent="0">
              <a:buNone/>
              <a:defRPr sz="4800">
                <a:solidFill>
                  <a:schemeClr val="tx1">
                    <a:tint val="75000"/>
                  </a:schemeClr>
                </a:solidFill>
              </a:defRPr>
            </a:lvl6pPr>
            <a:lvl7pPr marL="9404129" indent="0">
              <a:buNone/>
              <a:defRPr sz="4800">
                <a:solidFill>
                  <a:schemeClr val="tx1">
                    <a:tint val="75000"/>
                  </a:schemeClr>
                </a:solidFill>
              </a:defRPr>
            </a:lvl7pPr>
            <a:lvl8pPr marL="10971483" indent="0">
              <a:buNone/>
              <a:defRPr sz="4800">
                <a:solidFill>
                  <a:schemeClr val="tx1">
                    <a:tint val="75000"/>
                  </a:schemeClr>
                </a:solidFill>
              </a:defRPr>
            </a:lvl8pPr>
            <a:lvl9pPr marL="12538838"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70BE4-330A-4BEE-BE9A-A3B1018497B5}"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37572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24577040"/>
            <a:ext cx="70831710" cy="6951980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24577040"/>
            <a:ext cx="70831710" cy="6951980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70BE4-330A-4BEE-BE9A-A3B1018497B5}"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202876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200" b="1"/>
            </a:lvl1pPr>
            <a:lvl2pPr marL="1567355" indent="0">
              <a:buNone/>
              <a:defRPr sz="6900" b="1"/>
            </a:lvl2pPr>
            <a:lvl3pPr marL="3134710" indent="0">
              <a:buNone/>
              <a:defRPr sz="6100" b="1"/>
            </a:lvl3pPr>
            <a:lvl4pPr marL="4702064" indent="0">
              <a:buNone/>
              <a:defRPr sz="5500" b="1"/>
            </a:lvl4pPr>
            <a:lvl5pPr marL="6269419" indent="0">
              <a:buNone/>
              <a:defRPr sz="5500" b="1"/>
            </a:lvl5pPr>
            <a:lvl6pPr marL="7836774" indent="0">
              <a:buNone/>
              <a:defRPr sz="5500" b="1"/>
            </a:lvl6pPr>
            <a:lvl7pPr marL="9404129" indent="0">
              <a:buNone/>
              <a:defRPr sz="5500" b="1"/>
            </a:lvl7pPr>
            <a:lvl8pPr marL="10971483" indent="0">
              <a:buNone/>
              <a:defRPr sz="5500" b="1"/>
            </a:lvl8pPr>
            <a:lvl9pPr marL="12538838"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8200" b="1"/>
            </a:lvl1pPr>
            <a:lvl2pPr marL="1567355" indent="0">
              <a:buNone/>
              <a:defRPr sz="6900" b="1"/>
            </a:lvl2pPr>
            <a:lvl3pPr marL="3134710" indent="0">
              <a:buNone/>
              <a:defRPr sz="6100" b="1"/>
            </a:lvl3pPr>
            <a:lvl4pPr marL="4702064" indent="0">
              <a:buNone/>
              <a:defRPr sz="5500" b="1"/>
            </a:lvl4pPr>
            <a:lvl5pPr marL="6269419" indent="0">
              <a:buNone/>
              <a:defRPr sz="5500" b="1"/>
            </a:lvl5pPr>
            <a:lvl6pPr marL="7836774" indent="0">
              <a:buNone/>
              <a:defRPr sz="5500" b="1"/>
            </a:lvl6pPr>
            <a:lvl7pPr marL="9404129" indent="0">
              <a:buNone/>
              <a:defRPr sz="5500" b="1"/>
            </a:lvl7pPr>
            <a:lvl8pPr marL="10971483" indent="0">
              <a:buNone/>
              <a:defRPr sz="5500" b="1"/>
            </a:lvl8pPr>
            <a:lvl9pPr marL="12538838"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A70BE4-330A-4BEE-BE9A-A3B1018497B5}"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159120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70BE4-330A-4BEE-BE9A-A3B1018497B5}"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333669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70BE4-330A-4BEE-BE9A-A3B1018497B5}"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261882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800"/>
            </a:lvl1pPr>
            <a:lvl2pPr marL="1567355" indent="0">
              <a:buNone/>
              <a:defRPr sz="4100"/>
            </a:lvl2pPr>
            <a:lvl3pPr marL="3134710" indent="0">
              <a:buNone/>
              <a:defRPr sz="3400"/>
            </a:lvl3pPr>
            <a:lvl4pPr marL="4702064" indent="0">
              <a:buNone/>
              <a:defRPr sz="3100"/>
            </a:lvl4pPr>
            <a:lvl5pPr marL="6269419" indent="0">
              <a:buNone/>
              <a:defRPr sz="3100"/>
            </a:lvl5pPr>
            <a:lvl6pPr marL="7836774" indent="0">
              <a:buNone/>
              <a:defRPr sz="3100"/>
            </a:lvl6pPr>
            <a:lvl7pPr marL="9404129" indent="0">
              <a:buNone/>
              <a:defRPr sz="3100"/>
            </a:lvl7pPr>
            <a:lvl8pPr marL="10971483" indent="0">
              <a:buNone/>
              <a:defRPr sz="3100"/>
            </a:lvl8pPr>
            <a:lvl9pPr marL="12538838"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70BE4-330A-4BEE-BE9A-A3B1018497B5}"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205387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355" indent="0">
              <a:buNone/>
              <a:defRPr sz="9600"/>
            </a:lvl2pPr>
            <a:lvl3pPr marL="3134710" indent="0">
              <a:buNone/>
              <a:defRPr sz="8200"/>
            </a:lvl3pPr>
            <a:lvl4pPr marL="4702064" indent="0">
              <a:buNone/>
              <a:defRPr sz="6900"/>
            </a:lvl4pPr>
            <a:lvl5pPr marL="6269419" indent="0">
              <a:buNone/>
              <a:defRPr sz="6900"/>
            </a:lvl5pPr>
            <a:lvl6pPr marL="7836774" indent="0">
              <a:buNone/>
              <a:defRPr sz="6900"/>
            </a:lvl6pPr>
            <a:lvl7pPr marL="9404129" indent="0">
              <a:buNone/>
              <a:defRPr sz="6900"/>
            </a:lvl7pPr>
            <a:lvl8pPr marL="10971483" indent="0">
              <a:buNone/>
              <a:defRPr sz="6900"/>
            </a:lvl8pPr>
            <a:lvl9pPr marL="12538838" indent="0">
              <a:buNone/>
              <a:defRPr sz="6900"/>
            </a:lvl9pPr>
          </a:lstStyle>
          <a:p>
            <a:endParaRPr lang="en-US"/>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800"/>
            </a:lvl1pPr>
            <a:lvl2pPr marL="1567355" indent="0">
              <a:buNone/>
              <a:defRPr sz="4100"/>
            </a:lvl2pPr>
            <a:lvl3pPr marL="3134710" indent="0">
              <a:buNone/>
              <a:defRPr sz="3400"/>
            </a:lvl3pPr>
            <a:lvl4pPr marL="4702064" indent="0">
              <a:buNone/>
              <a:defRPr sz="3100"/>
            </a:lvl4pPr>
            <a:lvl5pPr marL="6269419" indent="0">
              <a:buNone/>
              <a:defRPr sz="3100"/>
            </a:lvl5pPr>
            <a:lvl6pPr marL="7836774" indent="0">
              <a:buNone/>
              <a:defRPr sz="3100"/>
            </a:lvl6pPr>
            <a:lvl7pPr marL="9404129" indent="0">
              <a:buNone/>
              <a:defRPr sz="3100"/>
            </a:lvl7pPr>
            <a:lvl8pPr marL="10971483" indent="0">
              <a:buNone/>
              <a:defRPr sz="3100"/>
            </a:lvl8pPr>
            <a:lvl9pPr marL="12538838"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70BE4-330A-4BEE-BE9A-A3B1018497B5}"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6A10A-320C-4890-AB69-42BE6B27C9DA}" type="slidenum">
              <a:rPr lang="en-US" smtClean="0"/>
              <a:t>‹#›</a:t>
            </a:fld>
            <a:endParaRPr lang="en-US"/>
          </a:p>
        </p:txBody>
      </p:sp>
    </p:spTree>
    <p:extLst>
      <p:ext uri="{BB962C8B-B14F-4D97-AF65-F5344CB8AC3E}">
        <p14:creationId xmlns:p14="http://schemas.microsoft.com/office/powerpoint/2010/main" val="350966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313471" tIns="156735" rIns="313471" bIns="1567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2"/>
            <a:ext cx="29626560" cy="14483081"/>
          </a:xfrm>
          <a:prstGeom prst="rect">
            <a:avLst/>
          </a:prstGeom>
        </p:spPr>
        <p:txBody>
          <a:bodyPr vert="horz" lIns="313471" tIns="156735" rIns="313471" bIns="1567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1"/>
            <a:ext cx="7680960" cy="1168400"/>
          </a:xfrm>
          <a:prstGeom prst="rect">
            <a:avLst/>
          </a:prstGeom>
        </p:spPr>
        <p:txBody>
          <a:bodyPr vert="horz" lIns="313471" tIns="156735" rIns="313471" bIns="156735" rtlCol="0" anchor="ctr"/>
          <a:lstStyle>
            <a:lvl1pPr algn="l">
              <a:defRPr sz="4100">
                <a:solidFill>
                  <a:schemeClr val="tx1">
                    <a:tint val="75000"/>
                  </a:schemeClr>
                </a:solidFill>
              </a:defRPr>
            </a:lvl1pPr>
          </a:lstStyle>
          <a:p>
            <a:fld id="{BAA70BE4-330A-4BEE-BE9A-A3B1018497B5}" type="datetimeFigureOut">
              <a:rPr lang="en-US" smtClean="0"/>
              <a:t>8/28/2015</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313471" tIns="156735" rIns="313471" bIns="156735"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313471" tIns="156735" rIns="313471" bIns="156735" rtlCol="0" anchor="ctr"/>
          <a:lstStyle>
            <a:lvl1pPr algn="r">
              <a:defRPr sz="4100">
                <a:solidFill>
                  <a:schemeClr val="tx1">
                    <a:tint val="75000"/>
                  </a:schemeClr>
                </a:solidFill>
              </a:defRPr>
            </a:lvl1pPr>
          </a:lstStyle>
          <a:p>
            <a:fld id="{28D6A10A-320C-4890-AB69-42BE6B27C9DA}" type="slidenum">
              <a:rPr lang="en-US" smtClean="0"/>
              <a:t>‹#›</a:t>
            </a:fld>
            <a:endParaRPr lang="en-US"/>
          </a:p>
        </p:txBody>
      </p:sp>
    </p:spTree>
    <p:extLst>
      <p:ext uri="{BB962C8B-B14F-4D97-AF65-F5344CB8AC3E}">
        <p14:creationId xmlns:p14="http://schemas.microsoft.com/office/powerpoint/2010/main" val="380862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710" rtl="0" eaLnBrk="1" latinLnBrk="0" hangingPunct="1">
        <a:spcBef>
          <a:spcPct val="0"/>
        </a:spcBef>
        <a:buNone/>
        <a:defRPr sz="15100" kern="1200">
          <a:solidFill>
            <a:schemeClr val="tx1"/>
          </a:solidFill>
          <a:latin typeface="+mj-lt"/>
          <a:ea typeface="+mj-ea"/>
          <a:cs typeface="+mj-cs"/>
        </a:defRPr>
      </a:lvl1pPr>
    </p:titleStyle>
    <p:bodyStyle>
      <a:lvl1pPr marL="1175516" indent="-1175516" algn="l" defTabSz="313471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951" indent="-979597" algn="l" defTabSz="313471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387" indent="-783677" algn="l" defTabSz="313471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5742"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096"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451"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806"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161"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2515"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710" rtl="0" eaLnBrk="1" latinLnBrk="0" hangingPunct="1">
        <a:defRPr sz="6100" kern="1200">
          <a:solidFill>
            <a:schemeClr val="tx1"/>
          </a:solidFill>
          <a:latin typeface="+mn-lt"/>
          <a:ea typeface="+mn-ea"/>
          <a:cs typeface="+mn-cs"/>
        </a:defRPr>
      </a:lvl1pPr>
      <a:lvl2pPr marL="1567355" algn="l" defTabSz="3134710" rtl="0" eaLnBrk="1" latinLnBrk="0" hangingPunct="1">
        <a:defRPr sz="6100" kern="1200">
          <a:solidFill>
            <a:schemeClr val="tx1"/>
          </a:solidFill>
          <a:latin typeface="+mn-lt"/>
          <a:ea typeface="+mn-ea"/>
          <a:cs typeface="+mn-cs"/>
        </a:defRPr>
      </a:lvl2pPr>
      <a:lvl3pPr marL="3134710" algn="l" defTabSz="3134710" rtl="0" eaLnBrk="1" latinLnBrk="0" hangingPunct="1">
        <a:defRPr sz="6100" kern="1200">
          <a:solidFill>
            <a:schemeClr val="tx1"/>
          </a:solidFill>
          <a:latin typeface="+mn-lt"/>
          <a:ea typeface="+mn-ea"/>
          <a:cs typeface="+mn-cs"/>
        </a:defRPr>
      </a:lvl3pPr>
      <a:lvl4pPr marL="4702064" algn="l" defTabSz="3134710" rtl="0" eaLnBrk="1" latinLnBrk="0" hangingPunct="1">
        <a:defRPr sz="6100" kern="1200">
          <a:solidFill>
            <a:schemeClr val="tx1"/>
          </a:solidFill>
          <a:latin typeface="+mn-lt"/>
          <a:ea typeface="+mn-ea"/>
          <a:cs typeface="+mn-cs"/>
        </a:defRPr>
      </a:lvl4pPr>
      <a:lvl5pPr marL="6269419" algn="l" defTabSz="3134710" rtl="0" eaLnBrk="1" latinLnBrk="0" hangingPunct="1">
        <a:defRPr sz="6100" kern="1200">
          <a:solidFill>
            <a:schemeClr val="tx1"/>
          </a:solidFill>
          <a:latin typeface="+mn-lt"/>
          <a:ea typeface="+mn-ea"/>
          <a:cs typeface="+mn-cs"/>
        </a:defRPr>
      </a:lvl5pPr>
      <a:lvl6pPr marL="7836774" algn="l" defTabSz="3134710" rtl="0" eaLnBrk="1" latinLnBrk="0" hangingPunct="1">
        <a:defRPr sz="6100" kern="1200">
          <a:solidFill>
            <a:schemeClr val="tx1"/>
          </a:solidFill>
          <a:latin typeface="+mn-lt"/>
          <a:ea typeface="+mn-ea"/>
          <a:cs typeface="+mn-cs"/>
        </a:defRPr>
      </a:lvl6pPr>
      <a:lvl7pPr marL="9404129" algn="l" defTabSz="3134710" rtl="0" eaLnBrk="1" latinLnBrk="0" hangingPunct="1">
        <a:defRPr sz="6100" kern="1200">
          <a:solidFill>
            <a:schemeClr val="tx1"/>
          </a:solidFill>
          <a:latin typeface="+mn-lt"/>
          <a:ea typeface="+mn-ea"/>
          <a:cs typeface="+mn-cs"/>
        </a:defRPr>
      </a:lvl7pPr>
      <a:lvl8pPr marL="10971483" algn="l" defTabSz="3134710" rtl="0" eaLnBrk="1" latinLnBrk="0" hangingPunct="1">
        <a:defRPr sz="6100" kern="1200">
          <a:solidFill>
            <a:schemeClr val="tx1"/>
          </a:solidFill>
          <a:latin typeface="+mn-lt"/>
          <a:ea typeface="+mn-ea"/>
          <a:cs typeface="+mn-cs"/>
        </a:defRPr>
      </a:lvl8pPr>
      <a:lvl9pPr marL="12538838" algn="l" defTabSz="313471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6981825"/>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629" y="152401"/>
            <a:ext cx="1547751" cy="17272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3776450" y="-63781"/>
            <a:ext cx="16795500" cy="1943381"/>
          </a:xfrm>
          <a:prstGeom prst="rect">
            <a:avLst/>
          </a:prstGeom>
          <a:noFill/>
        </p:spPr>
        <p:txBody>
          <a:bodyPr wrap="square" lIns="65306" tIns="32653" rIns="65306" bIns="32653" rtlCol="0">
            <a:spAutoFit/>
          </a:bodyPr>
          <a:lstStyle/>
          <a:p>
            <a:pPr algn="r"/>
            <a:r>
              <a:rPr lang="en-US" b="1" dirty="0"/>
              <a:t>Evaluating Techniques for </a:t>
            </a:r>
            <a:endParaRPr lang="en-US" b="1" dirty="0" smtClean="0"/>
          </a:p>
          <a:p>
            <a:pPr algn="r"/>
            <a:r>
              <a:rPr lang="en-US" b="1" dirty="0" smtClean="0"/>
              <a:t>Image </a:t>
            </a:r>
            <a:r>
              <a:rPr lang="en-US" b="1" dirty="0"/>
              <a:t>Classification</a:t>
            </a:r>
          </a:p>
        </p:txBody>
      </p:sp>
      <p:sp>
        <p:nvSpPr>
          <p:cNvPr id="3" name="TextBox 2"/>
          <p:cNvSpPr txBox="1"/>
          <p:nvPr/>
        </p:nvSpPr>
        <p:spPr>
          <a:xfrm>
            <a:off x="18364199" y="1909303"/>
            <a:ext cx="14422419" cy="681497"/>
          </a:xfrm>
          <a:prstGeom prst="rect">
            <a:avLst/>
          </a:prstGeom>
          <a:noFill/>
          <a:effectLst>
            <a:glow rad="203200">
              <a:schemeClr val="bg1"/>
            </a:glow>
            <a:softEdge rad="152400"/>
          </a:effectLst>
        </p:spPr>
        <p:txBody>
          <a:bodyPr wrap="square" lIns="65306" tIns="32653" rIns="65306" bIns="32653" rtlCol="0">
            <a:spAutoFit/>
          </a:bodyPr>
          <a:lstStyle/>
          <a:p>
            <a:pPr algn="r"/>
            <a:r>
              <a:rPr lang="en-US" sz="2000" dirty="0" smtClean="0">
                <a:effectLst>
                  <a:glow rad="292100">
                    <a:schemeClr val="bg1"/>
                  </a:glow>
                </a:effectLst>
              </a:rPr>
              <a:t>                                                         Richmond Adjei</a:t>
            </a:r>
            <a:r>
              <a:rPr lang="en-US" sz="2000" baseline="30000" dirty="0" smtClean="0">
                <a:effectLst>
                  <a:glow rad="292100">
                    <a:schemeClr val="bg1"/>
                  </a:glow>
                </a:effectLst>
              </a:rPr>
              <a:t>1</a:t>
            </a:r>
            <a:r>
              <a:rPr lang="en-US" sz="2000" dirty="0" smtClean="0">
                <a:effectLst>
                  <a:glow rad="292100">
                    <a:schemeClr val="bg1"/>
                  </a:glow>
                </a:effectLst>
              </a:rPr>
              <a:t>, Jerome E. Mitchell</a:t>
            </a:r>
            <a:r>
              <a:rPr lang="en-US" sz="2000" baseline="30000" dirty="0" smtClean="0">
                <a:effectLst>
                  <a:glow rad="292100">
                    <a:schemeClr val="bg1"/>
                  </a:glow>
                </a:effectLst>
              </a:rPr>
              <a:t>2</a:t>
            </a:r>
            <a:r>
              <a:rPr lang="en-US" sz="2000" dirty="0" smtClean="0">
                <a:effectLst>
                  <a:glow rad="292100">
                    <a:schemeClr val="bg1"/>
                  </a:glow>
                </a:effectLst>
              </a:rPr>
              <a:t>, and </a:t>
            </a:r>
            <a:r>
              <a:rPr lang="en-US" sz="2000" dirty="0">
                <a:effectLst>
                  <a:glow rad="292100">
                    <a:schemeClr val="bg1"/>
                  </a:glow>
                </a:effectLst>
              </a:rPr>
              <a:t>Geoffrey </a:t>
            </a:r>
            <a:r>
              <a:rPr lang="en-US" sz="2000" dirty="0" smtClean="0">
                <a:effectLst>
                  <a:glow rad="292100">
                    <a:schemeClr val="bg1"/>
                  </a:glow>
                </a:effectLst>
              </a:rPr>
              <a:t>Fox</a:t>
            </a:r>
            <a:r>
              <a:rPr lang="en-US" sz="2000" baseline="30000" dirty="0" smtClean="0">
                <a:effectLst>
                  <a:glow rad="292100">
                    <a:schemeClr val="bg1"/>
                  </a:glow>
                </a:effectLst>
              </a:rPr>
              <a:t>2</a:t>
            </a:r>
            <a:endParaRPr lang="en-US" sz="2000" dirty="0" smtClean="0">
              <a:effectLst>
                <a:glow rad="292100">
                  <a:schemeClr val="bg1"/>
                </a:glow>
              </a:effectLst>
            </a:endParaRPr>
          </a:p>
          <a:p>
            <a:pPr algn="r"/>
            <a:r>
              <a:rPr lang="en-US" sz="2000" baseline="30000" dirty="0" smtClean="0">
                <a:effectLst>
                  <a:glow rad="292100">
                    <a:schemeClr val="bg1"/>
                  </a:glow>
                </a:effectLst>
              </a:rPr>
              <a:t>1</a:t>
            </a:r>
            <a:r>
              <a:rPr lang="en-US" sz="2000" dirty="0" smtClean="0">
                <a:effectLst>
                  <a:glow rad="292100">
                    <a:schemeClr val="bg1"/>
                  </a:glow>
                </a:effectLst>
              </a:rPr>
              <a:t>Indiana </a:t>
            </a:r>
            <a:r>
              <a:rPr lang="en-US" sz="2000" dirty="0">
                <a:effectLst>
                  <a:glow rad="292100">
                    <a:schemeClr val="bg1"/>
                  </a:glow>
                </a:effectLst>
              </a:rPr>
              <a:t>University – </a:t>
            </a:r>
            <a:r>
              <a:rPr lang="en-US" sz="2000">
                <a:effectLst>
                  <a:glow rad="292100">
                    <a:schemeClr val="bg1"/>
                  </a:glow>
                </a:effectLst>
              </a:rPr>
              <a:t>Purdue </a:t>
            </a:r>
            <a:r>
              <a:rPr lang="en-US" sz="2000" smtClean="0">
                <a:effectLst>
                  <a:glow rad="292100">
                    <a:schemeClr val="bg1"/>
                  </a:glow>
                </a:effectLst>
              </a:rPr>
              <a:t>University Indianapolis and </a:t>
            </a:r>
            <a:r>
              <a:rPr lang="en-US" sz="2000" baseline="30000" smtClean="0">
                <a:effectLst>
                  <a:glow rad="292100">
                    <a:schemeClr val="bg1"/>
                  </a:glow>
                </a:effectLst>
              </a:rPr>
              <a:t>2</a:t>
            </a:r>
            <a:r>
              <a:rPr lang="en-US" sz="2000" smtClean="0">
                <a:effectLst>
                  <a:glow rad="292100">
                    <a:schemeClr val="bg1"/>
                  </a:glow>
                </a:effectLst>
              </a:rPr>
              <a:t>Indiana </a:t>
            </a:r>
            <a:r>
              <a:rPr lang="en-US" sz="2000" dirty="0" smtClean="0">
                <a:effectLst>
                  <a:glow rad="292100">
                    <a:schemeClr val="bg1"/>
                  </a:glow>
                </a:effectLst>
              </a:rPr>
              <a:t>University </a:t>
            </a:r>
          </a:p>
        </p:txBody>
      </p:sp>
      <p:sp>
        <p:nvSpPr>
          <p:cNvPr id="27" name="Rectangle 26"/>
          <p:cNvSpPr/>
          <p:nvPr/>
        </p:nvSpPr>
        <p:spPr>
          <a:xfrm>
            <a:off x="0" y="21579840"/>
            <a:ext cx="32918400" cy="365760"/>
          </a:xfrm>
          <a:prstGeom prst="rect">
            <a:avLst/>
          </a:prstGeom>
          <a:gradFill>
            <a:gsLst>
              <a:gs pos="0">
                <a:schemeClr val="accent2"/>
              </a:gs>
              <a:gs pos="50000">
                <a:schemeClr val="accent2">
                  <a:lumMod val="75000"/>
                </a:schemeClr>
              </a:gs>
              <a:gs pos="100000">
                <a:schemeClr val="accent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28600" y="6155548"/>
            <a:ext cx="10896600" cy="16432447"/>
          </a:xfrm>
          <a:prstGeom prst="rect">
            <a:avLst/>
          </a:prstGeom>
        </p:spPr>
        <p:txBody>
          <a:bodyPr wrap="square">
            <a:spAutoFit/>
          </a:bodyPr>
          <a:lstStyle/>
          <a:p>
            <a:pPr>
              <a:lnSpc>
                <a:spcPct val="107000"/>
              </a:lnSpc>
              <a:spcAft>
                <a:spcPts val="1200"/>
              </a:spcAft>
            </a:pPr>
            <a:r>
              <a:rPr lang="en-US" sz="2400" dirty="0" smtClean="0">
                <a:effectLst/>
                <a:latin typeface="+mj-lt"/>
                <a:ea typeface="Times New Roman" panose="02020603050405020304" pitchFamily="18" charset="0"/>
                <a:cs typeface="Times New Roman" panose="02020603050405020304" pitchFamily="18" charset="0"/>
              </a:rPr>
              <a:t> </a:t>
            </a:r>
            <a:r>
              <a:rPr lang="en-US" sz="2800" b="1" dirty="0" smtClean="0">
                <a:effectLst/>
                <a:latin typeface="+mj-lt"/>
                <a:ea typeface="Times New Roman" panose="02020603050405020304" pitchFamily="18" charset="0"/>
                <a:cs typeface="Times New Roman" panose="02020603050405020304" pitchFamily="18" charset="0"/>
              </a:rPr>
              <a:t>Abstract</a:t>
            </a:r>
            <a:endParaRPr lang="en-US" sz="2400" dirty="0" smtClean="0">
              <a:effectLst/>
              <a:latin typeface="+mj-l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Calibri" panose="020F0502020204030204" pitchFamily="34" charset="0"/>
                <a:ea typeface="Times New Roman" panose="02020603050405020304" pitchFamily="18" charset="0"/>
                <a:cs typeface="Times New Roman" panose="02020603050405020304" pitchFamily="18" charset="0"/>
              </a:rPr>
              <a:t>Image classification describes the problem of allowing a computer to recognize objects from an image, and although it has become a challenging problem, considerable work has been done to improve its accuracy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mj-lt"/>
                <a:ea typeface="Times New Roman" panose="02020603050405020304" pitchFamily="18" charset="0"/>
                <a:cs typeface="Times New Roman" panose="02020603050405020304" pitchFamily="18" charset="0"/>
              </a:rPr>
              <a:t> </a:t>
            </a:r>
            <a:endParaRPr lang="en-US" sz="2400" dirty="0" smtClean="0">
              <a:effectLst/>
              <a:latin typeface="+mj-l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Calibri" panose="020F0502020204030204" pitchFamily="34" charset="0"/>
                <a:ea typeface="Times New Roman" panose="02020603050405020304" pitchFamily="18" charset="0"/>
                <a:cs typeface="Times New Roman" panose="02020603050405020304" pitchFamily="18" charset="0"/>
              </a:rPr>
              <a:t>We present a comparative evaluation of 2 classifiers, namely Nearest Neighbor (with two different distance equations) and k-nearest neighbor, for determining accuracy from a CIFAR-10 dataset, where each image has one of ten distinct classes composed mostly of objects and animals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effectLst/>
                <a:latin typeface="+mj-lt"/>
                <a:ea typeface="Times New Roman" panose="02020603050405020304" pitchFamily="18" charset="0"/>
                <a:cs typeface="Times New Roman" panose="02020603050405020304" pitchFamily="18" charset="0"/>
              </a:rPr>
              <a:t> </a:t>
            </a:r>
            <a:endParaRPr lang="en-US" sz="2400" dirty="0" smtClean="0">
              <a:effectLst/>
              <a:latin typeface="+mj-l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dirty="0" smtClean="0">
                <a:effectLst/>
                <a:latin typeface="Calibri" panose="020F0502020204030204" pitchFamily="34" charset="0"/>
                <a:ea typeface="Times New Roman" panose="02020603050405020304" pitchFamily="18" charset="0"/>
                <a:cs typeface="Times New Roman" panose="02020603050405020304" pitchFamily="18" charset="0"/>
              </a:rPr>
              <a:t>Our results suggest the k-nearest neighbor classifier performed better than the nearest neighbor when k &gt;  1</a:t>
            </a: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endParaRPr lang="en-US" sz="2400" b="1" dirty="0">
              <a:latin typeface="+mj-lt"/>
              <a:ea typeface="Times New Roman" panose="02020603050405020304" pitchFamily="18"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r>
              <a:rPr lang="en-US" sz="2800" b="1" dirty="0" smtClean="0">
                <a:effectLst/>
                <a:latin typeface="+mj-lt"/>
                <a:ea typeface="Times New Roman" panose="02020603050405020304" pitchFamily="18" charset="0"/>
                <a:cs typeface="Times New Roman" panose="02020603050405020304" pitchFamily="18" charset="0"/>
              </a:rPr>
              <a:t>Introduction and Challenges</a:t>
            </a:r>
            <a:r>
              <a:rPr lang="en-US" sz="2800" dirty="0" smtClean="0">
                <a:effectLst/>
                <a:latin typeface="+mj-lt"/>
                <a:ea typeface="Times New Roman" panose="02020603050405020304" pitchFamily="18" charset="0"/>
                <a:cs typeface="Times New Roman" panose="02020603050405020304" pitchFamily="18" charset="0"/>
              </a:rPr>
              <a:t> </a:t>
            </a:r>
          </a:p>
          <a:p>
            <a:pPr marL="457200" lvl="0" indent="-457200" algn="just" fontAlgn="base">
              <a:buFont typeface="Arial" panose="020B0604020202020204" pitchFamily="34" charset="0"/>
              <a:buChar char="•"/>
            </a:pPr>
            <a:r>
              <a:rPr lang="en-US" sz="2400" dirty="0">
                <a:latin typeface="Calibri" panose="020F0502020204030204" pitchFamily="34" charset="0"/>
              </a:rPr>
              <a:t>The image classification </a:t>
            </a:r>
            <a:r>
              <a:rPr lang="en-US" sz="2400" dirty="0" smtClean="0">
                <a:latin typeface="Calibri" panose="020F0502020204030204" pitchFamily="34" charset="0"/>
              </a:rPr>
              <a:t>problem </a:t>
            </a:r>
            <a:r>
              <a:rPr lang="en-US" sz="2400" dirty="0">
                <a:latin typeface="Calibri" panose="020F0502020204030204" pitchFamily="34" charset="0"/>
              </a:rPr>
              <a:t>is a major problem in computer </a:t>
            </a:r>
            <a:r>
              <a:rPr lang="en-US" sz="2400" dirty="0" smtClean="0">
                <a:latin typeface="Calibri" panose="020F0502020204030204" pitchFamily="34" charset="0"/>
              </a:rPr>
              <a:t>vision and has </a:t>
            </a:r>
            <a:r>
              <a:rPr lang="en-US" sz="2400" dirty="0">
                <a:latin typeface="Calibri" panose="020F0502020204030204" pitchFamily="34" charset="0"/>
              </a:rPr>
              <a:t>a large variety of practical applications, such as object detection and segmentation. </a:t>
            </a:r>
          </a:p>
          <a:p>
            <a:pPr algn="just"/>
            <a:r>
              <a:rPr lang="en-US" sz="2400" dirty="0">
                <a:latin typeface="+mj-lt"/>
              </a:rPr>
              <a:t> </a:t>
            </a:r>
          </a:p>
          <a:p>
            <a:pPr lvl="0" algn="just" fontAlgn="base"/>
            <a:r>
              <a:rPr lang="en-US" sz="2400" b="1" dirty="0">
                <a:latin typeface="+mj-lt"/>
              </a:rPr>
              <a:t>The Image Classification Process: </a:t>
            </a:r>
          </a:p>
          <a:p>
            <a:pPr algn="just"/>
            <a:r>
              <a:rPr lang="en-US" sz="2400" b="1" dirty="0" smtClean="0">
                <a:latin typeface="Calibri" panose="020F0502020204030204" pitchFamily="34" charset="0"/>
              </a:rPr>
              <a:t>1. Input</a:t>
            </a:r>
            <a:r>
              <a:rPr lang="en-US" sz="2400" b="1" dirty="0">
                <a:latin typeface="Calibri" panose="020F0502020204030204" pitchFamily="34" charset="0"/>
              </a:rPr>
              <a:t>:</a:t>
            </a:r>
            <a:r>
              <a:rPr lang="en-US" sz="2400" dirty="0">
                <a:latin typeface="Calibri" panose="020F0502020204030204" pitchFamily="34" charset="0"/>
              </a:rPr>
              <a:t>. The input consists of a set of </a:t>
            </a:r>
            <a:r>
              <a:rPr lang="en-US" sz="2400" i="1" dirty="0">
                <a:latin typeface="Calibri" panose="020F0502020204030204" pitchFamily="34" charset="0"/>
              </a:rPr>
              <a:t>N</a:t>
            </a:r>
            <a:r>
              <a:rPr lang="en-US" sz="2400" dirty="0">
                <a:latin typeface="Calibri" panose="020F0502020204030204" pitchFamily="34" charset="0"/>
              </a:rPr>
              <a:t> images, each labeled with </a:t>
            </a:r>
            <a:r>
              <a:rPr lang="en-US" sz="2400" i="1" dirty="0" smtClean="0">
                <a:latin typeface="Calibri" panose="020F0502020204030204" pitchFamily="34" charset="0"/>
              </a:rPr>
              <a:t>K</a:t>
            </a:r>
            <a:r>
              <a:rPr lang="en-US" sz="2400" dirty="0" smtClean="0">
                <a:latin typeface="Calibri" panose="020F0502020204030204" pitchFamily="34" charset="0"/>
              </a:rPr>
              <a:t> </a:t>
            </a:r>
            <a:r>
              <a:rPr lang="en-US" sz="2400" dirty="0">
                <a:latin typeface="Calibri" panose="020F0502020204030204" pitchFamily="34" charset="0"/>
              </a:rPr>
              <a:t>distinct classes -- </a:t>
            </a:r>
            <a:r>
              <a:rPr lang="en-US" sz="2400" i="1" dirty="0">
                <a:latin typeface="Calibri" panose="020F0502020204030204" pitchFamily="34" charset="0"/>
              </a:rPr>
              <a:t>training set</a:t>
            </a:r>
            <a:endParaRPr lang="en-US" sz="2400" dirty="0">
              <a:latin typeface="Calibri" panose="020F0502020204030204" pitchFamily="34" charset="0"/>
            </a:endParaRPr>
          </a:p>
          <a:p>
            <a:pPr algn="just"/>
            <a:r>
              <a:rPr lang="en-US" sz="2400" dirty="0">
                <a:latin typeface="+mj-lt"/>
              </a:rPr>
              <a:t> </a:t>
            </a:r>
          </a:p>
          <a:p>
            <a:pPr lvl="0" algn="just" fontAlgn="base"/>
            <a:r>
              <a:rPr lang="en-US" sz="2400" b="1" dirty="0" smtClean="0">
                <a:latin typeface="Calibri" panose="020F0502020204030204" pitchFamily="34" charset="0"/>
              </a:rPr>
              <a:t>2. Learning</a:t>
            </a:r>
            <a:r>
              <a:rPr lang="en-US" sz="2400" b="1" dirty="0">
                <a:latin typeface="Calibri" panose="020F0502020204030204" pitchFamily="34" charset="0"/>
              </a:rPr>
              <a:t>:</a:t>
            </a:r>
            <a:r>
              <a:rPr lang="en-US" sz="2400" dirty="0">
                <a:latin typeface="Calibri" panose="020F0502020204030204" pitchFamily="34" charset="0"/>
              </a:rPr>
              <a:t> </a:t>
            </a:r>
            <a:r>
              <a:rPr lang="en-US" sz="2400" dirty="0" smtClean="0">
                <a:latin typeface="Calibri" panose="020F0502020204030204" pitchFamily="34" charset="0"/>
              </a:rPr>
              <a:t>Process uses training </a:t>
            </a:r>
            <a:r>
              <a:rPr lang="en-US" sz="2400" dirty="0">
                <a:latin typeface="Calibri" panose="020F0502020204030204" pitchFamily="34" charset="0"/>
              </a:rPr>
              <a:t>set to learn the classes -- </a:t>
            </a:r>
            <a:r>
              <a:rPr lang="en-US" sz="2400" i="1" dirty="0">
                <a:latin typeface="Calibri" panose="020F0502020204030204" pitchFamily="34" charset="0"/>
              </a:rPr>
              <a:t>training a classifier</a:t>
            </a:r>
            <a:r>
              <a:rPr lang="en-US" sz="2400" dirty="0">
                <a:latin typeface="Calibri" panose="020F0502020204030204" pitchFamily="34" charset="0"/>
              </a:rPr>
              <a:t> </a:t>
            </a:r>
          </a:p>
          <a:p>
            <a:pPr algn="just"/>
            <a:r>
              <a:rPr lang="en-US" sz="2400" dirty="0">
                <a:latin typeface="+mj-lt"/>
              </a:rPr>
              <a:t> </a:t>
            </a:r>
          </a:p>
          <a:p>
            <a:pPr lvl="0" algn="just" fontAlgn="base"/>
            <a:r>
              <a:rPr lang="en-US" sz="2400" b="1" dirty="0" smtClean="0">
                <a:latin typeface="Calibri" panose="020F0502020204030204" pitchFamily="34" charset="0"/>
              </a:rPr>
              <a:t>3. Evaluation</a:t>
            </a:r>
            <a:r>
              <a:rPr lang="en-US" sz="2400" b="1" dirty="0">
                <a:latin typeface="Calibri" panose="020F0502020204030204" pitchFamily="34" charset="0"/>
              </a:rPr>
              <a:t>:</a:t>
            </a:r>
            <a:r>
              <a:rPr lang="en-US" sz="2400" dirty="0">
                <a:latin typeface="Calibri" panose="020F0502020204030204" pitchFamily="34" charset="0"/>
              </a:rPr>
              <a:t>. Determine the quality of the classifier by predicting labels for a new, unseen set of images and compare it with labeled images (</a:t>
            </a:r>
            <a:r>
              <a:rPr lang="en-US" sz="2400" i="1" dirty="0">
                <a:latin typeface="Calibri" panose="020F0502020204030204" pitchFamily="34" charset="0"/>
              </a:rPr>
              <a:t>ground truth</a:t>
            </a:r>
            <a:r>
              <a:rPr lang="en-US" sz="2400" dirty="0" smtClean="0">
                <a:latin typeface="Calibri" panose="020F0502020204030204" pitchFamily="34" charset="0"/>
              </a:rPr>
              <a:t>)</a:t>
            </a:r>
            <a:endParaRPr lang="en-US" sz="2400" dirty="0">
              <a:latin typeface="Calibri" panose="020F0502020204030204" pitchFamily="34" charset="0"/>
            </a:endParaRPr>
          </a:p>
          <a:p>
            <a:pPr marL="342900" lvl="0" indent="-342900" algn="just" fontAlgn="base">
              <a:buFont typeface="Arial" panose="020B0604020202020204" pitchFamily="34" charset="0"/>
              <a:buChar char="•"/>
            </a:pPr>
            <a:endParaRPr lang="en-US" sz="2400" dirty="0" smtClean="0"/>
          </a:p>
          <a:p>
            <a:pPr marL="342900" indent="-342900" algn="just" fontAlgn="base">
              <a:buFont typeface="Arial" panose="020B0604020202020204" pitchFamily="34" charset="0"/>
              <a:buChar char="•"/>
            </a:pPr>
            <a:r>
              <a:rPr lang="en-US" sz="2400" dirty="0"/>
              <a:t>The task of recognizing an image is </a:t>
            </a:r>
            <a:r>
              <a:rPr lang="en-US" sz="2400" dirty="0" smtClean="0"/>
              <a:t>effortless for </a:t>
            </a:r>
            <a:r>
              <a:rPr lang="en-US" sz="2400" dirty="0"/>
              <a:t>a human to perform  but can be difficult for a computer vision algorithm because of the following associated challenges: </a:t>
            </a:r>
            <a:endParaRPr lang="en-US" sz="2400" dirty="0" smtClean="0"/>
          </a:p>
          <a:p>
            <a:pPr algn="just" fontAlgn="base"/>
            <a:endParaRPr lang="en-US" sz="2400" dirty="0" smtClean="0"/>
          </a:p>
          <a:p>
            <a:pPr lvl="0" algn="just" fontAlgn="base"/>
            <a:r>
              <a:rPr lang="en-US" sz="2400" b="1" dirty="0" smtClean="0"/>
              <a:t>1.  Varying Viewpoints</a:t>
            </a:r>
            <a:r>
              <a:rPr lang="en-US" sz="2400" dirty="0" smtClean="0"/>
              <a:t>: an object in an image can be oriented in many ways with respect to a camera</a:t>
            </a:r>
          </a:p>
          <a:p>
            <a:pPr algn="just"/>
            <a:r>
              <a:rPr lang="en-US" sz="2400" dirty="0"/>
              <a:t>   </a:t>
            </a:r>
          </a:p>
          <a:p>
            <a:pPr lvl="0" algn="just" fontAlgn="base"/>
            <a:r>
              <a:rPr lang="en-US" sz="2400" b="1" dirty="0"/>
              <a:t>2</a:t>
            </a:r>
            <a:r>
              <a:rPr lang="en-US" sz="2400" b="1" dirty="0" smtClean="0"/>
              <a:t>.  Background </a:t>
            </a:r>
            <a:r>
              <a:rPr lang="en-US" sz="2400" b="1" dirty="0"/>
              <a:t>Clutter</a:t>
            </a:r>
            <a:r>
              <a:rPr lang="en-US" sz="2400" dirty="0"/>
              <a:t>: the objects in an image may blend into their environment, allowing it difficult to identify</a:t>
            </a:r>
          </a:p>
          <a:p>
            <a:pPr marR="0" lvl="0" algn="just" fontAlgn="base">
              <a:lnSpc>
                <a:spcPct val="107000"/>
              </a:lnSpc>
              <a:spcBef>
                <a:spcPts val="0"/>
              </a:spcBef>
              <a:spcAft>
                <a:spcPts val="0"/>
              </a:spcAft>
              <a:buSzPts val="1000"/>
              <a:tabLst>
                <a:tab pos="457200" algn="l"/>
              </a:tabLst>
            </a:pPr>
            <a:endParaRPr lang="en-US" sz="2800" dirty="0" smtClean="0">
              <a:effectLst/>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2800" dirty="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2800" dirty="0" smtClean="0">
              <a:effectLst/>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2800" dirty="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2800" dirty="0" smtClean="0">
              <a:effectLst/>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2800" dirty="0">
              <a:effectLst/>
              <a:latin typeface="Calibri "/>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Rectangle 28"/>
              <p:cNvSpPr/>
              <p:nvPr/>
            </p:nvSpPr>
            <p:spPr>
              <a:xfrm>
                <a:off x="12308269" y="5910361"/>
                <a:ext cx="9144000" cy="15488984"/>
              </a:xfrm>
              <a:prstGeom prst="rect">
                <a:avLst/>
              </a:prstGeom>
            </p:spPr>
            <p:txBody>
              <a:bodyPr>
                <a:spAutoFit/>
              </a:bodyPr>
              <a:lstStyle/>
              <a:p>
                <a:pPr marR="0" lvl="0" algn="just" fontAlgn="base">
                  <a:lnSpc>
                    <a:spcPct val="107000"/>
                  </a:lnSpc>
                  <a:spcBef>
                    <a:spcPts val="0"/>
                  </a:spcBef>
                  <a:spcAft>
                    <a:spcPts val="0"/>
                  </a:spcAft>
                  <a:buSzPts val="1000"/>
                  <a:tabLst>
                    <a:tab pos="457200" algn="l"/>
                  </a:tabLst>
                </a:pPr>
                <a:r>
                  <a:rPr lang="en-US" sz="2800" b="1" dirty="0" smtClean="0">
                    <a:effectLst/>
                    <a:latin typeface="Calibri" panose="020F0502020204030204" pitchFamily="34" charset="0"/>
                    <a:ea typeface="Calibri" panose="020F0502020204030204" pitchFamily="34" charset="0"/>
                    <a:cs typeface="Times New Roman" panose="02020603050405020304" pitchFamily="18" charset="0"/>
                  </a:rPr>
                  <a:t>Methodology</a:t>
                </a:r>
              </a:p>
              <a:p>
                <a:pPr marL="342900" indent="-342900" algn="just">
                  <a:lnSpc>
                    <a:spcPct val="107000"/>
                  </a:lnSpc>
                  <a:spcAft>
                    <a:spcPts val="1200"/>
                  </a:spcAft>
                  <a:buFont typeface="Arial" panose="020B0604020202020204" pitchFamily="34" charset="0"/>
                  <a:buChar char="•"/>
                </a:pPr>
                <a:r>
                  <a:rPr lang="en-US" sz="2400" dirty="0" smtClean="0">
                    <a:latin typeface="Calibri" panose="020F0502020204030204" pitchFamily="34" charset="0"/>
                  </a:rPr>
                  <a:t>The images used originated from a subset of the CIFAR-10 dataset, which contains 10 classes {airplane, automobile, bird, cat, deer, dog, frog, horse, ship, and truck}, each with 5000 training samples and 10000 testing samples. </a:t>
                </a:r>
              </a:p>
              <a:p>
                <a:pPr algn="just">
                  <a:lnSpc>
                    <a:spcPct val="107000"/>
                  </a:lnSpc>
                  <a:spcAft>
                    <a:spcPts val="1200"/>
                  </a:spcAft>
                </a:pPr>
                <a:endParaRPr lang="en-U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pPr>
                <a:endParaRPr lang="en-US" sz="2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pPr>
                <a:endParaRPr lang="en-US" sz="2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pPr>
                <a:endParaRPr lang="en-U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pPr>
                <a:endParaRPr lang="en-U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lvl="0" algn="just" fontAlgn="base"/>
                <a:endParaRPr lang="en-US" sz="2400" dirty="0" smtClean="0">
                  <a:latin typeface="Calibri" panose="020F0502020204030204" pitchFamily="34" charset="0"/>
                </a:endParaRPr>
              </a:p>
              <a:p>
                <a:pPr marL="342900" lvl="0" indent="-342900" algn="just" fontAlgn="base">
                  <a:buFont typeface="Arial" panose="020B0604020202020204" pitchFamily="34" charset="0"/>
                  <a:buChar char="•"/>
                </a:pPr>
                <a:endParaRPr lang="en-US" sz="2400" dirty="0" smtClean="0">
                  <a:latin typeface="Calibri" panose="020F0502020204030204" pitchFamily="34" charset="0"/>
                </a:endParaRPr>
              </a:p>
              <a:p>
                <a:pPr marL="342900" lvl="0" indent="-342900" algn="just" fontAlgn="base">
                  <a:buFont typeface="Arial" panose="020B0604020202020204" pitchFamily="34" charset="0"/>
                  <a:buChar char="•"/>
                </a:pPr>
                <a:endParaRPr lang="en-US" sz="2400" dirty="0">
                  <a:latin typeface="Calibri" panose="020F0502020204030204" pitchFamily="34" charset="0"/>
                </a:endParaRPr>
              </a:p>
              <a:p>
                <a:pPr marL="342900" lvl="0" indent="-342900" algn="just" fontAlgn="base">
                  <a:buFont typeface="Arial" panose="020B0604020202020204" pitchFamily="34" charset="0"/>
                  <a:buChar char="•"/>
                </a:pPr>
                <a:r>
                  <a:rPr lang="en-US" sz="2400" dirty="0" smtClean="0">
                    <a:latin typeface="Calibri" panose="020F0502020204030204" pitchFamily="34" charset="0"/>
                  </a:rPr>
                  <a:t>In order to evaluate image classification accuracy, 2 different approaches were used: the nearest neighbor approach with two different distances, and k-nearest neighbor algorithm</a:t>
                </a:r>
                <a:endParaRPr lang="en-US" sz="2400" dirty="0">
                  <a:latin typeface="Calibri" panose="020F0502020204030204" pitchFamily="34" charset="0"/>
                </a:endParaRPr>
              </a:p>
              <a:p>
                <a:pPr marL="342900" indent="-342900" algn="just" fontAlgn="base">
                  <a:buFont typeface="Arial" panose="020B0604020202020204" pitchFamily="34" charset="0"/>
                  <a:buChar char="•"/>
                </a:pPr>
                <a:endParaRPr lang="en-US" sz="2400" dirty="0" smtClean="0">
                  <a:latin typeface="Calibri" panose="020F0502020204030204" pitchFamily="34" charset="0"/>
                </a:endParaRPr>
              </a:p>
              <a:p>
                <a:pPr marL="342900" indent="-342900" algn="just" fontAlgn="base">
                  <a:buFont typeface="Arial" panose="020B0604020202020204" pitchFamily="34" charset="0"/>
                  <a:buChar char="•"/>
                </a:pPr>
                <a:r>
                  <a:rPr lang="en-US" sz="2400" dirty="0" smtClean="0">
                    <a:latin typeface="Calibri" panose="020F0502020204030204" pitchFamily="34" charset="0"/>
                  </a:rPr>
                  <a:t>In </a:t>
                </a:r>
                <a:r>
                  <a:rPr lang="en-US" sz="2400" dirty="0">
                    <a:latin typeface="Calibri" panose="020F0502020204030204" pitchFamily="34" charset="0"/>
                  </a:rPr>
                  <a:t>the nearest neighbor classification, a classifier will take a test image, compare it to every training image and predict the label of the closest training image. </a:t>
                </a:r>
                <a:endParaRPr lang="en-US" sz="2400" dirty="0" smtClean="0">
                  <a:latin typeface="Calibri" panose="020F0502020204030204" pitchFamily="34" charset="0"/>
                </a:endParaRPr>
              </a:p>
              <a:p>
                <a:pPr marL="342900" indent="-342900" algn="just" fontAlgn="base">
                  <a:lnSpc>
                    <a:spcPct val="107000"/>
                  </a:lnSpc>
                  <a:buSzPts val="1000"/>
                  <a:buFont typeface="Symbol" panose="05050102010706020507" pitchFamily="18" charset="2"/>
                  <a:buChar char=""/>
                  <a:tabLst>
                    <a:tab pos="457200" algn="l"/>
                  </a:tabLst>
                </a:pPr>
                <a:endParaRPr lang="en-US" sz="2400" dirty="0">
                  <a:latin typeface="Calibri" panose="020F0502020204030204" pitchFamily="34" charset="0"/>
                </a:endParaRPr>
              </a:p>
              <a:p>
                <a:pPr marL="342900" indent="-342900" algn="just" fontAlgn="base">
                  <a:lnSpc>
                    <a:spcPct val="107000"/>
                  </a:lnSpc>
                  <a:buSzPts val="1000"/>
                  <a:buFont typeface="Symbol" panose="05050102010706020507" pitchFamily="18" charset="2"/>
                  <a:buChar char=""/>
                  <a:tabLst>
                    <a:tab pos="457200" algn="l"/>
                  </a:tabLst>
                </a:pPr>
                <a:r>
                  <a:rPr lang="en-US" sz="2400" dirty="0" smtClean="0">
                    <a:latin typeface="Calibri" panose="020F0502020204030204" pitchFamily="34" charset="0"/>
                  </a:rPr>
                  <a:t>Applied </a:t>
                </a:r>
                <a:r>
                  <a:rPr lang="en-US" sz="2400" dirty="0">
                    <a:latin typeface="Calibri" panose="020F0502020204030204" pitchFamily="34" charset="0"/>
                  </a:rPr>
                  <a:t>to image classification, we used two distances: </a:t>
                </a:r>
                <a:endParaRPr lang="en-US" sz="2400" dirty="0" smtClean="0">
                  <a:latin typeface="Calibri" panose="020F0502020204030204" pitchFamily="34" charset="0"/>
                </a:endParaRPr>
              </a:p>
              <a:p>
                <a:pPr lvl="0" algn="just" fontAlgn="base"/>
                <a14:m>
                  <m:oMathPara xmlns:m="http://schemas.openxmlformats.org/officeDocument/2006/math">
                    <m:oMathParaPr>
                      <m:jc m:val="centerGroup"/>
                    </m:oMathParaPr>
                    <m:oMath xmlns:m="http://schemas.openxmlformats.org/officeDocument/2006/math">
                      <m:nary>
                        <m:naryPr>
                          <m:chr m:val="∑"/>
                          <m:subHide m:val="on"/>
                          <m:supHide m:val="on"/>
                          <m:ctrlPr>
                            <a:rPr lang="en-US" sz="4000" i="1" smtClean="0">
                              <a:solidFill>
                                <a:schemeClr val="tx1"/>
                              </a:solidFill>
                              <a:latin typeface="Cambria Math" panose="02040503050406030204" pitchFamily="18" charset="0"/>
                            </a:rPr>
                          </m:ctrlPr>
                        </m:naryPr>
                        <m:sub/>
                        <m:sup/>
                        <m:e>
                          <m:d>
                            <m:dPr>
                              <m:begChr m:val="|"/>
                              <m:endChr m:val="|"/>
                              <m:ctrlPr>
                                <a:rPr lang="en-US" sz="4000" i="1">
                                  <a:solidFill>
                                    <a:schemeClr val="tx1"/>
                                  </a:solidFill>
                                  <a:latin typeface="Cambria Math" panose="02040503050406030204" pitchFamily="18" charset="0"/>
                                </a:rPr>
                              </m:ctrlPr>
                            </m:dPr>
                            <m:e>
                              <m:sSubSup>
                                <m:sSubSupPr>
                                  <m:ctrlPr>
                                    <a:rPr lang="en-US" sz="4000" i="1">
                                      <a:solidFill>
                                        <a:schemeClr val="tx1"/>
                                      </a:solidFill>
                                      <a:latin typeface="Cambria Math" panose="02040503050406030204" pitchFamily="18" charset="0"/>
                                    </a:rPr>
                                  </m:ctrlPr>
                                </m:sSubSupPr>
                                <m:e>
                                  <m:r>
                                    <a:rPr lang="en-US" sz="4000" i="1">
                                      <a:solidFill>
                                        <a:schemeClr val="tx1"/>
                                      </a:solidFill>
                                      <a:latin typeface="Cambria Math" panose="02040503050406030204" pitchFamily="18" charset="0"/>
                                    </a:rPr>
                                    <m:t>𝐼</m:t>
                                  </m:r>
                                </m:e>
                                <m:sub>
                                  <m:r>
                                    <a:rPr lang="en-US" sz="4000" i="1">
                                      <a:solidFill>
                                        <a:schemeClr val="tx1"/>
                                      </a:solidFill>
                                      <a:latin typeface="Cambria Math" panose="02040503050406030204" pitchFamily="18" charset="0"/>
                                    </a:rPr>
                                    <m:t>𝑟𝑐</m:t>
                                  </m:r>
                                </m:sub>
                                <m:sup>
                                  <m:r>
                                    <a:rPr lang="en-US" sz="4000" i="1">
                                      <a:solidFill>
                                        <a:schemeClr val="tx1"/>
                                      </a:solidFill>
                                      <a:latin typeface="Cambria Math" panose="02040503050406030204" pitchFamily="18" charset="0"/>
                                    </a:rPr>
                                    <m:t>𝑡𝑟𝑎𝑖𝑛</m:t>
                                  </m:r>
                                </m:sup>
                              </m:sSubSup>
                              <m:r>
                                <a:rPr lang="en-US" sz="4000" i="1">
                                  <a:solidFill>
                                    <a:schemeClr val="tx1"/>
                                  </a:solidFill>
                                  <a:latin typeface="Cambria Math" panose="02040503050406030204" pitchFamily="18" charset="0"/>
                                </a:rPr>
                                <m:t>−</m:t>
                              </m:r>
                              <m:sSubSup>
                                <m:sSubSupPr>
                                  <m:ctrlPr>
                                    <a:rPr lang="en-US" sz="4000" i="1">
                                      <a:solidFill>
                                        <a:schemeClr val="tx1"/>
                                      </a:solidFill>
                                      <a:latin typeface="Cambria Math" panose="02040503050406030204" pitchFamily="18" charset="0"/>
                                    </a:rPr>
                                  </m:ctrlPr>
                                </m:sSubSupPr>
                                <m:e>
                                  <m:r>
                                    <a:rPr lang="en-US" sz="4000" i="1">
                                      <a:solidFill>
                                        <a:schemeClr val="tx1"/>
                                      </a:solidFill>
                                      <a:latin typeface="Cambria Math" panose="02040503050406030204" pitchFamily="18" charset="0"/>
                                    </a:rPr>
                                    <m:t>𝐼</m:t>
                                  </m:r>
                                </m:e>
                                <m:sub>
                                  <m:r>
                                    <a:rPr lang="en-US" sz="4000" i="1">
                                      <a:solidFill>
                                        <a:schemeClr val="tx1"/>
                                      </a:solidFill>
                                      <a:latin typeface="Cambria Math" panose="02040503050406030204" pitchFamily="18" charset="0"/>
                                    </a:rPr>
                                    <m:t>𝑟𝑐</m:t>
                                  </m:r>
                                </m:sub>
                                <m:sup>
                                  <m:r>
                                    <a:rPr lang="en-US" sz="4000" i="1">
                                      <a:solidFill>
                                        <a:schemeClr val="tx1"/>
                                      </a:solidFill>
                                      <a:latin typeface="Cambria Math" panose="02040503050406030204" pitchFamily="18" charset="0"/>
                                    </a:rPr>
                                    <m:t>𝑡𝑒𝑠𝑡</m:t>
                                  </m:r>
                                </m:sup>
                              </m:sSubSup>
                            </m:e>
                          </m:d>
                        </m:e>
                      </m:nary>
                    </m:oMath>
                  </m:oMathPara>
                </a14:m>
                <a:r>
                  <a:rPr lang="en-US" sz="2400" dirty="0" smtClean="0">
                    <a:solidFill>
                      <a:schemeClr val="tx1"/>
                    </a:solidFill>
                    <a:latin typeface="+mj-lt"/>
                  </a:rPr>
                  <a:t/>
                </a:r>
                <a:br>
                  <a:rPr lang="en-US" sz="2400" dirty="0" smtClean="0">
                    <a:solidFill>
                      <a:schemeClr val="tx1"/>
                    </a:solidFill>
                    <a:latin typeface="+mj-lt"/>
                  </a:rPr>
                </a:br>
                <a:endParaRPr lang="en-US" sz="2400" dirty="0" smtClean="0">
                  <a:solidFill>
                    <a:schemeClr val="tx1"/>
                  </a:solidFill>
                  <a:latin typeface="+mj-lt"/>
                </a:endParaRPr>
              </a:p>
              <a:p>
                <a:pPr marL="342900" indent="-342900" algn="just" fontAlgn="base">
                  <a:buFont typeface="Arial" panose="020B0604020202020204" pitchFamily="34" charset="0"/>
                  <a:buChar char="•"/>
                </a:pPr>
                <a:r>
                  <a:rPr lang="en-US" sz="2400" dirty="0" smtClean="0">
                    <a:solidFill>
                      <a:schemeClr val="tx1"/>
                    </a:solidFill>
                    <a:latin typeface="Calibri" panose="020F0502020204030204" pitchFamily="34" charset="0"/>
                  </a:rPr>
                  <a:t>This </a:t>
                </a:r>
                <a:r>
                  <a:rPr lang="en-US" sz="2400" dirty="0">
                    <a:solidFill>
                      <a:schemeClr val="tx1"/>
                    </a:solidFill>
                    <a:latin typeface="Calibri" panose="020F0502020204030204" pitchFamily="34" charset="0"/>
                  </a:rPr>
                  <a:t>gave a classification accuracy of 32%. The second distance approached the problem in the same manner, </a:t>
                </a:r>
                <a:r>
                  <a:rPr lang="en-US" sz="2400" dirty="0" smtClean="0">
                    <a:solidFill>
                      <a:schemeClr val="tx1"/>
                    </a:solidFill>
                    <a:latin typeface="Calibri" panose="020F0502020204030204" pitchFamily="34" charset="0"/>
                  </a:rPr>
                  <a:t>but uses </a:t>
                </a:r>
                <a:r>
                  <a:rPr lang="en-US" sz="2400" dirty="0">
                    <a:solidFill>
                      <a:schemeClr val="tx1"/>
                    </a:solidFill>
                    <a:latin typeface="Calibri" panose="020F0502020204030204" pitchFamily="34" charset="0"/>
                  </a:rPr>
                  <a:t>the square root of the sum of the difference of squares</a:t>
                </a:r>
                <a:r>
                  <a:rPr lang="en-US" sz="2400" dirty="0" smtClean="0">
                    <a:solidFill>
                      <a:schemeClr val="tx1"/>
                    </a:solidFill>
                    <a:latin typeface="Calibri" panose="020F0502020204030204" pitchFamily="34" charset="0"/>
                  </a:rPr>
                  <a:t>:</a:t>
                </a:r>
                <a:br>
                  <a:rPr lang="en-US" sz="2400" dirty="0" smtClean="0">
                    <a:solidFill>
                      <a:schemeClr val="tx1"/>
                    </a:solidFill>
                    <a:latin typeface="Calibri" panose="020F0502020204030204" pitchFamily="34" charset="0"/>
                  </a:rPr>
                </a:br>
                <a:endParaRPr lang="en-US" sz="2400" dirty="0">
                  <a:solidFill>
                    <a:schemeClr val="tx1"/>
                  </a:solidFill>
                  <a:latin typeface="+mj-lt"/>
                </a:endParaRPr>
              </a:p>
              <a:p>
                <a:pPr lvl="0" algn="just" fontAlgn="base"/>
                <a14:m>
                  <m:oMathPara xmlns:m="http://schemas.openxmlformats.org/officeDocument/2006/math">
                    <m:oMathParaPr>
                      <m:jc m:val="centerGroup"/>
                    </m:oMathParaPr>
                    <m:oMath xmlns:m="http://schemas.openxmlformats.org/officeDocument/2006/math">
                      <m:rad>
                        <m:radPr>
                          <m:degHide m:val="on"/>
                          <m:ctrlPr>
                            <a:rPr lang="en-US" sz="4000" i="1" smtClean="0">
                              <a:solidFill>
                                <a:schemeClr val="tx1"/>
                              </a:solidFill>
                              <a:latin typeface="Cambria Math" panose="02040503050406030204" pitchFamily="18" charset="0"/>
                            </a:rPr>
                          </m:ctrlPr>
                        </m:radPr>
                        <m:deg/>
                        <m:e>
                          <m:nary>
                            <m:naryPr>
                              <m:chr m:val="∑"/>
                              <m:subHide m:val="on"/>
                              <m:supHide m:val="on"/>
                              <m:ctrlPr>
                                <a:rPr lang="en-US" sz="4000" i="1">
                                  <a:solidFill>
                                    <a:schemeClr val="tx1"/>
                                  </a:solidFill>
                                  <a:latin typeface="Cambria Math" panose="02040503050406030204" pitchFamily="18" charset="0"/>
                                </a:rPr>
                              </m:ctrlPr>
                            </m:naryPr>
                            <m:sub/>
                            <m:sup/>
                            <m:e>
                              <m:d>
                                <m:dPr>
                                  <m:begChr m:val="|"/>
                                  <m:endChr m:val="|"/>
                                  <m:ctrlPr>
                                    <a:rPr lang="en-US" sz="4000" i="1">
                                      <a:solidFill>
                                        <a:schemeClr val="tx1"/>
                                      </a:solidFill>
                                      <a:latin typeface="Cambria Math" panose="02040503050406030204" pitchFamily="18" charset="0"/>
                                    </a:rPr>
                                  </m:ctrlPr>
                                </m:dPr>
                                <m:e>
                                  <m:sSubSup>
                                    <m:sSubSupPr>
                                      <m:ctrlPr>
                                        <a:rPr lang="en-US" sz="4000" i="1">
                                          <a:solidFill>
                                            <a:schemeClr val="tx1"/>
                                          </a:solidFill>
                                          <a:latin typeface="Cambria Math" panose="02040503050406030204" pitchFamily="18" charset="0"/>
                                        </a:rPr>
                                      </m:ctrlPr>
                                    </m:sSubSupPr>
                                    <m:e>
                                      <m:r>
                                        <a:rPr lang="en-US" sz="4000" i="1">
                                          <a:solidFill>
                                            <a:schemeClr val="tx1"/>
                                          </a:solidFill>
                                          <a:latin typeface="Cambria Math" panose="02040503050406030204" pitchFamily="18" charset="0"/>
                                        </a:rPr>
                                        <m:t>𝐼</m:t>
                                      </m:r>
                                    </m:e>
                                    <m:sub>
                                      <m:r>
                                        <a:rPr lang="en-US" sz="4000" i="1">
                                          <a:solidFill>
                                            <a:schemeClr val="tx1"/>
                                          </a:solidFill>
                                          <a:latin typeface="Cambria Math" panose="02040503050406030204" pitchFamily="18" charset="0"/>
                                        </a:rPr>
                                        <m:t>𝑟𝑐</m:t>
                                      </m:r>
                                    </m:sub>
                                    <m:sup>
                                      <m:r>
                                        <a:rPr lang="en-US" sz="4000" i="1">
                                          <a:solidFill>
                                            <a:schemeClr val="tx1"/>
                                          </a:solidFill>
                                          <a:latin typeface="Cambria Math" panose="02040503050406030204" pitchFamily="18" charset="0"/>
                                        </a:rPr>
                                        <m:t>𝑡𝑟𝑎𝑖𝑛</m:t>
                                      </m:r>
                                    </m:sup>
                                  </m:sSubSup>
                                  <m:r>
                                    <a:rPr lang="en-US" sz="4000" i="1">
                                      <a:solidFill>
                                        <a:schemeClr val="tx1"/>
                                      </a:solidFill>
                                      <a:latin typeface="Cambria Math" panose="02040503050406030204" pitchFamily="18" charset="0"/>
                                    </a:rPr>
                                    <m:t>−</m:t>
                                  </m:r>
                                  <m:sSubSup>
                                    <m:sSubSupPr>
                                      <m:ctrlPr>
                                        <a:rPr lang="en-US" sz="4000" i="1">
                                          <a:solidFill>
                                            <a:schemeClr val="tx1"/>
                                          </a:solidFill>
                                          <a:latin typeface="Cambria Math" panose="02040503050406030204" pitchFamily="18" charset="0"/>
                                        </a:rPr>
                                      </m:ctrlPr>
                                    </m:sSubSupPr>
                                    <m:e>
                                      <m:r>
                                        <a:rPr lang="en-US" sz="4000" i="1">
                                          <a:solidFill>
                                            <a:schemeClr val="tx1"/>
                                          </a:solidFill>
                                          <a:latin typeface="Cambria Math" panose="02040503050406030204" pitchFamily="18" charset="0"/>
                                        </a:rPr>
                                        <m:t>𝐼</m:t>
                                      </m:r>
                                    </m:e>
                                    <m:sub>
                                      <m:r>
                                        <a:rPr lang="en-US" sz="4000" i="1">
                                          <a:solidFill>
                                            <a:schemeClr val="tx1"/>
                                          </a:solidFill>
                                          <a:latin typeface="Cambria Math" panose="02040503050406030204" pitchFamily="18" charset="0"/>
                                        </a:rPr>
                                        <m:t>𝑟𝑐</m:t>
                                      </m:r>
                                    </m:sub>
                                    <m:sup>
                                      <m:r>
                                        <a:rPr lang="en-US" sz="4000" i="1">
                                          <a:solidFill>
                                            <a:schemeClr val="tx1"/>
                                          </a:solidFill>
                                          <a:latin typeface="Cambria Math" panose="02040503050406030204" pitchFamily="18" charset="0"/>
                                        </a:rPr>
                                        <m:t>𝑡𝑒𝑠𝑡</m:t>
                                      </m:r>
                                    </m:sup>
                                  </m:sSubSup>
                                </m:e>
                              </m:d>
                            </m:e>
                          </m:nary>
                        </m:e>
                      </m:rad>
                    </m:oMath>
                  </m:oMathPara>
                </a14:m>
                <a:endParaRPr lang="en-US" sz="2400" dirty="0" smtClean="0">
                  <a:latin typeface="Calibri" panose="020F0502020204030204" pitchFamily="34" charset="0"/>
                </a:endParaRPr>
              </a:p>
              <a:p>
                <a:pPr marL="342900" indent="-342900" algn="just" fontAlgn="base">
                  <a:lnSpc>
                    <a:spcPct val="107000"/>
                  </a:lnSpc>
                  <a:buSzPts val="1000"/>
                  <a:buFont typeface="Arial" panose="020B0604020202020204" pitchFamily="34" charset="0"/>
                  <a:buChar char="•"/>
                  <a:tabLst>
                    <a:tab pos="457200" algn="l"/>
                  </a:tabLst>
                </a:pPr>
                <a:r>
                  <a:rPr lang="en-US" sz="2400" dirty="0" smtClean="0">
                    <a:latin typeface="Calibri" panose="020F0502020204030204" pitchFamily="34" charset="0"/>
                  </a:rPr>
                  <a:t>This </a:t>
                </a:r>
                <a:r>
                  <a:rPr lang="en-US" sz="2400" dirty="0">
                    <a:latin typeface="Calibri" panose="020F0502020204030204" pitchFamily="34" charset="0"/>
                  </a:rPr>
                  <a:t>yielded an accuracy of 34%. The difference between these two, is that one is an average and a direct comparison of pixels by color, and one is the Euclidean </a:t>
                </a:r>
                <a:r>
                  <a:rPr lang="en-US" sz="2400" dirty="0" smtClean="0">
                    <a:latin typeface="Calibri" panose="020F0502020204030204" pitchFamily="34" charset="0"/>
                  </a:rPr>
                  <a:t>Distance</a:t>
                </a:r>
                <a:endParaRPr lang="en-US" sz="2800" dirty="0">
                  <a:solidFill>
                    <a:schemeClr val="tx1"/>
                  </a:solidFill>
                  <a:effectLst/>
                  <a:latin typeface="Calibri "/>
                  <a:ea typeface="Calibri" panose="020F0502020204030204" pitchFamily="34" charset="0"/>
                  <a:cs typeface="Times New Roman" panose="02020603050405020304" pitchFamily="18"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12308269" y="5910361"/>
                <a:ext cx="9144000" cy="15488984"/>
              </a:xfrm>
              <a:prstGeom prst="rect">
                <a:avLst/>
              </a:prstGeom>
              <a:blipFill rotWithShape="0">
                <a:blip r:embed="rId4"/>
                <a:stretch>
                  <a:fillRect l="-1333" t="-354" r="-1067"/>
                </a:stretch>
              </a:blipFill>
            </p:spPr>
            <p:txBody>
              <a:bodyPr/>
              <a:lstStyle/>
              <a:p>
                <a:r>
                  <a:rPr lang="en-US">
                    <a:noFill/>
                  </a:rPr>
                  <a:t> </a:t>
                </a:r>
              </a:p>
            </p:txBody>
          </p:sp>
        </mc:Fallback>
      </mc:AlternateContent>
      <p:graphicFrame>
        <p:nvGraphicFramePr>
          <p:cNvPr id="30" name="Table 29"/>
          <p:cNvGraphicFramePr>
            <a:graphicFrameLocks noGrp="1"/>
          </p:cNvGraphicFramePr>
          <p:nvPr>
            <p:extLst>
              <p:ext uri="{D42A27DB-BD31-4B8C-83A1-F6EECF244321}">
                <p14:modId xmlns:p14="http://schemas.microsoft.com/office/powerpoint/2010/main" val="2814587916"/>
              </p:ext>
            </p:extLst>
          </p:nvPr>
        </p:nvGraphicFramePr>
        <p:xfrm>
          <a:off x="22874783" y="7703568"/>
          <a:ext cx="9353151" cy="1473769"/>
        </p:xfrm>
        <a:graphic>
          <a:graphicData uri="http://schemas.openxmlformats.org/drawingml/2006/table">
            <a:tbl>
              <a:tblPr firstRow="1" bandRow="1">
                <a:tableStyleId>{284E427A-3D55-4303-BF80-6455036E1DE7}</a:tableStyleId>
              </a:tblPr>
              <a:tblGrid>
                <a:gridCol w="1504786"/>
                <a:gridCol w="1128589"/>
                <a:gridCol w="1128589"/>
                <a:gridCol w="1053349"/>
                <a:gridCol w="1128589"/>
                <a:gridCol w="1203827"/>
                <a:gridCol w="1128589"/>
                <a:gridCol w="1076833"/>
              </a:tblGrid>
              <a:tr h="753649">
                <a:tc>
                  <a:txBody>
                    <a:bodyPr/>
                    <a:lstStyle/>
                    <a:p>
                      <a:pPr algn="ctr"/>
                      <a:r>
                        <a:rPr lang="en-US" sz="2800" dirty="0" smtClean="0"/>
                        <a:t>k</a:t>
                      </a:r>
                      <a:endParaRPr lang="en-US" sz="2800" dirty="0"/>
                    </a:p>
                  </a:txBody>
                  <a:tcPr/>
                </a:tc>
                <a:tc>
                  <a:txBody>
                    <a:bodyPr/>
                    <a:lstStyle/>
                    <a:p>
                      <a:pPr algn="ctr"/>
                      <a:r>
                        <a:rPr lang="en-US" sz="2800" dirty="0" smtClean="0"/>
                        <a:t>1</a:t>
                      </a:r>
                      <a:endParaRPr lang="en-US" sz="2800" dirty="0"/>
                    </a:p>
                  </a:txBody>
                  <a:tcPr/>
                </a:tc>
                <a:tc>
                  <a:txBody>
                    <a:bodyPr/>
                    <a:lstStyle/>
                    <a:p>
                      <a:pPr algn="ctr"/>
                      <a:r>
                        <a:rPr lang="en-US" sz="2800" dirty="0" smtClean="0"/>
                        <a:t>5</a:t>
                      </a:r>
                      <a:endParaRPr lang="en-US" sz="2800" dirty="0"/>
                    </a:p>
                  </a:txBody>
                  <a:tcPr/>
                </a:tc>
                <a:tc>
                  <a:txBody>
                    <a:bodyPr/>
                    <a:lstStyle/>
                    <a:p>
                      <a:pPr algn="ctr"/>
                      <a:r>
                        <a:rPr lang="en-US" sz="2800" dirty="0" smtClean="0"/>
                        <a:t>7</a:t>
                      </a:r>
                      <a:endParaRPr lang="en-US" sz="2800" dirty="0"/>
                    </a:p>
                  </a:txBody>
                  <a:tcPr/>
                </a:tc>
                <a:tc>
                  <a:txBody>
                    <a:bodyPr/>
                    <a:lstStyle/>
                    <a:p>
                      <a:pPr algn="ctr"/>
                      <a:r>
                        <a:rPr lang="en-US" sz="2800" dirty="0" smtClean="0"/>
                        <a:t>11</a:t>
                      </a:r>
                      <a:endParaRPr lang="en-US" sz="2800" dirty="0"/>
                    </a:p>
                  </a:txBody>
                  <a:tcPr/>
                </a:tc>
                <a:tc>
                  <a:txBody>
                    <a:bodyPr/>
                    <a:lstStyle/>
                    <a:p>
                      <a:pPr algn="ctr"/>
                      <a:r>
                        <a:rPr lang="en-US" sz="2800" dirty="0" smtClean="0"/>
                        <a:t>15</a:t>
                      </a:r>
                      <a:endParaRPr lang="en-US" sz="2800" dirty="0"/>
                    </a:p>
                  </a:txBody>
                  <a:tcPr/>
                </a:tc>
                <a:tc>
                  <a:txBody>
                    <a:bodyPr/>
                    <a:lstStyle/>
                    <a:p>
                      <a:pPr algn="ctr"/>
                      <a:r>
                        <a:rPr lang="en-US" sz="2800" dirty="0" smtClean="0"/>
                        <a:t>30</a:t>
                      </a:r>
                      <a:endParaRPr lang="en-US" sz="2800" dirty="0"/>
                    </a:p>
                  </a:txBody>
                  <a:tcPr/>
                </a:tc>
                <a:tc>
                  <a:txBody>
                    <a:bodyPr/>
                    <a:lstStyle/>
                    <a:p>
                      <a:pPr algn="ctr"/>
                      <a:r>
                        <a:rPr lang="en-US" sz="2800" dirty="0" smtClean="0"/>
                        <a:t>60</a:t>
                      </a:r>
                      <a:endParaRPr lang="en-US" sz="2800" dirty="0"/>
                    </a:p>
                  </a:txBody>
                  <a:tcPr/>
                </a:tc>
              </a:tr>
              <a:tr h="720120">
                <a:tc>
                  <a:txBody>
                    <a:bodyPr/>
                    <a:lstStyle/>
                    <a:p>
                      <a:pPr algn="ctr"/>
                      <a:r>
                        <a:rPr lang="en-US" sz="2800" dirty="0" smtClean="0"/>
                        <a:t>accuracy</a:t>
                      </a:r>
                      <a:endParaRPr lang="en-US" sz="2800" dirty="0"/>
                    </a:p>
                  </a:txBody>
                  <a:tcPr/>
                </a:tc>
                <a:tc>
                  <a:txBody>
                    <a:bodyPr/>
                    <a:lstStyle/>
                    <a:p>
                      <a:pPr algn="ctr"/>
                      <a:r>
                        <a:rPr lang="en-US" sz="2800" dirty="0" smtClean="0"/>
                        <a:t>34.7%</a:t>
                      </a:r>
                      <a:endParaRPr lang="en-US" sz="2800" dirty="0"/>
                    </a:p>
                  </a:txBody>
                  <a:tcPr/>
                </a:tc>
                <a:tc>
                  <a:txBody>
                    <a:bodyPr/>
                    <a:lstStyle/>
                    <a:p>
                      <a:pPr algn="ctr"/>
                      <a:r>
                        <a:rPr lang="en-US" sz="2800" dirty="0" smtClean="0"/>
                        <a:t>34.9%</a:t>
                      </a:r>
                      <a:endParaRPr lang="en-US" sz="2800" dirty="0"/>
                    </a:p>
                  </a:txBody>
                  <a:tcPr/>
                </a:tc>
                <a:tc>
                  <a:txBody>
                    <a:bodyPr/>
                    <a:lstStyle/>
                    <a:p>
                      <a:pPr algn="ctr"/>
                      <a:r>
                        <a:rPr lang="en-US" sz="2800" dirty="0" smtClean="0"/>
                        <a:t>35%</a:t>
                      </a:r>
                      <a:endParaRPr lang="en-US" sz="2800" dirty="0"/>
                    </a:p>
                  </a:txBody>
                  <a:tcPr/>
                </a:tc>
                <a:tc>
                  <a:txBody>
                    <a:bodyPr/>
                    <a:lstStyle/>
                    <a:p>
                      <a:pPr algn="ctr"/>
                      <a:r>
                        <a:rPr lang="en-US" sz="2800" dirty="0" smtClean="0"/>
                        <a:t>33.7%</a:t>
                      </a:r>
                      <a:endParaRPr lang="en-US" sz="2800" dirty="0"/>
                    </a:p>
                  </a:txBody>
                  <a:tcPr/>
                </a:tc>
                <a:tc>
                  <a:txBody>
                    <a:bodyPr/>
                    <a:lstStyle/>
                    <a:p>
                      <a:pPr algn="ctr"/>
                      <a:r>
                        <a:rPr lang="en-US" sz="2800" dirty="0" smtClean="0"/>
                        <a:t>33.2%</a:t>
                      </a:r>
                      <a:endParaRPr lang="en-US" sz="2800" dirty="0"/>
                    </a:p>
                  </a:txBody>
                  <a:tcPr/>
                </a:tc>
                <a:tc>
                  <a:txBody>
                    <a:bodyPr/>
                    <a:lstStyle/>
                    <a:p>
                      <a:pPr algn="ctr"/>
                      <a:r>
                        <a:rPr lang="en-US" sz="2800" dirty="0" smtClean="0"/>
                        <a:t>33.2%</a:t>
                      </a:r>
                      <a:endParaRPr lang="en-US" sz="2800" dirty="0"/>
                    </a:p>
                  </a:txBody>
                  <a:tcPr/>
                </a:tc>
                <a:tc>
                  <a:txBody>
                    <a:bodyPr/>
                    <a:lstStyle/>
                    <a:p>
                      <a:pPr algn="ctr"/>
                      <a:r>
                        <a:rPr lang="en-US" sz="2800" dirty="0" smtClean="0"/>
                        <a:t>30.6%</a:t>
                      </a:r>
                      <a:endParaRPr lang="en-US" sz="2800" dirty="0"/>
                    </a:p>
                  </a:txBody>
                  <a:tcPr/>
                </a:tc>
              </a:tr>
            </a:tbl>
          </a:graphicData>
        </a:graphic>
      </p:graphicFrame>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9599" y="7789961"/>
            <a:ext cx="5029200" cy="4019478"/>
          </a:xfrm>
          <a:prstGeom prst="rect">
            <a:avLst/>
          </a:prstGeom>
        </p:spPr>
      </p:pic>
      <p:sp>
        <p:nvSpPr>
          <p:cNvPr id="32" name="Rectangle 31"/>
          <p:cNvSpPr/>
          <p:nvPr/>
        </p:nvSpPr>
        <p:spPr>
          <a:xfrm>
            <a:off x="22635338" y="3461384"/>
            <a:ext cx="9832042" cy="11962506"/>
          </a:xfrm>
          <a:prstGeom prst="rect">
            <a:avLst/>
          </a:prstGeom>
        </p:spPr>
        <p:txBody>
          <a:bodyPr wrap="square">
            <a:spAutoFit/>
          </a:bodyPr>
          <a:lstStyle/>
          <a:p>
            <a:pPr algn="just">
              <a:lnSpc>
                <a:spcPct val="107000"/>
              </a:lnSpc>
              <a:spcAft>
                <a:spcPts val="1200"/>
              </a:spcAft>
            </a:pPr>
            <a:r>
              <a:rPr lang="en-US" sz="2400" b="1" dirty="0" smtClean="0">
                <a:latin typeface="+mj-lt"/>
                <a:ea typeface="Times New Roman" panose="02020603050405020304" pitchFamily="18" charset="0"/>
                <a:cs typeface="Times New Roman" panose="02020603050405020304" pitchFamily="18" charset="0"/>
              </a:rPr>
              <a:t>K-Nearest Neighbor</a:t>
            </a:r>
          </a:p>
          <a:p>
            <a:pPr marL="342900" indent="-342900" algn="just">
              <a:lnSpc>
                <a:spcPct val="107000"/>
              </a:lnSpc>
              <a:spcAft>
                <a:spcPts val="1200"/>
              </a:spcAft>
              <a:buFont typeface="Arial" panose="020B0604020202020204" pitchFamily="34" charset="0"/>
              <a:buChar char="•"/>
            </a:pPr>
            <a:r>
              <a:rPr lang="en-US" sz="2400" dirty="0" smtClean="0"/>
              <a:t>Another algorithm that we chose to use is the K nearest neighbor algorithm.  This is a machine learning algorithm that detects the k nearest images</a:t>
            </a:r>
            <a:r>
              <a:rPr lang="en-US" sz="2400" dirty="0" smtClean="0">
                <a:effectLst/>
                <a:latin typeface="+mj-lt"/>
                <a:ea typeface="Times New Roman" panose="02020603050405020304" pitchFamily="18" charset="0"/>
                <a:cs typeface="Times New Roman" panose="02020603050405020304" pitchFamily="18" charset="0"/>
              </a:rPr>
              <a:t> </a:t>
            </a:r>
            <a:endParaRPr lang="en-US" sz="2400" dirty="0" smtClean="0">
              <a:effectLst/>
              <a:latin typeface="+mj-lt"/>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r>
              <a:rPr lang="en-US" sz="2400" dirty="0" smtClean="0">
                <a:latin typeface="+mj-lt"/>
              </a:rPr>
              <a:t>	               -- for </a:t>
            </a:r>
            <a:r>
              <a:rPr lang="en-US" sz="2400" dirty="0">
                <a:latin typeface="+mj-lt"/>
              </a:rPr>
              <a:t>our algorithm we chose to examine the following k: 1, 5, 7, 11, 15, 30, and 50 with the </a:t>
            </a:r>
            <a:r>
              <a:rPr lang="en-US" sz="2400" dirty="0" err="1">
                <a:latin typeface="+mj-lt"/>
              </a:rPr>
              <a:t>euclidean</a:t>
            </a:r>
            <a:r>
              <a:rPr lang="en-US" sz="2400" dirty="0">
                <a:latin typeface="+mj-lt"/>
              </a:rPr>
              <a:t> distance equation</a:t>
            </a:r>
            <a:endParaRPr lang="en-US" sz="2400" dirty="0" smtClean="0">
              <a:effectLst/>
              <a:latin typeface="+mj-l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endParaRPr lang="en-US" sz="2400" dirty="0">
              <a:latin typeface="Calibri "/>
              <a:ea typeface="Calibri" panose="020F0502020204030204" pitchFamily="34" charset="0"/>
              <a:cs typeface="Times New Roman" panose="02020603050405020304" pitchFamily="18" charset="0"/>
            </a:endParaRPr>
          </a:p>
          <a:p>
            <a:pPr marL="342900" indent="-342900" algn="just" fontAlgn="base">
              <a:lnSpc>
                <a:spcPct val="107000"/>
              </a:lnSpc>
              <a:buSzPts val="1000"/>
              <a:buFont typeface="Arial" panose="020B0604020202020204" pitchFamily="34" charset="0"/>
              <a:buChar char="•"/>
              <a:tabLst>
                <a:tab pos="457200" algn="l"/>
              </a:tabLst>
            </a:pPr>
            <a:r>
              <a:rPr lang="en-US" sz="2400" dirty="0">
                <a:latin typeface="Calibri" panose="020F0502020204030204" pitchFamily="34" charset="0"/>
              </a:rPr>
              <a:t>The accuracy of the KNN classifier depends on the k value, and the distance algorithm. </a:t>
            </a:r>
            <a:endParaRPr lang="en-US" sz="2400" dirty="0" smtClean="0">
              <a:latin typeface="Calibri "/>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endParaRPr lang="en-US" sz="2400" dirty="0">
              <a:latin typeface="Calibri "/>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endParaRPr lang="en-US" sz="2400" dirty="0" smtClean="0">
              <a:latin typeface="Calibri "/>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endParaRPr lang="en-US" sz="2400" dirty="0" smtClean="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1600" dirty="0" smtClean="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1600" dirty="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endParaRPr lang="en-US" sz="1600" dirty="0" smtClean="0">
              <a:latin typeface="Calibri "/>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buSzPts val="1000"/>
              <a:tabLst>
                <a:tab pos="457200" algn="l"/>
              </a:tabLst>
            </a:pPr>
            <a:r>
              <a:rPr lang="en-US" sz="1600" dirty="0" smtClean="0">
                <a:latin typeface="Calibri "/>
                <a:ea typeface="Calibri" panose="020F0502020204030204" pitchFamily="34" charset="0"/>
                <a:cs typeface="Times New Roman" panose="02020603050405020304" pitchFamily="18" charset="0"/>
              </a:rPr>
              <a:t>Figure 1: k-Nearest Neighbor accuracy with varying number of k</a:t>
            </a:r>
            <a:endParaRPr lang="en-US" sz="1600" dirty="0">
              <a:latin typeface="Calibri "/>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endParaRPr lang="en-US" sz="2400" dirty="0" smtClean="0">
              <a:latin typeface="Calibri" panose="020F0502020204030204" pitchFamily="34" charset="0"/>
            </a:endParaRPr>
          </a:p>
          <a:p>
            <a:pPr marL="342900" marR="0" lvl="0" indent="-342900" algn="just" fontAlgn="base">
              <a:lnSpc>
                <a:spcPct val="107000"/>
              </a:lnSpc>
              <a:spcBef>
                <a:spcPts val="0"/>
              </a:spcBef>
              <a:spcAft>
                <a:spcPts val="0"/>
              </a:spcAft>
              <a:buSzPts val="1000"/>
              <a:buFont typeface="Arial" panose="020B0604020202020204" pitchFamily="34" charset="0"/>
              <a:buChar char="•"/>
              <a:tabLst>
                <a:tab pos="457200" algn="l"/>
              </a:tabLst>
            </a:pPr>
            <a:r>
              <a:rPr lang="en-US" sz="2400" dirty="0" smtClean="0">
                <a:latin typeface="Calibri" panose="020F0502020204030204" pitchFamily="34" charset="0"/>
              </a:rPr>
              <a:t>In </a:t>
            </a:r>
            <a:r>
              <a:rPr lang="en-US" sz="2400" dirty="0">
                <a:latin typeface="Calibri" panose="020F0502020204030204" pitchFamily="34" charset="0"/>
              </a:rPr>
              <a:t>order to tune the </a:t>
            </a:r>
            <a:r>
              <a:rPr lang="en-US" sz="2400" dirty="0" smtClean="0">
                <a:latin typeface="Calibri" panose="020F0502020204030204" pitchFamily="34" charset="0"/>
              </a:rPr>
              <a:t>parameters of the model, </a:t>
            </a:r>
            <a:r>
              <a:rPr lang="en-US" sz="2400" dirty="0">
                <a:latin typeface="Calibri" panose="020F0502020204030204" pitchFamily="34" charset="0"/>
              </a:rPr>
              <a:t>we used a validation set, which is a split of our training set. For example, using our CIFAR-10, we could allow 49,000 for training and 1,000 for </a:t>
            </a:r>
            <a:r>
              <a:rPr lang="en-US" sz="2400" dirty="0" smtClean="0">
                <a:latin typeface="Calibri" panose="020F0502020204030204" pitchFamily="34" charset="0"/>
              </a:rPr>
              <a:t>validation</a:t>
            </a:r>
          </a:p>
          <a:p>
            <a:pPr algn="just" fontAlgn="base"/>
            <a:endParaRPr lang="en-US" sz="2400" dirty="0" smtClean="0">
              <a:latin typeface="Calibri" panose="020F0502020204030204" pitchFamily="34" charset="0"/>
            </a:endParaRPr>
          </a:p>
          <a:p>
            <a:r>
              <a:rPr lang="en-US" sz="2800" b="1" dirty="0" smtClean="0"/>
              <a:t>Conclusion</a:t>
            </a:r>
            <a:endParaRPr lang="en-US" sz="2400" dirty="0"/>
          </a:p>
          <a:p>
            <a:pPr marL="342900" indent="-342900" fontAlgn="base">
              <a:buFont typeface="Arial" panose="020B0604020202020204" pitchFamily="34" charset="0"/>
              <a:buChar char="•"/>
            </a:pPr>
            <a:r>
              <a:rPr lang="en-US" sz="2400" dirty="0">
                <a:latin typeface="Calibri" panose="020F0502020204030204" pitchFamily="34" charset="0"/>
              </a:rPr>
              <a:t>Image classification is a challenging problem in computer vision and has wide applicability in object detection and </a:t>
            </a:r>
            <a:r>
              <a:rPr lang="en-US" sz="2400" dirty="0" smtClean="0">
                <a:latin typeface="Calibri" panose="020F0502020204030204" pitchFamily="34" charset="0"/>
              </a:rPr>
              <a:t>segmentation</a:t>
            </a:r>
          </a:p>
          <a:p>
            <a:pPr fontAlgn="base"/>
            <a:endParaRPr lang="en-US" sz="2400" dirty="0">
              <a:latin typeface="Calibri" panose="020F0502020204030204" pitchFamily="34" charset="0"/>
            </a:endParaRPr>
          </a:p>
          <a:p>
            <a:pPr marL="342900" indent="-342900" fontAlgn="base">
              <a:buFont typeface="Arial" panose="020B0604020202020204" pitchFamily="34" charset="0"/>
              <a:buChar char="•"/>
            </a:pPr>
            <a:r>
              <a:rPr lang="en-US" sz="2400" dirty="0" smtClean="0">
                <a:latin typeface="Calibri" panose="020F0502020204030204" pitchFamily="34" charset="0"/>
              </a:rPr>
              <a:t>We </a:t>
            </a:r>
            <a:r>
              <a:rPr lang="en-US" sz="2400" dirty="0">
                <a:latin typeface="Calibri" panose="020F0502020204030204" pitchFamily="34" charset="0"/>
              </a:rPr>
              <a:t>used a subset of the CIFAR-10 dataset, which consist of 10 classes with training and testing examples</a:t>
            </a:r>
          </a:p>
          <a:p>
            <a:r>
              <a:rPr lang="en-US" sz="2400" dirty="0" smtClean="0">
                <a:latin typeface="Calibri" panose="020F0502020204030204" pitchFamily="34" charset="0"/>
              </a:rPr>
              <a:t> </a:t>
            </a:r>
            <a:endParaRPr lang="en-US" sz="2400" dirty="0">
              <a:latin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rPr>
              <a:t>We evaluated </a:t>
            </a:r>
            <a:r>
              <a:rPr lang="en-US" sz="2400" dirty="0" smtClean="0">
                <a:latin typeface="Calibri" panose="020F0502020204030204" pitchFamily="34" charset="0"/>
              </a:rPr>
              <a:t>2 </a:t>
            </a:r>
            <a:r>
              <a:rPr lang="en-US" sz="2400" dirty="0">
                <a:latin typeface="Calibri" panose="020F0502020204030204" pitchFamily="34" charset="0"/>
              </a:rPr>
              <a:t>classifiers, namely nearest neighbor</a:t>
            </a:r>
            <a:r>
              <a:rPr lang="en-US" sz="2400" dirty="0" smtClean="0">
                <a:latin typeface="Calibri" panose="020F0502020204030204" pitchFamily="34" charset="0"/>
              </a:rPr>
              <a:t>, and </a:t>
            </a:r>
            <a:r>
              <a:rPr lang="en-US" sz="2400" dirty="0">
                <a:latin typeface="Calibri" panose="020F0502020204030204" pitchFamily="34" charset="0"/>
              </a:rPr>
              <a:t>k-nearest </a:t>
            </a:r>
            <a:r>
              <a:rPr lang="en-US" sz="2400" dirty="0" smtClean="0">
                <a:latin typeface="Calibri" panose="020F0502020204030204" pitchFamily="34" charset="0"/>
              </a:rPr>
              <a:t>neighbor. K-nearest neighbor performed </a:t>
            </a:r>
            <a:r>
              <a:rPr lang="en-US" sz="2400" dirty="0">
                <a:latin typeface="Calibri" panose="020F0502020204030204" pitchFamily="34" charset="0"/>
              </a:rPr>
              <a:t>significantly </a:t>
            </a:r>
            <a:r>
              <a:rPr lang="en-US" sz="2400" dirty="0" smtClean="0">
                <a:latin typeface="Calibri" panose="020F0502020204030204" pitchFamily="34" charset="0"/>
              </a:rPr>
              <a:t>better when k &gt; 1.</a:t>
            </a:r>
            <a:r>
              <a:rPr lang="en-US" sz="2400" dirty="0">
                <a:latin typeface="Calibri" panose="020F0502020204030204" pitchFamily="34" charset="0"/>
              </a:rPr>
              <a:t> </a:t>
            </a:r>
          </a:p>
          <a:p>
            <a:pPr algn="just" fontAlgn="base"/>
            <a:endParaRPr lang="en-US" sz="2800" dirty="0">
              <a:effectLst/>
              <a:latin typeface="Calibri "/>
              <a:ea typeface="Calibri" panose="020F0502020204030204" pitchFamily="34" charset="0"/>
              <a:cs typeface="Times New Roman" panose="02020603050405020304" pitchFamily="18" charset="0"/>
            </a:endParaRPr>
          </a:p>
        </p:txBody>
      </p:sp>
      <p:sp>
        <p:nvSpPr>
          <p:cNvPr id="13" name="Rectangle 12"/>
          <p:cNvSpPr/>
          <p:nvPr/>
        </p:nvSpPr>
        <p:spPr>
          <a:xfrm>
            <a:off x="22635338" y="15423890"/>
            <a:ext cx="9832042" cy="3487621"/>
          </a:xfrm>
          <a:prstGeom prst="rect">
            <a:avLst/>
          </a:prstGeom>
        </p:spPr>
        <p:txBody>
          <a:bodyPr wrap="square">
            <a:spAutoFit/>
          </a:bodyPr>
          <a:lstStyle/>
          <a:p>
            <a:pPr algn="just">
              <a:lnSpc>
                <a:spcPct val="107000"/>
              </a:lnSpc>
              <a:spcAft>
                <a:spcPts val="1200"/>
              </a:spcAft>
            </a:pPr>
            <a:r>
              <a:rPr lang="en-US" sz="2800" b="1" dirty="0" smtClean="0">
                <a:latin typeface="+mj-lt"/>
                <a:ea typeface="Times New Roman" panose="02020603050405020304" pitchFamily="18" charset="0"/>
                <a:cs typeface="Times New Roman" panose="02020603050405020304" pitchFamily="18" charset="0"/>
              </a:rPr>
              <a:t>Acknowledgment</a:t>
            </a:r>
          </a:p>
          <a:p>
            <a:pPr algn="just">
              <a:lnSpc>
                <a:spcPct val="107000"/>
              </a:lnSpc>
              <a:spcAft>
                <a:spcPts val="1200"/>
              </a:spcAft>
            </a:pPr>
            <a:r>
              <a:rPr lang="en-US" sz="2400" dirty="0"/>
              <a:t>We like to express our gratitude to Dr. Geoffrey Fox for giving us the opportunity to work in his lab this summer. We also would like to thank the School of Informatics at Indiana University Bloomington and the IU-SROC Director Dr. </a:t>
            </a:r>
            <a:r>
              <a:rPr lang="en-US" sz="2400" dirty="0" err="1"/>
              <a:t>Lamara</a:t>
            </a:r>
            <a:r>
              <a:rPr lang="en-US" sz="2400" dirty="0"/>
              <a:t> </a:t>
            </a:r>
            <a:r>
              <a:rPr lang="en-US" sz="2400" dirty="0" smtClean="0"/>
              <a:t>Warren </a:t>
            </a:r>
            <a:endParaRPr lang="en-US" sz="2400" dirty="0"/>
          </a:p>
          <a:p>
            <a:pPr algn="just">
              <a:lnSpc>
                <a:spcPct val="107000"/>
              </a:lnSpc>
              <a:spcAft>
                <a:spcPts val="1200"/>
              </a:spcAft>
            </a:pPr>
            <a:endParaRPr lang="en-US" sz="2800" dirty="0">
              <a:latin typeface="Calibri" panose="020F0502020204030204" pitchFamily="34" charset="0"/>
            </a:endParaRPr>
          </a:p>
          <a:p>
            <a:pPr algn="just" fontAlgn="base"/>
            <a:endParaRPr lang="en-US" sz="2800" dirty="0">
              <a:effectLst/>
              <a:latin typeface="Calibri "/>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539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228</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vt:lpstr>
      <vt:lpstr>Cambria Math</vt:lpstr>
      <vt:lpstr>Symbol</vt:lpstr>
      <vt:lpstr>Times New Roman</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MMT</dc:creator>
  <cp:lastModifiedBy>jemitchell</cp:lastModifiedBy>
  <cp:revision>38</cp:revision>
  <dcterms:created xsi:type="dcterms:W3CDTF">2013-04-10T15:49:43Z</dcterms:created>
  <dcterms:modified xsi:type="dcterms:W3CDTF">2015-08-28T16:43:34Z</dcterms:modified>
</cp:coreProperties>
</file>