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0233600" cy="32918400"/>
  <p:notesSz cx="9144000" cy="6858000"/>
  <p:custDataLst>
    <p:tags r:id="rId6"/>
  </p:custDataLst>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4" d="100"/>
          <a:sy n="24" d="100"/>
        </p:scale>
        <p:origin x="1680" y="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F1C0B079-A316-4C9B-B165-DF9EA8325D2C}" type="datetimeFigureOut">
              <a:rPr lang="en-US" smtClean="0"/>
              <a:t>7/23/2015</a:t>
            </a:fld>
            <a:endParaRPr lang="en-US" dirty="0"/>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38F28AB8-57D1-494F-9851-055AD867E790}" type="datetimeFigureOut">
              <a:rPr lang="en-US" smtClean="0"/>
              <a:t>7/23/2015</a:t>
            </a:fld>
            <a:endParaRPr lang="en-US" dirty="0"/>
          </a:p>
        </p:txBody>
      </p:sp>
      <p:sp>
        <p:nvSpPr>
          <p:cNvPr id="4" name="Slide Image Placeholder 3"/>
          <p:cNvSpPr>
            <a:spLocks noGrp="1" noRot="1" noChangeAspect="1"/>
          </p:cNvSpPr>
          <p:nvPr>
            <p:ph type="sldImg" idx="2"/>
          </p:nvPr>
        </p:nvSpPr>
        <p:spPr>
          <a:xfrm>
            <a:off x="3157538" y="857250"/>
            <a:ext cx="2828925"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5867400" y="990600"/>
            <a:ext cx="28498800" cy="251454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5867400" y="3588607"/>
            <a:ext cx="28498800" cy="830997"/>
          </a:xfrm>
        </p:spPr>
        <p:txBody>
          <a:bodyPr>
            <a:noAutofit/>
          </a:bodyPr>
          <a:lstStyle>
            <a:lvl1pPr marL="0" indent="0">
              <a:spcBef>
                <a:spcPts val="0"/>
              </a:spcBef>
              <a:buNone/>
              <a:defRPr sz="2200">
                <a:solidFill>
                  <a:schemeClr val="bg1"/>
                </a:solidFill>
              </a:defRPr>
            </a:lvl1pPr>
            <a:lvl2pPr marL="0" indent="0">
              <a:spcBef>
                <a:spcPts val="0"/>
              </a:spcBef>
              <a:buNone/>
              <a:defRPr sz="2200">
                <a:solidFill>
                  <a:schemeClr val="bg1"/>
                </a:solidFill>
              </a:defRPr>
            </a:lvl2pPr>
            <a:lvl3pPr marL="0" indent="0">
              <a:spcBef>
                <a:spcPts val="0"/>
              </a:spcBef>
              <a:buNone/>
              <a:defRPr sz="2200">
                <a:solidFill>
                  <a:schemeClr val="bg1"/>
                </a:solidFill>
              </a:defRPr>
            </a:lvl3pPr>
            <a:lvl4pPr marL="0" indent="0">
              <a:spcBef>
                <a:spcPts val="0"/>
              </a:spcBef>
              <a:buNone/>
              <a:defRPr sz="2200">
                <a:solidFill>
                  <a:schemeClr val="bg1"/>
                </a:solidFill>
              </a:defRPr>
            </a:lvl4pPr>
            <a:lvl5pPr marL="0" indent="0">
              <a:spcBef>
                <a:spcPts val="0"/>
              </a:spcBef>
              <a:buNone/>
              <a:defRPr sz="2200">
                <a:solidFill>
                  <a:schemeClr val="bg1"/>
                </a:solidFill>
              </a:defRPr>
            </a:lvl5pPr>
            <a:lvl6pPr marL="0" indent="0">
              <a:spcBef>
                <a:spcPts val="0"/>
              </a:spcBef>
              <a:buNone/>
              <a:defRPr sz="2200">
                <a:solidFill>
                  <a:schemeClr val="bg1"/>
                </a:solidFill>
              </a:defRPr>
            </a:lvl6pPr>
            <a:lvl7pPr marL="0" indent="0">
              <a:spcBef>
                <a:spcPts val="0"/>
              </a:spcBef>
              <a:buNone/>
              <a:defRPr sz="2200">
                <a:solidFill>
                  <a:schemeClr val="bg1"/>
                </a:solidFill>
              </a:defRPr>
            </a:lvl7pPr>
            <a:lvl8pPr marL="0" indent="0">
              <a:spcBef>
                <a:spcPts val="0"/>
              </a:spcBef>
              <a:buNone/>
              <a:defRPr sz="2200">
                <a:solidFill>
                  <a:schemeClr val="bg1"/>
                </a:solidFill>
              </a:defRPr>
            </a:lvl8pPr>
            <a:lvl9pPr marL="0" indent="0">
              <a:spcBef>
                <a:spcPts val="0"/>
              </a:spcBef>
              <a:buNone/>
              <a:defRPr sz="22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7/23/2015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7" name="Text Placeholder 6"/>
          <p:cNvSpPr>
            <a:spLocks noGrp="1"/>
          </p:cNvSpPr>
          <p:nvPr>
            <p:ph type="body" sz="quarter" idx="13" hasCustomPrompt="1"/>
          </p:nvPr>
        </p:nvSpPr>
        <p:spPr>
          <a:xfrm>
            <a:off x="1047750" y="5852160"/>
            <a:ext cx="11734800" cy="1219200"/>
          </a:xfrm>
          <a:prstGeom prst="round1Rect">
            <a:avLst/>
          </a:prstGeom>
          <a:solidFill>
            <a:schemeClr val="accent2"/>
          </a:solidFill>
        </p:spPr>
        <p:txBody>
          <a:bodyPr lIns="365760" anchor="ctr">
            <a:noAutofit/>
          </a:bodyPr>
          <a:lstStyle>
            <a:lvl1pPr marL="0" indent="0">
              <a:spcBef>
                <a:spcPts val="0"/>
              </a:spcBef>
              <a:buNone/>
              <a:defRPr sz="5500" cap="all"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047750" y="7071360"/>
            <a:ext cx="117348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047750" y="15032736"/>
            <a:ext cx="11734800" cy="1219200"/>
          </a:xfrm>
          <a:prstGeom prst="round1Rect">
            <a:avLst/>
          </a:prstGeom>
          <a:solidFill>
            <a:schemeClr val="accent3"/>
          </a:solidFill>
        </p:spPr>
        <p:txBody>
          <a:bodyPr lIns="365760" anchor="ctr">
            <a:noAutofit/>
          </a:bodyPr>
          <a:lstStyle>
            <a:lvl1pPr marL="0" indent="0">
              <a:spcBef>
                <a:spcPts val="0"/>
              </a:spcBef>
              <a:buNone/>
              <a:defRPr sz="5500" cap="all"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047750" y="16251940"/>
            <a:ext cx="117348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047750" y="25831800"/>
            <a:ext cx="11734800" cy="1219200"/>
          </a:xfrm>
          <a:prstGeom prst="round1Rect">
            <a:avLst/>
          </a:prstGeom>
          <a:solidFill>
            <a:schemeClr val="accent4"/>
          </a:solidFill>
        </p:spPr>
        <p:txBody>
          <a:bodyPr lIns="365760" anchor="ctr">
            <a:noAutofit/>
          </a:bodyPr>
          <a:lstStyle>
            <a:lvl1pPr marL="0" indent="0">
              <a:spcBef>
                <a:spcPts val="0"/>
              </a:spcBef>
              <a:buNone/>
              <a:defRPr sz="5500" cap="all"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047750" y="27057096"/>
            <a:ext cx="117348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4249400" y="5852160"/>
            <a:ext cx="11734800" cy="1219200"/>
          </a:xfrm>
          <a:prstGeom prst="round1Rect">
            <a:avLst/>
          </a:prstGeom>
          <a:solidFill>
            <a:schemeClr val="accent5"/>
          </a:solidFill>
        </p:spPr>
        <p:txBody>
          <a:bodyPr lIns="365760" anchor="ctr">
            <a:noAutofit/>
          </a:bodyPr>
          <a:lstStyle>
            <a:lvl1pPr marL="0" indent="0">
              <a:spcBef>
                <a:spcPts val="0"/>
              </a:spcBef>
              <a:buNone/>
              <a:defRPr sz="5500" cap="all"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4249400" y="7071360"/>
            <a:ext cx="117348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4249400" y="11948160"/>
            <a:ext cx="117348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4249400" y="23469601"/>
            <a:ext cx="11734800" cy="17526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4249400" y="25831800"/>
            <a:ext cx="11734800" cy="1219200"/>
          </a:xfrm>
          <a:prstGeom prst="round1Rect">
            <a:avLst/>
          </a:prstGeom>
          <a:solidFill>
            <a:schemeClr val="accent6"/>
          </a:solidFill>
        </p:spPr>
        <p:txBody>
          <a:bodyPr lIns="365760" anchor="ctr">
            <a:noAutofit/>
          </a:bodyPr>
          <a:lstStyle>
            <a:lvl1pPr marL="0" indent="0">
              <a:spcBef>
                <a:spcPts val="0"/>
              </a:spcBef>
              <a:buNone/>
              <a:defRPr sz="5500" cap="all"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4249400" y="27057096"/>
            <a:ext cx="117348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7409140" y="5852160"/>
            <a:ext cx="11734800" cy="1219200"/>
          </a:xfrm>
          <a:prstGeom prst="round1Rect">
            <a:avLst/>
          </a:prstGeom>
          <a:solidFill>
            <a:schemeClr val="accent6"/>
          </a:solidFill>
        </p:spPr>
        <p:txBody>
          <a:bodyPr lIns="365760" anchor="ctr">
            <a:noAutofit/>
          </a:bodyPr>
          <a:lstStyle>
            <a:lvl1pPr marL="0" indent="0">
              <a:spcBef>
                <a:spcPts val="0"/>
              </a:spcBef>
              <a:buNone/>
              <a:defRPr sz="5500" cap="all"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7409140" y="7071360"/>
            <a:ext cx="117348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7409140" y="15837408"/>
            <a:ext cx="117348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7409140" y="25831800"/>
            <a:ext cx="11734800" cy="1219200"/>
          </a:xfrm>
          <a:prstGeom prst="round1Rect">
            <a:avLst/>
          </a:prstGeom>
          <a:solidFill>
            <a:schemeClr val="accent1"/>
          </a:solidFill>
        </p:spPr>
        <p:txBody>
          <a:bodyPr lIns="365760" anchor="ctr">
            <a:noAutofit/>
          </a:bodyPr>
          <a:lstStyle>
            <a:lvl1pPr marL="0" indent="0">
              <a:spcBef>
                <a:spcPts val="0"/>
              </a:spcBef>
              <a:buNone/>
              <a:defRPr sz="5500" cap="all"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7409140" y="27057096"/>
            <a:ext cx="117348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0233602" y="2552699"/>
            <a:ext cx="11409998"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1460" rIns="251460" rtlCol="0" anchor="t"/>
          <a:lstStyle/>
          <a:p>
            <a:pPr lvl="0">
              <a:spcBef>
                <a:spcPts val="1100"/>
              </a:spcBef>
            </a:pPr>
            <a:r>
              <a:rPr sz="88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100"/>
              </a:spcBef>
            </a:pPr>
            <a:r>
              <a:rPr lang="en-US" sz="605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75"/>
              </a:spcBef>
            </a:pPr>
            <a:endParaRPr sz="5500" dirty="0">
              <a:solidFill>
                <a:prstClr val="white">
                  <a:lumMod val="50000"/>
                </a:prstClr>
              </a:solidFill>
              <a:latin typeface="Calibri Light" panose="020F0302020204030204" pitchFamily="34" charset="0"/>
              <a:cs typeface="Calibri" panose="020F0502020204030204" pitchFamily="34" charset="0"/>
            </a:endParaRPr>
          </a:p>
          <a:p>
            <a:pPr lvl="0">
              <a:spcBef>
                <a:spcPts val="1100"/>
              </a:spcBef>
            </a:pPr>
            <a:r>
              <a:rPr sz="8067"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100"/>
              </a:spcBef>
            </a:pPr>
            <a:r>
              <a:rPr sz="605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050" dirty="0" smtClean="0">
                <a:solidFill>
                  <a:prstClr val="white">
                    <a:lumMod val="50000"/>
                  </a:prstClr>
                </a:solidFill>
                <a:latin typeface="Calibri Light" panose="020F0302020204030204" pitchFamily="34" charset="0"/>
                <a:cs typeface="Calibri" panose="020F0502020204030204" pitchFamily="34" charset="0"/>
              </a:rPr>
              <a:t>poster </a:t>
            </a:r>
            <a:r>
              <a:rPr sz="6050" dirty="0" smtClean="0">
                <a:solidFill>
                  <a:prstClr val="white">
                    <a:lumMod val="50000"/>
                  </a:prstClr>
                </a:solidFill>
                <a:latin typeface="Calibri Light" panose="020F0302020204030204" pitchFamily="34" charset="0"/>
                <a:cs typeface="Calibri" panose="020F0502020204030204" pitchFamily="34" charset="0"/>
              </a:rPr>
              <a:t>are </a:t>
            </a:r>
            <a:r>
              <a:rPr sz="6050" dirty="0">
                <a:solidFill>
                  <a:prstClr val="white">
                    <a:lumMod val="50000"/>
                  </a:prstClr>
                </a:solidFill>
                <a:latin typeface="Calibri Light" panose="020F0302020204030204" pitchFamily="34" charset="0"/>
                <a:cs typeface="Calibri" panose="020F0502020204030204" pitchFamily="34" charset="0"/>
              </a:rPr>
              <a:t>formatted for you. </a:t>
            </a:r>
            <a:r>
              <a:rPr lang="en-US" sz="6050" dirty="0" smtClean="0">
                <a:solidFill>
                  <a:prstClr val="white">
                    <a:lumMod val="50000"/>
                  </a:prstClr>
                </a:solidFill>
                <a:latin typeface="Calibri Light" panose="020F0302020204030204" pitchFamily="34" charset="0"/>
                <a:cs typeface="Calibri" panose="020F0502020204030204" pitchFamily="34" charset="0"/>
              </a:rPr>
              <a:t>Type</a:t>
            </a:r>
            <a:r>
              <a:rPr lang="en-US" sz="605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05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05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200"/>
              </a:spcBef>
            </a:pPr>
            <a:r>
              <a:rPr lang="en-US" sz="6050" dirty="0" smtClean="0">
                <a:solidFill>
                  <a:prstClr val="white">
                    <a:lumMod val="50000"/>
                  </a:prstClr>
                </a:solidFill>
                <a:latin typeface="Calibri Light" panose="020F0302020204030204" pitchFamily="34" charset="0"/>
                <a:cs typeface="Calibri" panose="020F0502020204030204" pitchFamily="34" charset="0"/>
              </a:rPr>
              <a:t>T</a:t>
            </a:r>
            <a:r>
              <a:rPr sz="6050" dirty="0" smtClean="0">
                <a:solidFill>
                  <a:prstClr val="white">
                    <a:lumMod val="50000"/>
                  </a:prstClr>
                </a:solidFill>
                <a:latin typeface="Calibri Light" panose="020F0302020204030204" pitchFamily="34" charset="0"/>
                <a:cs typeface="Calibri" panose="020F0502020204030204" pitchFamily="34" charset="0"/>
              </a:rPr>
              <a:t>o </a:t>
            </a:r>
            <a:r>
              <a:rPr sz="605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200"/>
              </a:spcBef>
            </a:pPr>
            <a:r>
              <a:rPr sz="605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050" dirty="0" smtClean="0">
                <a:solidFill>
                  <a:prstClr val="white">
                    <a:lumMod val="50000"/>
                  </a:prstClr>
                </a:solidFill>
                <a:latin typeface="Calibri Light" panose="020F0302020204030204" pitchFamily="34" charset="0"/>
                <a:cs typeface="Calibri" panose="020F0502020204030204" pitchFamily="34" charset="0"/>
              </a:rPr>
              <a:t>content</a:t>
            </a:r>
            <a:r>
              <a:rPr sz="6050" dirty="0" smtClean="0">
                <a:solidFill>
                  <a:prstClr val="white">
                    <a:lumMod val="50000"/>
                  </a:prstClr>
                </a:solidFill>
                <a:latin typeface="Calibri Light" panose="020F0302020204030204" pitchFamily="34" charset="0"/>
                <a:cs typeface="Calibri" panose="020F0502020204030204" pitchFamily="34" charset="0"/>
              </a:rPr>
              <a:t> </a:t>
            </a:r>
            <a:r>
              <a:rPr sz="605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200"/>
              </a:spcBef>
            </a:pPr>
            <a:r>
              <a:rPr sz="605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050" dirty="0" smtClean="0">
                <a:solidFill>
                  <a:prstClr val="white">
                    <a:lumMod val="50000"/>
                  </a:prstClr>
                </a:solidFill>
                <a:latin typeface="Calibri Light" panose="020F0302020204030204" pitchFamily="34" charset="0"/>
                <a:cs typeface="Calibri" panose="020F0502020204030204" pitchFamily="34" charset="0"/>
              </a:rPr>
              <a:t>right-</a:t>
            </a:r>
            <a:r>
              <a:rPr sz="6050" dirty="0" smtClean="0">
                <a:solidFill>
                  <a:prstClr val="white">
                    <a:lumMod val="50000"/>
                  </a:prstClr>
                </a:solidFill>
                <a:latin typeface="Calibri Light" panose="020F0302020204030204" pitchFamily="34" charset="0"/>
                <a:cs typeface="Calibri" panose="020F0502020204030204" pitchFamily="34" charset="0"/>
              </a:rPr>
              <a:t>click </a:t>
            </a:r>
            <a:r>
              <a:rPr sz="6050" dirty="0">
                <a:solidFill>
                  <a:prstClr val="white">
                    <a:lumMod val="50000"/>
                  </a:prstClr>
                </a:solidFill>
                <a:latin typeface="Calibri Light" panose="020F0302020204030204" pitchFamily="34" charset="0"/>
                <a:cs typeface="Calibri" panose="020F0502020204030204" pitchFamily="34" charset="0"/>
              </a:rPr>
              <a:t>a </a:t>
            </a:r>
            <a:r>
              <a:rPr sz="6050" dirty="0" smtClean="0">
                <a:solidFill>
                  <a:prstClr val="white">
                    <a:lumMod val="50000"/>
                  </a:prstClr>
                </a:solidFill>
                <a:latin typeface="Calibri Light" panose="020F0302020204030204" pitchFamily="34" charset="0"/>
                <a:cs typeface="Calibri" panose="020F0502020204030204" pitchFamily="34" charset="0"/>
              </a:rPr>
              <a:t>picture</a:t>
            </a:r>
            <a:r>
              <a:rPr lang="en-US" sz="605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05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050" dirty="0" smtClean="0">
                <a:solidFill>
                  <a:prstClr val="white">
                    <a:lumMod val="50000"/>
                  </a:prstClr>
                </a:solidFill>
                <a:latin typeface="Calibri Light" panose="020F0302020204030204" pitchFamily="34" charset="0"/>
                <a:cs typeface="Calibri" panose="020F0502020204030204" pitchFamily="34" charset="0"/>
              </a:rPr>
              <a:t>esize</a:t>
            </a:r>
            <a:r>
              <a:rPr lang="en-US" sz="605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05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8404" userDrawn="1">
          <p15:clr>
            <a:srgbClr val="A4A3A4"/>
          </p15:clr>
        </p15:guide>
        <p15:guide id="2" pos="1694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02336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53" dirty="0"/>
          </a:p>
        </p:txBody>
      </p:sp>
      <p:sp>
        <p:nvSpPr>
          <p:cNvPr id="2" name="Title Placeholder 1"/>
          <p:cNvSpPr>
            <a:spLocks noGrp="1"/>
          </p:cNvSpPr>
          <p:nvPr>
            <p:ph type="title"/>
          </p:nvPr>
        </p:nvSpPr>
        <p:spPr bwMode="auto">
          <a:xfrm>
            <a:off x="5867400" y="990600"/>
            <a:ext cx="284988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67400" y="6019800"/>
            <a:ext cx="284988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7750" y="32114698"/>
            <a:ext cx="9052560" cy="457200"/>
          </a:xfrm>
          <a:prstGeom prst="rect">
            <a:avLst/>
          </a:prstGeom>
        </p:spPr>
        <p:txBody>
          <a:bodyPr vert="horz" lIns="91440" tIns="45720" rIns="91440" bIns="45720" rtlCol="0" anchor="ctr"/>
          <a:lstStyle>
            <a:lvl1pPr algn="l">
              <a:defRPr sz="1467">
                <a:solidFill>
                  <a:schemeClr val="tx1">
                    <a:tint val="75000"/>
                  </a:schemeClr>
                </a:solidFill>
              </a:defRPr>
            </a:lvl1pPr>
          </a:lstStyle>
          <a:p>
            <a:fld id="{ECAA57DF-1C19-4726-AB84-014692BAD8F5}" type="datetimeFigureOut">
              <a:rPr lang="en-US" smtClean="0"/>
              <a:pPr/>
              <a:t>7/23/2015</a:t>
            </a:fld>
            <a:endParaRPr lang="en-US" dirty="0"/>
          </a:p>
        </p:txBody>
      </p:sp>
      <p:sp>
        <p:nvSpPr>
          <p:cNvPr id="5" name="Footer Placeholder 4"/>
          <p:cNvSpPr>
            <a:spLocks noGrp="1"/>
          </p:cNvSpPr>
          <p:nvPr>
            <p:ph type="ftr" sz="quarter" idx="3"/>
          </p:nvPr>
        </p:nvSpPr>
        <p:spPr>
          <a:xfrm>
            <a:off x="10100310" y="32114698"/>
            <a:ext cx="20032980" cy="457200"/>
          </a:xfrm>
          <a:prstGeom prst="rect">
            <a:avLst/>
          </a:prstGeom>
        </p:spPr>
        <p:txBody>
          <a:bodyPr vert="horz" lIns="91440" tIns="45720" rIns="91440" bIns="45720" rtlCol="0" anchor="ctr"/>
          <a:lstStyle>
            <a:lvl1pPr algn="ctr">
              <a:defRPr sz="14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133290" y="32114698"/>
            <a:ext cx="9052560" cy="457200"/>
          </a:xfrm>
          <a:prstGeom prst="rect">
            <a:avLst/>
          </a:prstGeom>
        </p:spPr>
        <p:txBody>
          <a:bodyPr vert="horz" lIns="91440" tIns="45720" rIns="91440" bIns="45720" rtlCol="0" anchor="ctr"/>
          <a:lstStyle>
            <a:lvl1pPr algn="r">
              <a:defRPr sz="1467">
                <a:solidFill>
                  <a:schemeClr val="tx1">
                    <a:tint val="75000"/>
                  </a:schemeClr>
                </a:solidFill>
              </a:defRPr>
            </a:lvl1p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iming>
    <p:tnLst>
      <p:par>
        <p:cTn id="1" dur="indefinite" restart="never" nodeType="tmRoot"/>
      </p:par>
    </p:tnLst>
  </p:timing>
  <p:txStyles>
    <p:titleStyle>
      <a:lvl1pPr algn="l" defTabSz="4023522" rtl="0" eaLnBrk="1" latinLnBrk="0" hangingPunct="1">
        <a:lnSpc>
          <a:spcPct val="90000"/>
        </a:lnSpc>
        <a:spcBef>
          <a:spcPct val="0"/>
        </a:spcBef>
        <a:buNone/>
        <a:defRPr sz="8067" b="1" i="0" u="none" kern="1200">
          <a:solidFill>
            <a:schemeClr val="bg1"/>
          </a:solidFill>
          <a:latin typeface="+mj-lt"/>
          <a:ea typeface="+mj-ea"/>
          <a:cs typeface="+mj-cs"/>
        </a:defRPr>
      </a:lvl1pPr>
    </p:titleStyle>
    <p:bodyStyle>
      <a:lvl1pPr marL="419117" indent="-419117" algn="l" defTabSz="4023522" rtl="0" eaLnBrk="1" latinLnBrk="0" hangingPunct="1">
        <a:lnSpc>
          <a:spcPct val="100000"/>
        </a:lnSpc>
        <a:spcBef>
          <a:spcPts val="1100"/>
        </a:spcBef>
        <a:buClr>
          <a:schemeClr val="accent2"/>
        </a:buClr>
        <a:buFont typeface="Arial" panose="020B0604020202020204" pitchFamily="34" charset="0"/>
        <a:buChar char="•"/>
        <a:defRPr sz="2567" kern="1200">
          <a:solidFill>
            <a:schemeClr val="tx1"/>
          </a:solidFill>
          <a:latin typeface="+mn-lt"/>
          <a:ea typeface="+mn-ea"/>
          <a:cs typeface="+mn-cs"/>
        </a:defRPr>
      </a:lvl1pPr>
      <a:lvl2pPr marL="1005881" indent="-419117" algn="l" defTabSz="4023522" rtl="0" eaLnBrk="1" latinLnBrk="0" hangingPunct="1">
        <a:lnSpc>
          <a:spcPct val="100000"/>
        </a:lnSpc>
        <a:spcBef>
          <a:spcPts val="1100"/>
        </a:spcBef>
        <a:buClr>
          <a:schemeClr val="accent2"/>
        </a:buClr>
        <a:buFont typeface="Arial" panose="020B0604020202020204" pitchFamily="34" charset="0"/>
        <a:buChar char="•"/>
        <a:defRPr sz="2200" kern="1200">
          <a:solidFill>
            <a:schemeClr val="tx1"/>
          </a:solidFill>
          <a:latin typeface="+mn-lt"/>
          <a:ea typeface="+mn-ea"/>
          <a:cs typeface="+mn-cs"/>
        </a:defRPr>
      </a:lvl2pPr>
      <a:lvl3pPr marL="1005881" indent="-419117" algn="l" defTabSz="4023522" rtl="0" eaLnBrk="1" latinLnBrk="0" hangingPunct="1">
        <a:lnSpc>
          <a:spcPct val="100000"/>
        </a:lnSpc>
        <a:spcBef>
          <a:spcPts val="1100"/>
        </a:spcBef>
        <a:buClr>
          <a:schemeClr val="accent2"/>
        </a:buClr>
        <a:buFont typeface="Arial" panose="020B0604020202020204" pitchFamily="34" charset="0"/>
        <a:buChar char="•"/>
        <a:defRPr sz="2200" kern="1200">
          <a:solidFill>
            <a:schemeClr val="tx1"/>
          </a:solidFill>
          <a:latin typeface="+mn-lt"/>
          <a:ea typeface="+mn-ea"/>
          <a:cs typeface="+mn-cs"/>
        </a:defRPr>
      </a:lvl3pPr>
      <a:lvl4pPr marL="1005881" indent="-419117" algn="l" defTabSz="4023522" rtl="0" eaLnBrk="1" latinLnBrk="0" hangingPunct="1">
        <a:lnSpc>
          <a:spcPct val="100000"/>
        </a:lnSpc>
        <a:spcBef>
          <a:spcPts val="1100"/>
        </a:spcBef>
        <a:buClr>
          <a:schemeClr val="accent2"/>
        </a:buClr>
        <a:buFont typeface="Arial" panose="020B0604020202020204" pitchFamily="34" charset="0"/>
        <a:buChar char="•"/>
        <a:defRPr sz="2200" kern="1200">
          <a:solidFill>
            <a:schemeClr val="tx1"/>
          </a:solidFill>
          <a:latin typeface="+mn-lt"/>
          <a:ea typeface="+mn-ea"/>
          <a:cs typeface="+mn-cs"/>
        </a:defRPr>
      </a:lvl4pPr>
      <a:lvl5pPr marL="1005881" indent="-419117" algn="l" defTabSz="4023522" rtl="0" eaLnBrk="1" latinLnBrk="0" hangingPunct="1">
        <a:lnSpc>
          <a:spcPct val="100000"/>
        </a:lnSpc>
        <a:spcBef>
          <a:spcPts val="1100"/>
        </a:spcBef>
        <a:buClr>
          <a:schemeClr val="accent2"/>
        </a:buClr>
        <a:buFont typeface="Arial" panose="020B0604020202020204" pitchFamily="34" charset="0"/>
        <a:buChar char="•"/>
        <a:defRPr sz="2200" kern="1200">
          <a:solidFill>
            <a:schemeClr val="tx1"/>
          </a:solidFill>
          <a:latin typeface="+mn-lt"/>
          <a:ea typeface="+mn-ea"/>
          <a:cs typeface="+mn-cs"/>
        </a:defRPr>
      </a:lvl5pPr>
      <a:lvl6pPr marL="1005881" indent="-419117" algn="l" defTabSz="4023522" rtl="0" eaLnBrk="1" latinLnBrk="0" hangingPunct="1">
        <a:lnSpc>
          <a:spcPct val="100000"/>
        </a:lnSpc>
        <a:spcBef>
          <a:spcPts val="1100"/>
        </a:spcBef>
        <a:buClr>
          <a:schemeClr val="accent2"/>
        </a:buClr>
        <a:buFont typeface="Arial" panose="020B0604020202020204" pitchFamily="34" charset="0"/>
        <a:buChar char="•"/>
        <a:defRPr sz="2200" kern="1200">
          <a:solidFill>
            <a:schemeClr val="tx1"/>
          </a:solidFill>
          <a:latin typeface="+mn-lt"/>
          <a:ea typeface="+mn-ea"/>
          <a:cs typeface="+mn-cs"/>
        </a:defRPr>
      </a:lvl6pPr>
      <a:lvl7pPr marL="1005881" indent="-419117" algn="l" defTabSz="4023522" rtl="0" eaLnBrk="1" latinLnBrk="0" hangingPunct="1">
        <a:lnSpc>
          <a:spcPct val="100000"/>
        </a:lnSpc>
        <a:spcBef>
          <a:spcPts val="1100"/>
        </a:spcBef>
        <a:buClr>
          <a:schemeClr val="accent2"/>
        </a:buClr>
        <a:buFont typeface="Arial" panose="020B0604020202020204" pitchFamily="34" charset="0"/>
        <a:buChar char="•"/>
        <a:defRPr sz="2200" kern="1200">
          <a:solidFill>
            <a:schemeClr val="tx1"/>
          </a:solidFill>
          <a:latin typeface="+mn-lt"/>
          <a:ea typeface="+mn-ea"/>
          <a:cs typeface="+mn-cs"/>
        </a:defRPr>
      </a:lvl7pPr>
      <a:lvl8pPr marL="1005881" indent="-419117" algn="l" defTabSz="4023522" rtl="0" eaLnBrk="1" latinLnBrk="0" hangingPunct="1">
        <a:lnSpc>
          <a:spcPct val="100000"/>
        </a:lnSpc>
        <a:spcBef>
          <a:spcPts val="1100"/>
        </a:spcBef>
        <a:buClr>
          <a:schemeClr val="accent2"/>
        </a:buClr>
        <a:buFont typeface="Arial" panose="020B0604020202020204" pitchFamily="34" charset="0"/>
        <a:buChar char="•"/>
        <a:defRPr sz="2200" kern="1200">
          <a:solidFill>
            <a:schemeClr val="tx1"/>
          </a:solidFill>
          <a:latin typeface="+mn-lt"/>
          <a:ea typeface="+mn-ea"/>
          <a:cs typeface="+mn-cs"/>
        </a:defRPr>
      </a:lvl8pPr>
      <a:lvl9pPr marL="1005881" indent="-419117" algn="l" defTabSz="4023522" rtl="0" eaLnBrk="1" latinLnBrk="0" hangingPunct="1">
        <a:lnSpc>
          <a:spcPct val="100000"/>
        </a:lnSpc>
        <a:spcBef>
          <a:spcPts val="1100"/>
        </a:spcBef>
        <a:buClr>
          <a:schemeClr val="accent2"/>
        </a:buClr>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4023522" rtl="0" eaLnBrk="1" latinLnBrk="0" hangingPunct="1">
        <a:defRPr sz="7920" kern="1200">
          <a:solidFill>
            <a:schemeClr val="tx1"/>
          </a:solidFill>
          <a:latin typeface="+mn-lt"/>
          <a:ea typeface="+mn-ea"/>
          <a:cs typeface="+mn-cs"/>
        </a:defRPr>
      </a:lvl1pPr>
      <a:lvl2pPr marL="2011761" algn="l" defTabSz="4023522" rtl="0" eaLnBrk="1" latinLnBrk="0" hangingPunct="1">
        <a:defRPr sz="7920" kern="1200">
          <a:solidFill>
            <a:schemeClr val="tx1"/>
          </a:solidFill>
          <a:latin typeface="+mn-lt"/>
          <a:ea typeface="+mn-ea"/>
          <a:cs typeface="+mn-cs"/>
        </a:defRPr>
      </a:lvl2pPr>
      <a:lvl3pPr marL="4023522" algn="l" defTabSz="4023522" rtl="0" eaLnBrk="1" latinLnBrk="0" hangingPunct="1">
        <a:defRPr sz="7920" kern="1200">
          <a:solidFill>
            <a:schemeClr val="tx1"/>
          </a:solidFill>
          <a:latin typeface="+mn-lt"/>
          <a:ea typeface="+mn-ea"/>
          <a:cs typeface="+mn-cs"/>
        </a:defRPr>
      </a:lvl3pPr>
      <a:lvl4pPr marL="6035284" algn="l" defTabSz="4023522" rtl="0" eaLnBrk="1" latinLnBrk="0" hangingPunct="1">
        <a:defRPr sz="7920" kern="1200">
          <a:solidFill>
            <a:schemeClr val="tx1"/>
          </a:solidFill>
          <a:latin typeface="+mn-lt"/>
          <a:ea typeface="+mn-ea"/>
          <a:cs typeface="+mn-cs"/>
        </a:defRPr>
      </a:lvl4pPr>
      <a:lvl5pPr marL="8047046" algn="l" defTabSz="4023522" rtl="0" eaLnBrk="1" latinLnBrk="0" hangingPunct="1">
        <a:defRPr sz="7920" kern="1200">
          <a:solidFill>
            <a:schemeClr val="tx1"/>
          </a:solidFill>
          <a:latin typeface="+mn-lt"/>
          <a:ea typeface="+mn-ea"/>
          <a:cs typeface="+mn-cs"/>
        </a:defRPr>
      </a:lvl5pPr>
      <a:lvl6pPr marL="10058806" algn="l" defTabSz="4023522" rtl="0" eaLnBrk="1" latinLnBrk="0" hangingPunct="1">
        <a:defRPr sz="7920" kern="1200">
          <a:solidFill>
            <a:schemeClr val="tx1"/>
          </a:solidFill>
          <a:latin typeface="+mn-lt"/>
          <a:ea typeface="+mn-ea"/>
          <a:cs typeface="+mn-cs"/>
        </a:defRPr>
      </a:lvl6pPr>
      <a:lvl7pPr marL="12070567" algn="l" defTabSz="4023522" rtl="0" eaLnBrk="1" latinLnBrk="0" hangingPunct="1">
        <a:defRPr sz="7920" kern="1200">
          <a:solidFill>
            <a:schemeClr val="tx1"/>
          </a:solidFill>
          <a:latin typeface="+mn-lt"/>
          <a:ea typeface="+mn-ea"/>
          <a:cs typeface="+mn-cs"/>
        </a:defRPr>
      </a:lvl7pPr>
      <a:lvl8pPr marL="14082329" algn="l" defTabSz="4023522" rtl="0" eaLnBrk="1" latinLnBrk="0" hangingPunct="1">
        <a:defRPr sz="7920" kern="1200">
          <a:solidFill>
            <a:schemeClr val="tx1"/>
          </a:solidFill>
          <a:latin typeface="+mn-lt"/>
          <a:ea typeface="+mn-ea"/>
          <a:cs typeface="+mn-cs"/>
        </a:defRPr>
      </a:lvl8pPr>
      <a:lvl9pPr marL="16094090" algn="l" defTabSz="4023522" rtl="0" eaLnBrk="1" latinLnBrk="0" hangingPunct="1">
        <a:defRPr sz="792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660" userDrawn="1">
          <p15:clr>
            <a:srgbClr val="A4A3A4"/>
          </p15:clr>
        </p15:guide>
        <p15:guide id="3" pos="24684" userDrawn="1">
          <p15:clr>
            <a:srgbClr val="A4A3A4"/>
          </p15:clr>
        </p15:guide>
        <p15:guide id="4" pos="12672"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374" y="1585303"/>
            <a:ext cx="3158438" cy="2776173"/>
          </a:xfrm>
          <a:prstGeom prst="rect">
            <a:avLst/>
          </a:prstGeom>
        </p:spPr>
      </p:pic>
      <p:sp>
        <p:nvSpPr>
          <p:cNvPr id="4" name="Title 3"/>
          <p:cNvSpPr>
            <a:spLocks noGrp="1"/>
          </p:cNvSpPr>
          <p:nvPr>
            <p:ph type="title"/>
          </p:nvPr>
        </p:nvSpPr>
        <p:spPr>
          <a:xfrm>
            <a:off x="4355780" y="1303565"/>
            <a:ext cx="29356878" cy="1874979"/>
          </a:xfrm>
        </p:spPr>
        <p:txBody>
          <a:bodyPr>
            <a:normAutofit/>
          </a:bodyPr>
          <a:lstStyle/>
          <a:p>
            <a:r>
              <a:rPr lang="en-US" sz="8800" dirty="0"/>
              <a:t>Analyzing Stock Data U</a:t>
            </a:r>
            <a:r>
              <a:rPr lang="en-US" sz="8800" dirty="0" smtClean="0"/>
              <a:t>sing Multi-Dimensional </a:t>
            </a:r>
            <a:r>
              <a:rPr lang="en-US" sz="8800" dirty="0"/>
              <a:t>Scaling</a:t>
            </a:r>
          </a:p>
        </p:txBody>
      </p:sp>
      <p:sp>
        <p:nvSpPr>
          <p:cNvPr id="23" name="Text Placeholder 22"/>
          <p:cNvSpPr>
            <a:spLocks noGrp="1"/>
          </p:cNvSpPr>
          <p:nvPr>
            <p:ph type="body" sz="quarter" idx="36"/>
          </p:nvPr>
        </p:nvSpPr>
        <p:spPr>
          <a:xfrm>
            <a:off x="4187084" y="3512507"/>
            <a:ext cx="29356878" cy="649328"/>
          </a:xfrm>
        </p:spPr>
        <p:txBody>
          <a:bodyPr/>
          <a:lstStyle/>
          <a:p>
            <a:r>
              <a:rPr lang="en-US" sz="3200" dirty="0"/>
              <a:t>Maya Smith(Winston Salem State University), Anthony Scott (Winston Salem State University), Mentor: Supun </a:t>
            </a:r>
            <a:r>
              <a:rPr lang="en-US" sz="3200" dirty="0" smtClean="0"/>
              <a:t>Kamburugamuve </a:t>
            </a:r>
            <a:r>
              <a:rPr lang="en-US" sz="3200" dirty="0"/>
              <a:t>(Indiana University) Principal Investigator: Dr. Geoffrey Fox (Indiana University</a:t>
            </a:r>
            <a:r>
              <a:rPr lang="en-US" sz="3200" dirty="0" smtClean="0"/>
              <a:t>)</a:t>
            </a:r>
            <a:endParaRPr lang="en-US" dirty="0"/>
          </a:p>
        </p:txBody>
      </p:sp>
      <p:pic>
        <p:nvPicPr>
          <p:cNvPr id="36" name="Picture 35"/>
          <p:cNvPicPr>
            <a:picLocks/>
          </p:cNvPicPr>
          <p:nvPr/>
        </p:nvPicPr>
        <p:blipFill>
          <a:blip r:embed="rId3">
            <a:extLst>
              <a:ext uri="{28A0092B-C50C-407E-A947-70E740481C1C}">
                <a14:useLocalDpi xmlns:a14="http://schemas.microsoft.com/office/drawing/2010/main" val="0"/>
              </a:ext>
            </a:extLst>
          </a:blip>
          <a:stretch>
            <a:fillRect/>
          </a:stretch>
        </p:blipFill>
        <p:spPr>
          <a:xfrm>
            <a:off x="33339405" y="1604622"/>
            <a:ext cx="3154680" cy="2779776"/>
          </a:xfrm>
          <a:prstGeom prst="rect">
            <a:avLst/>
          </a:prstGeom>
          <a:solidFill>
            <a:schemeClr val="tx1"/>
          </a:solidFill>
        </p:spPr>
      </p:pic>
      <p:sp>
        <p:nvSpPr>
          <p:cNvPr id="5" name="Text Placeholder 4"/>
          <p:cNvSpPr>
            <a:spLocks noGrp="1"/>
          </p:cNvSpPr>
          <p:nvPr>
            <p:ph type="body" sz="quarter" idx="13"/>
          </p:nvPr>
        </p:nvSpPr>
        <p:spPr>
          <a:xfrm>
            <a:off x="585374" y="5812729"/>
            <a:ext cx="13506864" cy="1219200"/>
          </a:xfrm>
        </p:spPr>
        <p:txBody>
          <a:bodyPr/>
          <a:lstStyle/>
          <a:p>
            <a:r>
              <a:rPr lang="en-US" dirty="0" smtClean="0"/>
              <a:t>abstract</a:t>
            </a:r>
            <a:endParaRPr lang="en-US" dirty="0"/>
          </a:p>
        </p:txBody>
      </p:sp>
      <p:sp>
        <p:nvSpPr>
          <p:cNvPr id="11" name="Content Placeholder 10"/>
          <p:cNvSpPr>
            <a:spLocks noGrp="1"/>
          </p:cNvSpPr>
          <p:nvPr>
            <p:ph sz="quarter" idx="24"/>
          </p:nvPr>
        </p:nvSpPr>
        <p:spPr>
          <a:xfrm>
            <a:off x="576262" y="7332869"/>
            <a:ext cx="13515976" cy="9810765"/>
          </a:xfrm>
        </p:spPr>
        <p:txBody>
          <a:bodyPr>
            <a:noAutofit/>
          </a:bodyPr>
          <a:lstStyle/>
          <a:p>
            <a:pPr marL="0" indent="0" algn="just">
              <a:buNone/>
            </a:pPr>
            <a:r>
              <a:rPr lang="en-US" sz="4000" dirty="0" smtClean="0">
                <a:latin typeface="Times New Roman" panose="02020603050405020304" pitchFamily="18" charset="0"/>
                <a:cs typeface="Times New Roman" panose="02020603050405020304" pitchFamily="18" charset="0"/>
              </a:rPr>
              <a:t>Multidimensional </a:t>
            </a:r>
            <a:r>
              <a:rPr lang="en-US" sz="4000" dirty="0">
                <a:latin typeface="Times New Roman" panose="02020603050405020304" pitchFamily="18" charset="0"/>
                <a:cs typeface="Times New Roman" panose="02020603050405020304" pitchFamily="18" charset="0"/>
              </a:rPr>
              <a:t>Scaling is a means of visualizing the level of similarity of individual cases of a dataset. It refers to a set of related ordination techniques used in information visualization, in particular to display the information contained in a distance matrix. Furthermore, a stock market is the market in which portions of publicly held companies are issued and traded either through exchanges or over-the-counter markets. Withal kenned as the equity market, the stock market is one of the most vital components of a free-market economy, as it provides companies with access to capital in exchange for giving investors a slice of ownership in the company. The stock market makes it possible to grow diminutive initial sums of currency into immensely colossal ones, and to become affluent without taking the jeopardy of starting a business or making the sacrifices that often accompany a high-paying vocation.</a:t>
            </a:r>
          </a:p>
          <a:p>
            <a:pPr marL="0" indent="0" algn="just">
              <a:buNone/>
            </a:pPr>
            <a:r>
              <a:rPr lang="en-US" sz="4000" dirty="0">
                <a:latin typeface="Times New Roman" panose="02020603050405020304" pitchFamily="18" charset="0"/>
                <a:cs typeface="Times New Roman" panose="02020603050405020304" pitchFamily="18" charset="0"/>
              </a:rPr>
              <a:t> </a:t>
            </a:r>
          </a:p>
        </p:txBody>
      </p:sp>
      <p:sp>
        <p:nvSpPr>
          <p:cNvPr id="9" name="Text Placeholder 8"/>
          <p:cNvSpPr>
            <a:spLocks noGrp="1"/>
          </p:cNvSpPr>
          <p:nvPr>
            <p:ph type="body" sz="quarter" idx="21"/>
          </p:nvPr>
        </p:nvSpPr>
        <p:spPr>
          <a:xfrm>
            <a:off x="14702043" y="5765518"/>
            <a:ext cx="12015581" cy="1219200"/>
          </a:xfrm>
        </p:spPr>
        <p:txBody>
          <a:bodyPr/>
          <a:lstStyle/>
          <a:p>
            <a:r>
              <a:rPr lang="en-US" dirty="0" smtClean="0"/>
              <a:t>methods</a:t>
            </a:r>
            <a:endParaRPr lang="en-US" dirty="0"/>
          </a:p>
        </p:txBody>
      </p:sp>
      <p:sp>
        <p:nvSpPr>
          <p:cNvPr id="16" name="Text Placeholder 15"/>
          <p:cNvSpPr>
            <a:spLocks noGrp="1"/>
          </p:cNvSpPr>
          <p:nvPr>
            <p:ph type="body" sz="quarter" idx="29"/>
          </p:nvPr>
        </p:nvSpPr>
        <p:spPr>
          <a:xfrm>
            <a:off x="14701364" y="25118055"/>
            <a:ext cx="11827933" cy="1219200"/>
          </a:xfrm>
        </p:spPr>
        <p:txBody>
          <a:bodyPr/>
          <a:lstStyle/>
          <a:p>
            <a:r>
              <a:rPr lang="en-US" dirty="0" smtClean="0"/>
              <a:t>results</a:t>
            </a:r>
            <a:endParaRPr lang="en-US" dirty="0"/>
          </a:p>
        </p:txBody>
      </p:sp>
      <p:sp>
        <p:nvSpPr>
          <p:cNvPr id="17" name="Content Placeholder 16"/>
          <p:cNvSpPr>
            <a:spLocks noGrp="1"/>
          </p:cNvSpPr>
          <p:nvPr>
            <p:ph sz="quarter" idx="30"/>
          </p:nvPr>
        </p:nvSpPr>
        <p:spPr>
          <a:xfrm>
            <a:off x="14701364" y="26686690"/>
            <a:ext cx="11734800" cy="4572000"/>
          </a:xfrm>
        </p:spPr>
        <p:txBody>
          <a:bodyPr>
            <a:normAutofit/>
          </a:bodyPr>
          <a:lstStyle/>
          <a:p>
            <a:pPr marL="0" indent="0" algn="just">
              <a:buNone/>
            </a:pPr>
            <a:r>
              <a:rPr lang="en-US" sz="4000" dirty="0" smtClean="0">
                <a:latin typeface="Times New Roman" panose="02020603050405020304" pitchFamily="18" charset="0"/>
                <a:cs typeface="Times New Roman" panose="02020603050405020304" pitchFamily="18" charset="0"/>
              </a:rPr>
              <a:t>Stock data from years 2004 and 2010 are mapped to 3d using multidimensional scaling. The </a:t>
            </a:r>
            <a:r>
              <a:rPr lang="en-US" sz="4000" dirty="0">
                <a:latin typeface="Times New Roman" panose="02020603050405020304" pitchFamily="18" charset="0"/>
                <a:cs typeface="Times New Roman" panose="02020603050405020304" pitchFamily="18" charset="0"/>
              </a:rPr>
              <a:t>coloring shows the years change in the data. For example stocks with read are the ones with most positive change over the year and once with blue have the most negative change over the year.</a:t>
            </a:r>
          </a:p>
        </p:txBody>
      </p:sp>
      <p:sp>
        <p:nvSpPr>
          <p:cNvPr id="18" name="Text Placeholder 17"/>
          <p:cNvSpPr>
            <a:spLocks noGrp="1"/>
          </p:cNvSpPr>
          <p:nvPr>
            <p:ph type="body" sz="quarter" idx="31"/>
          </p:nvPr>
        </p:nvSpPr>
        <p:spPr>
          <a:xfrm>
            <a:off x="27409139" y="5766340"/>
            <a:ext cx="12108843" cy="1219200"/>
          </a:xfrm>
        </p:spPr>
        <p:txBody>
          <a:bodyPr/>
          <a:lstStyle/>
          <a:p>
            <a:r>
              <a:rPr lang="en-US" dirty="0" smtClean="0"/>
              <a:t>results</a:t>
            </a:r>
            <a:endParaRPr lang="en-US" dirty="0"/>
          </a:p>
        </p:txBody>
      </p:sp>
      <p:sp>
        <p:nvSpPr>
          <p:cNvPr id="21" name="Text Placeholder 20"/>
          <p:cNvSpPr>
            <a:spLocks noGrp="1"/>
          </p:cNvSpPr>
          <p:nvPr>
            <p:ph type="body" sz="quarter" idx="34"/>
          </p:nvPr>
        </p:nvSpPr>
        <p:spPr>
          <a:xfrm>
            <a:off x="27555423" y="23397273"/>
            <a:ext cx="12171706" cy="1219200"/>
          </a:xfrm>
        </p:spPr>
        <p:txBody>
          <a:bodyPr/>
          <a:lstStyle/>
          <a:p>
            <a:r>
              <a:rPr lang="en-US" dirty="0" smtClean="0"/>
              <a:t>conclusion</a:t>
            </a:r>
            <a:endParaRPr lang="en-US" dirty="0"/>
          </a:p>
        </p:txBody>
      </p:sp>
      <p:sp>
        <p:nvSpPr>
          <p:cNvPr id="22" name="Content Placeholder 21"/>
          <p:cNvSpPr>
            <a:spLocks noGrp="1"/>
          </p:cNvSpPr>
          <p:nvPr>
            <p:ph sz="quarter" idx="35"/>
          </p:nvPr>
        </p:nvSpPr>
        <p:spPr>
          <a:xfrm>
            <a:off x="27596160" y="24846885"/>
            <a:ext cx="11734800" cy="1839805"/>
          </a:xfrm>
        </p:spPr>
        <p:txBody>
          <a:bodyPr>
            <a:normAutofit fontScale="92500" lnSpcReduction="10000"/>
          </a:bodyPr>
          <a:lstStyle/>
          <a:p>
            <a:pPr marL="0" indent="0" algn="just">
              <a:buNone/>
            </a:pPr>
            <a:r>
              <a:rPr lang="en-US" sz="4000" dirty="0">
                <a:latin typeface="Times New Roman" panose="02020603050405020304" pitchFamily="18" charset="0"/>
                <a:cs typeface="Times New Roman" panose="02020603050405020304" pitchFamily="18" charset="0"/>
              </a:rPr>
              <a:t>In this research, we proposed simple graphical tools </a:t>
            </a:r>
            <a:r>
              <a:rPr lang="en-US" sz="4000" dirty="0" smtClean="0">
                <a:latin typeface="Times New Roman" panose="02020603050405020304" pitchFamily="18" charset="0"/>
                <a:cs typeface="Times New Roman" panose="02020603050405020304" pitchFamily="18" charset="0"/>
              </a:rPr>
              <a:t>to visualize </a:t>
            </a:r>
            <a:r>
              <a:rPr lang="en-US" sz="4000" dirty="0">
                <a:latin typeface="Times New Roman" panose="02020603050405020304" pitchFamily="18" charset="0"/>
                <a:cs typeface="Times New Roman" panose="02020603050405020304" pitchFamily="18" charset="0"/>
              </a:rPr>
              <a:t>time-varying correlations between stock market behavior</a:t>
            </a:r>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endParaRPr lang="en-US" dirty="0"/>
          </a:p>
        </p:txBody>
      </p:sp>
      <p:pic>
        <p:nvPicPr>
          <p:cNvPr id="20" name="Content Placeholder 19"/>
          <p:cNvPicPr>
            <a:picLocks noGrp="1"/>
          </p:cNvPicPr>
          <p:nvPr>
            <p:ph sz="quarter" idx="32"/>
          </p:nvPr>
        </p:nvPicPr>
        <p:blipFill>
          <a:blip r:embed="rId4">
            <a:extLst>
              <a:ext uri="{28A0092B-C50C-407E-A947-70E740481C1C}">
                <a14:useLocalDpi xmlns:a14="http://schemas.microsoft.com/office/drawing/2010/main" val="0"/>
              </a:ext>
            </a:extLst>
          </a:blip>
          <a:stretch>
            <a:fillRect/>
          </a:stretch>
        </p:blipFill>
        <p:spPr>
          <a:xfrm>
            <a:off x="27575205" y="7270654"/>
            <a:ext cx="11695176" cy="7351776"/>
          </a:xfrm>
        </p:spPr>
      </p:pic>
      <p:pic>
        <p:nvPicPr>
          <p:cNvPr id="30" name="Content Placeholder 29"/>
          <p:cNvPicPr>
            <a:picLocks noGrp="1" noChangeAspect="1"/>
          </p:cNvPicPr>
          <p:nvPr>
            <p:ph sz="quarter" idx="33"/>
          </p:nvPr>
        </p:nvPicPr>
        <p:blipFill>
          <a:blip r:embed="rId5">
            <a:extLst>
              <a:ext uri="{28A0092B-C50C-407E-A947-70E740481C1C}">
                <a14:useLocalDpi xmlns:a14="http://schemas.microsoft.com/office/drawing/2010/main" val="0"/>
              </a:ext>
            </a:extLst>
          </a:blip>
          <a:stretch>
            <a:fillRect/>
          </a:stretch>
        </p:blipFill>
        <p:spPr>
          <a:xfrm>
            <a:off x="27577491" y="15296919"/>
            <a:ext cx="11692890" cy="7349499"/>
          </a:xfrm>
        </p:spPr>
      </p:pic>
      <p:pic>
        <p:nvPicPr>
          <p:cNvPr id="31" name="Content Placeholder 30"/>
          <p:cNvPicPr>
            <a:picLocks noGrp="1" noChangeAspect="1"/>
          </p:cNvPicPr>
          <p:nvPr>
            <p:ph sz="quarter" idx="27"/>
          </p:nvPr>
        </p:nvPicPr>
        <p:blipFill>
          <a:blip r:embed="rId6"/>
          <a:stretch>
            <a:fillRect/>
          </a:stretch>
        </p:blipFill>
        <p:spPr>
          <a:xfrm>
            <a:off x="14701364" y="9022662"/>
            <a:ext cx="11921069" cy="15063402"/>
          </a:xfrm>
          <a:prstGeom prst="rect">
            <a:avLst/>
          </a:prstGeom>
        </p:spPr>
      </p:pic>
      <p:sp>
        <p:nvSpPr>
          <p:cNvPr id="37" name="Text Placeholder 3"/>
          <p:cNvSpPr>
            <a:spLocks noGrp="1"/>
          </p:cNvSpPr>
          <p:nvPr>
            <p:ph type="body" sz="quarter" idx="13"/>
          </p:nvPr>
        </p:nvSpPr>
        <p:spPr>
          <a:xfrm>
            <a:off x="836088" y="17444574"/>
            <a:ext cx="13256150" cy="1219200"/>
          </a:xfrm>
        </p:spPr>
        <p:txBody>
          <a:bodyPr/>
          <a:lstStyle/>
          <a:p>
            <a:r>
              <a:rPr lang="en-US" dirty="0" smtClean="0"/>
              <a:t>Introduction </a:t>
            </a:r>
            <a:endParaRPr lang="en-US" dirty="0"/>
          </a:p>
        </p:txBody>
      </p:sp>
      <p:sp>
        <p:nvSpPr>
          <p:cNvPr id="38" name="Rectangle 37"/>
          <p:cNvSpPr/>
          <p:nvPr/>
        </p:nvSpPr>
        <p:spPr>
          <a:xfrm>
            <a:off x="836088" y="19215793"/>
            <a:ext cx="12996323" cy="5016758"/>
          </a:xfrm>
          <a:prstGeom prst="rect">
            <a:avLst/>
          </a:prstGeom>
        </p:spPr>
        <p:txBody>
          <a:bodyPr wrap="square">
            <a:spAutoFit/>
          </a:bodyPr>
          <a:lstStyle/>
          <a:p>
            <a:pPr algn="just"/>
            <a:r>
              <a:rPr lang="en-US" sz="4000" dirty="0">
                <a:latin typeface="Times New Roman" panose="02020603050405020304" pitchFamily="18" charset="0"/>
                <a:cs typeface="Times New Roman" panose="02020603050405020304" pitchFamily="18" charset="0"/>
              </a:rPr>
              <a:t>We describe the application of a statistical technique kenned as Multidimensional Scaling to analyze &amp; model a stock market. To analyze such astronomically immense volume and high-dimensional scientific data, many high performance dimension reduction and clustering algorithms have been developed. Among kenned algorithms, we utilize Multidimensional Scaling (MDS) to reduce the dimension of pristine data and Pairwise Clustering, and to relegate the data. </a:t>
            </a:r>
          </a:p>
        </p:txBody>
      </p:sp>
      <p:pic>
        <p:nvPicPr>
          <p:cNvPr id="41" name="Picture 40"/>
          <p:cNvPicPr>
            <a:picLocks noChangeAspect="1"/>
          </p:cNvPicPr>
          <p:nvPr/>
        </p:nvPicPr>
        <p:blipFill>
          <a:blip r:embed="rId7"/>
          <a:stretch>
            <a:fillRect/>
          </a:stretch>
        </p:blipFill>
        <p:spPr>
          <a:xfrm>
            <a:off x="36807351" y="2199524"/>
            <a:ext cx="3426249" cy="1536325"/>
          </a:xfrm>
          <a:prstGeom prst="rect">
            <a:avLst/>
          </a:prstGeom>
        </p:spPr>
      </p:pic>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088" y="26337255"/>
            <a:ext cx="12078892" cy="2036353"/>
          </a:xfrm>
          <a:prstGeom prst="rect">
            <a:avLst/>
          </a:prstGeom>
        </p:spPr>
      </p:pic>
      <p:sp>
        <p:nvSpPr>
          <p:cNvPr id="33" name="Content Placeholder 14"/>
          <p:cNvSpPr>
            <a:spLocks noGrp="1"/>
          </p:cNvSpPr>
          <p:nvPr>
            <p:ph sz="quarter" idx="28"/>
          </p:nvPr>
        </p:nvSpPr>
        <p:spPr>
          <a:xfrm>
            <a:off x="27451050" y="14417609"/>
            <a:ext cx="11776710" cy="933161"/>
          </a:xfrm>
        </p:spPr>
        <p:txBody>
          <a:bodyPr>
            <a:normAutofit/>
          </a:bodyPr>
          <a:lstStyle/>
          <a:p>
            <a:pPr algn="ctr"/>
            <a:r>
              <a:rPr lang="en-US" sz="3600" dirty="0" smtClean="0"/>
              <a:t>Plot 1 (Year 2004)</a:t>
            </a:r>
            <a:endParaRPr lang="en-US" sz="3600" dirty="0"/>
          </a:p>
        </p:txBody>
      </p:sp>
      <p:sp>
        <p:nvSpPr>
          <p:cNvPr id="34" name="Content Placeholder 14"/>
          <p:cNvSpPr>
            <a:spLocks noGrp="1"/>
          </p:cNvSpPr>
          <p:nvPr>
            <p:ph sz="quarter" idx="28"/>
          </p:nvPr>
        </p:nvSpPr>
        <p:spPr>
          <a:xfrm>
            <a:off x="27587254" y="22565119"/>
            <a:ext cx="11692890" cy="658136"/>
          </a:xfrm>
        </p:spPr>
        <p:txBody>
          <a:bodyPr>
            <a:noAutofit/>
          </a:bodyPr>
          <a:lstStyle/>
          <a:p>
            <a:pPr algn="ctr"/>
            <a:r>
              <a:rPr lang="en-US" sz="3600" dirty="0" smtClean="0"/>
              <a:t>Plot 2 (Year 2010)</a:t>
            </a:r>
            <a:endParaRPr lang="en-US" sz="3600" dirty="0"/>
          </a:p>
        </p:txBody>
      </p:sp>
      <p:sp>
        <p:nvSpPr>
          <p:cNvPr id="39" name="Content Placeholder 14"/>
          <p:cNvSpPr>
            <a:spLocks noGrp="1"/>
          </p:cNvSpPr>
          <p:nvPr>
            <p:ph sz="quarter" idx="28"/>
          </p:nvPr>
        </p:nvSpPr>
        <p:spPr>
          <a:xfrm>
            <a:off x="15038361" y="24077799"/>
            <a:ext cx="10200862" cy="928907"/>
          </a:xfrm>
        </p:spPr>
        <p:txBody>
          <a:bodyPr>
            <a:normAutofit/>
          </a:bodyPr>
          <a:lstStyle/>
          <a:p>
            <a:pPr algn="ctr"/>
            <a:r>
              <a:rPr lang="en-US" sz="3600" dirty="0" smtClean="0"/>
              <a:t>Java Correlation Code</a:t>
            </a:r>
            <a:endParaRPr lang="en-US" sz="3600" dirty="0"/>
          </a:p>
        </p:txBody>
      </p:sp>
      <p:sp>
        <p:nvSpPr>
          <p:cNvPr id="40" name="Content Placeholder 14"/>
          <p:cNvSpPr>
            <a:spLocks noGrp="1"/>
          </p:cNvSpPr>
          <p:nvPr>
            <p:ph sz="quarter" idx="28"/>
          </p:nvPr>
        </p:nvSpPr>
        <p:spPr>
          <a:xfrm>
            <a:off x="836088" y="29502251"/>
            <a:ext cx="12518258" cy="958752"/>
          </a:xfrm>
        </p:spPr>
        <p:txBody>
          <a:bodyPr>
            <a:normAutofit/>
          </a:bodyPr>
          <a:lstStyle/>
          <a:p>
            <a:pPr algn="ctr"/>
            <a:r>
              <a:rPr lang="en-US" sz="3600" dirty="0" smtClean="0"/>
              <a:t>Correlation Formula</a:t>
            </a:r>
            <a:endParaRPr lang="en-US" sz="3600" dirty="0"/>
          </a:p>
        </p:txBody>
      </p:sp>
      <p:sp>
        <p:nvSpPr>
          <p:cNvPr id="2" name="TextBox 1"/>
          <p:cNvSpPr txBox="1"/>
          <p:nvPr/>
        </p:nvSpPr>
        <p:spPr>
          <a:xfrm>
            <a:off x="14842433" y="7188349"/>
            <a:ext cx="11875191" cy="1446550"/>
          </a:xfrm>
          <a:prstGeom prst="rect">
            <a:avLst/>
          </a:prstGeom>
          <a:noFill/>
        </p:spPr>
        <p:txBody>
          <a:bodyPr wrap="square" rtlCol="0">
            <a:spAutoFit/>
          </a:bodyPr>
          <a:lstStyle/>
          <a:p>
            <a:r>
              <a:rPr lang="en-US" sz="4000" dirty="0" smtClean="0"/>
              <a:t>Implemented correlation formula into java code in Linux to determine different patterns between stock data</a:t>
            </a:r>
            <a:r>
              <a:rPr lang="en-US" sz="4800" dirty="0" smtClean="0"/>
              <a:t>.</a:t>
            </a:r>
          </a:p>
        </p:txBody>
      </p:sp>
      <p:sp>
        <p:nvSpPr>
          <p:cNvPr id="26" name="Text Placeholder 20"/>
          <p:cNvSpPr>
            <a:spLocks noGrp="1"/>
          </p:cNvSpPr>
          <p:nvPr>
            <p:ph type="body" sz="quarter" idx="34"/>
          </p:nvPr>
        </p:nvSpPr>
        <p:spPr>
          <a:xfrm>
            <a:off x="27555423" y="27028229"/>
            <a:ext cx="12169361" cy="1219200"/>
          </a:xfrm>
        </p:spPr>
        <p:txBody>
          <a:bodyPr/>
          <a:lstStyle/>
          <a:p>
            <a:r>
              <a:rPr lang="en-US" dirty="0" smtClean="0"/>
              <a:t>Future  work </a:t>
            </a:r>
            <a:endParaRPr lang="en-US" dirty="0"/>
          </a:p>
        </p:txBody>
      </p:sp>
      <p:sp>
        <p:nvSpPr>
          <p:cNvPr id="3" name="TextBox 2"/>
          <p:cNvSpPr txBox="1"/>
          <p:nvPr/>
        </p:nvSpPr>
        <p:spPr>
          <a:xfrm>
            <a:off x="27697517" y="28432731"/>
            <a:ext cx="11692890" cy="1323439"/>
          </a:xfrm>
          <a:prstGeom prst="rect">
            <a:avLst/>
          </a:prstGeom>
          <a:noFill/>
        </p:spPr>
        <p:txBody>
          <a:bodyPr wrap="square" rtlCol="0">
            <a:spAutoFit/>
          </a:bodyPr>
          <a:lstStyle/>
          <a:p>
            <a:pPr algn="just"/>
            <a:r>
              <a:rPr lang="en-US" sz="4000" dirty="0" smtClean="0"/>
              <a:t>Gather more stock data from different years to examine more patterns in the stocks.</a:t>
            </a:r>
          </a:p>
        </p:txBody>
      </p:sp>
      <p:sp>
        <p:nvSpPr>
          <p:cNvPr id="6" name="TextBox 5"/>
          <p:cNvSpPr txBox="1"/>
          <p:nvPr/>
        </p:nvSpPr>
        <p:spPr>
          <a:xfrm>
            <a:off x="27575205" y="31447174"/>
            <a:ext cx="12620295"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Ruan, Yang, and Geoffrey Fox. "A Robust and Scalable Solution for Interpolative Multidimensional Scaling with Weighting." </a:t>
            </a:r>
            <a:r>
              <a:rPr lang="en-US" sz="2000" i="1" dirty="0">
                <a:latin typeface="Times New Roman" panose="02020603050405020304" pitchFamily="18" charset="0"/>
                <a:cs typeface="Times New Roman" panose="02020603050405020304" pitchFamily="18" charset="0"/>
              </a:rPr>
              <a:t>2013 IEEE 9th International Conference on E-Science</a:t>
            </a:r>
            <a:r>
              <a:rPr lang="en-US" sz="2000" dirty="0">
                <a:latin typeface="Times New Roman" panose="02020603050405020304" pitchFamily="18" charset="0"/>
                <a:cs typeface="Times New Roman" panose="02020603050405020304" pitchFamily="18" charset="0"/>
              </a:rPr>
              <a:t> (2013): n. pag. Web.</a:t>
            </a:r>
          </a:p>
          <a:p>
            <a:r>
              <a:rPr lang="en-US" sz="2000" i="1" dirty="0">
                <a:latin typeface="Times New Roman" panose="02020603050405020304" pitchFamily="18" charset="0"/>
                <a:cs typeface="Times New Roman" panose="02020603050405020304" pitchFamily="18" charset="0"/>
              </a:rPr>
              <a:t>Integration of Clustering and Multidimensional Scaling to Determine Phylogenetic Trees as Spherical Phylograms Visualized in 3 Dimensions</a:t>
            </a:r>
            <a:r>
              <a:rPr lang="en-US" sz="2000" dirty="0">
                <a:latin typeface="Times New Roman" panose="02020603050405020304" pitchFamily="18" charset="0"/>
                <a:cs typeface="Times New Roman" panose="02020603050405020304" pitchFamily="18" charset="0"/>
              </a:rPr>
              <a:t> (n.d.): n. pag. Web.</a:t>
            </a:r>
          </a:p>
          <a:p>
            <a:endParaRPr lang="en-US" sz="6000" dirty="0" smtClean="0"/>
          </a:p>
        </p:txBody>
      </p:sp>
      <p:sp>
        <p:nvSpPr>
          <p:cNvPr id="32" name="Text Placeholder 8"/>
          <p:cNvSpPr>
            <a:spLocks noGrp="1"/>
          </p:cNvSpPr>
          <p:nvPr>
            <p:ph type="body" sz="quarter" idx="21"/>
          </p:nvPr>
        </p:nvSpPr>
        <p:spPr>
          <a:xfrm>
            <a:off x="27555423" y="30083321"/>
            <a:ext cx="12284077" cy="1219200"/>
          </a:xfrm>
        </p:spPr>
        <p:txBody>
          <a:bodyPr/>
          <a:lstStyle/>
          <a:p>
            <a:r>
              <a:rPr lang="en-US" dirty="0" smtClean="0"/>
              <a:t>References </a:t>
            </a:r>
            <a:endParaRPr lang="en-US"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nalyzing Stock Data Using Multi-Dimensional Scaling&amp;quot;&quot;/&gt;&lt;property id=&quot;20307&quot; value=&quot;256&quot;/&gt;&lt;/object&gt;&lt;/object&gt;&lt;/object&gt;&lt;/database&gt;"/>
  <p:tag name="SECTOMILLISECCONVERTED" val="1"/>
</p:tagLst>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456</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Times New Roman</vt:lpstr>
      <vt:lpstr>Medical Poster</vt:lpstr>
      <vt:lpstr>Analyzing Stock Data Using Multi-Dimensional Scaling</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2015-07-20T16:13:10Z</dcterms:created>
  <dcterms:modified xsi:type="dcterms:W3CDTF">2015-07-23T17:53:16Z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