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690" y="72"/>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E2186E-1670-4885-8DB2-6648637CA1E0}"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341437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2186E-1670-4885-8DB2-6648637CA1E0}"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266853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2186E-1670-4885-8DB2-6648637CA1E0}"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355720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2186E-1670-4885-8DB2-6648637CA1E0}"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198973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2186E-1670-4885-8DB2-6648637CA1E0}"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258550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E2186E-1670-4885-8DB2-6648637CA1E0}" type="datetimeFigureOut">
              <a:rPr lang="en-US" smtClean="0"/>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2276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E2186E-1670-4885-8DB2-6648637CA1E0}" type="datetimeFigureOut">
              <a:rPr lang="en-US" smtClean="0"/>
              <a:t>8/31/2015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255844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E2186E-1670-4885-8DB2-6648637CA1E0}" type="datetimeFigureOut">
              <a:rPr lang="en-US" smtClean="0"/>
              <a:t>8/31/2015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244159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2186E-1670-4885-8DB2-6648637CA1E0}" type="datetimeFigureOut">
              <a:rPr lang="en-US" smtClean="0"/>
              <a:t>8/31/2015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138008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2186E-1670-4885-8DB2-6648637CA1E0}" type="datetimeFigureOut">
              <a:rPr lang="en-US" smtClean="0"/>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350606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2186E-1670-4885-8DB2-6648637CA1E0}" type="datetimeFigureOut">
              <a:rPr lang="en-US" smtClean="0"/>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36E91-387D-4537-9C58-BB24DD075DBC}" type="slidenum">
              <a:rPr lang="en-US" smtClean="0"/>
              <a:t>‹#›</a:t>
            </a:fld>
            <a:endParaRPr lang="en-US"/>
          </a:p>
        </p:txBody>
      </p:sp>
    </p:spTree>
    <p:extLst>
      <p:ext uri="{BB962C8B-B14F-4D97-AF65-F5344CB8AC3E}">
        <p14:creationId xmlns:p14="http://schemas.microsoft.com/office/powerpoint/2010/main" val="17061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 y="18453652"/>
            <a:ext cx="32918400" cy="3505199"/>
          </a:xfrm>
          <a:prstGeom prst="rect">
            <a:avLst/>
          </a:prstGeom>
        </p:spPr>
      </p:pic>
      <p:pic>
        <p:nvPicPr>
          <p:cNvPr id="10" name="Picture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6902"/>
            <a:ext cx="32918400" cy="622299"/>
          </a:xfrm>
          <a:prstGeom prst="rect">
            <a:avLst/>
          </a:prstGeom>
        </p:spPr>
      </p:pic>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0EE2186E-1670-4885-8DB2-6648637CA1E0}" type="datetimeFigureOut">
              <a:rPr lang="en-US" smtClean="0"/>
              <a:t>8/31/2015</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D3436E91-387D-4537-9C58-BB24DD075DBC}" type="slidenum">
              <a:rPr lang="en-US" smtClean="0"/>
              <a:t>‹#›</a:t>
            </a:fld>
            <a:endParaRPr lang="en-US"/>
          </a:p>
        </p:txBody>
      </p:sp>
    </p:spTree>
    <p:extLst>
      <p:ext uri="{BB962C8B-B14F-4D97-AF65-F5344CB8AC3E}">
        <p14:creationId xmlns:p14="http://schemas.microsoft.com/office/powerpoint/2010/main" val="380196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0" y="609600"/>
            <a:ext cx="32923730" cy="1569660"/>
          </a:xfrm>
          <a:prstGeom prst="rect">
            <a:avLst/>
          </a:prstGeom>
          <a:noFill/>
        </p:spPr>
        <p:txBody>
          <a:bodyPr wrap="square" rtlCol="0">
            <a:spAutoFit/>
          </a:bodyPr>
          <a:lstStyle/>
          <a:p>
            <a:r>
              <a:rPr lang="en-US" sz="7200" dirty="0" smtClean="0"/>
              <a:t>Exploring Learning Algorithms for Layer Identification from Polar </a:t>
            </a:r>
            <a:r>
              <a:rPr lang="en-US" sz="7200" smtClean="0"/>
              <a:t>Radar Imagery</a:t>
            </a:r>
            <a:endParaRPr lang="en-US" sz="7200" dirty="0"/>
          </a:p>
          <a:p>
            <a:r>
              <a:rPr lang="en-US" sz="2400" dirty="0" smtClean="0"/>
              <a:t>Tori </a:t>
            </a:r>
            <a:r>
              <a:rPr lang="en-US" sz="2400" dirty="0" err="1" smtClean="0"/>
              <a:t>Wilborn</a:t>
            </a:r>
            <a:r>
              <a:rPr lang="en-US" sz="2400" dirty="0" smtClean="0"/>
              <a:t> (Elizabeth City State University), Omar Owens (Winston Salam University), Jerome Mitchell, and Geoffrey Fox (Indiana University) </a:t>
            </a:r>
            <a:endParaRPr lang="en-US" sz="2400" dirty="0"/>
          </a:p>
        </p:txBody>
      </p:sp>
      <p:sp>
        <p:nvSpPr>
          <p:cNvPr id="7" name="TextBox 6"/>
          <p:cNvSpPr txBox="1"/>
          <p:nvPr/>
        </p:nvSpPr>
        <p:spPr>
          <a:xfrm>
            <a:off x="228600" y="14278118"/>
            <a:ext cx="9144000" cy="4447371"/>
          </a:xfrm>
          <a:prstGeom prst="rect">
            <a:avLst/>
          </a:prstGeom>
          <a:noFill/>
        </p:spPr>
        <p:txBody>
          <a:bodyPr wrap="square" rtlCol="0">
            <a:spAutoFit/>
          </a:bodyPr>
          <a:lstStyle/>
          <a:p>
            <a:endParaRPr lang="en-US" sz="2400" dirty="0"/>
          </a:p>
          <a:p>
            <a:r>
              <a:rPr lang="en-US" sz="2800" b="1" dirty="0"/>
              <a:t>Challenges Associated with Processing Radar Imagery </a:t>
            </a:r>
          </a:p>
          <a:p>
            <a:pPr marL="342900" lvl="0" indent="-342900" algn="just">
              <a:spcAft>
                <a:spcPts val="600"/>
              </a:spcAft>
              <a:buFont typeface="Arial" pitchFamily="34" charset="0"/>
              <a:buChar char="•"/>
            </a:pPr>
            <a:r>
              <a:rPr lang="en-US" sz="2400" dirty="0"/>
              <a:t>Automated processing and extraction of information from radar imagery is challenging</a:t>
            </a:r>
            <a:r>
              <a:rPr lang="en-US" sz="2400" dirty="0" smtClean="0"/>
              <a:t>.</a:t>
            </a:r>
            <a:endParaRPr lang="en-US" sz="2400" dirty="0"/>
          </a:p>
          <a:p>
            <a:pPr marL="342900" lvl="0" indent="-342900" algn="just">
              <a:spcAft>
                <a:spcPts val="600"/>
              </a:spcAft>
              <a:buFont typeface="Arial" pitchFamily="34" charset="0"/>
              <a:buChar char="•"/>
            </a:pPr>
            <a:r>
              <a:rPr lang="en-US" sz="2400" dirty="0"/>
              <a:t>Radar inherently records noise, which is electromagnetic interference (EMI) from other electronics, such as components near the sensing equipment in the frequency band of focus</a:t>
            </a:r>
            <a:r>
              <a:rPr lang="en-US" sz="2400" dirty="0" smtClean="0"/>
              <a:t>.</a:t>
            </a:r>
            <a:r>
              <a:rPr lang="en-US" sz="2400" dirty="0"/>
              <a:t> </a:t>
            </a:r>
          </a:p>
          <a:p>
            <a:pPr marL="342900" lvl="0" indent="-342900" algn="just">
              <a:spcAft>
                <a:spcPts val="600"/>
              </a:spcAft>
              <a:buFont typeface="Arial" pitchFamily="34" charset="0"/>
              <a:buChar char="•"/>
            </a:pPr>
            <a:r>
              <a:rPr lang="en-US" sz="2400" dirty="0"/>
              <a:t>Analog-to-digital convertors, which convert the received energy signals for digital storage can introduce artifacts</a:t>
            </a:r>
            <a:r>
              <a:rPr lang="en-US" sz="2400" dirty="0" smtClean="0"/>
              <a:t>.</a:t>
            </a:r>
            <a:r>
              <a:rPr lang="en-US" sz="2400" dirty="0"/>
              <a:t> </a:t>
            </a:r>
          </a:p>
          <a:p>
            <a:pPr marL="342900" lvl="0" indent="-342900" algn="just">
              <a:buFont typeface="Arial" pitchFamily="34" charset="0"/>
              <a:buChar char="•"/>
            </a:pPr>
            <a:r>
              <a:rPr lang="en-US" sz="2400" dirty="0"/>
              <a:t>Vertical and horizontal intensity variations across an image introduce additional difficulties for identifying and tracing near surface </a:t>
            </a:r>
            <a:r>
              <a:rPr lang="en-US" sz="2400" dirty="0" smtClean="0"/>
              <a:t>layers</a:t>
            </a:r>
            <a:endParaRPr lang="en-US" sz="2400" dirty="0"/>
          </a:p>
        </p:txBody>
      </p:sp>
      <p:sp>
        <p:nvSpPr>
          <p:cNvPr id="8" name="TextBox 7"/>
          <p:cNvSpPr txBox="1"/>
          <p:nvPr/>
        </p:nvSpPr>
        <p:spPr>
          <a:xfrm>
            <a:off x="228600" y="2444109"/>
            <a:ext cx="9144000" cy="11834009"/>
          </a:xfrm>
          <a:prstGeom prst="rect">
            <a:avLst/>
          </a:prstGeom>
          <a:noFill/>
        </p:spPr>
        <p:txBody>
          <a:bodyPr wrap="square" rtlCol="0">
            <a:spAutoFit/>
          </a:bodyPr>
          <a:lstStyle/>
          <a:p>
            <a:r>
              <a:rPr lang="en-US" sz="2800" b="1" dirty="0"/>
              <a:t>Abstract</a:t>
            </a:r>
            <a:endParaRPr lang="en-US" sz="2800" dirty="0"/>
          </a:p>
          <a:p>
            <a:pPr marL="457200" lvl="0" indent="-457200" algn="just">
              <a:spcAft>
                <a:spcPts val="1200"/>
              </a:spcAft>
              <a:buFont typeface="Arial" pitchFamily="34" charset="0"/>
              <a:buChar char="•"/>
            </a:pPr>
            <a:r>
              <a:rPr lang="en-US" sz="2400" dirty="0"/>
              <a:t>The rise of the planet’s temperature has a very negative impact on the subsurface dynamics of Earth’s Polar </a:t>
            </a:r>
            <a:r>
              <a:rPr lang="en-US" sz="2400" dirty="0" smtClean="0"/>
              <a:t>Regions </a:t>
            </a:r>
            <a:endParaRPr lang="en-US" sz="2400" dirty="0"/>
          </a:p>
          <a:p>
            <a:pPr marL="457200" lvl="0" indent="-457200" algn="just">
              <a:spcAft>
                <a:spcPts val="1200"/>
              </a:spcAft>
              <a:buFont typeface="Arial" pitchFamily="34" charset="0"/>
              <a:buChar char="•"/>
            </a:pPr>
            <a:r>
              <a:rPr lang="en-US" sz="2400" dirty="0"/>
              <a:t>Analyzing the polar subsurface is typically performed manually by examining echograms acquired by radar sounder instruments operated in Greenland and Antarctica. It is necessary to develop data analysis techniques for automatically identifying and tracing bedrock and surface </a:t>
            </a:r>
            <a:r>
              <a:rPr lang="en-US" sz="2400" dirty="0" smtClean="0"/>
              <a:t>layers</a:t>
            </a:r>
            <a:r>
              <a:rPr lang="en-US" sz="2400" dirty="0"/>
              <a:t> </a:t>
            </a:r>
          </a:p>
          <a:p>
            <a:pPr marL="523894" indent="-523894" algn="just">
              <a:buFont typeface="Arial" panose="020B0604020202020204" pitchFamily="34" charset="0"/>
              <a:buChar char="•"/>
            </a:pPr>
            <a:r>
              <a:rPr lang="en-US" sz="2400" dirty="0">
                <a:latin typeface="+mj-lt"/>
                <a:cs typeface="Times New Roman" panose="02020603050405020304" pitchFamily="18" charset="0"/>
              </a:rPr>
              <a:t>To address this problem, we have identified a set of values for α, β, and γ, which are important parameters for controlling an active contour towards the surface and bedrock </a:t>
            </a:r>
            <a:r>
              <a:rPr lang="en-US" sz="2400" dirty="0" smtClean="0">
                <a:latin typeface="+mj-lt"/>
                <a:cs typeface="Times New Roman" panose="02020603050405020304" pitchFamily="18" charset="0"/>
              </a:rPr>
              <a:t>layers</a:t>
            </a:r>
            <a:endParaRPr lang="en-US" sz="2400" dirty="0">
              <a:latin typeface="+mj-lt"/>
              <a:cs typeface="Times New Roman" panose="02020603050405020304" pitchFamily="18" charset="0"/>
            </a:endParaRPr>
          </a:p>
          <a:p>
            <a:pPr algn="just"/>
            <a:r>
              <a:rPr lang="en-US" sz="2800" b="1" dirty="0"/>
              <a:t> </a:t>
            </a:r>
            <a:endParaRPr lang="en-US" sz="2800" dirty="0"/>
          </a:p>
          <a:p>
            <a:pPr>
              <a:spcBef>
                <a:spcPts val="1800"/>
              </a:spcBef>
            </a:pPr>
            <a:r>
              <a:rPr lang="en-US" sz="2800" b="1" dirty="0"/>
              <a:t>Introduction</a:t>
            </a:r>
          </a:p>
          <a:p>
            <a:pPr marL="342900" lvl="0" indent="-342900" algn="just">
              <a:spcAft>
                <a:spcPts val="600"/>
              </a:spcAft>
              <a:buFont typeface="Arial" pitchFamily="34" charset="0"/>
              <a:buChar char="•"/>
            </a:pPr>
            <a:r>
              <a:rPr lang="en-US" sz="2400" dirty="0" smtClean="0"/>
              <a:t>Understanding </a:t>
            </a:r>
            <a:r>
              <a:rPr lang="en-US" sz="2400" dirty="0"/>
              <a:t>the ice flow dynamics in Greenland and Antarctica poses a significant climate problem. A modest change in ice sheet volume could strongly affect future sea level and freshwater flux to the </a:t>
            </a:r>
            <a:r>
              <a:rPr lang="en-US" sz="2400" dirty="0" smtClean="0"/>
              <a:t>oceans</a:t>
            </a:r>
            <a:endParaRPr lang="en-US" sz="2400" dirty="0"/>
          </a:p>
          <a:p>
            <a:pPr marL="342900" lvl="0" indent="-342900" algn="just">
              <a:spcAft>
                <a:spcPts val="600"/>
              </a:spcAft>
              <a:buFont typeface="Arial" pitchFamily="34" charset="0"/>
              <a:buChar char="•"/>
            </a:pPr>
            <a:r>
              <a:rPr lang="en-US" sz="2400" dirty="0"/>
              <a:t>This uncertainty could be substantially reduced by more and better observations of the polar ice sheets’ subsurface </a:t>
            </a:r>
            <a:r>
              <a:rPr lang="en-US" sz="2400" dirty="0" smtClean="0"/>
              <a:t>structure</a:t>
            </a:r>
            <a:endParaRPr lang="en-US" sz="2400" dirty="0"/>
          </a:p>
          <a:p>
            <a:pPr marL="342900" lvl="0" indent="-342900" algn="just">
              <a:spcAft>
                <a:spcPts val="600"/>
              </a:spcAft>
              <a:buFont typeface="Arial" pitchFamily="34" charset="0"/>
              <a:buChar char="•"/>
            </a:pPr>
            <a:r>
              <a:rPr lang="en-US" sz="2400" dirty="0"/>
              <a:t>The Center for Remote Sensing of Ice Sheets (CReSIS) has developed a Multichannel Coherent Radar Depth Sounder (</a:t>
            </a:r>
            <a:r>
              <a:rPr lang="en-US" sz="2400" dirty="0" err="1"/>
              <a:t>MCoRDS</a:t>
            </a:r>
            <a:r>
              <a:rPr lang="en-US" sz="2400" dirty="0"/>
              <a:t>) radar in order to image surface and bedrock layers for producing high-resolution ice thickness </a:t>
            </a:r>
            <a:r>
              <a:rPr lang="en-US" sz="2400" dirty="0" smtClean="0"/>
              <a:t>map</a:t>
            </a:r>
            <a:endParaRPr lang="en-US" sz="2400" dirty="0"/>
          </a:p>
          <a:p>
            <a:pPr marL="342900" lvl="0" indent="-342900" algn="just">
              <a:spcAft>
                <a:spcPts val="600"/>
              </a:spcAft>
              <a:buFont typeface="Arial" pitchFamily="34" charset="0"/>
              <a:buChar char="•"/>
            </a:pPr>
            <a:r>
              <a:rPr lang="en-US" sz="2400" dirty="0"/>
              <a:t>Identifying bedrock and surface layers require significant resources to complete a single radar data file consisting of thousands of </a:t>
            </a:r>
            <a:r>
              <a:rPr lang="en-US" sz="2400" dirty="0" smtClean="0"/>
              <a:t>measurements</a:t>
            </a:r>
            <a:endParaRPr lang="en-US" sz="2400" dirty="0"/>
          </a:p>
          <a:p>
            <a:pPr marL="342900" lvl="0" indent="-342900" algn="just">
              <a:spcAft>
                <a:spcPts val="600"/>
              </a:spcAft>
              <a:buFont typeface="Arial" pitchFamily="34" charset="0"/>
              <a:buChar char="•"/>
            </a:pPr>
            <a:r>
              <a:rPr lang="en-US" sz="2400" dirty="0"/>
              <a:t>Given the volume of radar data acquired in the past and its growth each year, automating this task is necessary for providing results to the scientific </a:t>
            </a:r>
            <a:r>
              <a:rPr lang="en-US" sz="2400" dirty="0" smtClean="0"/>
              <a:t>community</a:t>
            </a:r>
            <a:endParaRPr lang="en-US" sz="2000" dirty="0"/>
          </a:p>
        </p:txBody>
      </p:sp>
      <mc:AlternateContent xmlns:mc="http://schemas.openxmlformats.org/markup-compatibility/2006">
        <mc:Choice xmlns:a14="http://schemas.microsoft.com/office/drawing/2010/main" Requires="a14">
          <p:sp>
            <p:nvSpPr>
              <p:cNvPr id="9" name="TextBox 8"/>
              <p:cNvSpPr txBox="1"/>
              <p:nvPr/>
            </p:nvSpPr>
            <p:spPr>
              <a:xfrm>
                <a:off x="22555200" y="2514175"/>
                <a:ext cx="9144000" cy="8726043"/>
              </a:xfrm>
              <a:prstGeom prst="rect">
                <a:avLst/>
              </a:prstGeom>
              <a:noFill/>
            </p:spPr>
            <p:txBody>
              <a:bodyPr wrap="square" rtlCol="0">
                <a:spAutoFit/>
              </a:bodyPr>
              <a:lstStyle/>
              <a:p>
                <a:r>
                  <a:rPr lang="en-US" sz="2800" b="1" dirty="0"/>
                  <a:t>Methodology</a:t>
                </a:r>
                <a:endParaRPr lang="en-US" sz="2800" dirty="0"/>
              </a:p>
              <a:p>
                <a:r>
                  <a:rPr lang="en-US" sz="2800" b="1" dirty="0"/>
                  <a:t>Active Contours (Snakes)</a:t>
                </a:r>
                <a:endParaRPr lang="en-US" sz="2800" dirty="0"/>
              </a:p>
              <a:p>
                <a:pPr marL="342900" lvl="0" indent="-342900" algn="just">
                  <a:buFont typeface="Arial" pitchFamily="34" charset="0"/>
                  <a:buChar char="•"/>
                </a:pPr>
                <a:r>
                  <a:rPr lang="en-US" sz="2400" dirty="0"/>
                  <a:t>In active contours [4], a snake is defined as an energy minimization spline, which deforms to minimize the energy.</a:t>
                </a:r>
              </a:p>
              <a:p>
                <a:r>
                  <a:rPr lang="en-US" sz="2400" dirty="0"/>
                  <a:t> </a:t>
                </a:r>
              </a:p>
              <a:p>
                <a:r>
                  <a:rPr lang="en-US" sz="2400" dirty="0" err="1"/>
                  <a:t>Esnake</a:t>
                </a:r>
                <a:r>
                  <a:rPr lang="en-US" sz="2400" dirty="0"/>
                  <a:t> = </a:t>
                </a:r>
                <a14:m>
                  <m:oMath xmlns:m="http://schemas.openxmlformats.org/officeDocument/2006/math">
                    <m:nary>
                      <m:naryPr>
                        <m:limLoc m:val="subSup"/>
                        <m:ctrlPr>
                          <a:rPr lang="en-US" sz="2400" i="1">
                            <a:latin typeface="Cambria Math" panose="02040503050406030204" pitchFamily="18" charset="0"/>
                          </a:rPr>
                        </m:ctrlPr>
                      </m:naryPr>
                      <m:sub>
                        <m:r>
                          <a:rPr lang="en-US" sz="2400">
                            <a:latin typeface="Cambria Math" panose="02040503050406030204" pitchFamily="18" charset="0"/>
                          </a:rPr>
                          <m:t>0</m:t>
                        </m:r>
                      </m:sub>
                      <m:sup>
                        <m:r>
                          <a:rPr lang="en-US" sz="2400">
                            <a:latin typeface="Cambria Math" panose="02040503050406030204" pitchFamily="18" charset="0"/>
                          </a:rPr>
                          <m:t>1</m:t>
                        </m:r>
                      </m:sup>
                      <m:e>
                        <m:r>
                          <a:rPr lang="en-US" sz="2400">
                            <a:latin typeface="Cambria Math" panose="02040503050406030204" pitchFamily="18" charset="0"/>
                          </a:rPr>
                          <m:t>(</m:t>
                        </m:r>
                        <m:r>
                          <a:rPr lang="en-US" sz="2400">
                            <a:latin typeface="Cambria Math" panose="02040503050406030204" pitchFamily="18" charset="0"/>
                          </a:rPr>
                          <m:t>𝛼</m:t>
                        </m:r>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𝐸</m:t>
                            </m:r>
                          </m:e>
                          <m:sub>
                            <m:r>
                              <a:rPr lang="en-US" sz="2400">
                                <a:latin typeface="Cambria Math" panose="02040503050406030204" pitchFamily="18" charset="0"/>
                              </a:rPr>
                              <m:t>𝑒𝑙𝑎𝑠𝑡𝑖𝑐</m:t>
                            </m:r>
                            <m:d>
                              <m:dPr>
                                <m:ctrlPr>
                                  <a:rPr lang="en-US" sz="2400" i="1">
                                    <a:latin typeface="Cambria Math" panose="02040503050406030204" pitchFamily="18" charset="0"/>
                                  </a:rPr>
                                </m:ctrlPr>
                              </m:dPr>
                              <m:e>
                                <m:r>
                                  <a:rPr lang="en-US" sz="2400">
                                    <a:latin typeface="Cambria Math" panose="02040503050406030204" pitchFamily="18" charset="0"/>
                                  </a:rPr>
                                  <m:t>𝑣</m:t>
                                </m:r>
                                <m:d>
                                  <m:dPr>
                                    <m:ctrlPr>
                                      <a:rPr lang="en-US" sz="2400" i="1">
                                        <a:latin typeface="Cambria Math" panose="02040503050406030204" pitchFamily="18" charset="0"/>
                                      </a:rPr>
                                    </m:ctrlPr>
                                  </m:dPr>
                                  <m:e>
                                    <m:r>
                                      <a:rPr lang="en-US" sz="2400">
                                        <a:latin typeface="Cambria Math" panose="02040503050406030204" pitchFamily="18" charset="0"/>
                                      </a:rPr>
                                      <m:t>𝑠</m:t>
                                    </m:r>
                                  </m:e>
                                </m:d>
                              </m:e>
                            </m:d>
                          </m:sub>
                        </m:sSub>
                      </m:e>
                    </m:nary>
                  </m:oMath>
                </a14:m>
                <a:r>
                  <a:rPr lang="en-US" sz="2400" dirty="0"/>
                  <a:t>+</a:t>
                </a:r>
                <a14:m>
                  <m:oMath xmlns:m="http://schemas.openxmlformats.org/officeDocument/2006/math">
                    <m:r>
                      <a:rPr lang="en-US" sz="2400">
                        <a:latin typeface="Cambria Math" panose="02040503050406030204" pitchFamily="18" charset="0"/>
                      </a:rPr>
                      <m:t> </m:t>
                    </m:r>
                    <m:r>
                      <a:rPr lang="en-US" sz="2400">
                        <a:latin typeface="Cambria Math" panose="02040503050406030204" pitchFamily="18" charset="0"/>
                      </a:rPr>
                      <m:t>𝛽</m:t>
                    </m:r>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𝐸</m:t>
                        </m:r>
                      </m:e>
                      <m:sub>
                        <m:r>
                          <a:rPr lang="en-US" sz="2400">
                            <a:latin typeface="Cambria Math" panose="02040503050406030204" pitchFamily="18" charset="0"/>
                          </a:rPr>
                          <m:t>𝑏𝑒𝑛𝑑𝑖𝑛𝑔</m:t>
                        </m:r>
                        <m:d>
                          <m:dPr>
                            <m:ctrlPr>
                              <a:rPr lang="en-US" sz="2400" i="1">
                                <a:latin typeface="Cambria Math" panose="02040503050406030204" pitchFamily="18" charset="0"/>
                              </a:rPr>
                            </m:ctrlPr>
                          </m:dPr>
                          <m:e>
                            <m:r>
                              <a:rPr lang="en-US" sz="2400">
                                <a:latin typeface="Cambria Math" panose="02040503050406030204" pitchFamily="18" charset="0"/>
                              </a:rPr>
                              <m:t>𝑣</m:t>
                            </m:r>
                            <m:d>
                              <m:dPr>
                                <m:ctrlPr>
                                  <a:rPr lang="en-US" sz="2400" i="1">
                                    <a:latin typeface="Cambria Math" panose="02040503050406030204" pitchFamily="18" charset="0"/>
                                  </a:rPr>
                                </m:ctrlPr>
                              </m:dPr>
                              <m:e>
                                <m:r>
                                  <a:rPr lang="en-US" sz="2400">
                                    <a:latin typeface="Cambria Math" panose="02040503050406030204" pitchFamily="18" charset="0"/>
                                  </a:rPr>
                                  <m:t>𝑠</m:t>
                                </m:r>
                              </m:e>
                            </m:d>
                          </m:e>
                        </m:d>
                      </m:sub>
                    </m:sSub>
                  </m:oMath>
                </a14:m>
                <a:r>
                  <a:rPr lang="en-US" sz="2400" dirty="0"/>
                  <a:t> + </a:t>
                </a:r>
                <a14:m>
                  <m:oMath xmlns:m="http://schemas.openxmlformats.org/officeDocument/2006/math">
                    <m:r>
                      <a:rPr lang="en-US" sz="2400">
                        <a:latin typeface="Cambria Math" panose="02040503050406030204" pitchFamily="18" charset="0"/>
                      </a:rPr>
                      <m:t>𝛾</m:t>
                    </m:r>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𝐸</m:t>
                        </m:r>
                      </m:e>
                      <m:sub>
                        <m:r>
                          <a:rPr lang="en-US" sz="2400">
                            <a:latin typeface="Cambria Math" panose="02040503050406030204" pitchFamily="18" charset="0"/>
                          </a:rPr>
                          <m:t>𝑖𝑚𝑎𝑔𝑒</m:t>
                        </m:r>
                        <m:d>
                          <m:dPr>
                            <m:ctrlPr>
                              <a:rPr lang="en-US" sz="2400" i="1">
                                <a:latin typeface="Cambria Math" panose="02040503050406030204" pitchFamily="18" charset="0"/>
                              </a:rPr>
                            </m:ctrlPr>
                          </m:dPr>
                          <m:e>
                            <m:r>
                              <a:rPr lang="en-US" sz="2400">
                                <a:latin typeface="Cambria Math" panose="02040503050406030204" pitchFamily="18" charset="0"/>
                              </a:rPr>
                              <m:t>𝑣</m:t>
                            </m:r>
                            <m:d>
                              <m:dPr>
                                <m:ctrlPr>
                                  <a:rPr lang="en-US" sz="2400" i="1">
                                    <a:latin typeface="Cambria Math" panose="02040503050406030204" pitchFamily="18" charset="0"/>
                                  </a:rPr>
                                </m:ctrlPr>
                              </m:dPr>
                              <m:e>
                                <m:r>
                                  <a:rPr lang="en-US" sz="2400">
                                    <a:latin typeface="Cambria Math" panose="02040503050406030204" pitchFamily="18" charset="0"/>
                                  </a:rPr>
                                  <m:t>𝑠</m:t>
                                </m:r>
                              </m:e>
                            </m:d>
                          </m:e>
                        </m:d>
                      </m:sub>
                    </m:sSub>
                  </m:oMath>
                </a14:m>
                <a:r>
                  <a:rPr lang="en-US" sz="2400" dirty="0"/>
                  <a:t>) ds</a:t>
                </a:r>
              </a:p>
              <a:p>
                <a:r>
                  <a:rPr lang="en-US" sz="2400" dirty="0"/>
                  <a:t>   </a:t>
                </a:r>
              </a:p>
              <a:p>
                <a:r>
                  <a:rPr lang="en-US" sz="2400" dirty="0"/>
                  <a:t> </a:t>
                </a:r>
              </a:p>
              <a:p>
                <a:r>
                  <a:rPr lang="en-US" sz="2400" dirty="0"/>
                  <a:t> </a:t>
                </a:r>
              </a:p>
              <a:p>
                <a:r>
                  <a:rPr lang="en-US" sz="2400" dirty="0"/>
                  <a:t> </a:t>
                </a:r>
              </a:p>
              <a:p>
                <a:pPr marL="342900" lvl="0" indent="-342900" algn="just">
                  <a:spcAft>
                    <a:spcPts val="600"/>
                  </a:spcAft>
                  <a:buFont typeface="Arial" pitchFamily="34" charset="0"/>
                  <a:buChar char="•"/>
                </a:pPr>
                <a:r>
                  <a:rPr lang="en-US" sz="2400" dirty="0" smtClean="0"/>
                  <a:t>Internal </a:t>
                </a:r>
                <a:r>
                  <a:rPr lang="en-US" sz="2400" dirty="0"/>
                  <a:t>energy, which represent the tension and rigidity while the external energy attracts the snake to the target </a:t>
                </a:r>
                <a:r>
                  <a:rPr lang="en-US" sz="2400" dirty="0" smtClean="0"/>
                  <a:t>object</a:t>
                </a:r>
                <a:endParaRPr lang="en-US" sz="2400" dirty="0"/>
              </a:p>
              <a:p>
                <a:pPr marL="342900" lvl="0" indent="-342900" algn="just">
                  <a:buFont typeface="Arial" pitchFamily="34" charset="0"/>
                  <a:buChar char="•"/>
                </a:pPr>
                <a:r>
                  <a:rPr lang="en-US" sz="2400" dirty="0" smtClean="0"/>
                  <a:t>The </a:t>
                </a:r>
                <a:r>
                  <a:rPr lang="en-US" sz="2400" dirty="0"/>
                  <a:t>parameters </a:t>
                </a:r>
                <a14:m>
                  <m:oMath xmlns:m="http://schemas.openxmlformats.org/officeDocument/2006/math">
                    <m:r>
                      <a:rPr lang="en-US" sz="2400">
                        <a:latin typeface="Cambria Math" panose="02040503050406030204" pitchFamily="18" charset="0"/>
                      </a:rPr>
                      <m:t>𝛼</m:t>
                    </m:r>
                  </m:oMath>
                </a14:m>
                <a:r>
                  <a:rPr lang="en-US" sz="2400" dirty="0"/>
                  <a:t>, </a:t>
                </a:r>
                <a14:m>
                  <m:oMath xmlns:m="http://schemas.openxmlformats.org/officeDocument/2006/math">
                    <m:r>
                      <a:rPr lang="en-US" sz="2400">
                        <a:latin typeface="Cambria Math" panose="02040503050406030204" pitchFamily="18" charset="0"/>
                      </a:rPr>
                      <m:t>𝛽</m:t>
                    </m:r>
                  </m:oMath>
                </a14:m>
                <a:r>
                  <a:rPr lang="en-US" sz="2400" dirty="0"/>
                  <a:t>, and </a:t>
                </a:r>
                <a14:m>
                  <m:oMath xmlns:m="http://schemas.openxmlformats.org/officeDocument/2006/math">
                    <m:r>
                      <a:rPr lang="en-US" sz="2400">
                        <a:latin typeface="Cambria Math" panose="02040503050406030204" pitchFamily="18" charset="0"/>
                      </a:rPr>
                      <m:t>𝛾</m:t>
                    </m:r>
                  </m:oMath>
                </a14:m>
                <a:r>
                  <a:rPr lang="en-US" sz="2400" dirty="0"/>
                  <a:t> as coefficients of each term represents weighting </a:t>
                </a:r>
                <a:r>
                  <a:rPr lang="en-US" sz="2400" dirty="0" smtClean="0"/>
                  <a:t>functions</a:t>
                </a:r>
                <a:endParaRPr lang="en-US" sz="2400" dirty="0"/>
              </a:p>
              <a:p>
                <a:r>
                  <a:rPr lang="en-US" sz="2400" dirty="0"/>
                  <a:t> </a:t>
                </a:r>
              </a:p>
              <a:p>
                <a:r>
                  <a:rPr lang="en-US" sz="2800" b="1" dirty="0"/>
                  <a:t>How It’s Used</a:t>
                </a:r>
              </a:p>
              <a:p>
                <a:pPr marL="342900" lvl="0" indent="-342900" algn="just">
                  <a:spcAft>
                    <a:spcPts val="600"/>
                  </a:spcAft>
                  <a:buFont typeface="Arial" pitchFamily="34" charset="0"/>
                  <a:buChar char="•"/>
                </a:pPr>
                <a:r>
                  <a:rPr lang="en-US" sz="2400" dirty="0"/>
                  <a:t>The initial contour must be close to the bedrock and surface layers in order for the snake to move from noises or other undesired edges in the </a:t>
                </a:r>
                <a:r>
                  <a:rPr lang="en-US" sz="2400" dirty="0" smtClean="0"/>
                  <a:t>image</a:t>
                </a:r>
                <a:endParaRPr lang="en-US" sz="2400" dirty="0"/>
              </a:p>
              <a:p>
                <a:pPr marL="342900" lvl="0" indent="-342900" algn="just">
                  <a:buFont typeface="Arial" pitchFamily="34" charset="0"/>
                  <a:buChar char="•"/>
                </a:pPr>
                <a:r>
                  <a:rPr lang="en-US" sz="2400" dirty="0"/>
                  <a:t>Selecting </a:t>
                </a:r>
                <a14:m>
                  <m:oMath xmlns:m="http://schemas.openxmlformats.org/officeDocument/2006/math">
                    <m:r>
                      <a:rPr lang="en-US" sz="2400">
                        <a:latin typeface="Cambria Math" panose="02040503050406030204" pitchFamily="18" charset="0"/>
                      </a:rPr>
                      <m:t>𝛼</m:t>
                    </m:r>
                    <m:r>
                      <a:rPr lang="en-US" sz="2400">
                        <a:latin typeface="Cambria Math" panose="02040503050406030204" pitchFamily="18" charset="0"/>
                      </a:rPr>
                      <m:t>,</m:t>
                    </m:r>
                  </m:oMath>
                </a14:m>
                <a:r>
                  <a:rPr lang="en-US" sz="2400" dirty="0"/>
                  <a:t> </a:t>
                </a:r>
                <a14:m>
                  <m:oMath xmlns:m="http://schemas.openxmlformats.org/officeDocument/2006/math">
                    <m:r>
                      <a:rPr lang="en-US" sz="2400">
                        <a:latin typeface="Cambria Math" panose="02040503050406030204" pitchFamily="18" charset="0"/>
                      </a:rPr>
                      <m:t>𝛽</m:t>
                    </m:r>
                    <m:r>
                      <a:rPr lang="en-US" sz="2400">
                        <a:latin typeface="Cambria Math" panose="02040503050406030204" pitchFamily="18" charset="0"/>
                      </a:rPr>
                      <m:t>,</m:t>
                    </m:r>
                  </m:oMath>
                </a14:m>
                <a:r>
                  <a:rPr lang="en-US" sz="2400" dirty="0"/>
                  <a:t> and </a:t>
                </a:r>
                <a14:m>
                  <m:oMath xmlns:m="http://schemas.openxmlformats.org/officeDocument/2006/math">
                    <m:r>
                      <a:rPr lang="en-US" sz="2400">
                        <a:latin typeface="Cambria Math" panose="02040503050406030204" pitchFamily="18" charset="0"/>
                      </a:rPr>
                      <m:t>𝛾</m:t>
                    </m:r>
                  </m:oMath>
                </a14:m>
                <a:r>
                  <a:rPr lang="en-US" sz="2400" dirty="0"/>
                  <a:t> values were chosen arbitrarily through trial and error depending on the best fit for a particular layer. A layer is fit when the maximum number of iterations has reached its </a:t>
                </a:r>
                <a:r>
                  <a:rPr lang="en-US" sz="2400" dirty="0" smtClean="0"/>
                  <a:t>threshold </a:t>
                </a:r>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22555200" y="2514175"/>
                <a:ext cx="9144000" cy="8726043"/>
              </a:xfrm>
              <a:prstGeom prst="rect">
                <a:avLst/>
              </a:prstGeom>
              <a:blipFill rotWithShape="0">
                <a:blip r:embed="rId2"/>
                <a:stretch>
                  <a:fillRect l="-1333" t="-628" r="-1000" b="-489"/>
                </a:stretch>
              </a:blipFill>
            </p:spPr>
            <p:txBody>
              <a:bodyPr/>
              <a:lstStyle/>
              <a:p>
                <a:r>
                  <a:rPr lang="en-US">
                    <a:noFill/>
                  </a:rPr>
                  <a:t> </a:t>
                </a:r>
              </a:p>
            </p:txBody>
          </p:sp>
        </mc:Fallback>
      </mc:AlternateContent>
      <p:grpSp>
        <p:nvGrpSpPr>
          <p:cNvPr id="10" name="Group 9"/>
          <p:cNvGrpSpPr/>
          <p:nvPr/>
        </p:nvGrpSpPr>
        <p:grpSpPr>
          <a:xfrm>
            <a:off x="25402452" y="5211829"/>
            <a:ext cx="5674180" cy="728453"/>
            <a:chOff x="0" y="0"/>
            <a:chExt cx="3665144" cy="470621"/>
          </a:xfrm>
        </p:grpSpPr>
        <p:sp>
          <p:nvSpPr>
            <p:cNvPr id="11" name="Left Bracket 10"/>
            <p:cNvSpPr/>
            <p:nvPr/>
          </p:nvSpPr>
          <p:spPr>
            <a:xfrm rot="16200000" flipV="1">
              <a:off x="703580" y="-702860"/>
              <a:ext cx="251460" cy="1658620"/>
            </a:xfrm>
            <a:prstGeom prst="leftBracket">
              <a:avLst>
                <a:gd name="adj" fmla="val 50000"/>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Text Box 5"/>
            <p:cNvSpPr txBox="1"/>
            <p:nvPr/>
          </p:nvSpPr>
          <p:spPr>
            <a:xfrm>
              <a:off x="720" y="232012"/>
              <a:ext cx="1600200" cy="238609"/>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gn="ctr">
                <a:spcBef>
                  <a:spcPts val="0"/>
                </a:spcBef>
                <a:spcAft>
                  <a:spcPts val="0"/>
                </a:spcAft>
              </a:pPr>
              <a:r>
                <a:rPr lang="en-US" sz="1800" dirty="0">
                  <a:effectLst/>
                  <a:ea typeface="MS Mincho"/>
                  <a:cs typeface="Times New Roman"/>
                </a:rPr>
                <a:t>Internal Energy</a:t>
              </a:r>
            </a:p>
          </p:txBody>
        </p:sp>
        <p:cxnSp>
          <p:nvCxnSpPr>
            <p:cNvPr id="13" name="Straight Connector 12"/>
            <p:cNvCxnSpPr/>
            <p:nvPr/>
          </p:nvCxnSpPr>
          <p:spPr>
            <a:xfrm>
              <a:off x="2975932" y="0"/>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 Box 7"/>
            <p:cNvSpPr txBox="1"/>
            <p:nvPr/>
          </p:nvSpPr>
          <p:spPr>
            <a:xfrm>
              <a:off x="2293544" y="232012"/>
              <a:ext cx="1371600" cy="238609"/>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0" marR="0" algn="ctr">
                <a:spcBef>
                  <a:spcPts val="0"/>
                </a:spcBef>
                <a:spcAft>
                  <a:spcPts val="0"/>
                </a:spcAft>
              </a:pPr>
              <a:r>
                <a:rPr lang="en-US" sz="1800" dirty="0">
                  <a:effectLst/>
                  <a:ea typeface="MS Mincho"/>
                  <a:cs typeface="Times New Roman"/>
                </a:rPr>
                <a:t>External Energy</a:t>
              </a:r>
            </a:p>
          </p:txBody>
        </p:sp>
      </p:grpSp>
      <mc:AlternateContent xmlns:mc="http://schemas.openxmlformats.org/markup-compatibility/2006">
        <mc:Choice xmlns:a14="http://schemas.microsoft.com/office/drawing/2010/main" Requires="a14">
          <p:sp>
            <p:nvSpPr>
              <p:cNvPr id="15" name="TextBox 14"/>
              <p:cNvSpPr txBox="1"/>
              <p:nvPr/>
            </p:nvSpPr>
            <p:spPr>
              <a:xfrm>
                <a:off x="22555200" y="11552158"/>
                <a:ext cx="9144000" cy="5909310"/>
              </a:xfrm>
              <a:prstGeom prst="rect">
                <a:avLst/>
              </a:prstGeom>
              <a:noFill/>
            </p:spPr>
            <p:txBody>
              <a:bodyPr wrap="square" rtlCol="0">
                <a:spAutoFit/>
              </a:bodyPr>
              <a:lstStyle/>
              <a:p>
                <a:r>
                  <a:rPr lang="en-US" sz="2800" b="1" dirty="0"/>
                  <a:t>Conclusion  </a:t>
                </a:r>
                <a:endParaRPr lang="en-US" sz="2800" dirty="0"/>
              </a:p>
              <a:p>
                <a:pPr marL="342900" lvl="0" indent="-342900" algn="just">
                  <a:spcAft>
                    <a:spcPts val="600"/>
                  </a:spcAft>
                  <a:buFont typeface="Arial" pitchFamily="34" charset="0"/>
                  <a:buChar char="•"/>
                </a:pPr>
                <a:r>
                  <a:rPr lang="en-US" sz="2400" dirty="0"/>
                  <a:t>We have </a:t>
                </a:r>
                <a:r>
                  <a:rPr lang="en-US" sz="2400" dirty="0" smtClean="0"/>
                  <a:t>used an active contour model, </a:t>
                </a:r>
                <a:r>
                  <a:rPr lang="en-US" sz="2400" dirty="0"/>
                  <a:t>which </a:t>
                </a:r>
                <a:r>
                  <a:rPr lang="en-US" sz="2400" dirty="0" smtClean="0"/>
                  <a:t>estimates </a:t>
                </a:r>
                <a:r>
                  <a:rPr lang="en-US" sz="2400" dirty="0"/>
                  <a:t>surface and bedrock layers in depth sounder radar </a:t>
                </a:r>
                <a:r>
                  <a:rPr lang="en-US" sz="2400" dirty="0" smtClean="0"/>
                  <a:t>imagery</a:t>
                </a:r>
                <a:endParaRPr lang="en-US" sz="2400" dirty="0"/>
              </a:p>
              <a:p>
                <a:pPr marL="342900" lvl="0" indent="-342900" algn="just">
                  <a:spcAft>
                    <a:spcPts val="600"/>
                  </a:spcAft>
                  <a:buFont typeface="Arial" pitchFamily="34" charset="0"/>
                  <a:buChar char="•"/>
                </a:pPr>
                <a:r>
                  <a:rPr lang="en-US" sz="2400" dirty="0"/>
                  <a:t>By providing tools to the polar science community, high resolution ice thickness maps can be readily processed to determine the contribution of global climate change on </a:t>
                </a:r>
                <a:r>
                  <a:rPr lang="en-US" sz="2400" dirty="0" smtClean="0"/>
                  <a:t>sea</a:t>
                </a:r>
                <a:endParaRPr lang="en-US" sz="2400" dirty="0"/>
              </a:p>
              <a:p>
                <a:pPr marL="342900" lvl="0" indent="-342900" algn="just">
                  <a:buFont typeface="Arial" pitchFamily="34" charset="0"/>
                  <a:buChar char="•"/>
                </a:pPr>
                <a:r>
                  <a:rPr lang="en-US" sz="2400" dirty="0"/>
                  <a:t>Figures 1 </a:t>
                </a:r>
                <a:r>
                  <a:rPr lang="en-US" sz="2400" dirty="0" smtClean="0"/>
                  <a:t>shows </a:t>
                </a:r>
                <a:r>
                  <a:rPr lang="en-US" sz="2400" dirty="0"/>
                  <a:t>our approach for estimating bedrock and surface layers by discovering optimal </a:t>
                </a:r>
                <a14:m>
                  <m:oMath xmlns:m="http://schemas.openxmlformats.org/officeDocument/2006/math">
                    <m:r>
                      <a:rPr lang="en-US" sz="2400">
                        <a:latin typeface="Cambria Math" panose="02040503050406030204" pitchFamily="18" charset="0"/>
                      </a:rPr>
                      <m:t>𝛼</m:t>
                    </m:r>
                    <m:r>
                      <a:rPr lang="en-US" sz="2400">
                        <a:latin typeface="Cambria Math" panose="02040503050406030204" pitchFamily="18" charset="0"/>
                      </a:rPr>
                      <m:t>,</m:t>
                    </m:r>
                  </m:oMath>
                </a14:m>
                <a:r>
                  <a:rPr lang="en-US" sz="2400" dirty="0"/>
                  <a:t> </a:t>
                </a:r>
                <a14:m>
                  <m:oMath xmlns:m="http://schemas.openxmlformats.org/officeDocument/2006/math">
                    <m:r>
                      <a:rPr lang="en-US" sz="2400">
                        <a:latin typeface="Cambria Math" panose="02040503050406030204" pitchFamily="18" charset="0"/>
                      </a:rPr>
                      <m:t>𝛽</m:t>
                    </m:r>
                    <m:r>
                      <a:rPr lang="en-US" sz="2400">
                        <a:latin typeface="Cambria Math" panose="02040503050406030204" pitchFamily="18" charset="0"/>
                      </a:rPr>
                      <m:t>,</m:t>
                    </m:r>
                  </m:oMath>
                </a14:m>
                <a:r>
                  <a:rPr lang="en-US" sz="2400" dirty="0"/>
                  <a:t> and </a:t>
                </a:r>
                <a14:m>
                  <m:oMath xmlns:m="http://schemas.openxmlformats.org/officeDocument/2006/math">
                    <m:r>
                      <a:rPr lang="en-US" sz="2400">
                        <a:latin typeface="Cambria Math" panose="02040503050406030204" pitchFamily="18" charset="0"/>
                      </a:rPr>
                      <m:t>𝛾</m:t>
                    </m:r>
                  </m:oMath>
                </a14:m>
                <a:r>
                  <a:rPr lang="en-US" sz="2400" dirty="0"/>
                  <a:t> </a:t>
                </a:r>
                <a:r>
                  <a:rPr lang="en-US" sz="2400" dirty="0" smtClean="0"/>
                  <a:t>values</a:t>
                </a:r>
                <a:endParaRPr lang="en-US" sz="2400" dirty="0"/>
              </a:p>
              <a:p>
                <a:r>
                  <a:rPr lang="en-US" sz="2400" dirty="0"/>
                  <a:t> </a:t>
                </a:r>
              </a:p>
              <a:p>
                <a:r>
                  <a:rPr lang="en-US" sz="2800" b="1" dirty="0"/>
                  <a:t>Acknowledgement</a:t>
                </a:r>
                <a:endParaRPr lang="en-US" sz="2800" dirty="0"/>
              </a:p>
              <a:p>
                <a:pPr algn="just"/>
                <a:r>
                  <a:rPr lang="en-US" sz="2400" dirty="0"/>
                  <a:t>This research was supported by the National Science Foundation Grants CNS-0723054 and OCI-0636361 Any opinions, findings, and conclusions or recommendations expressed in this work are those of the author (s) and do not necessarily reflect the views of the National Science Foundation</a:t>
                </a:r>
                <a:r>
                  <a:rPr lang="en-US" sz="2400" dirty="0" smtClean="0"/>
                  <a:t>.</a:t>
                </a:r>
                <a:endParaRPr 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22555200" y="11552158"/>
                <a:ext cx="9144000" cy="5909310"/>
              </a:xfrm>
              <a:prstGeom prst="rect">
                <a:avLst/>
              </a:prstGeom>
              <a:blipFill rotWithShape="0">
                <a:blip r:embed="rId3"/>
                <a:stretch>
                  <a:fillRect l="-1333" t="-929" r="-1000" b="-1445"/>
                </a:stretch>
              </a:blipFill>
            </p:spPr>
            <p:txBody>
              <a:bodyPr/>
              <a:lstStyle/>
              <a:p>
                <a:r>
                  <a:rPr lang="en-US">
                    <a:noFill/>
                  </a:rPr>
                  <a:t> </a:t>
                </a:r>
              </a:p>
            </p:txBody>
          </p:sp>
        </mc:Fallback>
      </mc:AlternateContent>
      <p:sp>
        <p:nvSpPr>
          <p:cNvPr id="21" name="TextBox 20"/>
          <p:cNvSpPr txBox="1"/>
          <p:nvPr/>
        </p:nvSpPr>
        <p:spPr>
          <a:xfrm>
            <a:off x="16051478" y="17373600"/>
            <a:ext cx="8196943" cy="2339102"/>
          </a:xfrm>
          <a:prstGeom prst="rect">
            <a:avLst/>
          </a:prstGeom>
          <a:noFill/>
        </p:spPr>
        <p:txBody>
          <a:bodyPr wrap="square" rtlCol="0">
            <a:spAutoFit/>
          </a:bodyPr>
          <a:lstStyle/>
          <a:p>
            <a:r>
              <a:rPr lang="en-US" sz="2000" b="1" dirty="0"/>
              <a:t>References</a:t>
            </a:r>
            <a:endParaRPr lang="en-US" sz="2800" dirty="0"/>
          </a:p>
          <a:p>
            <a:r>
              <a:rPr lang="en-US" sz="1400" dirty="0"/>
              <a:t>[1] A. Turk, K. </a:t>
            </a:r>
            <a:r>
              <a:rPr lang="en-US" sz="1400" dirty="0" err="1"/>
              <a:t>Hocaoglu</a:t>
            </a:r>
            <a:r>
              <a:rPr lang="en-US" sz="1400" dirty="0"/>
              <a:t>, and A. </a:t>
            </a:r>
            <a:r>
              <a:rPr lang="en-US" sz="1400" dirty="0" err="1"/>
              <a:t>Vertily</a:t>
            </a:r>
            <a:r>
              <a:rPr lang="en-US" sz="1400" dirty="0"/>
              <a:t>. Subsurface Sensing. Wiley, 2011</a:t>
            </a:r>
            <a:r>
              <a:rPr lang="en-US" sz="1400" dirty="0" smtClean="0"/>
              <a:t>.</a:t>
            </a:r>
            <a:endParaRPr lang="en-US" sz="1400" dirty="0"/>
          </a:p>
          <a:p>
            <a:r>
              <a:rPr lang="en-US" sz="1400" dirty="0"/>
              <a:t>[2] H. </a:t>
            </a:r>
            <a:r>
              <a:rPr lang="en-US" sz="1400" dirty="0" err="1"/>
              <a:t>Frigui</a:t>
            </a:r>
            <a:r>
              <a:rPr lang="en-US" sz="1400" dirty="0"/>
              <a:t>, K. Ho, and P. </a:t>
            </a:r>
            <a:r>
              <a:rPr lang="en-US" sz="1400" dirty="0" err="1"/>
              <a:t>Gader</a:t>
            </a:r>
            <a:r>
              <a:rPr lang="en-US" sz="1400" dirty="0"/>
              <a:t>. Real-time landmine detection with ground-penetrating radar using discriminative hidden </a:t>
            </a:r>
            <a:r>
              <a:rPr lang="en-US" sz="1400" dirty="0" err="1"/>
              <a:t>markov</a:t>
            </a:r>
            <a:r>
              <a:rPr lang="en-US" sz="1400" dirty="0"/>
              <a:t> models. J. Appl. Sig. Proc., 2005</a:t>
            </a:r>
            <a:r>
              <a:rPr lang="en-US" sz="1400" dirty="0" smtClean="0"/>
              <a:t>.</a:t>
            </a:r>
            <a:endParaRPr lang="en-US" sz="1400" dirty="0"/>
          </a:p>
          <a:p>
            <a:r>
              <a:rPr lang="en-US" sz="1400" dirty="0"/>
              <a:t>[3] A. Ferro and L. </a:t>
            </a:r>
            <a:r>
              <a:rPr lang="en-US" sz="1400" dirty="0" err="1"/>
              <a:t>Bruzzone</a:t>
            </a:r>
            <a:r>
              <a:rPr lang="en-US" sz="1400" dirty="0"/>
              <a:t>. A novel approach to the automatic detection of subsurface features in planetary radar sounder signals. In IEEE </a:t>
            </a:r>
            <a:r>
              <a:rPr lang="en-US" sz="1400" dirty="0" err="1"/>
              <a:t>Geo&amp;Rem</a:t>
            </a:r>
            <a:r>
              <a:rPr lang="en-US" sz="1400" dirty="0"/>
              <a:t> Sens. </a:t>
            </a:r>
            <a:r>
              <a:rPr lang="en-US" sz="1400" dirty="0" err="1"/>
              <a:t>Symp</a:t>
            </a:r>
            <a:r>
              <a:rPr lang="en-US" sz="1400" dirty="0"/>
              <a:t>., 2011</a:t>
            </a:r>
            <a:r>
              <a:rPr lang="en-US" sz="1400" dirty="0" smtClean="0"/>
              <a:t>.</a:t>
            </a:r>
            <a:endParaRPr lang="en-US" sz="1400" dirty="0"/>
          </a:p>
          <a:p>
            <a:r>
              <a:rPr lang="en-US" sz="1400" dirty="0"/>
              <a:t>[4] M. </a:t>
            </a:r>
            <a:r>
              <a:rPr lang="en-US" sz="1400" dirty="0" err="1"/>
              <a:t>Kass</a:t>
            </a:r>
            <a:r>
              <a:rPr lang="en-US" sz="1400" dirty="0"/>
              <a:t>, A. </a:t>
            </a:r>
            <a:r>
              <a:rPr lang="en-US" sz="1400" dirty="0" err="1"/>
              <a:t>Witkin</a:t>
            </a:r>
            <a:r>
              <a:rPr lang="en-US" sz="1400" dirty="0"/>
              <a:t>, and D. </a:t>
            </a:r>
            <a:r>
              <a:rPr lang="en-US" sz="1400" dirty="0" err="1"/>
              <a:t>Terzopoulos</a:t>
            </a:r>
            <a:r>
              <a:rPr lang="en-US" sz="1400" dirty="0"/>
              <a:t>. Snakes: Active contour models. IJCV, 1(4):321–331, 1988</a:t>
            </a:r>
            <a:r>
              <a:rPr lang="en-US" sz="1400" dirty="0" smtClean="0"/>
              <a:t>.</a:t>
            </a:r>
            <a:endParaRPr lang="en-US" sz="1400" dirty="0"/>
          </a:p>
          <a:p>
            <a:r>
              <a:rPr lang="en-US" sz="1400" dirty="0"/>
              <a:t>[5] MA Reid, Christopher M Gifford, Michael Jefferson, Eric L Akers, Gladys </a:t>
            </a:r>
            <a:r>
              <a:rPr lang="en-US" sz="1400" dirty="0" err="1"/>
              <a:t>Finyom</a:t>
            </a:r>
            <a:r>
              <a:rPr lang="en-US" sz="1400" dirty="0"/>
              <a:t>, and Arvin </a:t>
            </a:r>
            <a:r>
              <a:rPr lang="en-US" sz="1400" dirty="0" err="1"/>
              <a:t>Agah</a:t>
            </a:r>
            <a:r>
              <a:rPr lang="en-US" sz="1400" dirty="0"/>
              <a:t>, “Automated polar ice thickness estimation from radar imagery,” in Geoscience and Remote Sensing Symposium (IGARSS), 2010 IEEE International. IEEE, 2010, pp. 2406–2409.</a:t>
            </a:r>
            <a:endParaRPr lang="en-US" sz="28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9852" y="10028547"/>
            <a:ext cx="7930098" cy="6616439"/>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9852" y="2696805"/>
            <a:ext cx="7930098" cy="7095056"/>
          </a:xfrm>
          <a:prstGeom prst="rect">
            <a:avLst/>
          </a:prstGeom>
        </p:spPr>
      </p:pic>
      <p:sp>
        <p:nvSpPr>
          <p:cNvPr id="2" name="TextBox 1"/>
          <p:cNvSpPr txBox="1"/>
          <p:nvPr/>
        </p:nvSpPr>
        <p:spPr>
          <a:xfrm>
            <a:off x="12122127" y="16778460"/>
            <a:ext cx="8125548" cy="461665"/>
          </a:xfrm>
          <a:prstGeom prst="rect">
            <a:avLst/>
          </a:prstGeom>
          <a:noFill/>
        </p:spPr>
        <p:txBody>
          <a:bodyPr wrap="square" rtlCol="0">
            <a:spAutoFit/>
          </a:bodyPr>
          <a:lstStyle/>
          <a:p>
            <a:r>
              <a:rPr lang="en-US" sz="2400" dirty="0" smtClean="0"/>
              <a:t>Figure 1:  Detected surface (green) and bedrock (red) layers </a:t>
            </a:r>
            <a:endParaRPr lang="en-US" sz="2400" dirty="0"/>
          </a:p>
        </p:txBody>
      </p:sp>
    </p:spTree>
    <p:extLst>
      <p:ext uri="{BB962C8B-B14F-4D97-AF65-F5344CB8AC3E}">
        <p14:creationId xmlns:p14="http://schemas.microsoft.com/office/powerpoint/2010/main" val="1382569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441</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Mincho</vt:lpstr>
      <vt:lpstr>Arial</vt:lpstr>
      <vt:lpstr>Calibri</vt:lpstr>
      <vt:lpstr>Cambria Math</vt:lpstr>
      <vt:lpstr>Times New Roman</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MMT</dc:creator>
  <cp:lastModifiedBy>jemitchell</cp:lastModifiedBy>
  <cp:revision>13</cp:revision>
  <dcterms:created xsi:type="dcterms:W3CDTF">2013-04-18T20:11:13Z</dcterms:created>
  <dcterms:modified xsi:type="dcterms:W3CDTF">2015-08-31T14:43:12Z</dcterms:modified>
</cp:coreProperties>
</file>