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6804938" cy="20104100"/>
  <p:notesSz cx="201041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6" d="100"/>
          <a:sy n="106" d="100"/>
        </p:scale>
        <p:origin x="-4938" y="1212"/>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1008063"/>
          </a:xfrm>
          <a:prstGeom prst="rect">
            <a:avLst/>
          </a:prstGeom>
        </p:spPr>
        <p:txBody>
          <a:bodyPr vert="horz" lIns="91440" tIns="45720" rIns="91440" bIns="45720" rtlCol="0"/>
          <a:lstStyle>
            <a:lvl1pPr algn="r">
              <a:defRPr sz="1200"/>
            </a:lvl1pPr>
          </a:lstStyle>
          <a:p>
            <a:fld id="{29B155DD-73B2-4C23-8BFB-D4368227442C}" type="datetimeFigureOut">
              <a:rPr lang="en-US" smtClean="0"/>
              <a:t>9/29/2016</a:t>
            </a:fld>
            <a:endParaRPr lang="en-US"/>
          </a:p>
        </p:txBody>
      </p:sp>
      <p:sp>
        <p:nvSpPr>
          <p:cNvPr id="4" name="Slide Image Placeholder 3"/>
          <p:cNvSpPr>
            <a:spLocks noGrp="1" noRot="1" noChangeAspect="1"/>
          </p:cNvSpPr>
          <p:nvPr>
            <p:ph type="sldImg" idx="2"/>
          </p:nvPr>
        </p:nvSpPr>
        <p:spPr>
          <a:xfrm>
            <a:off x="5529263" y="2513013"/>
            <a:ext cx="9045575"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9675813"/>
            <a:ext cx="16084550" cy="79152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9096038"/>
            <a:ext cx="8712200"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9096038"/>
            <a:ext cx="8712200" cy="1008062"/>
          </a:xfrm>
          <a:prstGeom prst="rect">
            <a:avLst/>
          </a:prstGeom>
        </p:spPr>
        <p:txBody>
          <a:bodyPr vert="horz" lIns="91440" tIns="45720" rIns="91440" bIns="45720" rtlCol="0" anchor="b"/>
          <a:lstStyle>
            <a:lvl1pPr algn="r">
              <a:defRPr sz="1200"/>
            </a:lvl1pPr>
          </a:lstStyle>
          <a:p>
            <a:fld id="{6EAE10C8-EB2C-4D3D-A321-F834CC3B6FCC}" type="slidenum">
              <a:rPr lang="en-US" smtClean="0"/>
              <a:t>‹#›</a:t>
            </a:fld>
            <a:endParaRPr lang="en-US"/>
          </a:p>
        </p:txBody>
      </p:sp>
    </p:spTree>
    <p:extLst>
      <p:ext uri="{BB962C8B-B14F-4D97-AF65-F5344CB8AC3E}">
        <p14:creationId xmlns:p14="http://schemas.microsoft.com/office/powerpoint/2010/main" val="183715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E10C8-EB2C-4D3D-A321-F834CC3B6FCC}" type="slidenum">
              <a:rPr lang="en-US" smtClean="0"/>
              <a:t>1</a:t>
            </a:fld>
            <a:endParaRPr lang="en-US"/>
          </a:p>
        </p:txBody>
      </p:sp>
    </p:spTree>
    <p:extLst>
      <p:ext uri="{BB962C8B-B14F-4D97-AF65-F5344CB8AC3E}">
        <p14:creationId xmlns:p14="http://schemas.microsoft.com/office/powerpoint/2010/main" val="250310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10371" y="6232271"/>
            <a:ext cx="22784197"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020742" y="11258297"/>
            <a:ext cx="1876345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340248" y="4623943"/>
            <a:ext cx="1166014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3804543" y="4623943"/>
            <a:ext cx="1166014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6283728" y="2513014"/>
            <a:ext cx="521536" cy="17591405"/>
          </a:xfrm>
          <a:custGeom>
            <a:avLst/>
            <a:gdLst/>
            <a:ahLst/>
            <a:cxnLst/>
            <a:rect l="l" t="t" r="r" b="b"/>
            <a:pathLst>
              <a:path w="391159" h="17591405">
                <a:moveTo>
                  <a:pt x="0" y="17591086"/>
                </a:moveTo>
                <a:lnTo>
                  <a:pt x="390913" y="17591086"/>
                </a:lnTo>
                <a:lnTo>
                  <a:pt x="390913" y="0"/>
                </a:lnTo>
                <a:lnTo>
                  <a:pt x="0" y="0"/>
                </a:lnTo>
                <a:lnTo>
                  <a:pt x="0" y="17591086"/>
                </a:lnTo>
                <a:close/>
              </a:path>
            </a:pathLst>
          </a:custGeom>
          <a:solidFill>
            <a:srgbClr val="F3D5A8"/>
          </a:solidFill>
        </p:spPr>
        <p:txBody>
          <a:bodyPr wrap="square" lIns="0" tIns="0" rIns="0" bIns="0" rtlCol="0"/>
          <a:lstStyle/>
          <a:p>
            <a:endParaRPr sz="2400"/>
          </a:p>
        </p:txBody>
      </p:sp>
      <p:sp>
        <p:nvSpPr>
          <p:cNvPr id="17" name="bk object 17"/>
          <p:cNvSpPr/>
          <p:nvPr/>
        </p:nvSpPr>
        <p:spPr>
          <a:xfrm>
            <a:off x="0" y="2513014"/>
            <a:ext cx="521536" cy="17591405"/>
          </a:xfrm>
          <a:custGeom>
            <a:avLst/>
            <a:gdLst/>
            <a:ahLst/>
            <a:cxnLst/>
            <a:rect l="l" t="t" r="r" b="b"/>
            <a:pathLst>
              <a:path w="391160" h="17591405">
                <a:moveTo>
                  <a:pt x="0" y="17591086"/>
                </a:moveTo>
                <a:lnTo>
                  <a:pt x="390913" y="17591086"/>
                </a:lnTo>
                <a:lnTo>
                  <a:pt x="390913" y="0"/>
                </a:lnTo>
                <a:lnTo>
                  <a:pt x="0" y="0"/>
                </a:lnTo>
                <a:lnTo>
                  <a:pt x="0" y="17591086"/>
                </a:lnTo>
                <a:close/>
              </a:path>
            </a:pathLst>
          </a:custGeom>
          <a:solidFill>
            <a:srgbClr val="F3D5A8"/>
          </a:solidFill>
        </p:spPr>
        <p:txBody>
          <a:bodyPr wrap="square" lIns="0" tIns="0" rIns="0" bIns="0" rtlCol="0"/>
          <a:lstStyle/>
          <a:p>
            <a:endParaRPr sz="2400"/>
          </a:p>
        </p:txBody>
      </p:sp>
      <p:sp>
        <p:nvSpPr>
          <p:cNvPr id="18" name="bk object 18"/>
          <p:cNvSpPr/>
          <p:nvPr/>
        </p:nvSpPr>
        <p:spPr>
          <a:xfrm>
            <a:off x="0" y="0"/>
            <a:ext cx="26804938" cy="2513330"/>
          </a:xfrm>
          <a:custGeom>
            <a:avLst/>
            <a:gdLst/>
            <a:ahLst/>
            <a:cxnLst/>
            <a:rect l="l" t="t" r="r" b="b"/>
            <a:pathLst>
              <a:path w="20104100" h="2513330">
                <a:moveTo>
                  <a:pt x="0" y="2513012"/>
                </a:moveTo>
                <a:lnTo>
                  <a:pt x="20104099" y="2513012"/>
                </a:lnTo>
                <a:lnTo>
                  <a:pt x="20104099" y="0"/>
                </a:lnTo>
                <a:lnTo>
                  <a:pt x="0" y="0"/>
                </a:lnTo>
                <a:lnTo>
                  <a:pt x="0" y="2513012"/>
                </a:lnTo>
                <a:close/>
              </a:path>
            </a:pathLst>
          </a:custGeom>
          <a:solidFill>
            <a:srgbClr val="7B230A"/>
          </a:solidFill>
        </p:spPr>
        <p:txBody>
          <a:bodyPr wrap="square" lIns="0" tIns="0" rIns="0" bIns="0" rtlCol="0"/>
          <a:lstStyle/>
          <a:p>
            <a:endParaRPr sz="2400"/>
          </a:p>
        </p:txBody>
      </p:sp>
      <p:sp>
        <p:nvSpPr>
          <p:cNvPr id="19" name="bk object 19"/>
          <p:cNvSpPr/>
          <p:nvPr/>
        </p:nvSpPr>
        <p:spPr>
          <a:xfrm>
            <a:off x="22337448" y="19917948"/>
            <a:ext cx="4313608" cy="113550"/>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1340248" y="804164"/>
            <a:ext cx="24124443"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340248" y="4623943"/>
            <a:ext cx="2412444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113680" y="18696814"/>
            <a:ext cx="8577579"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340247" y="18696814"/>
            <a:ext cx="6165136"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9/29/2016</a:t>
            </a:fld>
            <a:endParaRPr lang="en-US"/>
          </a:p>
        </p:txBody>
      </p:sp>
      <p:sp>
        <p:nvSpPr>
          <p:cNvPr id="6" name="Holder 6"/>
          <p:cNvSpPr>
            <a:spLocks noGrp="1"/>
          </p:cNvSpPr>
          <p:nvPr>
            <p:ph type="sldNum" sz="quarter" idx="7"/>
          </p:nvPr>
        </p:nvSpPr>
        <p:spPr>
          <a:xfrm>
            <a:off x="19299556" y="18696814"/>
            <a:ext cx="6165136"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80112" y="80393"/>
            <a:ext cx="17518034" cy="2126288"/>
          </a:xfrm>
          <a:prstGeom prst="rect">
            <a:avLst/>
          </a:prstGeom>
        </p:spPr>
        <p:txBody>
          <a:bodyPr vert="horz" wrap="square" lIns="0" tIns="0" rIns="0" bIns="0" rtlCol="0">
            <a:spAutoFit/>
          </a:bodyPr>
          <a:lstStyle/>
          <a:p>
            <a:pPr algn="ctr">
              <a:lnSpc>
                <a:spcPct val="100000"/>
              </a:lnSpc>
            </a:pPr>
            <a:r>
              <a:rPr lang="en-US" sz="3200" b="1" spc="7" dirty="0">
                <a:solidFill>
                  <a:srgbClr val="F8EAD2"/>
                </a:solidFill>
                <a:latin typeface="Times New Roman" panose="02020603050405020304" pitchFamily="18" charset="0"/>
                <a:cs typeface="Times New Roman" panose="02020603050405020304" pitchFamily="18" charset="0"/>
              </a:rPr>
              <a:t>Game Development with Big </a:t>
            </a:r>
            <a:r>
              <a:rPr lang="en-US" sz="3200" b="1" spc="7" dirty="0" smtClean="0">
                <a:solidFill>
                  <a:srgbClr val="F8EAD2"/>
                </a:solidFill>
                <a:latin typeface="Times New Roman" panose="02020603050405020304" pitchFamily="18" charset="0"/>
                <a:cs typeface="Times New Roman" panose="02020603050405020304" pitchFamily="18" charset="0"/>
              </a:rPr>
              <a:t>Data</a:t>
            </a:r>
            <a:endParaRPr lang="en-US" sz="3200" dirty="0" smtClean="0">
              <a:latin typeface="Times New Roman" panose="02020603050405020304" pitchFamily="18" charset="0"/>
              <a:cs typeface="Times New Roman" panose="02020603050405020304" pitchFamily="18" charset="0"/>
            </a:endParaRPr>
          </a:p>
          <a:p>
            <a:pPr algn="ctr">
              <a:lnSpc>
                <a:spcPct val="100000"/>
              </a:lnSpc>
            </a:pPr>
            <a:r>
              <a:rPr lang="en-US" sz="2800" spc="-7" dirty="0" err="1" smtClean="0">
                <a:solidFill>
                  <a:srgbClr val="F8EAD2"/>
                </a:solidFill>
                <a:latin typeface="Times New Roman" panose="02020603050405020304" pitchFamily="18" charset="0"/>
                <a:cs typeface="Times New Roman" panose="02020603050405020304" pitchFamily="18" charset="0"/>
              </a:rPr>
              <a:t>Tangee</a:t>
            </a:r>
            <a:r>
              <a:rPr lang="en-US" sz="2800" spc="-7" dirty="0" smtClean="0">
                <a:solidFill>
                  <a:srgbClr val="F8EAD2"/>
                </a:solidFill>
                <a:latin typeface="Times New Roman" panose="02020603050405020304" pitchFamily="18" charset="0"/>
                <a:cs typeface="Times New Roman" panose="02020603050405020304" pitchFamily="18" charset="0"/>
              </a:rPr>
              <a:t> Beverly- Elizabeth City State University, Gregor </a:t>
            </a:r>
            <a:r>
              <a:rPr lang="en-US" sz="2800" spc="-7" dirty="0">
                <a:solidFill>
                  <a:srgbClr val="F8EAD2"/>
                </a:solidFill>
                <a:latin typeface="Times New Roman" panose="02020603050405020304" pitchFamily="18" charset="0"/>
                <a:cs typeface="Times New Roman" panose="02020603050405020304" pitchFamily="18" charset="0"/>
              </a:rPr>
              <a:t>von </a:t>
            </a:r>
            <a:r>
              <a:rPr lang="en-US" sz="2800" spc="-7" dirty="0" smtClean="0">
                <a:solidFill>
                  <a:srgbClr val="F8EAD2"/>
                </a:solidFill>
                <a:latin typeface="Times New Roman" panose="02020603050405020304" pitchFamily="18" charset="0"/>
                <a:cs typeface="Times New Roman" panose="02020603050405020304" pitchFamily="18" charset="0"/>
              </a:rPr>
              <a:t>Laszewski, </a:t>
            </a:r>
            <a:r>
              <a:rPr sz="2800" spc="-7" dirty="0" err="1">
                <a:solidFill>
                  <a:srgbClr val="F8EAD2"/>
                </a:solidFill>
                <a:latin typeface="Times New Roman" panose="02020603050405020304" pitchFamily="18" charset="0"/>
                <a:cs typeface="Times New Roman" panose="02020603050405020304" pitchFamily="18" charset="0"/>
              </a:rPr>
              <a:t>Supun</a:t>
            </a:r>
            <a:r>
              <a:rPr sz="2800" spc="-7" dirty="0">
                <a:solidFill>
                  <a:srgbClr val="F8EAD2"/>
                </a:solidFill>
                <a:latin typeface="Times New Roman" panose="02020603050405020304" pitchFamily="18" charset="0"/>
                <a:cs typeface="Times New Roman" panose="02020603050405020304" pitchFamily="18" charset="0"/>
              </a:rPr>
              <a:t> </a:t>
            </a:r>
            <a:r>
              <a:rPr sz="2800" spc="-73" dirty="0">
                <a:solidFill>
                  <a:srgbClr val="F8EAD2"/>
                </a:solidFill>
                <a:latin typeface="Times New Roman" panose="02020603050405020304" pitchFamily="18" charset="0"/>
                <a:cs typeface="Times New Roman" panose="02020603050405020304" pitchFamily="18" charset="0"/>
              </a:rPr>
              <a:t>K</a:t>
            </a:r>
            <a:r>
              <a:rPr sz="2800" spc="-7" dirty="0">
                <a:solidFill>
                  <a:srgbClr val="F8EAD2"/>
                </a:solidFill>
                <a:latin typeface="Times New Roman" panose="02020603050405020304" pitchFamily="18" charset="0"/>
                <a:cs typeface="Times New Roman" panose="02020603050405020304" pitchFamily="18" charset="0"/>
              </a:rPr>
              <a:t>amburu</a:t>
            </a:r>
            <a:r>
              <a:rPr sz="2800" spc="-60" dirty="0">
                <a:solidFill>
                  <a:srgbClr val="F8EAD2"/>
                </a:solidFill>
                <a:latin typeface="Times New Roman" panose="02020603050405020304" pitchFamily="18" charset="0"/>
                <a:cs typeface="Times New Roman" panose="02020603050405020304" pitchFamily="18" charset="0"/>
              </a:rPr>
              <a:t>g</a:t>
            </a:r>
            <a:r>
              <a:rPr sz="2800" spc="-13" dirty="0">
                <a:solidFill>
                  <a:srgbClr val="F8EAD2"/>
                </a:solidFill>
                <a:latin typeface="Times New Roman" panose="02020603050405020304" pitchFamily="18" charset="0"/>
                <a:cs typeface="Times New Roman" panose="02020603050405020304" pitchFamily="18" charset="0"/>
              </a:rPr>
              <a:t>amu</a:t>
            </a:r>
            <a:r>
              <a:rPr sz="2800" spc="-40" dirty="0">
                <a:solidFill>
                  <a:srgbClr val="F8EAD2"/>
                </a:solidFill>
                <a:latin typeface="Times New Roman" panose="02020603050405020304" pitchFamily="18" charset="0"/>
                <a:cs typeface="Times New Roman" panose="02020603050405020304" pitchFamily="18" charset="0"/>
              </a:rPr>
              <a:t>v</a:t>
            </a:r>
            <a:r>
              <a:rPr sz="2800" spc="-13" dirty="0">
                <a:solidFill>
                  <a:srgbClr val="F8EAD2"/>
                </a:solidFill>
                <a:latin typeface="Times New Roman" panose="02020603050405020304" pitchFamily="18" charset="0"/>
                <a:cs typeface="Times New Roman" panose="02020603050405020304" pitchFamily="18" charset="0"/>
              </a:rPr>
              <a:t>e</a:t>
            </a:r>
            <a:r>
              <a:rPr sz="2800" spc="-7" dirty="0">
                <a:solidFill>
                  <a:srgbClr val="F8EAD2"/>
                </a:solidFill>
                <a:latin typeface="Times New Roman" panose="02020603050405020304" pitchFamily="18" charset="0"/>
                <a:cs typeface="Times New Roman" panose="02020603050405020304" pitchFamily="18" charset="0"/>
              </a:rPr>
              <a:t>,</a:t>
            </a:r>
            <a:r>
              <a:rPr sz="2800" spc="13" dirty="0">
                <a:solidFill>
                  <a:srgbClr val="F8EAD2"/>
                </a:solidFill>
                <a:latin typeface="Times New Roman" panose="02020603050405020304" pitchFamily="18" charset="0"/>
                <a:cs typeface="Times New Roman" panose="02020603050405020304" pitchFamily="18" charset="0"/>
              </a:rPr>
              <a:t> </a:t>
            </a:r>
            <a:r>
              <a:rPr sz="2800" spc="-7" dirty="0">
                <a:solidFill>
                  <a:srgbClr val="F8EAD2"/>
                </a:solidFill>
                <a:latin typeface="Times New Roman" panose="02020603050405020304" pitchFamily="18" charset="0"/>
                <a:cs typeface="Times New Roman" panose="02020603050405020304" pitchFamily="18" charset="0"/>
              </a:rPr>
              <a:t>Pula</a:t>
            </a:r>
            <a:r>
              <a:rPr sz="2800" spc="-53" dirty="0">
                <a:solidFill>
                  <a:srgbClr val="F8EAD2"/>
                </a:solidFill>
                <a:latin typeface="Times New Roman" panose="02020603050405020304" pitchFamily="18" charset="0"/>
                <a:cs typeface="Times New Roman" panose="02020603050405020304" pitchFamily="18" charset="0"/>
              </a:rPr>
              <a:t>s</a:t>
            </a:r>
            <a:r>
              <a:rPr sz="2800" spc="-7" dirty="0">
                <a:solidFill>
                  <a:srgbClr val="F8EAD2"/>
                </a:solidFill>
                <a:latin typeface="Times New Roman" panose="02020603050405020304" pitchFamily="18" charset="0"/>
                <a:cs typeface="Times New Roman" panose="02020603050405020304" pitchFamily="18" charset="0"/>
              </a:rPr>
              <a:t>thi</a:t>
            </a:r>
            <a:r>
              <a:rPr sz="2800" spc="-13" dirty="0">
                <a:solidFill>
                  <a:srgbClr val="F8EAD2"/>
                </a:solidFill>
                <a:latin typeface="Times New Roman" panose="02020603050405020304" pitchFamily="18" charset="0"/>
                <a:cs typeface="Times New Roman" panose="02020603050405020304" pitchFamily="18" charset="0"/>
              </a:rPr>
              <a:t> Wic</a:t>
            </a:r>
            <a:r>
              <a:rPr sz="2800" spc="-20" dirty="0">
                <a:solidFill>
                  <a:srgbClr val="F8EAD2"/>
                </a:solidFill>
                <a:latin typeface="Times New Roman" panose="02020603050405020304" pitchFamily="18" charset="0"/>
                <a:cs typeface="Times New Roman" panose="02020603050405020304" pitchFamily="18" charset="0"/>
              </a:rPr>
              <a:t>k</a:t>
            </a:r>
            <a:r>
              <a:rPr sz="2800" spc="-80" dirty="0">
                <a:solidFill>
                  <a:srgbClr val="F8EAD2"/>
                </a:solidFill>
                <a:latin typeface="Times New Roman" panose="02020603050405020304" pitchFamily="18" charset="0"/>
                <a:cs typeface="Times New Roman" panose="02020603050405020304" pitchFamily="18" charset="0"/>
              </a:rPr>
              <a:t>r</a:t>
            </a:r>
            <a:r>
              <a:rPr sz="2800" spc="-7" dirty="0">
                <a:solidFill>
                  <a:srgbClr val="F8EAD2"/>
                </a:solidFill>
                <a:latin typeface="Times New Roman" panose="02020603050405020304" pitchFamily="18" charset="0"/>
                <a:cs typeface="Times New Roman" panose="02020603050405020304" pitchFamily="18" charset="0"/>
              </a:rPr>
              <a:t>amasingh</a:t>
            </a:r>
            <a:r>
              <a:rPr sz="2800" dirty="0">
                <a:solidFill>
                  <a:srgbClr val="F8EAD2"/>
                </a:solidFill>
                <a:latin typeface="Times New Roman" panose="02020603050405020304" pitchFamily="18" charset="0"/>
                <a:cs typeface="Times New Roman" panose="02020603050405020304" pitchFamily="18" charset="0"/>
              </a:rPr>
              <a:t>e</a:t>
            </a:r>
            <a:r>
              <a:rPr sz="2800" spc="-7" dirty="0">
                <a:solidFill>
                  <a:srgbClr val="F8EAD2"/>
                </a:solidFill>
                <a:latin typeface="Times New Roman" panose="02020603050405020304" pitchFamily="18" charset="0"/>
                <a:cs typeface="Times New Roman" panose="02020603050405020304" pitchFamily="18" charset="0"/>
              </a:rPr>
              <a:t>,</a:t>
            </a:r>
            <a:r>
              <a:rPr sz="2800" spc="13" dirty="0">
                <a:solidFill>
                  <a:srgbClr val="F8EAD2"/>
                </a:solidFill>
                <a:latin typeface="Times New Roman" panose="02020603050405020304" pitchFamily="18" charset="0"/>
                <a:cs typeface="Times New Roman" panose="02020603050405020304" pitchFamily="18" charset="0"/>
              </a:rPr>
              <a:t> </a:t>
            </a:r>
            <a:r>
              <a:rPr sz="2800" spc="-7" dirty="0">
                <a:solidFill>
                  <a:srgbClr val="F8EAD2"/>
                </a:solidFill>
                <a:latin typeface="Times New Roman" panose="02020603050405020304" pitchFamily="18" charset="0"/>
                <a:cs typeface="Times New Roman" panose="02020603050405020304" pitchFamily="18" charset="0"/>
              </a:rPr>
              <a:t>and </a:t>
            </a:r>
            <a:r>
              <a:rPr sz="2800" spc="-13" dirty="0">
                <a:solidFill>
                  <a:srgbClr val="F8EAD2"/>
                </a:solidFill>
                <a:latin typeface="Times New Roman" panose="02020603050405020304" pitchFamily="18" charset="0"/>
                <a:cs typeface="Times New Roman" panose="02020603050405020304" pitchFamily="18" charset="0"/>
              </a:rPr>
              <a:t>Geo</a:t>
            </a:r>
            <a:r>
              <a:rPr sz="2800" spc="-33" dirty="0">
                <a:solidFill>
                  <a:srgbClr val="F8EAD2"/>
                </a:solidFill>
                <a:latin typeface="Times New Roman" panose="02020603050405020304" pitchFamily="18" charset="0"/>
                <a:cs typeface="Times New Roman" panose="02020603050405020304" pitchFamily="18" charset="0"/>
              </a:rPr>
              <a:t>f</a:t>
            </a:r>
            <a:r>
              <a:rPr sz="2800" spc="-13" dirty="0">
                <a:solidFill>
                  <a:srgbClr val="F8EAD2"/>
                </a:solidFill>
                <a:latin typeface="Times New Roman" panose="02020603050405020304" pitchFamily="18" charset="0"/>
                <a:cs typeface="Times New Roman" panose="02020603050405020304" pitchFamily="18" charset="0"/>
              </a:rPr>
              <a:t>f</a:t>
            </a:r>
            <a:r>
              <a:rPr sz="2800" spc="-47" dirty="0">
                <a:solidFill>
                  <a:srgbClr val="F8EAD2"/>
                </a:solidFill>
                <a:latin typeface="Times New Roman" panose="02020603050405020304" pitchFamily="18" charset="0"/>
                <a:cs typeface="Times New Roman" panose="02020603050405020304" pitchFamily="18" charset="0"/>
              </a:rPr>
              <a:t>r</a:t>
            </a:r>
            <a:r>
              <a:rPr sz="2800" spc="-33" dirty="0">
                <a:solidFill>
                  <a:srgbClr val="F8EAD2"/>
                </a:solidFill>
                <a:latin typeface="Times New Roman" panose="02020603050405020304" pitchFamily="18" charset="0"/>
                <a:cs typeface="Times New Roman" panose="02020603050405020304" pitchFamily="18" charset="0"/>
              </a:rPr>
              <a:t>e</a:t>
            </a:r>
            <a:r>
              <a:rPr sz="2800" spc="-13" dirty="0">
                <a:solidFill>
                  <a:srgbClr val="F8EAD2"/>
                </a:solidFill>
                <a:latin typeface="Times New Roman" panose="02020603050405020304" pitchFamily="18" charset="0"/>
                <a:cs typeface="Times New Roman" panose="02020603050405020304" pitchFamily="18" charset="0"/>
              </a:rPr>
              <a:t>y</a:t>
            </a:r>
            <a:r>
              <a:rPr sz="2800" spc="-7" dirty="0">
                <a:solidFill>
                  <a:srgbClr val="F8EAD2"/>
                </a:solidFill>
                <a:latin typeface="Times New Roman" panose="02020603050405020304" pitchFamily="18" charset="0"/>
                <a:cs typeface="Times New Roman" panose="02020603050405020304" pitchFamily="18" charset="0"/>
              </a:rPr>
              <a:t> </a:t>
            </a:r>
            <a:r>
              <a:rPr sz="2800" spc="-60" dirty="0" smtClean="0">
                <a:solidFill>
                  <a:srgbClr val="F8EAD2"/>
                </a:solidFill>
                <a:latin typeface="Times New Roman" panose="02020603050405020304" pitchFamily="18" charset="0"/>
                <a:cs typeface="Times New Roman" panose="02020603050405020304" pitchFamily="18" charset="0"/>
              </a:rPr>
              <a:t>Fo</a:t>
            </a:r>
            <a:r>
              <a:rPr sz="2800" spc="-7" dirty="0" smtClean="0">
                <a:solidFill>
                  <a:srgbClr val="F8EAD2"/>
                </a:solidFill>
                <a:latin typeface="Times New Roman" panose="02020603050405020304" pitchFamily="18" charset="0"/>
                <a:cs typeface="Times New Roman" panose="02020603050405020304" pitchFamily="18" charset="0"/>
              </a:rPr>
              <a:t>x</a:t>
            </a:r>
            <a:r>
              <a:rPr lang="en-US" sz="2800" spc="-7" dirty="0" smtClean="0">
                <a:solidFill>
                  <a:srgbClr val="F8EAD2"/>
                </a:solidFill>
                <a:latin typeface="Times New Roman" panose="02020603050405020304" pitchFamily="18" charset="0"/>
                <a:cs typeface="Times New Roman" panose="02020603050405020304" pitchFamily="18" charset="0"/>
              </a:rPr>
              <a:t>- </a:t>
            </a:r>
            <a:r>
              <a:rPr sz="2800" spc="-13" dirty="0" smtClean="0">
                <a:solidFill>
                  <a:srgbClr val="F8EAD2"/>
                </a:solidFill>
                <a:latin typeface="Times New Roman" panose="02020603050405020304" pitchFamily="18" charset="0"/>
                <a:cs typeface="Times New Roman" panose="02020603050405020304" pitchFamily="18" charset="0"/>
              </a:rPr>
              <a:t>Scho</a:t>
            </a:r>
            <a:r>
              <a:rPr sz="2800" dirty="0" smtClean="0">
                <a:solidFill>
                  <a:srgbClr val="F8EAD2"/>
                </a:solidFill>
                <a:latin typeface="Times New Roman" panose="02020603050405020304" pitchFamily="18" charset="0"/>
                <a:cs typeface="Times New Roman" panose="02020603050405020304" pitchFamily="18" charset="0"/>
              </a:rPr>
              <a:t>o</a:t>
            </a:r>
            <a:r>
              <a:rPr sz="2800" spc="-7" dirty="0" smtClean="0">
                <a:solidFill>
                  <a:srgbClr val="F8EAD2"/>
                </a:solidFill>
                <a:latin typeface="Times New Roman" panose="02020603050405020304" pitchFamily="18" charset="0"/>
                <a:cs typeface="Times New Roman" panose="02020603050405020304" pitchFamily="18" charset="0"/>
              </a:rPr>
              <a:t>l </a:t>
            </a:r>
            <a:r>
              <a:rPr sz="2800" spc="-27" dirty="0">
                <a:solidFill>
                  <a:srgbClr val="F8EAD2"/>
                </a:solidFill>
                <a:latin typeface="Times New Roman" panose="02020603050405020304" pitchFamily="18" charset="0"/>
                <a:cs typeface="Times New Roman" panose="02020603050405020304" pitchFamily="18" charset="0"/>
              </a:rPr>
              <a:t>O</a:t>
            </a:r>
            <a:r>
              <a:rPr sz="2800" spc="-7" dirty="0">
                <a:solidFill>
                  <a:srgbClr val="F8EAD2"/>
                </a:solidFill>
                <a:latin typeface="Times New Roman" panose="02020603050405020304" pitchFamily="18" charset="0"/>
                <a:cs typeface="Times New Roman" panose="02020603050405020304" pitchFamily="18" charset="0"/>
              </a:rPr>
              <a:t>f</a:t>
            </a:r>
            <a:r>
              <a:rPr sz="2800" dirty="0">
                <a:solidFill>
                  <a:srgbClr val="F8EAD2"/>
                </a:solidFill>
                <a:latin typeface="Times New Roman" panose="02020603050405020304" pitchFamily="18" charset="0"/>
                <a:cs typeface="Times New Roman" panose="02020603050405020304" pitchFamily="18" charset="0"/>
              </a:rPr>
              <a:t> </a:t>
            </a:r>
            <a:r>
              <a:rPr sz="2800" spc="-7" dirty="0">
                <a:solidFill>
                  <a:srgbClr val="F8EAD2"/>
                </a:solidFill>
                <a:latin typeface="Times New Roman" panose="02020603050405020304" pitchFamily="18" charset="0"/>
                <a:cs typeface="Times New Roman" panose="02020603050405020304" pitchFamily="18" charset="0"/>
              </a:rPr>
              <a:t>I</a:t>
            </a:r>
            <a:r>
              <a:rPr sz="2800" spc="-27" dirty="0">
                <a:solidFill>
                  <a:srgbClr val="F8EAD2"/>
                </a:solidFill>
                <a:latin typeface="Times New Roman" panose="02020603050405020304" pitchFamily="18" charset="0"/>
                <a:cs typeface="Times New Roman" panose="02020603050405020304" pitchFamily="18" charset="0"/>
              </a:rPr>
              <a:t>n</a:t>
            </a:r>
            <a:r>
              <a:rPr sz="2800" spc="-73" dirty="0">
                <a:solidFill>
                  <a:srgbClr val="F8EAD2"/>
                </a:solidFill>
                <a:latin typeface="Times New Roman" panose="02020603050405020304" pitchFamily="18" charset="0"/>
                <a:cs typeface="Times New Roman" panose="02020603050405020304" pitchFamily="18" charset="0"/>
              </a:rPr>
              <a:t>f</a:t>
            </a:r>
            <a:r>
              <a:rPr sz="2800" spc="-20" dirty="0">
                <a:solidFill>
                  <a:srgbClr val="F8EAD2"/>
                </a:solidFill>
                <a:latin typeface="Times New Roman" panose="02020603050405020304" pitchFamily="18" charset="0"/>
                <a:cs typeface="Times New Roman" panose="02020603050405020304" pitchFamily="18" charset="0"/>
              </a:rPr>
              <a:t>orm</a:t>
            </a:r>
            <a:r>
              <a:rPr sz="2800" spc="-27" dirty="0">
                <a:solidFill>
                  <a:srgbClr val="F8EAD2"/>
                </a:solidFill>
                <a:latin typeface="Times New Roman" panose="02020603050405020304" pitchFamily="18" charset="0"/>
                <a:cs typeface="Times New Roman" panose="02020603050405020304" pitchFamily="18" charset="0"/>
              </a:rPr>
              <a:t>a</a:t>
            </a:r>
            <a:r>
              <a:rPr sz="2800" spc="-7" dirty="0">
                <a:solidFill>
                  <a:srgbClr val="F8EAD2"/>
                </a:solidFill>
                <a:latin typeface="Times New Roman" panose="02020603050405020304" pitchFamily="18" charset="0"/>
                <a:cs typeface="Times New Roman" panose="02020603050405020304" pitchFamily="18" charset="0"/>
              </a:rPr>
              <a:t>tics and </a:t>
            </a:r>
            <a:r>
              <a:rPr sz="2800" spc="-13" dirty="0">
                <a:solidFill>
                  <a:srgbClr val="F8EAD2"/>
                </a:solidFill>
                <a:latin typeface="Times New Roman" panose="02020603050405020304" pitchFamily="18" charset="0"/>
                <a:cs typeface="Times New Roman" panose="02020603050405020304" pitchFamily="18" charset="0"/>
              </a:rPr>
              <a:t>C</a:t>
            </a:r>
            <a:r>
              <a:rPr sz="2800" spc="-7" dirty="0">
                <a:solidFill>
                  <a:srgbClr val="F8EAD2"/>
                </a:solidFill>
                <a:latin typeface="Times New Roman" panose="02020603050405020304" pitchFamily="18" charset="0"/>
                <a:cs typeface="Times New Roman" panose="02020603050405020304" pitchFamily="18" charset="0"/>
              </a:rPr>
              <a:t>omputin</a:t>
            </a:r>
            <a:r>
              <a:rPr sz="2800" spc="27" dirty="0">
                <a:solidFill>
                  <a:srgbClr val="F8EAD2"/>
                </a:solidFill>
                <a:latin typeface="Times New Roman" panose="02020603050405020304" pitchFamily="18" charset="0"/>
                <a:cs typeface="Times New Roman" panose="02020603050405020304" pitchFamily="18" charset="0"/>
              </a:rPr>
              <a:t>g</a:t>
            </a:r>
            <a:r>
              <a:rPr sz="2800" spc="-7" dirty="0">
                <a:solidFill>
                  <a:srgbClr val="F8EAD2"/>
                </a:solidFill>
                <a:latin typeface="Times New Roman" panose="02020603050405020304" pitchFamily="18" charset="0"/>
                <a:cs typeface="Times New Roman" panose="02020603050405020304" pitchFamily="18" charset="0"/>
              </a:rPr>
              <a:t>, Indiana Uni</a:t>
            </a:r>
            <a:r>
              <a:rPr sz="2800" spc="-47" dirty="0">
                <a:solidFill>
                  <a:srgbClr val="F8EAD2"/>
                </a:solidFill>
                <a:latin typeface="Times New Roman" panose="02020603050405020304" pitchFamily="18" charset="0"/>
                <a:cs typeface="Times New Roman" panose="02020603050405020304" pitchFamily="18" charset="0"/>
              </a:rPr>
              <a:t>v</a:t>
            </a:r>
            <a:r>
              <a:rPr sz="2800" spc="-13" dirty="0">
                <a:solidFill>
                  <a:srgbClr val="F8EAD2"/>
                </a:solidFill>
                <a:latin typeface="Times New Roman" panose="02020603050405020304" pitchFamily="18" charset="0"/>
                <a:cs typeface="Times New Roman" panose="02020603050405020304" pitchFamily="18" charset="0"/>
              </a:rPr>
              <a:t>e</a:t>
            </a:r>
            <a:r>
              <a:rPr sz="2800" spc="-67" dirty="0">
                <a:solidFill>
                  <a:srgbClr val="F8EAD2"/>
                </a:solidFill>
                <a:latin typeface="Times New Roman" panose="02020603050405020304" pitchFamily="18" charset="0"/>
                <a:cs typeface="Times New Roman" panose="02020603050405020304" pitchFamily="18" charset="0"/>
              </a:rPr>
              <a:t>r</a:t>
            </a:r>
            <a:r>
              <a:rPr sz="2800" spc="-13" dirty="0">
                <a:solidFill>
                  <a:srgbClr val="F8EAD2"/>
                </a:solidFill>
                <a:latin typeface="Times New Roman" panose="02020603050405020304" pitchFamily="18" charset="0"/>
                <a:cs typeface="Times New Roman" panose="02020603050405020304" pitchFamily="18" charset="0"/>
              </a:rPr>
              <a:t>si</a:t>
            </a:r>
            <a:r>
              <a:rPr lang="en-US" sz="2800" spc="-13" dirty="0" smtClean="0">
                <a:solidFill>
                  <a:srgbClr val="F8EAD2"/>
                </a:solidFill>
                <a:latin typeface="Times New Roman" panose="02020603050405020304" pitchFamily="18" charset="0"/>
                <a:cs typeface="Times New Roman" panose="02020603050405020304" pitchFamily="18" charset="0"/>
              </a:rPr>
              <a:t>ty</a:t>
            </a:r>
            <a:endParaRPr lang="en-US" sz="2800" spc="-13" dirty="0">
              <a:solidFill>
                <a:srgbClr val="F8EAD2"/>
              </a:solidFill>
              <a:latin typeface="Times New Roman" panose="02020603050405020304" pitchFamily="18" charset="0"/>
              <a:cs typeface="Times New Roman" panose="02020603050405020304" pitchFamily="18" charset="0"/>
            </a:endParaRPr>
          </a:p>
          <a:p>
            <a:pPr marL="16933" marR="6773" algn="ctr">
              <a:spcBef>
                <a:spcPts val="2087"/>
              </a:spcBef>
            </a:pPr>
            <a:endParaRPr sz="3267" dirty="0">
              <a:latin typeface="Calibri"/>
              <a:cs typeface="Calibri"/>
            </a:endParaRPr>
          </a:p>
        </p:txBody>
      </p:sp>
      <p:sp>
        <p:nvSpPr>
          <p:cNvPr id="3" name="object 3"/>
          <p:cNvSpPr/>
          <p:nvPr/>
        </p:nvSpPr>
        <p:spPr>
          <a:xfrm>
            <a:off x="888325" y="3858575"/>
            <a:ext cx="7893318" cy="7989359"/>
          </a:xfrm>
          <a:custGeom>
            <a:avLst/>
            <a:gdLst/>
            <a:ahLst/>
            <a:cxnLst/>
            <a:rect l="l" t="t" r="r" b="b"/>
            <a:pathLst>
              <a:path w="5920105" h="2537460">
                <a:moveTo>
                  <a:pt x="0" y="2537211"/>
                </a:moveTo>
                <a:lnTo>
                  <a:pt x="5919540" y="2537211"/>
                </a:lnTo>
                <a:lnTo>
                  <a:pt x="5919540" y="0"/>
                </a:lnTo>
                <a:lnTo>
                  <a:pt x="0" y="0"/>
                </a:lnTo>
                <a:lnTo>
                  <a:pt x="0" y="2537211"/>
                </a:lnTo>
                <a:close/>
              </a:path>
            </a:pathLst>
          </a:custGeom>
          <a:ln w="7445">
            <a:solidFill>
              <a:srgbClr val="7B230A"/>
            </a:solidFill>
          </a:ln>
        </p:spPr>
        <p:txBody>
          <a:bodyPr wrap="square" lIns="0" tIns="0" rIns="0" bIns="0" rtlCol="0"/>
          <a:lstStyle/>
          <a:p>
            <a:endParaRPr sz="2400"/>
          </a:p>
        </p:txBody>
      </p:sp>
      <p:sp>
        <p:nvSpPr>
          <p:cNvPr id="4" name="object 4"/>
          <p:cNvSpPr txBox="1"/>
          <p:nvPr/>
        </p:nvSpPr>
        <p:spPr>
          <a:xfrm>
            <a:off x="958769" y="4055048"/>
            <a:ext cx="7249017" cy="7081619"/>
          </a:xfrm>
          <a:prstGeom prst="rect">
            <a:avLst/>
          </a:prstGeom>
        </p:spPr>
        <p:txBody>
          <a:bodyPr vert="horz" wrap="square" lIns="0" tIns="0" rIns="0" bIns="0" rtlCol="0">
            <a:spAutoFit/>
          </a:bodyPr>
          <a:lstStyle/>
          <a:p>
            <a:pPr algn="just">
              <a:spcAft>
                <a:spcPts val="400"/>
              </a:spcAft>
            </a:pPr>
            <a:r>
              <a:rPr lang="en-US" dirty="0">
                <a:latin typeface="Times New Roman" panose="02020603050405020304" pitchFamily="18" charset="0"/>
                <a:cs typeface="Times New Roman" panose="02020603050405020304" pitchFamily="18" charset="0"/>
              </a:rPr>
              <a:t>In this research paper we discuses the many benefits big data for game development. </a:t>
            </a:r>
            <a:r>
              <a:rPr lang="en-US" dirty="0"/>
              <a:t>Game development impacted many people across the world. There are some who are hardcore gamers, develop games, or both. The game industry is high demands as of now surpassing the movie industry. </a:t>
            </a:r>
            <a:r>
              <a:rPr lang="en-US" dirty="0">
                <a:latin typeface="Times New Roman" panose="02020603050405020304" pitchFamily="18" charset="0"/>
                <a:ea typeface="Times New Roman" panose="02020603050405020304" pitchFamily="18" charset="0"/>
              </a:rPr>
              <a:t>Game Development is involving as many people are developing games and there many resources out there that can help people create games. Programming plays a major key point in game development and those common languages are C and C ++. For beginning programmers who are still interested in creating a game; Python is another common programming language. Python is easy to under programming language for beginners in coding. We discovered that python is well known to help with certain tasks. Throughout this research the main task was to learn Python which only took two weeks to complete. In addition, we researched the basics of Big Data while keeping in mind game design. Big data is good for leading to new discoveries. Data Scientist are here to gather that data and present it to different organizations</a:t>
            </a:r>
            <a:r>
              <a:rPr lang="en-US" dirty="0" smtClean="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Many companies are relying on Big Data and even the Game industry. The game industry can benefit from the Big Data to help improve and make more money.  Python is a good programming language that many Data scientists use, because it has many libraries for collecting and organizing data. It should be highly recommended that game developers understand the benefit of Big Data. </a:t>
            </a:r>
          </a:p>
          <a:p>
            <a:pPr algn="just">
              <a:spcAft>
                <a:spcPts val="400"/>
              </a:spcAft>
            </a:pPr>
            <a:r>
              <a:rPr lang="en-US" dirty="0">
                <a:latin typeface="Times New Roman" panose="02020603050405020304" pitchFamily="18" charset="0"/>
                <a:ea typeface="Times New Roman" panose="02020603050405020304" pitchFamily="18" charset="0"/>
              </a:rPr>
              <a:t>We created a hangman game and as well a word counter in a text file. To fully comprehend the benefits of learning python that many Data Scientists use for Big Data. </a:t>
            </a:r>
          </a:p>
          <a:p>
            <a:pPr algn="just">
              <a:spcAft>
                <a:spcPts val="400"/>
              </a:spcAft>
            </a:pPr>
            <a:endParaRPr lang="en-US" dirty="0">
              <a:latin typeface="Times New Roman" panose="02020603050405020304" pitchFamily="18" charset="0"/>
              <a:ea typeface="Times New Roman" panose="02020603050405020304" pitchFamily="18" charset="0"/>
            </a:endParaRPr>
          </a:p>
          <a:p>
            <a:pPr marL="16933" marR="6773" algn="just">
              <a:lnSpc>
                <a:spcPct val="100600"/>
              </a:lnSpc>
            </a:pPr>
            <a:endParaRPr lang="en-US" dirty="0" smtClean="0">
              <a:latin typeface="Times New Roman" panose="02020603050405020304" pitchFamily="18" charset="0"/>
              <a:ea typeface="Times New Roman" panose="02020603050405020304" pitchFamily="18" charset="0"/>
            </a:endParaRPr>
          </a:p>
        </p:txBody>
      </p:sp>
      <p:sp>
        <p:nvSpPr>
          <p:cNvPr id="5" name="object 5"/>
          <p:cNvSpPr/>
          <p:nvPr/>
        </p:nvSpPr>
        <p:spPr>
          <a:xfrm>
            <a:off x="912196" y="3299785"/>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6" name="object 6"/>
          <p:cNvSpPr/>
          <p:nvPr/>
        </p:nvSpPr>
        <p:spPr>
          <a:xfrm>
            <a:off x="1042415" y="249633"/>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ln w="7445">
            <a:solidFill>
              <a:srgbClr val="781F07"/>
            </a:solidFill>
          </a:ln>
        </p:spPr>
        <p:txBody>
          <a:bodyPr wrap="square" lIns="0" tIns="0" rIns="0" bIns="0" rtlCol="0"/>
          <a:lstStyle/>
          <a:p>
            <a:endParaRPr sz="2400"/>
          </a:p>
        </p:txBody>
      </p:sp>
      <p:sp>
        <p:nvSpPr>
          <p:cNvPr id="7" name="object 7"/>
          <p:cNvSpPr txBox="1"/>
          <p:nvPr/>
        </p:nvSpPr>
        <p:spPr>
          <a:xfrm>
            <a:off x="3013798" y="3260342"/>
            <a:ext cx="2395171" cy="543675"/>
          </a:xfrm>
          <a:prstGeom prst="rect">
            <a:avLst/>
          </a:prstGeom>
        </p:spPr>
        <p:txBody>
          <a:bodyPr vert="horz" wrap="square" lIns="0" tIns="0" rIns="0" bIns="0" rtlCol="0">
            <a:spAutoFit/>
          </a:bodyPr>
          <a:lstStyle/>
          <a:p>
            <a:pPr marL="16933"/>
            <a:r>
              <a:rPr sz="3533" b="1" spc="7" dirty="0" smtClean="0">
                <a:solidFill>
                  <a:srgbClr val="F8EAD2"/>
                </a:solidFill>
                <a:latin typeface="Calibri"/>
                <a:cs typeface="Calibri"/>
              </a:rPr>
              <a:t>I</a:t>
            </a:r>
            <a:r>
              <a:rPr sz="3533" b="1" spc="-13" dirty="0" smtClean="0">
                <a:solidFill>
                  <a:srgbClr val="F8EAD2"/>
                </a:solidFill>
                <a:latin typeface="Calibri"/>
                <a:cs typeface="Calibri"/>
              </a:rPr>
              <a:t>n</a:t>
            </a:r>
            <a:r>
              <a:rPr sz="3533" b="1" spc="13" dirty="0" smtClean="0">
                <a:solidFill>
                  <a:srgbClr val="F8EAD2"/>
                </a:solidFill>
                <a:latin typeface="Calibri"/>
                <a:cs typeface="Calibri"/>
              </a:rPr>
              <a:t>t</a:t>
            </a:r>
            <a:r>
              <a:rPr sz="3533" b="1" spc="-40" dirty="0" smtClean="0">
                <a:solidFill>
                  <a:srgbClr val="F8EAD2"/>
                </a:solidFill>
                <a:latin typeface="Calibri"/>
                <a:cs typeface="Calibri"/>
              </a:rPr>
              <a:t>r</a:t>
            </a:r>
            <a:r>
              <a:rPr sz="3533" b="1" spc="20" dirty="0" smtClean="0">
                <a:solidFill>
                  <a:srgbClr val="F8EAD2"/>
                </a:solidFill>
                <a:latin typeface="Calibri"/>
                <a:cs typeface="Calibri"/>
              </a:rPr>
              <a:t>oduction</a:t>
            </a:r>
            <a:endParaRPr sz="3533" dirty="0">
              <a:latin typeface="Calibri"/>
              <a:cs typeface="Calibri"/>
            </a:endParaRPr>
          </a:p>
        </p:txBody>
      </p:sp>
      <p:sp>
        <p:nvSpPr>
          <p:cNvPr id="13" name="object 13"/>
          <p:cNvSpPr/>
          <p:nvPr/>
        </p:nvSpPr>
        <p:spPr>
          <a:xfrm>
            <a:off x="17726495" y="13616776"/>
            <a:ext cx="7893318" cy="2227699"/>
          </a:xfrm>
          <a:custGeom>
            <a:avLst/>
            <a:gdLst/>
            <a:ahLst/>
            <a:cxnLst/>
            <a:rect l="l" t="t" r="r" b="b"/>
            <a:pathLst>
              <a:path w="5920105" h="2537459">
                <a:moveTo>
                  <a:pt x="0" y="2537211"/>
                </a:moveTo>
                <a:lnTo>
                  <a:pt x="5919540" y="2537211"/>
                </a:lnTo>
                <a:lnTo>
                  <a:pt x="5919540" y="0"/>
                </a:lnTo>
                <a:lnTo>
                  <a:pt x="0" y="0"/>
                </a:lnTo>
                <a:lnTo>
                  <a:pt x="0" y="2537211"/>
                </a:lnTo>
                <a:close/>
              </a:path>
            </a:pathLst>
          </a:custGeom>
          <a:ln w="7445">
            <a:solidFill>
              <a:srgbClr val="7B230A"/>
            </a:solidFill>
          </a:ln>
        </p:spPr>
        <p:txBody>
          <a:bodyPr wrap="square" lIns="0" tIns="0" rIns="0" bIns="0" rtlCol="0"/>
          <a:lstStyle/>
          <a:p>
            <a:endParaRPr sz="2400"/>
          </a:p>
        </p:txBody>
      </p:sp>
      <p:sp>
        <p:nvSpPr>
          <p:cNvPr id="14" name="object 14"/>
          <p:cNvSpPr txBox="1"/>
          <p:nvPr/>
        </p:nvSpPr>
        <p:spPr>
          <a:xfrm>
            <a:off x="17865441" y="13787532"/>
            <a:ext cx="7636783" cy="1942519"/>
          </a:xfrm>
          <a:prstGeom prst="rect">
            <a:avLst/>
          </a:prstGeom>
        </p:spPr>
        <p:txBody>
          <a:bodyPr vert="horz" wrap="square" lIns="0" tIns="0" rIns="0" bIns="0" rtlCol="0">
            <a:spAutoFit/>
          </a:bodyPr>
          <a:lstStyle/>
          <a:p>
            <a:pPr marL="16933" marR="6773">
              <a:lnSpc>
                <a:spcPct val="100600"/>
              </a:lnSpc>
            </a:pPr>
            <a:r>
              <a:rPr lang="en-US" spc="-87" dirty="0">
                <a:latin typeface="Times New Roman" panose="02020603050405020304" pitchFamily="18" charset="0"/>
                <a:cs typeface="Times New Roman" panose="02020603050405020304" pitchFamily="18" charset="0"/>
              </a:rPr>
              <a:t>We provided an effective way to understand the importance of Big data to industries specially the game industry.  Also, working with the python language that connects big data and game development. There are many greatest with python that helps maintain big data and the language can be used to create games as well. It should be highly recommended that game developers understand and to be expose to the benefits of Big Data.  We created a hangman game and as well a word counter in a text file. To fully comprehend the benefits of learning python that many Data Scientists use for Big Data. </a:t>
            </a:r>
            <a:endParaRPr dirty="0">
              <a:latin typeface="Times New Roman" panose="02020603050405020304" pitchFamily="18" charset="0"/>
              <a:cs typeface="Times New Roman" panose="02020603050405020304" pitchFamily="18" charset="0"/>
            </a:endParaRPr>
          </a:p>
        </p:txBody>
      </p:sp>
      <p:sp>
        <p:nvSpPr>
          <p:cNvPr id="15" name="object 15"/>
          <p:cNvSpPr/>
          <p:nvPr/>
        </p:nvSpPr>
        <p:spPr>
          <a:xfrm>
            <a:off x="17722730" y="13089922"/>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17" name="object 17"/>
          <p:cNvSpPr txBox="1"/>
          <p:nvPr/>
        </p:nvSpPr>
        <p:spPr>
          <a:xfrm>
            <a:off x="19011914" y="13093709"/>
            <a:ext cx="5163718" cy="543675"/>
          </a:xfrm>
          <a:prstGeom prst="rect">
            <a:avLst/>
          </a:prstGeom>
        </p:spPr>
        <p:txBody>
          <a:bodyPr vert="horz" wrap="square" lIns="0" tIns="0" rIns="0" bIns="0" rtlCol="0">
            <a:spAutoFit/>
          </a:bodyPr>
          <a:lstStyle/>
          <a:p>
            <a:pPr marL="16933"/>
            <a:r>
              <a:rPr lang="en-US" sz="3533" b="1" spc="13" dirty="0">
                <a:solidFill>
                  <a:srgbClr val="F8EAD2"/>
                </a:solidFill>
                <a:latin typeface="Calibri"/>
                <a:cs typeface="Calibri"/>
              </a:rPr>
              <a:t>            </a:t>
            </a:r>
            <a:r>
              <a:rPr sz="3533" b="1" spc="13" dirty="0">
                <a:solidFill>
                  <a:srgbClr val="F8EAD2"/>
                </a:solidFill>
                <a:latin typeface="Calibri"/>
                <a:cs typeface="Calibri"/>
              </a:rPr>
              <a:t>Conclus</a:t>
            </a:r>
            <a:r>
              <a:rPr sz="3533" b="1" spc="7" dirty="0">
                <a:solidFill>
                  <a:srgbClr val="F8EAD2"/>
                </a:solidFill>
                <a:latin typeface="Calibri"/>
                <a:cs typeface="Calibri"/>
              </a:rPr>
              <a:t>i</a:t>
            </a:r>
            <a:r>
              <a:rPr sz="3533" b="1" spc="20" dirty="0">
                <a:solidFill>
                  <a:srgbClr val="F8EAD2"/>
                </a:solidFill>
                <a:latin typeface="Calibri"/>
                <a:cs typeface="Calibri"/>
              </a:rPr>
              <a:t>ons</a:t>
            </a:r>
            <a:r>
              <a:rPr lang="en-US" sz="3533" b="1" spc="20" dirty="0">
                <a:solidFill>
                  <a:srgbClr val="F8EAD2"/>
                </a:solidFill>
                <a:latin typeface="Calibri"/>
                <a:cs typeface="Calibri"/>
              </a:rPr>
              <a:t> </a:t>
            </a:r>
            <a:endParaRPr sz="3533" dirty="0">
              <a:latin typeface="Calibri"/>
              <a:cs typeface="Calibri"/>
            </a:endParaRPr>
          </a:p>
        </p:txBody>
      </p:sp>
      <p:sp>
        <p:nvSpPr>
          <p:cNvPr id="18" name="object 18"/>
          <p:cNvSpPr/>
          <p:nvPr/>
        </p:nvSpPr>
        <p:spPr>
          <a:xfrm>
            <a:off x="888325" y="11810190"/>
            <a:ext cx="7893318" cy="543549"/>
          </a:xfrm>
          <a:custGeom>
            <a:avLst/>
            <a:gdLst/>
            <a:ahLst/>
            <a:cxnLst/>
            <a:rect l="l" t="t" r="r" b="b"/>
            <a:pathLst>
              <a:path w="5920105" h="407670">
                <a:moveTo>
                  <a:pt x="0" y="407666"/>
                </a:moveTo>
                <a:lnTo>
                  <a:pt x="5919540" y="407666"/>
                </a:lnTo>
                <a:lnTo>
                  <a:pt x="5919540" y="0"/>
                </a:lnTo>
                <a:lnTo>
                  <a:pt x="0" y="0"/>
                </a:lnTo>
                <a:lnTo>
                  <a:pt x="0" y="407666"/>
                </a:lnTo>
                <a:close/>
              </a:path>
            </a:pathLst>
          </a:custGeom>
          <a:solidFill>
            <a:srgbClr val="7B230A"/>
          </a:solidFill>
        </p:spPr>
        <p:txBody>
          <a:bodyPr wrap="square" lIns="0" tIns="0" rIns="0" bIns="0" rtlCol="0"/>
          <a:lstStyle/>
          <a:p>
            <a:pPr marL="76198" lvl="0" algn="ctr"/>
            <a:r>
              <a:rPr lang="en-US" sz="3533" b="1" spc="27">
                <a:solidFill>
                  <a:srgbClr val="F8EAD2"/>
                </a:solidFill>
                <a:cs typeface="Calibri"/>
              </a:rPr>
              <a:t>Method</a:t>
            </a:r>
            <a:endParaRPr lang="en-US" sz="3533" b="1" spc="27" dirty="0">
              <a:solidFill>
                <a:srgbClr val="F8EAD2"/>
              </a:solidFill>
              <a:cs typeface="Calibri"/>
            </a:endParaRPr>
          </a:p>
        </p:txBody>
      </p:sp>
      <p:sp>
        <p:nvSpPr>
          <p:cNvPr id="20" name="object 20"/>
          <p:cNvSpPr/>
          <p:nvPr/>
        </p:nvSpPr>
        <p:spPr>
          <a:xfrm>
            <a:off x="888325" y="12288572"/>
            <a:ext cx="7893318" cy="6170577"/>
          </a:xfrm>
          <a:custGeom>
            <a:avLst/>
            <a:gdLst/>
            <a:ahLst/>
            <a:cxnLst/>
            <a:rect l="l" t="t" r="r" b="b"/>
            <a:pathLst>
              <a:path w="5920105" h="10464800">
                <a:moveTo>
                  <a:pt x="0" y="10464369"/>
                </a:moveTo>
                <a:lnTo>
                  <a:pt x="5919540" y="10464369"/>
                </a:lnTo>
                <a:lnTo>
                  <a:pt x="5919540" y="0"/>
                </a:lnTo>
                <a:lnTo>
                  <a:pt x="0" y="0"/>
                </a:lnTo>
                <a:lnTo>
                  <a:pt x="0" y="10464369"/>
                </a:lnTo>
                <a:close/>
              </a:path>
            </a:pathLst>
          </a:custGeom>
          <a:ln w="7445">
            <a:solidFill>
              <a:srgbClr val="7B230A"/>
            </a:solidFill>
          </a:ln>
        </p:spPr>
        <p:txBody>
          <a:bodyPr wrap="square" lIns="0" tIns="0" rIns="0" bIns="0" rtlCol="0"/>
          <a:lstStyle/>
          <a:p>
            <a:endParaRPr sz="2400"/>
          </a:p>
        </p:txBody>
      </p:sp>
      <p:sp>
        <p:nvSpPr>
          <p:cNvPr id="21" name="object 21"/>
          <p:cNvSpPr txBox="1"/>
          <p:nvPr/>
        </p:nvSpPr>
        <p:spPr>
          <a:xfrm>
            <a:off x="699040" y="5272120"/>
            <a:ext cx="7626623" cy="13591862"/>
          </a:xfrm>
          <a:prstGeom prst="rect">
            <a:avLst/>
          </a:prstGeom>
        </p:spPr>
        <p:txBody>
          <a:bodyPr vert="horz" wrap="square" lIns="0" tIns="0" rIns="0" bIns="0" rtlCol="0">
            <a:spAutoFit/>
          </a:bodyPr>
          <a:lstStyle/>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sz="3533" dirty="0">
              <a:latin typeface="Calibri"/>
              <a:cs typeface="Calibri"/>
            </a:endParaRPr>
          </a:p>
        </p:txBody>
      </p:sp>
      <p:sp>
        <p:nvSpPr>
          <p:cNvPr id="30" name="object 30"/>
          <p:cNvSpPr/>
          <p:nvPr/>
        </p:nvSpPr>
        <p:spPr>
          <a:xfrm>
            <a:off x="17647114" y="3294455"/>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31" name="object 31"/>
          <p:cNvSpPr/>
          <p:nvPr/>
        </p:nvSpPr>
        <p:spPr>
          <a:xfrm>
            <a:off x="17768198" y="248393"/>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ln w="7445">
            <a:solidFill>
              <a:srgbClr val="781F07"/>
            </a:solidFill>
          </a:ln>
        </p:spPr>
        <p:txBody>
          <a:bodyPr wrap="square" lIns="0" tIns="0" rIns="0" bIns="0" rtlCol="0"/>
          <a:lstStyle/>
          <a:p>
            <a:endParaRPr sz="2400"/>
          </a:p>
        </p:txBody>
      </p:sp>
      <p:sp>
        <p:nvSpPr>
          <p:cNvPr id="36" name="object 36"/>
          <p:cNvSpPr/>
          <p:nvPr/>
        </p:nvSpPr>
        <p:spPr>
          <a:xfrm>
            <a:off x="17753107" y="16364748"/>
            <a:ext cx="7843028" cy="1532979"/>
          </a:xfrm>
          <a:custGeom>
            <a:avLst/>
            <a:gdLst/>
            <a:ahLst/>
            <a:cxnLst/>
            <a:rect l="l" t="t" r="r" b="b"/>
            <a:pathLst>
              <a:path w="5920105" h="958850">
                <a:moveTo>
                  <a:pt x="0" y="958667"/>
                </a:moveTo>
                <a:lnTo>
                  <a:pt x="5919540" y="958667"/>
                </a:lnTo>
                <a:lnTo>
                  <a:pt x="5919540" y="0"/>
                </a:lnTo>
                <a:lnTo>
                  <a:pt x="0" y="0"/>
                </a:lnTo>
                <a:lnTo>
                  <a:pt x="0" y="958667"/>
                </a:lnTo>
                <a:close/>
              </a:path>
            </a:pathLst>
          </a:custGeom>
          <a:ln w="7445">
            <a:solidFill>
              <a:srgbClr val="7B230A"/>
            </a:solidFill>
          </a:ln>
        </p:spPr>
        <p:txBody>
          <a:bodyPr wrap="square" lIns="0" tIns="0" rIns="0" bIns="0" rtlCol="0"/>
          <a:lstStyle/>
          <a:p>
            <a:endParaRPr sz="2400"/>
          </a:p>
        </p:txBody>
      </p:sp>
      <p:sp>
        <p:nvSpPr>
          <p:cNvPr id="37" name="object 37"/>
          <p:cNvSpPr txBox="1"/>
          <p:nvPr/>
        </p:nvSpPr>
        <p:spPr>
          <a:xfrm>
            <a:off x="17795946" y="16465875"/>
            <a:ext cx="7561431" cy="1751120"/>
          </a:xfrm>
          <a:prstGeom prst="rect">
            <a:avLst/>
          </a:prstGeom>
        </p:spPr>
        <p:txBody>
          <a:bodyPr vert="horz" wrap="square" lIns="0" tIns="0" rIns="0" bIns="0" rtlCol="0">
            <a:spAutoFit/>
          </a:bodyPr>
          <a:lstStyle/>
          <a:p>
            <a:pPr marL="16933" marR="6773">
              <a:lnSpc>
                <a:spcPct val="100600"/>
              </a:lnSpc>
            </a:pPr>
            <a:r>
              <a:rPr lang="en-US" dirty="0" smtClean="0">
                <a:latin typeface="Times New Roman" panose="02020603050405020304" pitchFamily="18" charset="0"/>
                <a:cs typeface="Times New Roman" panose="02020603050405020304" pitchFamily="18" charset="0"/>
              </a:rPr>
              <a:t>Our thanks goes to the director of  Center of Excellence in Remote Sensing Education and Research(CERSER) Linda B. Hayden for providing this opportunity and Indiana University, Dr. </a:t>
            </a:r>
            <a:r>
              <a:rPr lang="en-US" dirty="0" err="1" smtClean="0">
                <a:latin typeface="Times New Roman" panose="02020603050405020304" pitchFamily="18" charset="0"/>
                <a:cs typeface="Times New Roman" panose="02020603050405020304" pitchFamily="18" charset="0"/>
              </a:rPr>
              <a:t>Lamara</a:t>
            </a:r>
            <a:r>
              <a:rPr lang="en-US" dirty="0" smtClean="0">
                <a:latin typeface="Times New Roman" panose="02020603050405020304" pitchFamily="18" charset="0"/>
                <a:cs typeface="Times New Roman" panose="02020603050405020304" pitchFamily="18" charset="0"/>
              </a:rPr>
              <a:t> Warren and the faculty Gregor von </a:t>
            </a:r>
            <a:r>
              <a:rPr lang="en-US" dirty="0" err="1" smtClean="0">
                <a:latin typeface="Times New Roman" panose="02020603050405020304" pitchFamily="18" charset="0"/>
                <a:cs typeface="Times New Roman" panose="02020603050405020304" pitchFamily="18" charset="0"/>
              </a:rPr>
              <a:t>Laszewski</a:t>
            </a:r>
            <a:r>
              <a:rPr lang="en-US" dirty="0" smtClean="0">
                <a:latin typeface="Times New Roman" panose="02020603050405020304" pitchFamily="18" charset="0"/>
                <a:cs typeface="Times New Roman" panose="02020603050405020304" pitchFamily="18" charset="0"/>
              </a:rPr>
              <a:t> follow by the graduated students: </a:t>
            </a:r>
            <a:r>
              <a:rPr lang="en-US" dirty="0" err="1" smtClean="0">
                <a:latin typeface="Times New Roman" panose="02020603050405020304" pitchFamily="18" charset="0"/>
                <a:cs typeface="Times New Roman" panose="02020603050405020304" pitchFamily="18" charset="0"/>
              </a:rPr>
              <a:t>Supun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Kamburugamuve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Pulasthi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Wickramasinghe</a:t>
            </a:r>
            <a:r>
              <a:rPr lang="en-US" dirty="0" smtClean="0">
                <a:latin typeface="Times New Roman" panose="02020603050405020304" pitchFamily="18" charset="0"/>
                <a:cs typeface="Times New Roman" panose="02020603050405020304" pitchFamily="18" charset="0"/>
              </a:rPr>
              <a:t>. </a:t>
            </a:r>
          </a:p>
          <a:p>
            <a:pPr marL="16933" marR="6773">
              <a:lnSpc>
                <a:spcPct val="100600"/>
              </a:lnSpc>
            </a:pPr>
            <a:endParaRPr sz="2267" dirty="0">
              <a:latin typeface="Calibri"/>
              <a:cs typeface="Calibri"/>
            </a:endParaRPr>
          </a:p>
        </p:txBody>
      </p:sp>
      <p:sp>
        <p:nvSpPr>
          <p:cNvPr id="38" name="object 38"/>
          <p:cNvSpPr/>
          <p:nvPr/>
        </p:nvSpPr>
        <p:spPr>
          <a:xfrm>
            <a:off x="17722730" y="15848557"/>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40" name="object 40"/>
          <p:cNvSpPr txBox="1"/>
          <p:nvPr/>
        </p:nvSpPr>
        <p:spPr>
          <a:xfrm>
            <a:off x="19536653" y="15876750"/>
            <a:ext cx="3569476" cy="553998"/>
          </a:xfrm>
          <a:prstGeom prst="rect">
            <a:avLst/>
          </a:prstGeom>
        </p:spPr>
        <p:txBody>
          <a:bodyPr vert="horz" wrap="square" lIns="0" tIns="0" rIns="0" bIns="0" rtlCol="0">
            <a:spAutoFit/>
          </a:bodyPr>
          <a:lstStyle/>
          <a:p>
            <a:pPr marL="16933"/>
            <a:r>
              <a:rPr sz="3600" b="1" spc="-7" dirty="0">
                <a:solidFill>
                  <a:srgbClr val="F8EAD2"/>
                </a:solidFill>
                <a:latin typeface="Calibri"/>
                <a:cs typeface="Calibri"/>
              </a:rPr>
              <a:t>Ackn</a:t>
            </a:r>
            <a:r>
              <a:rPr sz="3600" b="1" spc="-27" dirty="0">
                <a:solidFill>
                  <a:srgbClr val="F8EAD2"/>
                </a:solidFill>
                <a:latin typeface="Calibri"/>
                <a:cs typeface="Calibri"/>
              </a:rPr>
              <a:t>o</a:t>
            </a:r>
            <a:r>
              <a:rPr sz="3600" b="1" spc="-13" dirty="0">
                <a:solidFill>
                  <a:srgbClr val="F8EAD2"/>
                </a:solidFill>
                <a:latin typeface="Calibri"/>
                <a:cs typeface="Calibri"/>
              </a:rPr>
              <a:t>wled</a:t>
            </a:r>
            <a:r>
              <a:rPr sz="3600" b="1" spc="-53" dirty="0">
                <a:solidFill>
                  <a:srgbClr val="F8EAD2"/>
                </a:solidFill>
                <a:latin typeface="Calibri"/>
                <a:cs typeface="Calibri"/>
              </a:rPr>
              <a:t>g</a:t>
            </a:r>
            <a:r>
              <a:rPr sz="3600" b="1" spc="-13" dirty="0">
                <a:solidFill>
                  <a:srgbClr val="F8EAD2"/>
                </a:solidFill>
                <a:latin typeface="Calibri"/>
                <a:cs typeface="Calibri"/>
              </a:rPr>
              <a:t>eme</a:t>
            </a:r>
            <a:r>
              <a:rPr sz="3600" b="1" spc="-47" dirty="0">
                <a:solidFill>
                  <a:srgbClr val="F8EAD2"/>
                </a:solidFill>
                <a:latin typeface="Calibri"/>
                <a:cs typeface="Calibri"/>
              </a:rPr>
              <a:t>n</a:t>
            </a:r>
            <a:r>
              <a:rPr sz="3600" b="1" spc="-7" dirty="0">
                <a:solidFill>
                  <a:srgbClr val="F8EAD2"/>
                </a:solidFill>
                <a:latin typeface="Calibri"/>
                <a:cs typeface="Calibri"/>
              </a:rPr>
              <a:t>t</a:t>
            </a:r>
            <a:endParaRPr sz="3600" dirty="0">
              <a:latin typeface="Calibri"/>
              <a:cs typeface="Calibri"/>
            </a:endParaRPr>
          </a:p>
        </p:txBody>
      </p:sp>
      <p:sp>
        <p:nvSpPr>
          <p:cNvPr id="44" name="object 44"/>
          <p:cNvSpPr/>
          <p:nvPr/>
        </p:nvSpPr>
        <p:spPr>
          <a:xfrm>
            <a:off x="17753107" y="18441402"/>
            <a:ext cx="7893318" cy="1645021"/>
          </a:xfrm>
          <a:custGeom>
            <a:avLst/>
            <a:gdLst/>
            <a:ahLst/>
            <a:cxnLst/>
            <a:rect l="l" t="t" r="r" b="b"/>
            <a:pathLst>
              <a:path w="5920105" h="958850">
                <a:moveTo>
                  <a:pt x="0" y="958667"/>
                </a:moveTo>
                <a:lnTo>
                  <a:pt x="5919540" y="958667"/>
                </a:lnTo>
                <a:lnTo>
                  <a:pt x="5919540" y="0"/>
                </a:lnTo>
                <a:lnTo>
                  <a:pt x="0" y="0"/>
                </a:lnTo>
                <a:lnTo>
                  <a:pt x="0" y="958667"/>
                </a:lnTo>
                <a:close/>
              </a:path>
            </a:pathLst>
          </a:custGeom>
          <a:ln w="7445">
            <a:solidFill>
              <a:srgbClr val="7B230A"/>
            </a:solidFill>
          </a:ln>
        </p:spPr>
        <p:txBody>
          <a:bodyPr wrap="square" lIns="0" tIns="0" rIns="0" bIns="0" rtlCol="0"/>
          <a:lstStyle/>
          <a:p>
            <a:endParaRPr sz="2400"/>
          </a:p>
        </p:txBody>
      </p:sp>
      <p:sp>
        <p:nvSpPr>
          <p:cNvPr id="45" name="object 45"/>
          <p:cNvSpPr txBox="1"/>
          <p:nvPr/>
        </p:nvSpPr>
        <p:spPr>
          <a:xfrm>
            <a:off x="17772020" y="18529016"/>
            <a:ext cx="7520792" cy="693395"/>
          </a:xfrm>
          <a:prstGeom prst="rect">
            <a:avLst/>
          </a:prstGeom>
        </p:spPr>
        <p:txBody>
          <a:bodyPr vert="horz" wrap="square" lIns="0" tIns="0" rIns="0" bIns="0" rtlCol="0">
            <a:spAutoFit/>
          </a:bodyPr>
          <a:lstStyle/>
          <a:p>
            <a:pPr marL="436022" marR="6773" indent="-419936">
              <a:lnSpc>
                <a:spcPct val="100600"/>
              </a:lnSpc>
              <a:tabLst>
                <a:tab pos="436022" algn="l"/>
              </a:tabLst>
            </a:pPr>
            <a:endParaRPr lang="en-US" sz="2267" spc="-7" dirty="0" smtClean="0">
              <a:latin typeface="Calibri"/>
              <a:cs typeface="Calibri"/>
            </a:endParaRPr>
          </a:p>
          <a:p>
            <a:pPr marL="436022" marR="6773" indent="-419936">
              <a:lnSpc>
                <a:spcPct val="100600"/>
              </a:lnSpc>
              <a:tabLst>
                <a:tab pos="436022" algn="l"/>
              </a:tabLst>
            </a:pPr>
            <a:endParaRPr sz="2267" dirty="0">
              <a:latin typeface="Calibri"/>
              <a:cs typeface="Calibri"/>
            </a:endParaRPr>
          </a:p>
        </p:txBody>
      </p:sp>
      <p:sp>
        <p:nvSpPr>
          <p:cNvPr id="46" name="object 46"/>
          <p:cNvSpPr/>
          <p:nvPr/>
        </p:nvSpPr>
        <p:spPr>
          <a:xfrm>
            <a:off x="17726813" y="17921129"/>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48" name="object 48"/>
          <p:cNvSpPr txBox="1"/>
          <p:nvPr/>
        </p:nvSpPr>
        <p:spPr>
          <a:xfrm>
            <a:off x="20248915" y="17897727"/>
            <a:ext cx="2107312" cy="543675"/>
          </a:xfrm>
          <a:prstGeom prst="rect">
            <a:avLst/>
          </a:prstGeom>
        </p:spPr>
        <p:txBody>
          <a:bodyPr vert="horz" wrap="square" lIns="0" tIns="0" rIns="0" bIns="0" rtlCol="0">
            <a:spAutoFit/>
          </a:bodyPr>
          <a:lstStyle/>
          <a:p>
            <a:pPr marL="16933"/>
            <a:r>
              <a:rPr sz="3533" b="1" spc="-20" dirty="0">
                <a:solidFill>
                  <a:srgbClr val="F8EAD2"/>
                </a:solidFill>
                <a:latin typeface="Calibri"/>
                <a:cs typeface="Calibri"/>
              </a:rPr>
              <a:t>R</a:t>
            </a:r>
            <a:r>
              <a:rPr sz="3533" b="1" dirty="0">
                <a:solidFill>
                  <a:srgbClr val="F8EAD2"/>
                </a:solidFill>
                <a:latin typeface="Calibri"/>
                <a:cs typeface="Calibri"/>
              </a:rPr>
              <a:t>e</a:t>
            </a:r>
            <a:r>
              <a:rPr sz="3533" b="1" spc="-47" dirty="0">
                <a:solidFill>
                  <a:srgbClr val="F8EAD2"/>
                </a:solidFill>
                <a:latin typeface="Calibri"/>
                <a:cs typeface="Calibri"/>
              </a:rPr>
              <a:t>f</a:t>
            </a:r>
            <a:r>
              <a:rPr sz="3533" b="1" spc="20" dirty="0">
                <a:solidFill>
                  <a:srgbClr val="F8EAD2"/>
                </a:solidFill>
                <a:latin typeface="Calibri"/>
                <a:cs typeface="Calibri"/>
              </a:rPr>
              <a:t>e</a:t>
            </a:r>
            <a:r>
              <a:rPr sz="3533" b="1" spc="-27" dirty="0">
                <a:solidFill>
                  <a:srgbClr val="F8EAD2"/>
                </a:solidFill>
                <a:latin typeface="Calibri"/>
                <a:cs typeface="Calibri"/>
              </a:rPr>
              <a:t>r</a:t>
            </a:r>
            <a:r>
              <a:rPr sz="3533" b="1" spc="13" dirty="0">
                <a:solidFill>
                  <a:srgbClr val="F8EAD2"/>
                </a:solidFill>
                <a:latin typeface="Calibri"/>
                <a:cs typeface="Calibri"/>
              </a:rPr>
              <a:t>ences</a:t>
            </a:r>
            <a:endParaRPr sz="3533" dirty="0">
              <a:latin typeface="Calibri"/>
              <a:cs typeface="Calibri"/>
            </a:endParaRPr>
          </a:p>
        </p:txBody>
      </p:sp>
      <p:sp>
        <p:nvSpPr>
          <p:cNvPr id="56" name="object 56"/>
          <p:cNvSpPr txBox="1"/>
          <p:nvPr/>
        </p:nvSpPr>
        <p:spPr>
          <a:xfrm>
            <a:off x="19606732" y="3242116"/>
            <a:ext cx="5498991" cy="543675"/>
          </a:xfrm>
          <a:prstGeom prst="rect">
            <a:avLst/>
          </a:prstGeom>
        </p:spPr>
        <p:txBody>
          <a:bodyPr vert="horz" wrap="square" lIns="0" tIns="0" rIns="0" bIns="0" rtlCol="0">
            <a:spAutoFit/>
          </a:bodyPr>
          <a:lstStyle/>
          <a:p>
            <a:pPr marL="16933"/>
            <a:r>
              <a:rPr lang="en-US" sz="3533" b="1" spc="20" dirty="0" smtClean="0">
                <a:solidFill>
                  <a:srgbClr val="F8EAD2"/>
                </a:solidFill>
                <a:latin typeface="Calibri"/>
                <a:cs typeface="Calibri"/>
              </a:rPr>
              <a:t>         </a:t>
            </a:r>
            <a:r>
              <a:rPr lang="en-US" sz="3533" b="1" spc="20" dirty="0">
                <a:solidFill>
                  <a:srgbClr val="F8EAD2"/>
                </a:solidFill>
                <a:latin typeface="Calibri"/>
                <a:cs typeface="Calibri"/>
              </a:rPr>
              <a:t>Results </a:t>
            </a:r>
            <a:endParaRPr sz="3533" dirty="0">
              <a:latin typeface="Calibri"/>
              <a:cs typeface="Calibri"/>
            </a:endParaRPr>
          </a:p>
        </p:txBody>
      </p:sp>
      <p:sp>
        <p:nvSpPr>
          <p:cNvPr id="60" name="object 60"/>
          <p:cNvSpPr/>
          <p:nvPr/>
        </p:nvSpPr>
        <p:spPr>
          <a:xfrm>
            <a:off x="552253" y="54892"/>
            <a:ext cx="2078623" cy="2078623"/>
          </a:xfrm>
          <a:prstGeom prst="rect">
            <a:avLst/>
          </a:prstGeom>
          <a:blipFill>
            <a:blip r:embed="rId3" cstate="print"/>
            <a:stretch>
              <a:fillRect/>
            </a:stretch>
          </a:blipFill>
        </p:spPr>
        <p:txBody>
          <a:bodyPr wrap="square" lIns="0" tIns="0" rIns="0" bIns="0" rtlCol="0"/>
          <a:lstStyle/>
          <a:p>
            <a:endParaRPr sz="2400"/>
          </a:p>
        </p:txBody>
      </p:sp>
      <p:sp>
        <p:nvSpPr>
          <p:cNvPr id="93" name="TextBox 92"/>
          <p:cNvSpPr txBox="1"/>
          <p:nvPr/>
        </p:nvSpPr>
        <p:spPr>
          <a:xfrm>
            <a:off x="-932231" y="-2241730"/>
            <a:ext cx="5791086" cy="461665"/>
          </a:xfrm>
          <a:prstGeom prst="rect">
            <a:avLst/>
          </a:prstGeom>
          <a:noFill/>
        </p:spPr>
        <p:txBody>
          <a:bodyPr wrap="square" rtlCol="0">
            <a:spAutoFit/>
          </a:bodyPr>
          <a:lstStyle/>
          <a:p>
            <a:r>
              <a:rPr lang="en-US" sz="2400" dirty="0"/>
              <a:t>Results</a:t>
            </a:r>
          </a:p>
        </p:txBody>
      </p:sp>
      <p:pic>
        <p:nvPicPr>
          <p:cNvPr id="94" name="Picture 93"/>
          <p:cNvPicPr>
            <a:picLocks noChangeAspect="1"/>
          </p:cNvPicPr>
          <p:nvPr/>
        </p:nvPicPr>
        <p:blipFill>
          <a:blip r:embed="rId4"/>
          <a:stretch>
            <a:fillRect/>
          </a:stretch>
        </p:blipFill>
        <p:spPr>
          <a:xfrm>
            <a:off x="8962197" y="3299785"/>
            <a:ext cx="7892816" cy="560869"/>
          </a:xfrm>
          <a:prstGeom prst="rect">
            <a:avLst/>
          </a:prstGeom>
        </p:spPr>
      </p:pic>
      <p:sp>
        <p:nvSpPr>
          <p:cNvPr id="99" name="TextBox 98"/>
          <p:cNvSpPr txBox="1"/>
          <p:nvPr/>
        </p:nvSpPr>
        <p:spPr>
          <a:xfrm>
            <a:off x="9030486" y="4417735"/>
            <a:ext cx="8232991" cy="1541960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import random</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Playing():</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listOfWords</a:t>
            </a:r>
            <a:r>
              <a:rPr lang="en-US" dirty="0">
                <a:latin typeface="Times New Roman" panose="02020603050405020304" pitchFamily="18" charset="0"/>
                <a:cs typeface="Times New Roman" panose="02020603050405020304" pitchFamily="18" charset="0"/>
              </a:rPr>
              <a:t> = ["python", "C ++", "</a:t>
            </a:r>
            <a:r>
              <a:rPr lang="en-US" dirty="0" err="1">
                <a:latin typeface="Times New Roman" panose="02020603050405020304" pitchFamily="18" charset="0"/>
                <a:cs typeface="Times New Roman" panose="02020603050405020304" pitchFamily="18" charset="0"/>
              </a:rPr>
              <a:t>ruby","java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#set up my list of words</a:t>
            </a:r>
          </a:p>
          <a:p>
            <a:r>
              <a:rPr lang="en-US" dirty="0">
                <a:latin typeface="Times New Roman" panose="02020603050405020304" pitchFamily="18" charset="0"/>
                <a:cs typeface="Times New Roman" panose="02020603050405020304" pitchFamily="18" charset="0"/>
              </a:rPr>
              <a:t>    print ("The category is programming languages!!!!") </a:t>
            </a:r>
            <a:r>
              <a:rPr lang="en-US" i="1" dirty="0">
                <a:latin typeface="Times New Roman" panose="02020603050405020304" pitchFamily="18" charset="0"/>
                <a:cs typeface="Times New Roman" panose="02020603050405020304" pitchFamily="18" charset="0"/>
              </a:rPr>
              <a:t>#printing out my statement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again = True </a:t>
            </a:r>
            <a:r>
              <a:rPr lang="en-US" i="1" dirty="0">
                <a:latin typeface="Times New Roman" panose="02020603050405020304" pitchFamily="18" charset="0"/>
                <a:cs typeface="Times New Roman" panose="02020603050405020304" pitchFamily="18" charset="0"/>
              </a:rPr>
              <a:t>#variable created</a:t>
            </a:r>
          </a:p>
          <a:p>
            <a:r>
              <a:rPr lang="en-US" dirty="0">
                <a:latin typeface="Times New Roman" panose="02020603050405020304" pitchFamily="18" charset="0"/>
                <a:cs typeface="Times New Roman" panose="02020603050405020304" pitchFamily="18" charset="0"/>
              </a:rPr>
              <a:t>    while again: </a:t>
            </a:r>
            <a:r>
              <a:rPr lang="en-US" i="1" dirty="0">
                <a:latin typeface="Times New Roman" panose="02020603050405020304" pitchFamily="18" charset="0"/>
                <a:cs typeface="Times New Roman" panose="02020603050405020304" pitchFamily="18" charset="0"/>
              </a:rPr>
              <a:t>#created a loop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guessWord = </a:t>
            </a:r>
            <a:r>
              <a:rPr lang="en-US" dirty="0" err="1">
                <a:latin typeface="Times New Roman" panose="02020603050405020304" pitchFamily="18" charset="0"/>
                <a:cs typeface="Times New Roman" panose="02020603050405020304" pitchFamily="18" charset="0"/>
              </a:rPr>
              <a:t>random.choice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listOfWords</a:t>
            </a:r>
            <a:r>
              <a:rPr lang="en-US" dirty="0">
                <a:latin typeface="Times New Roman" panose="02020603050405020304" pitchFamily="18" charset="0"/>
                <a:cs typeface="Times New Roman" panose="02020603050405020304" pitchFamily="18" charset="0"/>
              </a:rPr>
              <a:t>) #randomly output of the words in the variable </a:t>
            </a:r>
            <a:r>
              <a:rPr lang="en-US" dirty="0" err="1">
                <a:latin typeface="Times New Roman" panose="02020603050405020304" pitchFamily="18" charset="0"/>
                <a:cs typeface="Times New Roman" panose="02020603050405020304" pitchFamily="18" charset="0"/>
              </a:rPr>
              <a:t>listofWords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board = "-" * </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(guessWord) </a:t>
            </a:r>
            <a:r>
              <a:rPr lang="en-US" i="1" dirty="0">
                <a:latin typeface="Times New Roman" panose="02020603050405020304" pitchFamily="18" charset="0"/>
                <a:cs typeface="Times New Roman" panose="02020603050405020304" pitchFamily="18" charset="0"/>
              </a:rPr>
              <a:t>#prints how many letters their are in the randomly chosen word in – format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alreadySaid</a:t>
            </a:r>
            <a:r>
              <a:rPr lang="en-US" dirty="0">
                <a:latin typeface="Times New Roman" panose="02020603050405020304" pitchFamily="18" charset="0"/>
                <a:cs typeface="Times New Roman" panose="02020603050405020304" pitchFamily="18" charset="0"/>
              </a:rPr>
              <a:t> = set()</a:t>
            </a:r>
          </a:p>
          <a:p>
            <a:r>
              <a:rPr lang="en-US" dirty="0">
                <a:latin typeface="Times New Roman" panose="02020603050405020304" pitchFamily="18" charset="0"/>
                <a:cs typeface="Times New Roman" panose="02020603050405020304" pitchFamily="18" charset="0"/>
              </a:rPr>
              <a:t>           mistakes = 6  </a:t>
            </a:r>
            <a:r>
              <a:rPr lang="en-US" i="1" dirty="0">
                <a:latin typeface="Times New Roman" panose="02020603050405020304" pitchFamily="18" charset="0"/>
                <a:cs typeface="Times New Roman" panose="02020603050405020304" pitchFamily="18" charset="0"/>
              </a:rPr>
              <a:t>#the mistakes start at 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 “.join(board)) </a:t>
            </a:r>
            <a:r>
              <a:rPr lang="en-US" i="1" dirty="0">
                <a:latin typeface="Times New Roman" panose="02020603050405020304" pitchFamily="18" charset="0"/>
                <a:cs typeface="Times New Roman" panose="02020603050405020304" pitchFamily="18" charset="0"/>
              </a:rPr>
              <a:t>#joining other letters/ replace - with the actual letters</a:t>
            </a:r>
          </a:p>
          <a:p>
            <a:r>
              <a:rPr lang="en-US" dirty="0">
                <a:latin typeface="Times New Roman" panose="02020603050405020304" pitchFamily="18" charset="0"/>
                <a:cs typeface="Times New Roman" panose="02020603050405020304" pitchFamily="18" charset="0"/>
              </a:rPr>
              <a:t> guessed = False</a:t>
            </a:r>
          </a:p>
          <a:p>
            <a:r>
              <a:rPr lang="en-US" dirty="0">
                <a:latin typeface="Times New Roman" panose="02020603050405020304" pitchFamily="18" charset="0"/>
                <a:cs typeface="Times New Roman" panose="02020603050405020304" pitchFamily="18" charset="0"/>
              </a:rPr>
              <a:t>           while not guessed and mistakes &gt; 0:  </a:t>
            </a:r>
            <a:r>
              <a:rPr lang="en-US" i="1" dirty="0">
                <a:latin typeface="Times New Roman" panose="02020603050405020304" pitchFamily="18" charset="0"/>
                <a:cs typeface="Times New Roman" panose="02020603050405020304" pitchFamily="18" charset="0"/>
              </a:rPr>
              <a:t>#loop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guess = input("Guess a letter: ") </a:t>
            </a:r>
            <a:r>
              <a:rPr lang="en-US" i="1" dirty="0">
                <a:latin typeface="Times New Roman" panose="02020603050405020304" pitchFamily="18" charset="0"/>
                <a:cs typeface="Times New Roman" panose="02020603050405020304" pitchFamily="18" charset="0"/>
              </a:rPr>
              <a:t>#tells you to guess a letter and input it</a:t>
            </a:r>
          </a:p>
          <a:p>
            <a:r>
              <a:rPr lang="en-US" dirty="0">
                <a:latin typeface="Times New Roman" panose="02020603050405020304" pitchFamily="18" charset="0"/>
                <a:cs typeface="Times New Roman" panose="02020603050405020304" pitchFamily="18" charset="0"/>
              </a:rPr>
              <a:t>               if guess in guessWord: </a:t>
            </a:r>
            <a:r>
              <a:rPr lang="en-US" i="1" dirty="0">
                <a:latin typeface="Times New Roman" panose="02020603050405020304" pitchFamily="18" charset="0"/>
                <a:cs typeface="Times New Roman" panose="02020603050405020304" pitchFamily="18" charset="0"/>
              </a:rPr>
              <a:t>#if the letter you guessed is in the randomly selected word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alreadySaid.add</a:t>
            </a:r>
            <a:r>
              <a:rPr lang="en-US" dirty="0">
                <a:latin typeface="Times New Roman" panose="02020603050405020304" pitchFamily="18" charset="0"/>
                <a:cs typeface="Times New Roman" panose="02020603050405020304" pitchFamily="18" charset="0"/>
              </a:rPr>
              <a:t>(guess</a:t>
            </a:r>
            <a:r>
              <a:rPr lang="en-US" i="1" dirty="0">
                <a:latin typeface="Times New Roman" panose="02020603050405020304" pitchFamily="18" charset="0"/>
                <a:cs typeface="Times New Roman" panose="02020603050405020304" pitchFamily="18" charset="0"/>
              </a:rPr>
              <a:t>) #add it to </a:t>
            </a:r>
            <a:r>
              <a:rPr lang="en-US" i="1" dirty="0" err="1">
                <a:latin typeface="Times New Roman" panose="02020603050405020304" pitchFamily="18" charset="0"/>
                <a:cs typeface="Times New Roman" panose="02020603050405020304" pitchFamily="18" charset="0"/>
              </a:rPr>
              <a:t>whats</a:t>
            </a:r>
            <a:r>
              <a:rPr lang="en-US" i="1" dirty="0">
                <a:latin typeface="Times New Roman" panose="02020603050405020304" pitchFamily="18" charset="0"/>
                <a:cs typeface="Times New Roman" panose="02020603050405020304" pitchFamily="18" charset="0"/>
              </a:rPr>
              <a:t> already been outputted</a:t>
            </a:r>
          </a:p>
          <a:p>
            <a:r>
              <a:rPr lang="en-US" dirty="0">
                <a:latin typeface="Times New Roman" panose="02020603050405020304" pitchFamily="18" charset="0"/>
                <a:cs typeface="Times New Roman" panose="02020603050405020304" pitchFamily="18" charset="0"/>
              </a:rPr>
              <a:t>                   board = "".join([char if char in </a:t>
            </a:r>
            <a:r>
              <a:rPr lang="en-US" dirty="0" err="1">
                <a:latin typeface="Times New Roman" panose="02020603050405020304" pitchFamily="18" charset="0"/>
                <a:cs typeface="Times New Roman" panose="02020603050405020304" pitchFamily="18" charset="0"/>
              </a:rPr>
              <a:t>alreadySaid</a:t>
            </a:r>
            <a:r>
              <a:rPr lang="en-US" dirty="0">
                <a:latin typeface="Times New Roman" panose="02020603050405020304" pitchFamily="18" charset="0"/>
                <a:cs typeface="Times New Roman" panose="02020603050405020304" pitchFamily="18" charset="0"/>
              </a:rPr>
              <a:t> else "-" for char in guessWord]) </a:t>
            </a:r>
            <a:r>
              <a:rPr lang="en-US" i="1" dirty="0">
                <a:latin typeface="Times New Roman" panose="02020603050405020304" pitchFamily="18" charset="0"/>
                <a:cs typeface="Times New Roman" panose="02020603050405020304" pitchFamily="18" charset="0"/>
              </a:rPr>
              <a:t>#combine them</a:t>
            </a:r>
          </a:p>
          <a:p>
            <a:r>
              <a:rPr lang="en-US" dirty="0">
                <a:latin typeface="Times New Roman" panose="02020603050405020304" pitchFamily="18" charset="0"/>
                <a:cs typeface="Times New Roman" panose="02020603050405020304" pitchFamily="18" charset="0"/>
              </a:rPr>
              <a:t>if board == guessWord:</a:t>
            </a:r>
          </a:p>
          <a:p>
            <a:r>
              <a:rPr lang="en-US" dirty="0">
                <a:latin typeface="Times New Roman" panose="02020603050405020304" pitchFamily="18" charset="0"/>
                <a:cs typeface="Times New Roman" panose="02020603050405020304" pitchFamily="18" charset="0"/>
              </a:rPr>
              <a:t>                       guessed = True</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mistakes -= 1 ( minuses 1 from the value of mistakes)</a:t>
            </a:r>
          </a:p>
          <a:p>
            <a:r>
              <a:rPr lang="en-US" dirty="0">
                <a:latin typeface="Times New Roman" panose="02020603050405020304" pitchFamily="18" charset="0"/>
                <a:cs typeface="Times New Roman" panose="02020603050405020304" pitchFamily="18" charset="0"/>
              </a:rPr>
              <a:t>   print("Nope.", mistakes, "mistakes left.") </a:t>
            </a:r>
            <a:r>
              <a:rPr lang="en-US" i="1" dirty="0">
                <a:latin typeface="Times New Roman" panose="02020603050405020304" pitchFamily="18" charset="0"/>
                <a:cs typeface="Times New Roman" panose="02020603050405020304" pitchFamily="18" charset="0"/>
              </a:rPr>
              <a:t>#if what you guessed is wrong then print nope and how many mistakes are remaining</a:t>
            </a:r>
          </a:p>
          <a:p>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 ".join(board))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print('well done')</a:t>
            </a:r>
          </a:p>
          <a:p>
            <a:r>
              <a:rPr lang="en-US" dirty="0">
                <a:latin typeface="Times New Roman" panose="02020603050405020304" pitchFamily="18" charset="0"/>
                <a:cs typeface="Times New Roman" panose="02020603050405020304" pitchFamily="18" charset="0"/>
              </a:rPr>
              <a:t>           again = (input("Would you like to go again [y/n]: ").lower() == 'y') </a:t>
            </a:r>
            <a:r>
              <a:rPr lang="en-US" i="1" dirty="0">
                <a:latin typeface="Times New Roman" panose="02020603050405020304" pitchFamily="18" charset="0"/>
                <a:cs typeface="Times New Roman" panose="02020603050405020304" pitchFamily="18" charset="0"/>
              </a:rPr>
              <a:t>#asks if you want to go again -- changes it to lower cap letter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Playing() </a:t>
            </a:r>
            <a:r>
              <a:rPr lang="en-US" i="1" dirty="0">
                <a:latin typeface="Times New Roman" panose="02020603050405020304" pitchFamily="18" charset="0"/>
                <a:cs typeface="Times New Roman" panose="02020603050405020304" pitchFamily="18" charset="0"/>
              </a:rPr>
              <a:t># displays Playing() without you typing in Playing() for it to appear</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usr</a:t>
            </a:r>
            <a:r>
              <a:rPr lang="en-US" dirty="0">
                <a:latin typeface="Times New Roman" panose="02020603050405020304" pitchFamily="18" charset="0"/>
                <a:cs typeface="Times New Roman" panose="02020603050405020304" pitchFamily="18" charset="0"/>
              </a:rPr>
              <a:t>/bin/python2.7 /home/tangee/PycharmProjects/tang/test5.py</a:t>
            </a:r>
          </a:p>
          <a:p>
            <a:r>
              <a:rPr lang="en-US" dirty="0">
                <a:latin typeface="Times New Roman" panose="02020603050405020304" pitchFamily="18" charset="0"/>
                <a:cs typeface="Times New Roman" panose="02020603050405020304" pitchFamily="18" charset="0"/>
              </a:rPr>
              <a:t>The category is programming </a:t>
            </a:r>
            <a:r>
              <a:rPr lang="en-US" dirty="0" err="1">
                <a:latin typeface="Times New Roman" panose="02020603050405020304" pitchFamily="18" charset="0"/>
                <a:cs typeface="Times New Roman" panose="02020603050405020304" pitchFamily="18" charset="0"/>
              </a:rPr>
              <a:t>langugaes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 - - -</a:t>
            </a:r>
          </a:p>
          <a:p>
            <a:r>
              <a:rPr lang="en-US" dirty="0">
                <a:latin typeface="Times New Roman" panose="02020603050405020304" pitchFamily="18" charset="0"/>
                <a:cs typeface="Times New Roman" panose="02020603050405020304" pitchFamily="18" charset="0"/>
              </a:rPr>
              <a:t>Guess a letter: 'p'</a:t>
            </a:r>
          </a:p>
          <a:p>
            <a:r>
              <a:rPr lang="en-US" dirty="0">
                <a:latin typeface="Times New Roman" panose="02020603050405020304" pitchFamily="18" charset="0"/>
                <a:cs typeface="Times New Roman" panose="02020603050405020304" pitchFamily="18" charset="0"/>
              </a:rPr>
              <a:t>p - - - - -</a:t>
            </a:r>
          </a:p>
          <a:p>
            <a:r>
              <a:rPr lang="en-US" dirty="0">
                <a:latin typeface="Times New Roman" panose="02020603050405020304" pitchFamily="18" charset="0"/>
                <a:cs typeface="Times New Roman" panose="02020603050405020304" pitchFamily="18" charset="0"/>
              </a:rPr>
              <a:t>Guess a letter: 'h'</a:t>
            </a:r>
          </a:p>
          <a:p>
            <a:r>
              <a:rPr lang="en-US" dirty="0">
                <a:latin typeface="Times New Roman" panose="02020603050405020304" pitchFamily="18" charset="0"/>
                <a:cs typeface="Times New Roman" panose="02020603050405020304" pitchFamily="18" charset="0"/>
              </a:rPr>
              <a:t>p - - h - -</a:t>
            </a:r>
          </a:p>
          <a:p>
            <a:r>
              <a:rPr lang="en-US" dirty="0">
                <a:latin typeface="Times New Roman" panose="02020603050405020304" pitchFamily="18" charset="0"/>
                <a:cs typeface="Times New Roman" panose="02020603050405020304" pitchFamily="18" charset="0"/>
              </a:rPr>
              <a:t>Guess a letter: 't'</a:t>
            </a:r>
          </a:p>
          <a:p>
            <a:r>
              <a:rPr lang="en-US" dirty="0">
                <a:latin typeface="Times New Roman" panose="02020603050405020304" pitchFamily="18" charset="0"/>
                <a:cs typeface="Times New Roman" panose="02020603050405020304" pitchFamily="18" charset="0"/>
              </a:rPr>
              <a:t>p - t h - -</a:t>
            </a:r>
          </a:p>
          <a:p>
            <a:r>
              <a:rPr lang="en-US" dirty="0">
                <a:latin typeface="Times New Roman" panose="02020603050405020304" pitchFamily="18" charset="0"/>
                <a:cs typeface="Times New Roman" panose="02020603050405020304" pitchFamily="18" charset="0"/>
              </a:rPr>
              <a:t>Guess a letter: 'l'</a:t>
            </a:r>
          </a:p>
          <a:p>
            <a:r>
              <a:rPr lang="en-US" dirty="0">
                <a:latin typeface="Times New Roman" panose="02020603050405020304" pitchFamily="18" charset="0"/>
                <a:cs typeface="Times New Roman" panose="02020603050405020304" pitchFamily="18" charset="0"/>
              </a:rPr>
              <a:t>('Nope.', 5, 'mistakes left.')</a:t>
            </a:r>
          </a:p>
          <a:p>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Guess a letter:</a:t>
            </a:r>
          </a:p>
          <a:p>
            <a:endParaRPr lang="en-US" sz="2400" dirty="0"/>
          </a:p>
        </p:txBody>
      </p:sp>
      <p:pic>
        <p:nvPicPr>
          <p:cNvPr id="100" name="Picture 99"/>
          <p:cNvPicPr>
            <a:picLocks noChangeAspect="1"/>
          </p:cNvPicPr>
          <p:nvPr/>
        </p:nvPicPr>
        <p:blipFill>
          <a:blip r:embed="rId5"/>
          <a:stretch>
            <a:fillRect/>
          </a:stretch>
        </p:blipFill>
        <p:spPr>
          <a:xfrm>
            <a:off x="11576850" y="3169581"/>
            <a:ext cx="1991493" cy="942911"/>
          </a:xfrm>
          <a:prstGeom prst="rect">
            <a:avLst/>
          </a:prstGeom>
        </p:spPr>
      </p:pic>
      <p:sp>
        <p:nvSpPr>
          <p:cNvPr id="101" name="TextBox 100"/>
          <p:cNvSpPr txBox="1"/>
          <p:nvPr/>
        </p:nvSpPr>
        <p:spPr>
          <a:xfrm>
            <a:off x="888325" y="12462055"/>
            <a:ext cx="7798562" cy="572464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hope to give a good understanding of the importance for Game developers should take advantage of Big Data. By learning to code with python we created a hangman game and a word counter to count the words in a text file. We are aimed in this paper to discuss the reasons and benefits for game developers to learn the python programming and understand the use of the Big Data in game development. We used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on a Linux to write python codes. Python is easy to under programming language for beginners in coding. We discovered that python is well known to help with certain tasks. Throughout this research the main task was to learn Python which only took two weeks to complete. In addition, we researched the basics of Big Data while keeping in mind of game design. Big data is good for leading to new discoveries. Data Scientist are here to gather that data and present it to different organizations. Many companies are relying on Big Data and even the Game industry. The game industry can benefit from the Big Data to help improve and make more money.  Python is a good programming language that many Data scientists use, because it has many libraries for collecting and organizing data. It should be highly recommended that game developers understand the benefit of Big Data.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created a hangman game and as well a word counter in a text file. To fully comprehend the benefits of learning python that many Data Scientists use for Big </a:t>
            </a:r>
            <a:r>
              <a:rPr lang="en-US" dirty="0" smtClean="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a:p>
            <a:r>
              <a:rPr lang="en-US" sz="2400" dirty="0"/>
              <a:t> </a:t>
            </a:r>
          </a:p>
        </p:txBody>
      </p:sp>
      <p:sp>
        <p:nvSpPr>
          <p:cNvPr id="102" name="TextBox 101"/>
          <p:cNvSpPr txBox="1"/>
          <p:nvPr/>
        </p:nvSpPr>
        <p:spPr>
          <a:xfrm>
            <a:off x="17920956" y="4014595"/>
            <a:ext cx="6734058" cy="951029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import re</a:t>
            </a:r>
          </a:p>
          <a:p>
            <a:r>
              <a:rPr lang="en-US" dirty="0">
                <a:latin typeface="Times New Roman" panose="02020603050405020304" pitchFamily="18" charset="0"/>
                <a:cs typeface="Times New Roman" panose="02020603050405020304" pitchFamily="18" charset="0"/>
              </a:rPr>
              <a:t>import string</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 = {} </a:t>
            </a:r>
            <a:r>
              <a:rPr lang="en-US" i="1" dirty="0">
                <a:latin typeface="Times New Roman" panose="02020603050405020304" pitchFamily="18" charset="0"/>
                <a:cs typeface="Times New Roman" panose="02020603050405020304" pitchFamily="18" charset="0"/>
              </a:rPr>
              <a:t>#declared an empty dictionary</a:t>
            </a:r>
          </a:p>
          <a:p>
            <a:r>
              <a:rPr lang="en-US" i="1" dirty="0">
                <a:latin typeface="Times New Roman" panose="02020603050405020304" pitchFamily="18" charset="0"/>
                <a:cs typeface="Times New Roman" panose="02020603050405020304" pitchFamily="18" charset="0"/>
              </a:rPr>
              <a:t># I had to convert my pdf file into a text file by using an online pdf to text converted</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 My file is located here </a:t>
            </a:r>
            <a:r>
              <a:rPr lang="en-US" dirty="0">
                <a:latin typeface="Times New Roman" panose="02020603050405020304" pitchFamily="18" charset="0"/>
                <a:cs typeface="Times New Roman" panose="02020603050405020304" pitchFamily="18" charset="0"/>
              </a:rPr>
              <a:t>/home/</a:t>
            </a:r>
            <a:r>
              <a:rPr lang="en-US" dirty="0" err="1">
                <a:latin typeface="Times New Roman" panose="02020603050405020304" pitchFamily="18" charset="0"/>
                <a:cs typeface="Times New Roman" panose="02020603050405020304" pitchFamily="18" charset="0"/>
              </a:rPr>
              <a:t>tangee</a:t>
            </a:r>
            <a:r>
              <a:rPr lang="en-US" dirty="0">
                <a:latin typeface="Times New Roman" panose="02020603050405020304" pitchFamily="18" charset="0"/>
                <a:cs typeface="Times New Roman" panose="02020603050405020304" pitchFamily="18" charset="0"/>
              </a:rPr>
              <a:t>/Downloads/Macbeth_text.txt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filename = open ('/home/</a:t>
            </a:r>
            <a:r>
              <a:rPr lang="en-US" dirty="0" err="1">
                <a:latin typeface="Times New Roman" panose="02020603050405020304" pitchFamily="18" charset="0"/>
                <a:cs typeface="Times New Roman" panose="02020603050405020304" pitchFamily="18" charset="0"/>
              </a:rPr>
              <a:t>tangee</a:t>
            </a:r>
            <a:r>
              <a:rPr lang="en-US" dirty="0">
                <a:latin typeface="Times New Roman" panose="02020603050405020304" pitchFamily="18" charset="0"/>
                <a:cs typeface="Times New Roman" panose="02020603050405020304" pitchFamily="18" charset="0"/>
              </a:rPr>
              <a:t>/Downloads/Macbeth_text.txt', 'r') </a:t>
            </a:r>
            <a:r>
              <a:rPr lang="en-US" i="1" dirty="0">
                <a:latin typeface="Times New Roman" panose="02020603050405020304" pitchFamily="18" charset="0"/>
                <a:cs typeface="Times New Roman" panose="02020603050405020304" pitchFamily="18" charset="0"/>
              </a:rPr>
              <a:t>#store the text file in a string</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text_string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filename.read</a:t>
            </a:r>
            <a:r>
              <a:rPr lang="en-US" dirty="0">
                <a:latin typeface="Times New Roman" panose="02020603050405020304" pitchFamily="18" charset="0"/>
                <a:cs typeface="Times New Roman" panose="02020603050405020304" pitchFamily="18" charset="0"/>
              </a:rPr>
              <a:t>().lower() #letters will be lower case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pattern = </a:t>
            </a:r>
            <a:r>
              <a:rPr lang="en-US" dirty="0" err="1">
                <a:latin typeface="Times New Roman" panose="02020603050405020304" pitchFamily="18" charset="0"/>
                <a:cs typeface="Times New Roman" panose="02020603050405020304" pitchFamily="18" charset="0"/>
              </a:rPr>
              <a:t>re.findall</a:t>
            </a:r>
            <a:r>
              <a:rPr lang="en-US" dirty="0">
                <a:latin typeface="Times New Roman" panose="02020603050405020304" pitchFamily="18" charset="0"/>
                <a:cs typeface="Times New Roman" panose="02020603050405020304" pitchFamily="18" charset="0"/>
              </a:rPr>
              <a:t>(r'\b[a-z]{2,15}\b', </a:t>
            </a:r>
            <a:r>
              <a:rPr lang="en-US" dirty="0" err="1">
                <a:latin typeface="Times New Roman" panose="02020603050405020304" pitchFamily="18" charset="0"/>
                <a:cs typeface="Times New Roman" panose="02020603050405020304" pitchFamily="18" charset="0"/>
              </a:rPr>
              <a:t>text_string</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#This will set only characters a-z and no words longer than the 15 letters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word in pattern:</a:t>
            </a:r>
          </a:p>
          <a:p>
            <a:r>
              <a:rPr lang="en-US" dirty="0">
                <a:latin typeface="Times New Roman" panose="02020603050405020304" pitchFamily="18" charset="0"/>
                <a:cs typeface="Times New Roman" panose="02020603050405020304" pitchFamily="18" charset="0"/>
              </a:rPr>
              <a:t>     count = </a:t>
            </a:r>
            <a:r>
              <a:rPr lang="en-US" dirty="0" err="1">
                <a:latin typeface="Times New Roman" panose="02020603050405020304" pitchFamily="18" charset="0"/>
                <a:cs typeface="Times New Roman" panose="02020603050405020304" pitchFamily="18" charset="0"/>
              </a:rPr>
              <a:t>freq.get</a:t>
            </a:r>
            <a:r>
              <a:rPr lang="en-US" dirty="0">
                <a:latin typeface="Times New Roman" panose="02020603050405020304" pitchFamily="18" charset="0"/>
                <a:cs typeface="Times New Roman" panose="02020603050405020304" pitchFamily="18" charset="0"/>
              </a:rPr>
              <a:t>(word,0)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[word] = count + 1</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freq_list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freq.keys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words in </a:t>
            </a:r>
            <a:r>
              <a:rPr lang="en-US" dirty="0" err="1">
                <a:latin typeface="Times New Roman" panose="02020603050405020304" pitchFamily="18" charset="0"/>
                <a:cs typeface="Times New Roman" panose="02020603050405020304" pitchFamily="18" charset="0"/>
              </a:rPr>
              <a:t>freq_list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#now you can get the number of times the word appeared and the words</a:t>
            </a:r>
          </a:p>
          <a:p>
            <a:r>
              <a:rPr lang="en-US" dirty="0">
                <a:latin typeface="Times New Roman" panose="02020603050405020304" pitchFamily="18" charset="0"/>
                <a:cs typeface="Times New Roman" panose="02020603050405020304" pitchFamily="18" charset="0"/>
              </a:rPr>
              <a:t>    print words,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[words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aided 1                    </a:t>
            </a:r>
          </a:p>
          <a:p>
            <a:r>
              <a:rPr lang="en-US" dirty="0" smtClean="0">
                <a:latin typeface="Times New Roman" panose="02020603050405020304" pitchFamily="18" charset="0"/>
                <a:cs typeface="Times New Roman" panose="02020603050405020304" pitchFamily="18" charset="0"/>
              </a:rPr>
              <a:t>gatekeeper 1</a:t>
            </a:r>
          </a:p>
          <a:p>
            <a:r>
              <a:rPr lang="en-US" dirty="0" smtClean="0">
                <a:latin typeface="Times New Roman" panose="02020603050405020304" pitchFamily="18" charset="0"/>
                <a:cs typeface="Times New Roman" panose="02020603050405020304" pitchFamily="18" charset="0"/>
              </a:rPr>
              <a:t>arrives 1</a:t>
            </a:r>
          </a:p>
          <a:p>
            <a:r>
              <a:rPr lang="en-US" dirty="0" err="1" smtClean="0">
                <a:latin typeface="Times New Roman" panose="02020603050405020304" pitchFamily="18" charset="0"/>
                <a:cs typeface="Times New Roman" panose="02020603050405020304" pitchFamily="18" charset="0"/>
              </a:rPr>
              <a:t>glamis</a:t>
            </a:r>
            <a:r>
              <a:rPr lang="en-US" dirty="0" smtClean="0">
                <a:latin typeface="Times New Roman" panose="02020603050405020304" pitchFamily="18" charset="0"/>
                <a:cs typeface="Times New Roman" panose="02020603050405020304" pitchFamily="18" charset="0"/>
              </a:rPr>
              <a:t> 14</a:t>
            </a:r>
          </a:p>
          <a:p>
            <a:r>
              <a:rPr lang="en-US" dirty="0" smtClean="0">
                <a:latin typeface="Times New Roman" panose="02020603050405020304" pitchFamily="18" charset="0"/>
                <a:cs typeface="Times New Roman" panose="02020603050405020304" pitchFamily="18" charset="0"/>
              </a:rPr>
              <a:t>pardon 4</a:t>
            </a:r>
          </a:p>
          <a:p>
            <a:r>
              <a:rPr lang="en-US" dirty="0" smtClean="0">
                <a:latin typeface="Times New Roman" panose="02020603050405020304" pitchFamily="18" charset="0"/>
                <a:cs typeface="Times New Roman" panose="02020603050405020304" pitchFamily="18" charset="0"/>
              </a:rPr>
              <a:t>limited 1</a:t>
            </a:r>
          </a:p>
          <a:p>
            <a:r>
              <a:rPr lang="en-US" dirty="0" smtClean="0">
                <a:latin typeface="Times New Roman" panose="02020603050405020304" pitchFamily="18" charset="0"/>
                <a:cs typeface="Times New Roman" panose="02020603050405020304" pitchFamily="18" charset="0"/>
              </a:rPr>
              <a:t>believed 1</a:t>
            </a:r>
          </a:p>
          <a:p>
            <a:endParaRPr lang="en-US" dirty="0" smtClean="0">
              <a:latin typeface="Times New Roman" panose="02020603050405020304" pitchFamily="18" charset="0"/>
              <a:cs typeface="Times New Roman" panose="02020603050405020304" pitchFamily="18" charset="0"/>
            </a:endParaRPr>
          </a:p>
        </p:txBody>
      </p:sp>
      <p:sp>
        <p:nvSpPr>
          <p:cNvPr id="103" name="TextBox 102"/>
          <p:cNvSpPr txBox="1"/>
          <p:nvPr/>
        </p:nvSpPr>
        <p:spPr>
          <a:xfrm>
            <a:off x="10659269" y="3984262"/>
            <a:ext cx="4095323" cy="375446"/>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Hangman</a:t>
            </a:r>
            <a:endParaRPr lang="en-US"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19852406" y="11151095"/>
            <a:ext cx="1115116" cy="1754326"/>
          </a:xfrm>
          <a:prstGeom prst="rect">
            <a:avLst/>
          </a:prstGeom>
          <a:noFill/>
        </p:spPr>
        <p:txBody>
          <a:bodyPr wrap="square" rtlCol="0">
            <a:spAutoFit/>
          </a:bodyPr>
          <a:lstStyle/>
          <a:p>
            <a:r>
              <a:rPr lang="en-US" smtClean="0"/>
              <a:t>child 9</a:t>
            </a:r>
          </a:p>
          <a:p>
            <a:r>
              <a:rPr lang="en-US" smtClean="0"/>
              <a:t>needful 1</a:t>
            </a:r>
          </a:p>
          <a:p>
            <a:r>
              <a:rPr lang="en-US" smtClean="0"/>
              <a:t>foul 7</a:t>
            </a:r>
          </a:p>
          <a:p>
            <a:r>
              <a:rPr lang="en-US" smtClean="0"/>
              <a:t>sleek 1</a:t>
            </a:r>
          </a:p>
          <a:p>
            <a:r>
              <a:rPr lang="en-US" smtClean="0"/>
              <a:t>hath 50</a:t>
            </a:r>
          </a:p>
          <a:p>
            <a:r>
              <a:rPr lang="en-US" smtClean="0"/>
              <a:t>protest 2</a:t>
            </a:r>
            <a:endParaRPr lang="en-US" dirty="0"/>
          </a:p>
        </p:txBody>
      </p:sp>
      <p:sp>
        <p:nvSpPr>
          <p:cNvPr id="106" name="TextBox 105"/>
          <p:cNvSpPr txBox="1"/>
          <p:nvPr/>
        </p:nvSpPr>
        <p:spPr>
          <a:xfrm>
            <a:off x="21321391" y="10950278"/>
            <a:ext cx="1446300" cy="2031325"/>
          </a:xfrm>
          <a:prstGeom prst="rect">
            <a:avLst/>
          </a:prstGeom>
          <a:noFill/>
        </p:spPr>
        <p:txBody>
          <a:bodyPr wrap="square" rtlCol="0">
            <a:spAutoFit/>
          </a:bodyPr>
          <a:lstStyle/>
          <a:p>
            <a:r>
              <a:rPr lang="en-US" smtClean="0"/>
              <a:t>lapdogs 1</a:t>
            </a:r>
          </a:p>
          <a:p>
            <a:r>
              <a:rPr lang="en-US" smtClean="0"/>
              <a:t>sleep 48</a:t>
            </a:r>
          </a:p>
          <a:p>
            <a:r>
              <a:rPr lang="en-US" smtClean="0"/>
              <a:t>knell 3</a:t>
            </a:r>
          </a:p>
          <a:p>
            <a:r>
              <a:rPr lang="en-US" smtClean="0"/>
              <a:t>hanging 3</a:t>
            </a:r>
          </a:p>
          <a:p>
            <a:r>
              <a:rPr lang="en-US" smtClean="0"/>
              <a:t>mansion 1</a:t>
            </a:r>
          </a:p>
          <a:p>
            <a:r>
              <a:rPr lang="en-US" smtClean="0"/>
              <a:t>liar 3</a:t>
            </a:r>
          </a:p>
          <a:p>
            <a:r>
              <a:rPr lang="en-US" smtClean="0"/>
              <a:t>appetite 2</a:t>
            </a:r>
            <a:endParaRPr lang="en-US" dirty="0"/>
          </a:p>
        </p:txBody>
      </p:sp>
      <p:sp>
        <p:nvSpPr>
          <p:cNvPr id="107" name="TextBox 106"/>
          <p:cNvSpPr txBox="1"/>
          <p:nvPr/>
        </p:nvSpPr>
        <p:spPr>
          <a:xfrm>
            <a:off x="17795946" y="18489243"/>
            <a:ext cx="7240282" cy="1477328"/>
          </a:xfrm>
          <a:prstGeom prst="rect">
            <a:avLst/>
          </a:prstGeom>
          <a:noFill/>
        </p:spPr>
        <p:txBody>
          <a:bodyPr wrap="square" rtlCol="0">
            <a:spAutoFit/>
          </a:bodyPr>
          <a:lstStyle/>
          <a:p>
            <a:pPr marL="342900" indent="-342900">
              <a:buAutoNum type="arabicPeriod"/>
            </a:pPr>
            <a:r>
              <a:rPr lang="en-US" dirty="0" smtClean="0"/>
              <a:t>Davenport, Tom. "Three Big Benefits of Big Data Analytics." Analytics, Business Intelligence and Data Management. </a:t>
            </a:r>
            <a:r>
              <a:rPr lang="en-US" dirty="0" err="1" smtClean="0"/>
              <a:t>N.p</a:t>
            </a:r>
            <a:r>
              <a:rPr lang="en-US" dirty="0" smtClean="0"/>
              <a:t>., </a:t>
            </a:r>
            <a:r>
              <a:rPr lang="en-US" dirty="0" err="1" smtClean="0"/>
              <a:t>n.d.</a:t>
            </a:r>
            <a:r>
              <a:rPr lang="en-US" dirty="0" smtClean="0"/>
              <a:t> Web. 23 June 2016.</a:t>
            </a:r>
          </a:p>
          <a:p>
            <a:pPr marL="342900" indent="-342900">
              <a:buAutoNum type="arabicPeriod"/>
            </a:pPr>
            <a:r>
              <a:rPr lang="en-US" dirty="0" smtClean="0"/>
              <a:t>"The Gaming Industry Turns To Big Data To Improve The Gaming Experience." </a:t>
            </a:r>
            <a:r>
              <a:rPr lang="en-US" dirty="0" err="1" smtClean="0"/>
              <a:t>Datafloq</a:t>
            </a:r>
            <a:r>
              <a:rPr lang="en-US" dirty="0" smtClean="0"/>
              <a:t> Read RSS. </a:t>
            </a:r>
            <a:r>
              <a:rPr lang="en-US" dirty="0" err="1" smtClean="0"/>
              <a:t>N.p</a:t>
            </a:r>
            <a:r>
              <a:rPr lang="en-US" dirty="0" smtClean="0"/>
              <a:t>., </a:t>
            </a:r>
            <a:r>
              <a:rPr lang="en-US" dirty="0" err="1" smtClean="0"/>
              <a:t>n.d.</a:t>
            </a:r>
            <a:r>
              <a:rPr lang="en-US" dirty="0" smtClean="0"/>
              <a:t> Web. 23 June 2016.</a:t>
            </a:r>
            <a:endParaRPr lang="en-US" dirty="0"/>
          </a:p>
        </p:txBody>
      </p:sp>
      <p:sp>
        <p:nvSpPr>
          <p:cNvPr id="108" name="TextBox 107"/>
          <p:cNvSpPr txBox="1"/>
          <p:nvPr/>
        </p:nvSpPr>
        <p:spPr>
          <a:xfrm>
            <a:off x="20790714" y="3938256"/>
            <a:ext cx="2640644" cy="369332"/>
          </a:xfrm>
          <a:prstGeom prst="rect">
            <a:avLst/>
          </a:prstGeom>
          <a:noFill/>
        </p:spPr>
        <p:txBody>
          <a:bodyPr wrap="square" rtlCol="0">
            <a:spAutoFit/>
          </a:bodyPr>
          <a:lstStyle/>
          <a:p>
            <a:r>
              <a:rPr lang="en-US" dirty="0" smtClean="0"/>
              <a:t>Word Counter in a text file</a:t>
            </a:r>
            <a:endParaRPr lang="en-US" dirty="0"/>
          </a:p>
        </p:txBody>
      </p:sp>
      <p:sp>
        <p:nvSpPr>
          <p:cNvPr id="109" name="TextBox 108"/>
          <p:cNvSpPr txBox="1"/>
          <p:nvPr/>
        </p:nvSpPr>
        <p:spPr>
          <a:xfrm>
            <a:off x="1145982" y="19119954"/>
            <a:ext cx="728324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Email- tlbeverly96@gmail.com</a:t>
            </a:r>
            <a:endParaRPr lang="en-US" dirty="0">
              <a:latin typeface="Times New Roman" panose="02020603050405020304" pitchFamily="18" charset="0"/>
              <a:cs typeface="Times New Roman" panose="02020603050405020304" pitchFamily="18" charset="0"/>
            </a:endParaRPr>
          </a:p>
        </p:txBody>
      </p:sp>
      <p:sp>
        <p:nvSpPr>
          <p:cNvPr id="110" name="object 18"/>
          <p:cNvSpPr/>
          <p:nvPr/>
        </p:nvSpPr>
        <p:spPr>
          <a:xfrm>
            <a:off x="888325" y="18479684"/>
            <a:ext cx="7893318" cy="543549"/>
          </a:xfrm>
          <a:custGeom>
            <a:avLst/>
            <a:gdLst/>
            <a:ahLst/>
            <a:cxnLst/>
            <a:rect l="l" t="t" r="r" b="b"/>
            <a:pathLst>
              <a:path w="5920105" h="407670">
                <a:moveTo>
                  <a:pt x="0" y="407666"/>
                </a:moveTo>
                <a:lnTo>
                  <a:pt x="5919540" y="407666"/>
                </a:lnTo>
                <a:lnTo>
                  <a:pt x="5919540" y="0"/>
                </a:lnTo>
                <a:lnTo>
                  <a:pt x="0" y="0"/>
                </a:lnTo>
                <a:lnTo>
                  <a:pt x="0" y="407666"/>
                </a:lnTo>
                <a:close/>
              </a:path>
            </a:pathLst>
          </a:custGeom>
          <a:solidFill>
            <a:srgbClr val="7B230A"/>
          </a:solidFill>
        </p:spPr>
        <p:txBody>
          <a:bodyPr wrap="square" lIns="0" tIns="0" rIns="0" bIns="0" rtlCol="0"/>
          <a:lstStyle/>
          <a:p>
            <a:pPr marL="76198" lvl="0" algn="ctr"/>
            <a:r>
              <a:rPr lang="en-US" sz="3533" b="1" spc="27" dirty="0" smtClean="0">
                <a:solidFill>
                  <a:srgbClr val="F8EAD2"/>
                </a:solidFill>
                <a:cs typeface="Calibri"/>
              </a:rPr>
              <a:t>Contact</a:t>
            </a:r>
            <a:endParaRPr lang="en-US" sz="3533" b="1" spc="27" dirty="0">
              <a:solidFill>
                <a:srgbClr val="F8EAD2"/>
              </a:solidFill>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4056</TotalTime>
  <Words>1357</Words>
  <Application>Microsoft Office PowerPoint</Application>
  <PresentationFormat>Custom</PresentationFormat>
  <Paragraphs>135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cp:lastModifiedBy>Overfield, Julie</cp:lastModifiedBy>
  <cp:revision>35</cp:revision>
  <dcterms:created xsi:type="dcterms:W3CDTF">2016-07-25T14:25:03Z</dcterms:created>
  <dcterms:modified xsi:type="dcterms:W3CDTF">2016-09-29T13:44:30Z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2015-11-14T00:00:00Z</vt:filetime>
  </property>
  <property fmtid="{D5CDD505-2E9C-101B-9397-08002B2CF9AE}" pid="3" name="Creator">
    <vt:lpwstr>Microsoft® PowerPoint® 2013</vt:lpwstr>
  </property>
  <property fmtid="{D5CDD505-2E9C-101B-9397-08002B2CF9AE}" pid="4" name="LastSaved">
    <vt:filetime>2016-07-25T00:00:00Z</vt:filetime>
  </property>
</Properties>
</file>