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0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2B9C-A973-4EED-AC0E-0805A3F2CF5B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D825-0404-4668-9A48-FC7849936C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3487697" y="1412776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79385" y="3429000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3496081" y="2420888"/>
            <a:ext cx="1719808" cy="1005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endCxn id="22" idx="5"/>
          </p:cNvCxnSpPr>
          <p:nvPr/>
        </p:nvCxnSpPr>
        <p:spPr>
          <a:xfrm>
            <a:off x="3496081" y="3425949"/>
            <a:ext cx="1698717" cy="1134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143881" y="2060848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5071873" y="335699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Elipse"/>
          <p:cNvSpPr/>
          <p:nvPr/>
        </p:nvSpPr>
        <p:spPr>
          <a:xfrm>
            <a:off x="5071873" y="2348880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Elipse"/>
          <p:cNvSpPr/>
          <p:nvPr/>
        </p:nvSpPr>
        <p:spPr>
          <a:xfrm>
            <a:off x="5071873" y="443711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CuadroTexto"/>
          <p:cNvSpPr txBox="1"/>
          <p:nvPr/>
        </p:nvSpPr>
        <p:spPr>
          <a:xfrm>
            <a:off x="5215889" y="3068960"/>
            <a:ext cx="223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c</a:t>
            </a:r>
            <a:r>
              <a:rPr lang="en-US" sz="1400" dirty="0" err="1" smtClean="0"/>
              <a:t>+R</a:t>
            </a:r>
            <a:r>
              <a:rPr lang="en-US" sz="1400" dirty="0" smtClean="0"/>
              <a:t>*</a:t>
            </a:r>
            <a:r>
              <a:rPr lang="en-US" sz="1400" dirty="0" err="1" smtClean="0"/>
              <a:t>cos</a:t>
            </a:r>
            <a:r>
              <a:rPr lang="en-US" sz="1400" dirty="0" smtClean="0"/>
              <a:t>(</a:t>
            </a:r>
            <a:r>
              <a:rPr lang="el-GR" sz="1400" dirty="0" smtClean="0"/>
              <a:t>α</a:t>
            </a:r>
            <a:r>
              <a:rPr lang="en-US" sz="1400" dirty="0" smtClean="0"/>
              <a:t>), </a:t>
            </a:r>
            <a:r>
              <a:rPr lang="en-US" sz="1400" dirty="0" err="1" smtClean="0"/>
              <a:t>y</a:t>
            </a:r>
            <a:r>
              <a:rPr lang="en-US" sz="1400" baseline="-25000" dirty="0" err="1" smtClean="0"/>
              <a:t>c</a:t>
            </a:r>
            <a:r>
              <a:rPr lang="en-US" sz="1400" dirty="0" smtClean="0"/>
              <a:t>+ R*sin(</a:t>
            </a:r>
            <a:r>
              <a:rPr lang="el-GR" sz="1400" dirty="0" smtClean="0"/>
              <a:t>α</a:t>
            </a:r>
            <a:r>
              <a:rPr lang="en-US" sz="1400" dirty="0" smtClean="0"/>
              <a:t>) ) </a:t>
            </a:r>
            <a:endParaRPr lang="en-US" sz="1400" dirty="0"/>
          </a:p>
        </p:txBody>
      </p:sp>
      <p:sp>
        <p:nvSpPr>
          <p:cNvPr id="26" name="25 Rectángulo"/>
          <p:cNvSpPr/>
          <p:nvPr/>
        </p:nvSpPr>
        <p:spPr>
          <a:xfrm>
            <a:off x="4392051" y="3443163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3487697" y="3429000"/>
            <a:ext cx="158417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3919745" y="3212976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angle / 2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143881" y="1988840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(x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+R2*</a:t>
            </a:r>
            <a:r>
              <a:rPr lang="en-US" sz="1200" dirty="0" err="1" smtClean="0"/>
              <a:t>cos</a:t>
            </a:r>
            <a:r>
              <a:rPr lang="en-US" sz="1200" dirty="0" smtClean="0"/>
              <a:t>(</a:t>
            </a:r>
            <a:r>
              <a:rPr lang="el-GR" sz="1200" dirty="0" smtClean="0"/>
              <a:t>α</a:t>
            </a:r>
            <a:r>
              <a:rPr lang="en-US" sz="1200" dirty="0" smtClean="0"/>
              <a:t>+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), </a:t>
            </a:r>
            <a:r>
              <a:rPr lang="en-US" sz="1200" dirty="0" err="1" smtClean="0"/>
              <a:t>y</a:t>
            </a:r>
            <a:r>
              <a:rPr lang="en-US" sz="1200" baseline="-25000" dirty="0" err="1" smtClean="0"/>
              <a:t>c</a:t>
            </a:r>
            <a:r>
              <a:rPr lang="en-US" sz="1200" dirty="0" smtClean="0"/>
              <a:t>+ R2*sin(</a:t>
            </a:r>
            <a:r>
              <a:rPr lang="el-GR" sz="1200" dirty="0" smtClean="0"/>
              <a:t>α </a:t>
            </a:r>
            <a:r>
              <a:rPr lang="en-US" sz="1200" dirty="0" smtClean="0"/>
              <a:t>+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 ) </a:t>
            </a:r>
            <a:endParaRPr lang="en-US" sz="1200" dirty="0"/>
          </a:p>
        </p:txBody>
      </p:sp>
      <p:sp>
        <p:nvSpPr>
          <p:cNvPr id="40" name="39 Rectángulo"/>
          <p:cNvSpPr/>
          <p:nvPr/>
        </p:nvSpPr>
        <p:spPr>
          <a:xfrm>
            <a:off x="5143881" y="1340768"/>
            <a:ext cx="1847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50" dirty="0" smtClean="0"/>
          </a:p>
          <a:p>
            <a:endParaRPr lang="en-US" sz="1050" dirty="0"/>
          </a:p>
        </p:txBody>
      </p:sp>
      <p:sp>
        <p:nvSpPr>
          <p:cNvPr id="41" name="40 Rectángulo"/>
          <p:cNvSpPr/>
          <p:nvPr/>
        </p:nvSpPr>
        <p:spPr>
          <a:xfrm>
            <a:off x="2623601" y="3491716"/>
            <a:ext cx="743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 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,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2" name="41 Rectángulo"/>
          <p:cNvSpPr/>
          <p:nvPr/>
        </p:nvSpPr>
        <p:spPr>
          <a:xfrm>
            <a:off x="467544" y="692696"/>
            <a:ext cx="28803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DEFINICIONS</a:t>
            </a:r>
          </a:p>
          <a:p>
            <a:endParaRPr lang="en-US" sz="1100" b="1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R </a:t>
            </a:r>
            <a:r>
              <a:rPr lang="en-US" sz="1100" dirty="0" smtClean="0"/>
              <a:t>= </a:t>
            </a:r>
            <a:r>
              <a:rPr lang="en-US" sz="1100" dirty="0" err="1" smtClean="0"/>
              <a:t>Radi</a:t>
            </a:r>
            <a:r>
              <a:rPr lang="en-US" sz="1100" dirty="0" smtClean="0"/>
              <a:t> de la </a:t>
            </a:r>
            <a:r>
              <a:rPr lang="en-US" sz="1100" dirty="0" err="1" smtClean="0"/>
              <a:t>flor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N = </a:t>
            </a:r>
            <a:r>
              <a:rPr lang="en-US" sz="1100" dirty="0" err="1" smtClean="0"/>
              <a:t>número</a:t>
            </a:r>
            <a:r>
              <a:rPr lang="en-US" sz="1100" dirty="0" smtClean="0"/>
              <a:t> de </a:t>
            </a:r>
            <a:r>
              <a:rPr lang="en-US" sz="1100" dirty="0" err="1" smtClean="0"/>
              <a:t>pètals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angle = 2</a:t>
            </a:r>
            <a:r>
              <a:rPr lang="el-GR" sz="1100" dirty="0" smtClean="0"/>
              <a:t> π</a:t>
            </a:r>
            <a:r>
              <a:rPr lang="en-US" sz="1100" dirty="0" smtClean="0"/>
              <a:t> / N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angle / 2 = </a:t>
            </a:r>
            <a:r>
              <a:rPr lang="el-GR" sz="1100" dirty="0" smtClean="0"/>
              <a:t>π</a:t>
            </a:r>
            <a:r>
              <a:rPr lang="en-US" sz="1100" dirty="0" smtClean="0"/>
              <a:t> / N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Deducció</a:t>
            </a:r>
            <a:r>
              <a:rPr lang="en-US" sz="1100" dirty="0" smtClean="0"/>
              <a:t> de R2:</a:t>
            </a:r>
          </a:p>
          <a:p>
            <a:pPr lvl="1">
              <a:buFont typeface="Wingdings" pitchFamily="2" charset="2"/>
              <a:buChar char="§"/>
            </a:pPr>
            <a:r>
              <a:rPr lang="en-US" sz="1100" dirty="0" smtClean="0"/>
              <a:t> per </a:t>
            </a:r>
            <a:r>
              <a:rPr lang="en-US" sz="1100" dirty="0" err="1" smtClean="0"/>
              <a:t>definició</a:t>
            </a:r>
            <a:r>
              <a:rPr lang="en-US" sz="1100" dirty="0" smtClean="0"/>
              <a:t> : Cos(</a:t>
            </a:r>
            <a:r>
              <a:rPr lang="es-ES" sz="1100" dirty="0" err="1" smtClean="0"/>
              <a:t>angle</a:t>
            </a:r>
            <a:r>
              <a:rPr lang="es-ES" sz="1100" dirty="0" smtClean="0"/>
              <a:t>/2</a:t>
            </a:r>
            <a:r>
              <a:rPr lang="en-US" sz="1100" dirty="0" smtClean="0"/>
              <a:t>)  = R/ </a:t>
            </a:r>
            <a:r>
              <a:rPr lang="en-US" sz="1100" dirty="0" smtClean="0">
                <a:solidFill>
                  <a:srgbClr val="FF0000"/>
                </a:solidFill>
              </a:rPr>
              <a:t>R2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endParaRPr lang="en-US" sz="11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R2</a:t>
            </a:r>
            <a:r>
              <a:rPr lang="en-US" sz="1100" dirty="0" smtClean="0"/>
              <a:t>= R/ Cos(</a:t>
            </a:r>
            <a:r>
              <a:rPr lang="es-ES" sz="1100" dirty="0" err="1" smtClean="0"/>
              <a:t>angle</a:t>
            </a:r>
            <a:r>
              <a:rPr lang="es-ES" sz="1100" dirty="0" smtClean="0"/>
              <a:t>/2</a:t>
            </a:r>
            <a:r>
              <a:rPr lang="en-US" sz="1100" dirty="0" smtClean="0"/>
              <a:t>) 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4" name="43 Forma libre"/>
          <p:cNvSpPr/>
          <p:nvPr/>
        </p:nvSpPr>
        <p:spPr>
          <a:xfrm>
            <a:off x="3470681" y="3036482"/>
            <a:ext cx="1676400" cy="392642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4 Forma libre"/>
          <p:cNvSpPr/>
          <p:nvPr/>
        </p:nvSpPr>
        <p:spPr>
          <a:xfrm flipV="1">
            <a:off x="3474997" y="3450208"/>
            <a:ext cx="1676400" cy="392642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CuadroTexto"/>
          <p:cNvSpPr txBox="1"/>
          <p:nvPr/>
        </p:nvSpPr>
        <p:spPr>
          <a:xfrm>
            <a:off x="4063761" y="26369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24 Arco"/>
          <p:cNvSpPr/>
          <p:nvPr/>
        </p:nvSpPr>
        <p:spPr>
          <a:xfrm>
            <a:off x="3650763" y="3240534"/>
            <a:ext cx="288032" cy="360040"/>
          </a:xfrm>
          <a:prstGeom prst="arc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CuadroTexto"/>
          <p:cNvSpPr txBox="1"/>
          <p:nvPr/>
        </p:nvSpPr>
        <p:spPr>
          <a:xfrm>
            <a:off x="3919745" y="393305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3415689" y="3356992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Rectángulo"/>
          <p:cNvSpPr/>
          <p:nvPr/>
        </p:nvSpPr>
        <p:spPr>
          <a:xfrm>
            <a:off x="4427984" y="5589240"/>
            <a:ext cx="35301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Per girar el bloc, </a:t>
            </a:r>
            <a:r>
              <a:rPr lang="es-ES" sz="1400" dirty="0" err="1" smtClean="0"/>
              <a:t>modifiquem</a:t>
            </a:r>
            <a:r>
              <a:rPr lang="es-ES" sz="1400" dirty="0" smtClean="0"/>
              <a:t> </a:t>
            </a:r>
            <a:r>
              <a:rPr lang="el-GR" sz="1400" dirty="0" smtClean="0"/>
              <a:t>α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l-GR" sz="1400" dirty="0" smtClean="0"/>
              <a:t>α</a:t>
            </a:r>
            <a:r>
              <a:rPr lang="es-ES" sz="1400" dirty="0" smtClean="0"/>
              <a:t> </a:t>
            </a:r>
            <a:r>
              <a:rPr lang="es-ES" sz="1400" dirty="0" smtClean="0">
                <a:sym typeface="Wingdings" pitchFamily="2" charset="2"/>
              </a:rPr>
              <a:t> (0, angle,2·angle, 3·angle …., (N-1)·</a:t>
            </a:r>
            <a:r>
              <a:rPr lang="es-ES" sz="1400" dirty="0" err="1" smtClean="0">
                <a:sym typeface="Wingdings" pitchFamily="2" charset="2"/>
              </a:rPr>
              <a:t>angle</a:t>
            </a:r>
            <a:r>
              <a:rPr lang="es-E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215889" y="4437112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(x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+R2*</a:t>
            </a:r>
            <a:r>
              <a:rPr lang="en-US" sz="1200" dirty="0" err="1" smtClean="0"/>
              <a:t>cos</a:t>
            </a:r>
            <a:r>
              <a:rPr lang="en-US" sz="1200" dirty="0" smtClean="0"/>
              <a:t>(</a:t>
            </a:r>
            <a:r>
              <a:rPr lang="el-GR" sz="1200" dirty="0" smtClean="0"/>
              <a:t>α</a:t>
            </a:r>
            <a:r>
              <a:rPr lang="en-US" sz="1200" dirty="0" smtClean="0"/>
              <a:t>-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), </a:t>
            </a:r>
            <a:r>
              <a:rPr lang="en-US" sz="1200" dirty="0" err="1" smtClean="0"/>
              <a:t>y</a:t>
            </a:r>
            <a:r>
              <a:rPr lang="en-US" sz="1200" baseline="-25000" dirty="0" err="1" smtClean="0"/>
              <a:t>c</a:t>
            </a:r>
            <a:r>
              <a:rPr lang="en-US" sz="1200" dirty="0" smtClean="0"/>
              <a:t>+ R2*sin(</a:t>
            </a:r>
            <a:r>
              <a:rPr lang="el-GR" sz="1200" dirty="0" smtClean="0"/>
              <a:t>α </a:t>
            </a:r>
            <a:r>
              <a:rPr lang="en-US" sz="1200" dirty="0" smtClean="0"/>
              <a:t>-</a:t>
            </a:r>
            <a:r>
              <a:rPr lang="el-GR" sz="1200" dirty="0" smtClean="0"/>
              <a:t> </a:t>
            </a:r>
            <a:r>
              <a:rPr lang="es-ES" sz="1200" dirty="0" err="1" smtClean="0"/>
              <a:t>angle</a:t>
            </a:r>
            <a:r>
              <a:rPr lang="es-ES" sz="1200" dirty="0" smtClean="0"/>
              <a:t>/2</a:t>
            </a:r>
            <a:r>
              <a:rPr lang="en-US" sz="1200" dirty="0" smtClean="0"/>
              <a:t>) ) </a:t>
            </a:r>
            <a:endParaRPr lang="en-US" sz="1200" dirty="0"/>
          </a:p>
        </p:txBody>
      </p:sp>
      <p:cxnSp>
        <p:nvCxnSpPr>
          <p:cNvPr id="36" name="35 Conector recto de flecha"/>
          <p:cNvCxnSpPr>
            <a:stCxn id="47" idx="0"/>
          </p:cNvCxnSpPr>
          <p:nvPr/>
        </p:nvCxnSpPr>
        <p:spPr>
          <a:xfrm flipH="1" flipV="1">
            <a:off x="7596336" y="2276872"/>
            <a:ext cx="660623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7" idx="2"/>
          </p:cNvCxnSpPr>
          <p:nvPr/>
        </p:nvCxnSpPr>
        <p:spPr>
          <a:xfrm flipH="1">
            <a:off x="7668344" y="3787879"/>
            <a:ext cx="588615" cy="64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405413" y="3356992"/>
            <a:ext cx="1703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 </a:t>
            </a:r>
            <a:r>
              <a:rPr lang="en-US" sz="1100" dirty="0" err="1" smtClean="0"/>
              <a:t>diferència</a:t>
            </a:r>
            <a:r>
              <a:rPr lang="en-US" sz="1100" dirty="0" smtClean="0"/>
              <a:t> </a:t>
            </a:r>
            <a:r>
              <a:rPr lang="en-US" sz="1100" dirty="0" err="1" smtClean="0"/>
              <a:t>és</a:t>
            </a:r>
            <a:r>
              <a:rPr lang="en-US" sz="1100" dirty="0" smtClean="0"/>
              <a:t> el </a:t>
            </a:r>
            <a:r>
              <a:rPr lang="en-US" sz="1100" dirty="0" err="1" smtClean="0"/>
              <a:t>sentit</a:t>
            </a:r>
            <a:r>
              <a:rPr lang="en-US" sz="1100" dirty="0" smtClean="0"/>
              <a:t> de </a:t>
            </a:r>
            <a:r>
              <a:rPr lang="en-US" sz="1100" dirty="0" err="1" smtClean="0"/>
              <a:t>gir</a:t>
            </a:r>
            <a:endParaRPr lang="en-US" sz="1100" dirty="0"/>
          </a:p>
        </p:txBody>
      </p:sp>
      <p:sp>
        <p:nvSpPr>
          <p:cNvPr id="65" name="64 Arco"/>
          <p:cNvSpPr/>
          <p:nvPr/>
        </p:nvSpPr>
        <p:spPr>
          <a:xfrm>
            <a:off x="4860032" y="6093296"/>
            <a:ext cx="288032" cy="360040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49 Conector recto"/>
          <p:cNvCxnSpPr/>
          <p:nvPr/>
        </p:nvCxnSpPr>
        <p:spPr>
          <a:xfrm rot="19042485" flipV="1">
            <a:off x="787761" y="4670968"/>
            <a:ext cx="1481558" cy="865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54" idx="5"/>
          </p:cNvCxnSpPr>
          <p:nvPr/>
        </p:nvCxnSpPr>
        <p:spPr>
          <a:xfrm rot="19042485">
            <a:off x="1414136" y="5299511"/>
            <a:ext cx="1463389" cy="976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 rot="19042485">
            <a:off x="2260877" y="4902673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2 Elipse"/>
          <p:cNvSpPr/>
          <p:nvPr/>
        </p:nvSpPr>
        <p:spPr>
          <a:xfrm rot="19042485">
            <a:off x="1672759" y="4263664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3 Elipse"/>
          <p:cNvSpPr/>
          <p:nvPr/>
        </p:nvSpPr>
        <p:spPr>
          <a:xfrm rot="19042485">
            <a:off x="2891004" y="5587324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Rectángulo"/>
          <p:cNvSpPr/>
          <p:nvPr/>
        </p:nvSpPr>
        <p:spPr>
          <a:xfrm rot="19042485">
            <a:off x="1912246" y="5294876"/>
            <a:ext cx="243321" cy="26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 rot="19042485" flipH="1">
            <a:off x="1092831" y="5468806"/>
            <a:ext cx="136471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Forma libre"/>
          <p:cNvSpPr/>
          <p:nvPr/>
        </p:nvSpPr>
        <p:spPr>
          <a:xfrm rot="19042485">
            <a:off x="957091" y="5158346"/>
            <a:ext cx="1444163" cy="338248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9 Forma libre"/>
          <p:cNvSpPr/>
          <p:nvPr/>
        </p:nvSpPr>
        <p:spPr>
          <a:xfrm rot="19042485" flipV="1">
            <a:off x="1201189" y="5418075"/>
            <a:ext cx="1444163" cy="338248"/>
          </a:xfrm>
          <a:custGeom>
            <a:avLst/>
            <a:gdLst>
              <a:gd name="connsiteX0" fmla="*/ 0 w 1676400"/>
              <a:gd name="connsiteY0" fmla="*/ 392642 h 392642"/>
              <a:gd name="connsiteX1" fmla="*/ 1123950 w 1676400"/>
              <a:gd name="connsiteY1" fmla="*/ 56092 h 392642"/>
              <a:gd name="connsiteX2" fmla="*/ 1568450 w 1676400"/>
              <a:gd name="connsiteY2" fmla="*/ 56092 h 392642"/>
              <a:gd name="connsiteX3" fmla="*/ 1676400 w 1676400"/>
              <a:gd name="connsiteY3" fmla="*/ 373592 h 3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92642">
                <a:moveTo>
                  <a:pt x="0" y="392642"/>
                </a:moveTo>
                <a:cubicBezTo>
                  <a:pt x="431271" y="252413"/>
                  <a:pt x="862542" y="112184"/>
                  <a:pt x="1123950" y="56092"/>
                </a:cubicBezTo>
                <a:cubicBezTo>
                  <a:pt x="1385358" y="0"/>
                  <a:pt x="1476375" y="3175"/>
                  <a:pt x="1568450" y="56092"/>
                </a:cubicBezTo>
                <a:cubicBezTo>
                  <a:pt x="1660525" y="109009"/>
                  <a:pt x="1627717" y="310092"/>
                  <a:pt x="1676400" y="373592"/>
                </a:cubicBezTo>
              </a:path>
            </a:pathLst>
          </a:cu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61 Arco"/>
          <p:cNvSpPr/>
          <p:nvPr/>
        </p:nvSpPr>
        <p:spPr>
          <a:xfrm rot="19042485">
            <a:off x="1391131" y="5535689"/>
            <a:ext cx="248130" cy="310163"/>
          </a:xfrm>
          <a:prstGeom prst="arc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63 Elipse"/>
          <p:cNvSpPr/>
          <p:nvPr/>
        </p:nvSpPr>
        <p:spPr>
          <a:xfrm rot="19042485">
            <a:off x="1211078" y="5868867"/>
            <a:ext cx="124065" cy="124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Conector recto"/>
          <p:cNvCxnSpPr/>
          <p:nvPr/>
        </p:nvCxnSpPr>
        <p:spPr>
          <a:xfrm>
            <a:off x="1278682" y="3923531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-1529630" y="5939755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Arco"/>
          <p:cNvSpPr/>
          <p:nvPr/>
        </p:nvSpPr>
        <p:spPr>
          <a:xfrm>
            <a:off x="1428031" y="5632673"/>
            <a:ext cx="432048" cy="576064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72 Rectángulo"/>
          <p:cNvSpPr/>
          <p:nvPr/>
        </p:nvSpPr>
        <p:spPr>
          <a:xfrm>
            <a:off x="1763688" y="5445224"/>
            <a:ext cx="396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α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73 Rectángulo"/>
          <p:cNvSpPr/>
          <p:nvPr/>
        </p:nvSpPr>
        <p:spPr>
          <a:xfrm rot="18794604">
            <a:off x="1485210" y="5115225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angle / 2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148064" y="1124744"/>
            <a:ext cx="122413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BERNAT\Docencia\Material_Moduls\M8_PMDM\gitRepo\UF2\E0_GraphView\app\src\main\res\drawable\ventil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2466975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C:\Users\BERNAT\Docencia\Material_Moduls\M8_PMDM\gitRepo\UF2\E0_GraphView\app\src\main\res\drawable\ventil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89040"/>
            <a:ext cx="2466975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7 Conector recto"/>
          <p:cNvCxnSpPr/>
          <p:nvPr/>
        </p:nvCxnSpPr>
        <p:spPr>
          <a:xfrm>
            <a:off x="899592" y="371703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899592" y="371703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BERNAT\Docencia\Material_Moduls\M8_PMDM\gitRepo\UF2\E0_GraphView\app\src\main\res\drawable\ventilad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21983">
            <a:off x="223444" y="3184900"/>
            <a:ext cx="1082968" cy="1082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12 Conector recto de flecha"/>
          <p:cNvCxnSpPr/>
          <p:nvPr/>
        </p:nvCxnSpPr>
        <p:spPr>
          <a:xfrm flipH="1">
            <a:off x="899592" y="645333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3059832" y="371703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orma libre"/>
          <p:cNvSpPr/>
          <p:nvPr/>
        </p:nvSpPr>
        <p:spPr>
          <a:xfrm rot="20522753">
            <a:off x="1939280" y="2482938"/>
            <a:ext cx="2438400" cy="1057275"/>
          </a:xfrm>
          <a:custGeom>
            <a:avLst/>
            <a:gdLst>
              <a:gd name="connsiteX0" fmla="*/ 0 w 2438400"/>
              <a:gd name="connsiteY0" fmla="*/ 571500 h 1057275"/>
              <a:gd name="connsiteX1" fmla="*/ 1419225 w 2438400"/>
              <a:gd name="connsiteY1" fmla="*/ 66675 h 1057275"/>
              <a:gd name="connsiteX2" fmla="*/ 1600200 w 2438400"/>
              <a:gd name="connsiteY2" fmla="*/ 19050 h 1057275"/>
              <a:gd name="connsiteX3" fmla="*/ 1847850 w 2438400"/>
              <a:gd name="connsiteY3" fmla="*/ 0 h 1057275"/>
              <a:gd name="connsiteX4" fmla="*/ 2162175 w 2438400"/>
              <a:gd name="connsiteY4" fmla="*/ 95250 h 1057275"/>
              <a:gd name="connsiteX5" fmla="*/ 2257425 w 2438400"/>
              <a:gd name="connsiteY5" fmla="*/ 142875 h 1057275"/>
              <a:gd name="connsiteX6" fmla="*/ 2333625 w 2438400"/>
              <a:gd name="connsiteY6" fmla="*/ 247650 h 1057275"/>
              <a:gd name="connsiteX7" fmla="*/ 2390775 w 2438400"/>
              <a:gd name="connsiteY7" fmla="*/ 333375 h 1057275"/>
              <a:gd name="connsiteX8" fmla="*/ 2419350 w 2438400"/>
              <a:gd name="connsiteY8" fmla="*/ 428625 h 1057275"/>
              <a:gd name="connsiteX9" fmla="*/ 2438400 w 2438400"/>
              <a:gd name="connsiteY9" fmla="*/ 533400 h 1057275"/>
              <a:gd name="connsiteX10" fmla="*/ 2438400 w 2438400"/>
              <a:gd name="connsiteY10" fmla="*/ 628650 h 1057275"/>
              <a:gd name="connsiteX11" fmla="*/ 2409825 w 2438400"/>
              <a:gd name="connsiteY11" fmla="*/ 809625 h 1057275"/>
              <a:gd name="connsiteX12" fmla="*/ 2352675 w 2438400"/>
              <a:gd name="connsiteY12" fmla="*/ 942975 h 1057275"/>
              <a:gd name="connsiteX13" fmla="*/ 2286000 w 2438400"/>
              <a:gd name="connsiteY13" fmla="*/ 1009650 h 1057275"/>
              <a:gd name="connsiteX14" fmla="*/ 2181225 w 2438400"/>
              <a:gd name="connsiteY14" fmla="*/ 1038225 h 1057275"/>
              <a:gd name="connsiteX15" fmla="*/ 2038350 w 2438400"/>
              <a:gd name="connsiteY15" fmla="*/ 1057275 h 1057275"/>
              <a:gd name="connsiteX16" fmla="*/ 1876425 w 2438400"/>
              <a:gd name="connsiteY16" fmla="*/ 1057275 h 1057275"/>
              <a:gd name="connsiteX17" fmla="*/ 1657350 w 2438400"/>
              <a:gd name="connsiteY17" fmla="*/ 1057275 h 1057275"/>
              <a:gd name="connsiteX18" fmla="*/ 1304925 w 2438400"/>
              <a:gd name="connsiteY18" fmla="*/ 971550 h 1057275"/>
              <a:gd name="connsiteX19" fmla="*/ 0 w 2438400"/>
              <a:gd name="connsiteY19" fmla="*/ 5715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8400" h="1057275">
                <a:moveTo>
                  <a:pt x="0" y="571500"/>
                </a:moveTo>
                <a:lnTo>
                  <a:pt x="1419225" y="66675"/>
                </a:lnTo>
                <a:lnTo>
                  <a:pt x="1600200" y="19050"/>
                </a:lnTo>
                <a:lnTo>
                  <a:pt x="1847850" y="0"/>
                </a:lnTo>
                <a:lnTo>
                  <a:pt x="2162175" y="95250"/>
                </a:lnTo>
                <a:lnTo>
                  <a:pt x="2257425" y="142875"/>
                </a:lnTo>
                <a:lnTo>
                  <a:pt x="2333625" y="247650"/>
                </a:lnTo>
                <a:lnTo>
                  <a:pt x="2390775" y="333375"/>
                </a:lnTo>
                <a:lnTo>
                  <a:pt x="2419350" y="428625"/>
                </a:lnTo>
                <a:lnTo>
                  <a:pt x="2438400" y="533400"/>
                </a:lnTo>
                <a:lnTo>
                  <a:pt x="2438400" y="628650"/>
                </a:lnTo>
                <a:lnTo>
                  <a:pt x="2409825" y="809625"/>
                </a:lnTo>
                <a:lnTo>
                  <a:pt x="2352675" y="942975"/>
                </a:lnTo>
                <a:lnTo>
                  <a:pt x="2286000" y="1009650"/>
                </a:lnTo>
                <a:lnTo>
                  <a:pt x="2181225" y="1038225"/>
                </a:lnTo>
                <a:lnTo>
                  <a:pt x="2038350" y="1057275"/>
                </a:lnTo>
                <a:lnTo>
                  <a:pt x="1876425" y="1057275"/>
                </a:lnTo>
                <a:lnTo>
                  <a:pt x="1657350" y="1057275"/>
                </a:lnTo>
                <a:lnTo>
                  <a:pt x="1304925" y="971550"/>
                </a:lnTo>
                <a:lnTo>
                  <a:pt x="0" y="5715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6 Conector recto"/>
          <p:cNvCxnSpPr/>
          <p:nvPr/>
        </p:nvCxnSpPr>
        <p:spPr>
          <a:xfrm>
            <a:off x="1979712" y="3429000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979712" y="3429000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129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BERNAT</dc:creator>
  <cp:lastModifiedBy>BERNAT</cp:lastModifiedBy>
  <cp:revision>9</cp:revision>
  <dcterms:created xsi:type="dcterms:W3CDTF">2017-03-15T16:22:01Z</dcterms:created>
  <dcterms:modified xsi:type="dcterms:W3CDTF">2017-03-16T19:33:09Z</dcterms:modified>
</cp:coreProperties>
</file>