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Montserrat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MontserratExtraBold-bold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5941575" y="318200"/>
            <a:ext cx="2624700" cy="22788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316775" y="2200516"/>
            <a:ext cx="71865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pt-BR" sz="3559">
                <a:latin typeface="Montserrat ExtraBold"/>
                <a:ea typeface="Montserrat ExtraBold"/>
                <a:cs typeface="Montserrat ExtraBold"/>
                <a:sym typeface="Montserrat ExtraBold"/>
              </a:rPr>
              <a:t>COMO </a:t>
            </a:r>
            <a:r>
              <a:rPr lang="pt-BR" sz="3559">
                <a:solidFill>
                  <a:srgbClr val="1066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AUMENTAR AS</a:t>
            </a:r>
            <a:endParaRPr sz="3559">
              <a:solidFill>
                <a:srgbClr val="1066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316775" y="2643891"/>
            <a:ext cx="71865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pt-BR" sz="3559">
                <a:latin typeface="Montserrat ExtraBold"/>
                <a:ea typeface="Montserrat ExtraBold"/>
                <a:cs typeface="Montserrat ExtraBold"/>
                <a:sym typeface="Montserrat ExtraBold"/>
              </a:rPr>
              <a:t>VENDAS ATRAVÉS DE </a:t>
            </a:r>
            <a:endParaRPr sz="3559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316775" y="3209964"/>
            <a:ext cx="71865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pt-BR" sz="3559">
                <a:solidFill>
                  <a:srgbClr val="1066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ANÚNCIOS NA INTERNET</a:t>
            </a:r>
            <a:endParaRPr sz="3559">
              <a:solidFill>
                <a:srgbClr val="1066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316775" y="5744518"/>
            <a:ext cx="58707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pt-BR" sz="2360">
                <a:latin typeface="Montserrat"/>
                <a:ea typeface="Montserrat"/>
                <a:cs typeface="Montserrat"/>
                <a:sym typeface="Montserrat"/>
              </a:rPr>
              <a:t>PROPOSTA COMERCIAL</a:t>
            </a:r>
            <a:endParaRPr sz="23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9350625" y="4265800"/>
            <a:ext cx="4486500" cy="3895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31838" r="0" t="0"/>
          <a:stretch/>
        </p:blipFill>
        <p:spPr>
          <a:xfrm>
            <a:off x="7135800" y="940650"/>
            <a:ext cx="4239998" cy="4467599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820000" dist="38100">
              <a:srgbClr val="000000">
                <a:alpha val="95686"/>
              </a:srgbClr>
            </a:outerShdw>
          </a:effectLst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57442" y="-2418467"/>
            <a:ext cx="5062376" cy="506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9608" y="5896925"/>
            <a:ext cx="1895716" cy="1895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ctrTitle"/>
          </p:nvPr>
        </p:nvSpPr>
        <p:spPr>
          <a:xfrm>
            <a:off x="1411500" y="2077800"/>
            <a:ext cx="9369000" cy="270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674">
                <a:latin typeface="Montserrat ExtraBold"/>
                <a:ea typeface="Montserrat ExtraBold"/>
                <a:cs typeface="Montserrat ExtraBold"/>
                <a:sym typeface="Montserrat ExtraBold"/>
              </a:rPr>
              <a:t>BORA FECHAR UM CONTRATO DE UM MÊS PARA </a:t>
            </a:r>
            <a:r>
              <a:rPr lang="pt-BR" sz="4674">
                <a:solidFill>
                  <a:srgbClr val="1066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VOCÊ SENTIR COMO VAI SER?</a:t>
            </a:r>
            <a:endParaRPr sz="4674">
              <a:solidFill>
                <a:srgbClr val="1066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-50" y="-126525"/>
            <a:ext cx="12192000" cy="4170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-75" y="6492825"/>
            <a:ext cx="12192000" cy="3651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259625" y="504178"/>
            <a:ext cx="59850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4860">
                <a:solidFill>
                  <a:srgbClr val="1066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ANÚNCIOS</a:t>
            </a:r>
            <a:r>
              <a:rPr lang="pt-BR" sz="4860">
                <a:latin typeface="Montserrat ExtraBold"/>
                <a:ea typeface="Montserrat ExtraBold"/>
                <a:cs typeface="Montserrat ExtraBold"/>
                <a:sym typeface="Montserrat ExtraBold"/>
              </a:rPr>
              <a:t> NA INTERNET</a:t>
            </a:r>
            <a:endParaRPr sz="486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>
            <a:off x="259625" y="1783572"/>
            <a:ext cx="68769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60">
                <a:latin typeface="Montserrat"/>
                <a:ea typeface="Montserrat"/>
                <a:cs typeface="Montserrat"/>
                <a:sym typeface="Montserrat"/>
              </a:rPr>
              <a:t>A primeira coisa que preciso te falar, é que todos os dias, ao abrir o Facebook e Instagram, nós somos bombardeados de anúncios.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60">
                <a:latin typeface="Montserrat"/>
                <a:ea typeface="Montserrat"/>
                <a:cs typeface="Montserrat"/>
                <a:sym typeface="Montserrat"/>
              </a:rPr>
              <a:t>E o Facebook é perfeito para fazer anúncios de qualquer tipo de produto porque ele possui uma inteligência muito grande relacionada a segmentação do público e anúncios.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60">
                <a:latin typeface="Montserrat"/>
                <a:ea typeface="Montserrat"/>
                <a:cs typeface="Montserrat"/>
                <a:sym typeface="Montserrat"/>
              </a:rPr>
              <a:t>Ou seja, nós conseguimos mostrar os anúncios dos nossos produtos, apenas para pessoas de um determinado lugar, idade, sexo, interesse e etc.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60">
                <a:latin typeface="Montserrat"/>
                <a:ea typeface="Montserrat"/>
                <a:cs typeface="Montserrat"/>
                <a:sym typeface="Montserrat"/>
              </a:rPr>
              <a:t>Por exemplo... Se você está vendendo ração para cachorro, nós conseguimos mostrar esse anúncio apenas para as pessoas que possuem interesse em cachorros... 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9350625" y="4265800"/>
            <a:ext cx="2841300" cy="25923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375" y="874925"/>
            <a:ext cx="4565751" cy="45657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ctrTitle"/>
          </p:nvPr>
        </p:nvSpPr>
        <p:spPr>
          <a:xfrm>
            <a:off x="4853000" y="504175"/>
            <a:ext cx="68769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4860">
                <a:solidFill>
                  <a:srgbClr val="1066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ANÚNCIOS</a:t>
            </a:r>
            <a:r>
              <a:rPr lang="pt-BR" sz="4860">
                <a:latin typeface="Montserrat ExtraBold"/>
                <a:ea typeface="Montserrat ExtraBold"/>
                <a:cs typeface="Montserrat ExtraBold"/>
                <a:sym typeface="Montserrat ExtraBold"/>
              </a:rPr>
              <a:t> NA INTERNET</a:t>
            </a:r>
            <a:endParaRPr sz="486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6" name="Google Shape;106;p15"/>
          <p:cNvSpPr txBox="1"/>
          <p:nvPr>
            <p:ph type="ctrTitle"/>
          </p:nvPr>
        </p:nvSpPr>
        <p:spPr>
          <a:xfrm>
            <a:off x="4853003" y="1783572"/>
            <a:ext cx="68769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60">
                <a:latin typeface="Montserrat"/>
                <a:ea typeface="Montserrat"/>
                <a:cs typeface="Montserrat"/>
                <a:sym typeface="Montserrat"/>
              </a:rPr>
              <a:t>Em resumo, não vamos mostrar para as pessoas que possuem interesse em gatos, é ração de cachorro, vamos anunciar apenas para quem possui interesse em cachorro.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60">
                <a:latin typeface="Montserrat"/>
                <a:ea typeface="Montserrat"/>
                <a:cs typeface="Montserrat"/>
                <a:sym typeface="Montserrat"/>
              </a:rPr>
              <a:t>E isso é mágico, porque é muito exato em comparação aos meios convencionais de divulgação, como a panfletagem.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60">
                <a:latin typeface="Montserrat"/>
                <a:ea typeface="Montserrat"/>
                <a:cs typeface="Montserrat"/>
                <a:sym typeface="Montserrat"/>
              </a:rPr>
              <a:t>Fazendo panfletos, você mostra os seus produtos para pessoas que nem sequer possuem qualquer tipo de interesse em seu produto e não possuem chance alguma de comprá-lo!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60">
                <a:latin typeface="Montserrat"/>
                <a:ea typeface="Montserrat"/>
                <a:cs typeface="Montserrat"/>
                <a:sym typeface="Montserrat"/>
              </a:rPr>
              <a:t>Ou seja, você joga dinheiro no lixo! E se fizer anúncios pelo Facebook e utilizar sua ferramenta de segmentação, o dinheiro é muito bem aproveitado e traz retorno.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0" y="4405000"/>
            <a:ext cx="2651700" cy="24531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25" y="829000"/>
            <a:ext cx="5200000" cy="520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8784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ctrTitle"/>
          </p:nvPr>
        </p:nvSpPr>
        <p:spPr>
          <a:xfrm>
            <a:off x="323175" y="733450"/>
            <a:ext cx="68769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3674">
                <a:latin typeface="Montserrat ExtraBold"/>
                <a:ea typeface="Montserrat ExtraBold"/>
                <a:cs typeface="Montserrat ExtraBold"/>
                <a:sym typeface="Montserrat ExtraBold"/>
              </a:rPr>
              <a:t>PORQUE ISSO IRÁ </a:t>
            </a:r>
            <a:r>
              <a:rPr lang="pt-BR" sz="3674">
                <a:solidFill>
                  <a:srgbClr val="1066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COMPENSAR </a:t>
            </a:r>
            <a:r>
              <a:rPr lang="pt-BR" sz="3674">
                <a:latin typeface="Montserrat ExtraBold"/>
                <a:ea typeface="Montserrat ExtraBold"/>
                <a:cs typeface="Montserrat ExtraBold"/>
                <a:sym typeface="Montserrat ExtraBold"/>
              </a:rPr>
              <a:t>PARA VOCÊ?</a:t>
            </a:r>
            <a:endParaRPr sz="3674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4" name="Google Shape;114;p16"/>
          <p:cNvSpPr txBox="1"/>
          <p:nvPr>
            <p:ph type="ctrTitle"/>
          </p:nvPr>
        </p:nvSpPr>
        <p:spPr>
          <a:xfrm>
            <a:off x="323175" y="2001053"/>
            <a:ext cx="68769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60">
                <a:latin typeface="Montserrat"/>
                <a:ea typeface="Montserrat"/>
                <a:cs typeface="Montserrat"/>
                <a:sym typeface="Montserrat"/>
              </a:rPr>
              <a:t>Imagine que seu produto mais barato custe R$15...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60">
                <a:latin typeface="Montserrat"/>
                <a:ea typeface="Montserrat"/>
                <a:cs typeface="Montserrat"/>
                <a:sym typeface="Montserrat"/>
              </a:rPr>
              <a:t>E que você decida investir R$10/dia em anúncios...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60">
                <a:latin typeface="Montserrat"/>
                <a:ea typeface="Montserrat"/>
                <a:cs typeface="Montserrat"/>
                <a:sym typeface="Montserrat"/>
              </a:rPr>
              <a:t>No pior dos cenários, vou te trazer 10 clientes por dia, sendo o custo por cliente de R$1, ou seja, a cada 1 real que nós gastamos em anúncios, o Facebook nos trás um cliente.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60">
                <a:latin typeface="Montserrat"/>
                <a:ea typeface="Montserrat"/>
                <a:cs typeface="Montserrat"/>
                <a:sym typeface="Montserrat"/>
              </a:rPr>
              <a:t>Sendo assim, supondo que os 10 clientes comprem o produto mais barato, lhe trazendo um faturamento de R$150...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60">
                <a:latin typeface="Montserrat"/>
                <a:ea typeface="Montserrat"/>
                <a:cs typeface="Montserrat"/>
                <a:sym typeface="Montserrat"/>
              </a:rPr>
              <a:t>Você terá investido R$10 em anúncios e retornado R$150 em vendas dos seus produtos...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60">
                <a:latin typeface="Montserrat"/>
                <a:ea typeface="Montserrat"/>
                <a:cs typeface="Montserrat"/>
                <a:sym typeface="Montserrat"/>
              </a:rPr>
              <a:t>Imagine que o Facebook estará te mandando R$150 todos os dias e você está mandando R$10 de volta... É literalmente isso!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8477575" y="0"/>
            <a:ext cx="3714300" cy="68580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1600" y="563300"/>
            <a:ext cx="4769701" cy="4769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8627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ctrTitle"/>
          </p:nvPr>
        </p:nvSpPr>
        <p:spPr>
          <a:xfrm>
            <a:off x="2385900" y="1188463"/>
            <a:ext cx="74202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674">
                <a:latin typeface="Montserrat ExtraBold"/>
                <a:ea typeface="Montserrat ExtraBold"/>
                <a:cs typeface="Montserrat ExtraBold"/>
                <a:sym typeface="Montserrat ExtraBold"/>
              </a:rPr>
              <a:t>ISSO FUNCIONA PARA </a:t>
            </a:r>
            <a:r>
              <a:rPr lang="pt-BR" sz="4674">
                <a:solidFill>
                  <a:srgbClr val="1066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QUALQUER EMPRESA!</a:t>
            </a:r>
            <a:endParaRPr sz="4674">
              <a:solidFill>
                <a:srgbClr val="1066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2" name="Google Shape;122;p17"/>
          <p:cNvSpPr txBox="1"/>
          <p:nvPr>
            <p:ph type="ctrTitle"/>
          </p:nvPr>
        </p:nvSpPr>
        <p:spPr>
          <a:xfrm>
            <a:off x="2657625" y="3024726"/>
            <a:ext cx="6876900" cy="26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60">
                <a:latin typeface="Montserrat"/>
                <a:ea typeface="Montserrat"/>
                <a:cs typeface="Montserrat"/>
                <a:sym typeface="Montserrat"/>
              </a:rPr>
              <a:t>O fato é que existe cliente para todo tipo de produto ou serviço...</a:t>
            </a:r>
            <a:endParaRPr sz="19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60">
                <a:latin typeface="Montserrat"/>
                <a:ea typeface="Montserrat"/>
                <a:cs typeface="Montserrat"/>
                <a:sym typeface="Montserrat"/>
              </a:rPr>
              <a:t>Eu irei achá-los e apresentar seu produto para eles...</a:t>
            </a:r>
            <a:endParaRPr sz="19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60">
                <a:latin typeface="Montserrat"/>
                <a:ea typeface="Montserrat"/>
                <a:cs typeface="Montserrat"/>
                <a:sym typeface="Montserrat"/>
              </a:rPr>
              <a:t>E vamos fazer isso com escala, atingindo muitas pessoas com potencial de compra.</a:t>
            </a:r>
            <a:endParaRPr sz="19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60">
                <a:latin typeface="Montserrat"/>
                <a:ea typeface="Montserrat"/>
                <a:cs typeface="Montserrat"/>
                <a:sym typeface="Montserrat"/>
              </a:rPr>
              <a:t>Sendo assim, em poucos dias consigo explodir as vendas da sua empresa!</a:t>
            </a:r>
            <a:endParaRPr sz="19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-2049975" y="6492825"/>
            <a:ext cx="15032100" cy="18972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-1344050" y="-1606600"/>
            <a:ext cx="15032100" cy="18972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ctrTitle"/>
          </p:nvPr>
        </p:nvSpPr>
        <p:spPr>
          <a:xfrm>
            <a:off x="272275" y="797150"/>
            <a:ext cx="68769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4274">
                <a:solidFill>
                  <a:srgbClr val="1066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QUAIS SÃO OS CUSTOS </a:t>
            </a:r>
            <a:r>
              <a:rPr lang="pt-BR" sz="4274">
                <a:latin typeface="Montserrat ExtraBold"/>
                <a:ea typeface="Montserrat ExtraBold"/>
                <a:cs typeface="Montserrat ExtraBold"/>
                <a:sym typeface="Montserrat ExtraBold"/>
              </a:rPr>
              <a:t>DE ANÚNCIOS?</a:t>
            </a:r>
            <a:endParaRPr sz="4274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0" name="Google Shape;130;p18"/>
          <p:cNvSpPr txBox="1"/>
          <p:nvPr>
            <p:ph type="ctrTitle"/>
          </p:nvPr>
        </p:nvSpPr>
        <p:spPr>
          <a:xfrm>
            <a:off x="272275" y="2671749"/>
            <a:ext cx="68769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60">
                <a:latin typeface="Montserrat"/>
                <a:ea typeface="Montserrat"/>
                <a:cs typeface="Montserrat"/>
                <a:sym typeface="Montserrat"/>
              </a:rPr>
              <a:t>Depende muito... O valor mínimo aceito pelo Facebook é de R$6.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60">
                <a:latin typeface="Montserrat"/>
                <a:ea typeface="Montserrat"/>
                <a:cs typeface="Montserrat"/>
                <a:sym typeface="Montserrat"/>
              </a:rPr>
              <a:t>Eu recomendo investir pelo menos, R$10/dia (que daria R$300 no mês).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60">
                <a:latin typeface="Montserrat"/>
                <a:ea typeface="Montserrat"/>
                <a:cs typeface="Montserrat"/>
                <a:sym typeface="Montserrat"/>
              </a:rPr>
              <a:t>Quanto mais investir, mais pessoas verão os anúncios e mais clientes chamarão no WhatsApp.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60">
                <a:latin typeface="Montserrat"/>
                <a:ea typeface="Montserrat"/>
                <a:cs typeface="Montserrat"/>
                <a:sym typeface="Montserrat"/>
              </a:rPr>
              <a:t>Os resultados são praticamente garantidos porque iremos anunciar para pessoas que possuem interesse nos seus produtos, é um público realmente qualificado para comprar seu produto.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9350625" y="4265800"/>
            <a:ext cx="4486500" cy="3895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4650" y="1381025"/>
            <a:ext cx="5046651" cy="5046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8627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ctrTitle"/>
          </p:nvPr>
        </p:nvSpPr>
        <p:spPr>
          <a:xfrm>
            <a:off x="2385900" y="1245413"/>
            <a:ext cx="74202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674">
                <a:solidFill>
                  <a:srgbClr val="1066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 QUE VOU PRECISAR</a:t>
            </a:r>
            <a:r>
              <a:rPr lang="pt-BR" sz="4674">
                <a:latin typeface="Montserrat ExtraBold"/>
                <a:ea typeface="Montserrat ExtraBold"/>
                <a:cs typeface="Montserrat ExtraBold"/>
                <a:sym typeface="Montserrat ExtraBold"/>
              </a:rPr>
              <a:t> PARA TRABALHAR?</a:t>
            </a:r>
            <a:endParaRPr sz="4674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8" name="Google Shape;138;p19"/>
          <p:cNvSpPr txBox="1"/>
          <p:nvPr>
            <p:ph type="ctrTitle"/>
          </p:nvPr>
        </p:nvSpPr>
        <p:spPr>
          <a:xfrm>
            <a:off x="1272450" y="2967775"/>
            <a:ext cx="9647100" cy="26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60">
                <a:latin typeface="Montserrat"/>
                <a:ea typeface="Montserrat"/>
                <a:cs typeface="Montserrat"/>
                <a:sym typeface="Montserrat"/>
              </a:rPr>
              <a:t>Vamos criar um Gerenciador de Negócios, que funciona como se fosse uma conta na plataforma de anúncios do Facebook... E, cadastrar sua página, instagram e cartão de crédito.</a:t>
            </a:r>
            <a:endParaRPr sz="19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60">
                <a:latin typeface="Montserrat"/>
                <a:ea typeface="Montserrat"/>
                <a:cs typeface="Montserrat"/>
                <a:sym typeface="Montserrat"/>
              </a:rPr>
              <a:t>Essa parte é realmente a mais fácil de todas, se você não tiver instagram e nem página, posso criar um para ti!</a:t>
            </a:r>
            <a:endParaRPr sz="19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60">
                <a:latin typeface="Montserrat"/>
                <a:ea typeface="Montserrat"/>
                <a:cs typeface="Montserrat"/>
                <a:sym typeface="Montserrat"/>
              </a:rPr>
              <a:t>Além disso, precisarei das imagens dos serviços/produtos que sua empresa vende.</a:t>
            </a:r>
            <a:endParaRPr sz="19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-50" y="-126525"/>
            <a:ext cx="12192000" cy="4170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-75" y="6492825"/>
            <a:ext cx="12192000" cy="3651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2385900" y="612188"/>
            <a:ext cx="74202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874">
                <a:latin typeface="Montserrat ExtraBold"/>
                <a:ea typeface="Montserrat ExtraBold"/>
                <a:cs typeface="Montserrat ExtraBold"/>
                <a:sym typeface="Montserrat ExtraBold"/>
              </a:rPr>
              <a:t>PROPOSTA PARA TRABALHARMOS JUNTOS!</a:t>
            </a:r>
            <a:endParaRPr sz="3874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6" name="Google Shape;146;p20"/>
          <p:cNvSpPr txBox="1"/>
          <p:nvPr>
            <p:ph type="ctrTitle"/>
          </p:nvPr>
        </p:nvSpPr>
        <p:spPr>
          <a:xfrm>
            <a:off x="1272450" y="2018600"/>
            <a:ext cx="9647100" cy="43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60">
                <a:latin typeface="Montserrat"/>
                <a:ea typeface="Montserrat"/>
                <a:cs typeface="Montserrat"/>
                <a:sym typeface="Montserrat"/>
              </a:rPr>
              <a:t>Sou especializado(a) em gestão de tráfego para negócios locais, com o objetivo de aprimorar suas vendas, engajamento nas redes sociais e visibilidade da sua marca/empresa. De forma que o seu negócio cresça através de estratégias de marketing digital no Facebook Ads, Instagram e WhatsApp. </a:t>
            </a:r>
            <a:endParaRPr sz="18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60">
                <a:solidFill>
                  <a:srgbClr val="1066E4"/>
                </a:solidFill>
                <a:latin typeface="Montserrat"/>
                <a:ea typeface="Montserrat"/>
                <a:cs typeface="Montserrat"/>
                <a:sym typeface="Montserrat"/>
              </a:rPr>
              <a:t>BENEFÍCIOS </a:t>
            </a:r>
            <a:endParaRPr b="1" sz="1860">
              <a:solidFill>
                <a:srgbClr val="1066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60">
              <a:latin typeface="Montserrat"/>
              <a:ea typeface="Montserrat"/>
              <a:cs typeface="Montserrat"/>
              <a:sym typeface="Montserrat"/>
            </a:endParaRPr>
          </a:p>
          <a:p>
            <a:pPr indent="-34671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60"/>
              <a:buFont typeface="Montserrat"/>
              <a:buChar char="-"/>
            </a:pPr>
            <a:r>
              <a:rPr lang="pt-BR" sz="1860">
                <a:latin typeface="Montserrat"/>
                <a:ea typeface="Montserrat"/>
                <a:cs typeface="Montserrat"/>
                <a:sym typeface="Montserrat"/>
              </a:rPr>
              <a:t>Captação de leads; </a:t>
            </a:r>
            <a:endParaRPr sz="1860">
              <a:latin typeface="Montserrat"/>
              <a:ea typeface="Montserrat"/>
              <a:cs typeface="Montserrat"/>
              <a:sym typeface="Montserrat"/>
            </a:endParaRPr>
          </a:p>
          <a:p>
            <a:pPr indent="-34671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60"/>
              <a:buFont typeface="Montserrat"/>
              <a:buChar char="-"/>
            </a:pPr>
            <a:r>
              <a:rPr lang="pt-BR" sz="1860">
                <a:latin typeface="Montserrat"/>
                <a:ea typeface="Montserrat"/>
                <a:cs typeface="Montserrat"/>
                <a:sym typeface="Montserrat"/>
              </a:rPr>
              <a:t>Engajamento nas redes sociais; </a:t>
            </a:r>
            <a:endParaRPr sz="1860">
              <a:latin typeface="Montserrat"/>
              <a:ea typeface="Montserrat"/>
              <a:cs typeface="Montserrat"/>
              <a:sym typeface="Montserrat"/>
            </a:endParaRPr>
          </a:p>
          <a:p>
            <a:pPr indent="-34671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60"/>
              <a:buFont typeface="Montserrat"/>
              <a:buChar char="-"/>
            </a:pPr>
            <a:r>
              <a:rPr lang="pt-BR" sz="1860">
                <a:latin typeface="Montserrat"/>
                <a:ea typeface="Montserrat"/>
                <a:cs typeface="Montserrat"/>
                <a:sym typeface="Montserrat"/>
              </a:rPr>
              <a:t>Visibilidade da empresa; </a:t>
            </a:r>
            <a:endParaRPr sz="1860">
              <a:latin typeface="Montserrat"/>
              <a:ea typeface="Montserrat"/>
              <a:cs typeface="Montserrat"/>
              <a:sym typeface="Montserrat"/>
            </a:endParaRPr>
          </a:p>
          <a:p>
            <a:pPr indent="-34671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60"/>
              <a:buFont typeface="Montserrat"/>
              <a:buChar char="-"/>
            </a:pPr>
            <a:r>
              <a:rPr lang="pt-BR" sz="1860">
                <a:latin typeface="Montserrat"/>
                <a:ea typeface="Montserrat"/>
                <a:cs typeface="Montserrat"/>
                <a:sym typeface="Montserrat"/>
              </a:rPr>
              <a:t>Grupo no WhatsApp para alinhamentos e dúvidas; </a:t>
            </a:r>
            <a:endParaRPr sz="1860">
              <a:latin typeface="Montserrat"/>
              <a:ea typeface="Montserrat"/>
              <a:cs typeface="Montserrat"/>
              <a:sym typeface="Montserrat"/>
            </a:endParaRPr>
          </a:p>
          <a:p>
            <a:pPr indent="-34671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60"/>
              <a:buFont typeface="Montserrat"/>
              <a:buChar char="-"/>
            </a:pPr>
            <a:r>
              <a:rPr lang="pt-BR" sz="1860">
                <a:latin typeface="Montserrat"/>
                <a:ea typeface="Montserrat"/>
                <a:cs typeface="Montserrat"/>
                <a:sym typeface="Montserrat"/>
              </a:rPr>
              <a:t>Total monitoramento dos anúncios; </a:t>
            </a:r>
            <a:endParaRPr sz="1860">
              <a:latin typeface="Montserrat"/>
              <a:ea typeface="Montserrat"/>
              <a:cs typeface="Montserrat"/>
              <a:sym typeface="Montserrat"/>
            </a:endParaRPr>
          </a:p>
          <a:p>
            <a:pPr indent="-34671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60"/>
              <a:buFont typeface="Montserrat"/>
              <a:buChar char="-"/>
            </a:pPr>
            <a:r>
              <a:rPr lang="pt-BR" sz="1860">
                <a:latin typeface="Montserrat"/>
                <a:ea typeface="Montserrat"/>
                <a:cs typeface="Montserrat"/>
                <a:sym typeface="Montserrat"/>
              </a:rPr>
              <a:t>Relatório de resultados.</a:t>
            </a:r>
            <a:endParaRPr sz="18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60">
                <a:latin typeface="Montserrat"/>
                <a:ea typeface="Montserrat"/>
                <a:cs typeface="Montserrat"/>
                <a:sym typeface="Montserrat"/>
              </a:rPr>
              <a:t>Valor:</a:t>
            </a:r>
            <a:r>
              <a:rPr lang="pt-BR" sz="1860">
                <a:latin typeface="Montserrat"/>
                <a:ea typeface="Montserrat"/>
                <a:cs typeface="Montserrat"/>
                <a:sym typeface="Montserrat"/>
              </a:rPr>
              <a:t> R$500,00/mês</a:t>
            </a:r>
            <a:endParaRPr sz="18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-50" y="-126525"/>
            <a:ext cx="12192000" cy="4170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-75" y="6492825"/>
            <a:ext cx="12192000" cy="3651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ctrTitle"/>
          </p:nvPr>
        </p:nvSpPr>
        <p:spPr>
          <a:xfrm>
            <a:off x="272275" y="822450"/>
            <a:ext cx="6408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4607">
                <a:solidFill>
                  <a:srgbClr val="1066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COMPENSA MUITO</a:t>
            </a:r>
            <a:r>
              <a:rPr lang="pt-BR" sz="4607">
                <a:latin typeface="Montserrat ExtraBold"/>
                <a:ea typeface="Montserrat ExtraBold"/>
                <a:cs typeface="Montserrat ExtraBold"/>
                <a:sym typeface="Montserrat ExtraBold"/>
              </a:rPr>
              <a:t> PARA VOCÊ!</a:t>
            </a:r>
            <a:endParaRPr sz="4607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4" name="Google Shape;154;p21"/>
          <p:cNvSpPr txBox="1"/>
          <p:nvPr>
            <p:ph type="ctrTitle"/>
          </p:nvPr>
        </p:nvSpPr>
        <p:spPr>
          <a:xfrm>
            <a:off x="272275" y="2824149"/>
            <a:ext cx="68769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60">
                <a:latin typeface="Montserrat"/>
                <a:ea typeface="Montserrat"/>
                <a:cs typeface="Montserrat"/>
                <a:sym typeface="Montserrat"/>
              </a:rPr>
              <a:t>Sabe porque?</a:t>
            </a:r>
            <a:endParaRPr sz="16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60">
                <a:latin typeface="Montserrat"/>
                <a:ea typeface="Montserrat"/>
                <a:cs typeface="Montserrat"/>
                <a:sym typeface="Montserrat"/>
              </a:rPr>
              <a:t>Se você investir R$10 por dia em anúncios, você gastará R$300 por mês... Somando com os R$500 que será cobrado pelo meu serviço de gestor de anúncios, totalizará R$800/mês.</a:t>
            </a:r>
            <a:endParaRPr sz="16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60">
                <a:latin typeface="Montserrat"/>
                <a:ea typeface="Montserrat"/>
                <a:cs typeface="Montserrat"/>
                <a:sym typeface="Montserrat"/>
              </a:rPr>
              <a:t>Supondo que eu te leve 10 clientes novos, todos os dias e seu produto mais barato seja R$15...</a:t>
            </a:r>
            <a:endParaRPr sz="16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60">
                <a:latin typeface="Montserrat"/>
                <a:ea typeface="Montserrat"/>
                <a:cs typeface="Montserrat"/>
                <a:sym typeface="Montserrat"/>
              </a:rPr>
              <a:t>Você terá 300 clientes novos no mês e supondo que você venda seu produto mais barato para cada um deles, você faturará R$4500.</a:t>
            </a:r>
            <a:endParaRPr sz="16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60">
                <a:latin typeface="Montserrat"/>
                <a:ea typeface="Montserrat"/>
                <a:cs typeface="Montserrat"/>
                <a:sym typeface="Montserrat"/>
              </a:rPr>
              <a:t>Ou seja, investiu R$800 entre anúncios/meu serviço, e obteve um total de R$4500 em vendas.</a:t>
            </a:r>
            <a:endParaRPr sz="16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60">
                <a:latin typeface="Montserrat"/>
                <a:ea typeface="Montserrat"/>
                <a:cs typeface="Montserrat"/>
                <a:sym typeface="Montserrat"/>
              </a:rPr>
              <a:t>Vale a pena para ti trocar R$800 por R$4500?</a:t>
            </a:r>
            <a:endParaRPr sz="166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1017" y="760713"/>
            <a:ext cx="5336574" cy="533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