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4643"/>
  </p:normalViewPr>
  <p:slideViewPr>
    <p:cSldViewPr snapToGrid="0" snapToObjects="1">
      <p:cViewPr>
        <p:scale>
          <a:sx n="80" d="100"/>
          <a:sy n="80" d="100"/>
        </p:scale>
        <p:origin x="269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4E4C-0819-7441-8512-DF3F15068A8D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80A6-C13B-9A4F-BDCE-95A22FCB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35242" y="240047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35242" y="2719722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636295" y="-1432367"/>
            <a:ext cx="14084969" cy="8652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and Round Single Corner Rectangle 4"/>
          <p:cNvSpPr/>
          <p:nvPr/>
        </p:nvSpPr>
        <p:spPr>
          <a:xfrm flipH="1">
            <a:off x="3488145" y="-1308624"/>
            <a:ext cx="1314107" cy="852615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Clinical DDI study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721" y="1325917"/>
            <a:ext cx="1988838" cy="4819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DDI Clinical Trial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6801" y="1325917"/>
            <a:ext cx="2545374" cy="4819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Pharmacokinetic Trial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465147" y="3870846"/>
            <a:ext cx="2151541" cy="621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Randomized DDI Clinical Trial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117" y="3870846"/>
            <a:ext cx="2118158" cy="6214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Non-randomized DDI Clinical Trial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521958" y="2457740"/>
            <a:ext cx="5100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54448" y="3870846"/>
            <a:ext cx="2765552" cy="620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Non-polymorphic enzyme/transport PK Trial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81041" y="3869795"/>
            <a:ext cx="2690363" cy="6214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Polymorphic enzyme/transport PK Trials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2489" y="2377706"/>
            <a:ext cx="56241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414354" y="5068320"/>
            <a:ext cx="5947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07732" y="6400352"/>
            <a:ext cx="1941234" cy="621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Genotyped PK Trial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316607" y="6396934"/>
            <a:ext cx="1941234" cy="621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Phenotype PK Trial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8739" y="6400352"/>
            <a:ext cx="2703026" cy="621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Non-randomized non- parallel DDI Clinical Trial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3305" y="6405833"/>
            <a:ext cx="2783919" cy="621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Non-randomized parallel DDI Clinical Trial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7976212-3DCC-DE4B-9127-72722317E988}"/>
              </a:ext>
            </a:extLst>
          </p:cNvPr>
          <p:cNvCxnSpPr>
            <a:cxnSpLocks/>
          </p:cNvCxnSpPr>
          <p:nvPr/>
        </p:nvCxnSpPr>
        <p:spPr>
          <a:xfrm>
            <a:off x="4145198" y="-456009"/>
            <a:ext cx="0" cy="31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31CD8953-37C3-8740-9217-ECE871367F42}"/>
              </a:ext>
            </a:extLst>
          </p:cNvPr>
          <p:cNvCxnSpPr>
            <a:cxnSpLocks/>
            <a:stCxn id="208" idx="2"/>
            <a:endCxn id="7" idx="0"/>
          </p:cNvCxnSpPr>
          <p:nvPr/>
        </p:nvCxnSpPr>
        <p:spPr>
          <a:xfrm rot="5400000">
            <a:off x="2638753" y="-180527"/>
            <a:ext cx="544832" cy="2468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1E413175-C28A-5346-87FC-C8C3EF61D626}"/>
              </a:ext>
            </a:extLst>
          </p:cNvPr>
          <p:cNvCxnSpPr>
            <a:cxnSpLocks/>
            <a:stCxn id="208" idx="2"/>
            <a:endCxn id="8" idx="0"/>
          </p:cNvCxnSpPr>
          <p:nvPr/>
        </p:nvCxnSpPr>
        <p:spPr>
          <a:xfrm rot="16200000" flipH="1">
            <a:off x="5444926" y="-518645"/>
            <a:ext cx="544832" cy="3144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4FC186B-969A-C748-8B16-DE88CCEB1A5B}"/>
              </a:ext>
            </a:extLst>
          </p:cNvPr>
          <p:cNvSpPr/>
          <p:nvPr/>
        </p:nvSpPr>
        <p:spPr>
          <a:xfrm>
            <a:off x="2621443" y="-104507"/>
            <a:ext cx="3047508" cy="8855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Sub-classifier predicts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DDI Clinical Trial </a:t>
            </a:r>
            <a:r>
              <a:rPr lang="en-US" b="1" dirty="0">
                <a:solidFill>
                  <a:schemeClr val="tx1"/>
                </a:solidFill>
              </a:rPr>
              <a:t>vs.</a:t>
            </a:r>
            <a:r>
              <a:rPr lang="en-US" dirty="0">
                <a:solidFill>
                  <a:schemeClr val="tx1"/>
                </a:solidFill>
              </a:rPr>
              <a:t> Pharmacokinetic (PK) Trial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960AD607-1271-D14D-8163-B78211046E08}"/>
              </a:ext>
            </a:extLst>
          </p:cNvPr>
          <p:cNvSpPr/>
          <p:nvPr/>
        </p:nvSpPr>
        <p:spPr>
          <a:xfrm>
            <a:off x="-668792" y="2227248"/>
            <a:ext cx="4673469" cy="8855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Sub-classifier predicts Randomized DDI Clinical Trial </a:t>
            </a:r>
            <a:r>
              <a:rPr lang="en-US" b="1" dirty="0">
                <a:solidFill>
                  <a:schemeClr val="tx1"/>
                </a:solidFill>
              </a:rPr>
              <a:t>vs. </a:t>
            </a:r>
            <a:r>
              <a:rPr lang="en-US" dirty="0">
                <a:solidFill>
                  <a:schemeClr val="tx1"/>
                </a:solidFill>
              </a:rPr>
              <a:t>Non-randomized DDI Clinical Trial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F79EF595-5F84-0D45-A2F8-28EA2A04D357}"/>
              </a:ext>
            </a:extLst>
          </p:cNvPr>
          <p:cNvCxnSpPr>
            <a:cxnSpLocks/>
            <a:stCxn id="211" idx="2"/>
            <a:endCxn id="11" idx="0"/>
          </p:cNvCxnSpPr>
          <p:nvPr/>
        </p:nvCxnSpPr>
        <p:spPr>
          <a:xfrm rot="5400000">
            <a:off x="260281" y="2463184"/>
            <a:ext cx="758006" cy="2057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F2CEFE74-0BBF-AF4C-BE28-5C6CF7599654}"/>
              </a:ext>
            </a:extLst>
          </p:cNvPr>
          <p:cNvCxnSpPr>
            <a:stCxn id="211" idx="2"/>
            <a:endCxn id="12" idx="0"/>
          </p:cNvCxnSpPr>
          <p:nvPr/>
        </p:nvCxnSpPr>
        <p:spPr>
          <a:xfrm rot="16200000" flipH="1">
            <a:off x="2085566" y="2695216"/>
            <a:ext cx="758006" cy="1593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B5DE0BA-4125-094D-AE41-AADB3934451B}"/>
              </a:ext>
            </a:extLst>
          </p:cNvPr>
          <p:cNvCxnSpPr>
            <a:stCxn id="7" idx="2"/>
            <a:endCxn id="211" idx="0"/>
          </p:cNvCxnSpPr>
          <p:nvPr/>
        </p:nvCxnSpPr>
        <p:spPr>
          <a:xfrm flipH="1">
            <a:off x="1667943" y="1807831"/>
            <a:ext cx="9197" cy="4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4A5F60F8-74DA-8841-92D9-E7F2F39AC656}"/>
              </a:ext>
            </a:extLst>
          </p:cNvPr>
          <p:cNvSpPr/>
          <p:nvPr/>
        </p:nvSpPr>
        <p:spPr>
          <a:xfrm>
            <a:off x="4952754" y="2267949"/>
            <a:ext cx="4673469" cy="8855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Sub-classifier predicts Non-polymorphic enzyme/transport PK Trial </a:t>
            </a:r>
            <a:r>
              <a:rPr lang="en-US" b="1" dirty="0">
                <a:solidFill>
                  <a:schemeClr val="tx1"/>
                </a:solidFill>
              </a:rPr>
              <a:t>vs.</a:t>
            </a:r>
            <a:r>
              <a:rPr lang="en-US" dirty="0">
                <a:solidFill>
                  <a:schemeClr val="tx1"/>
                </a:solidFill>
              </a:rPr>
              <a:t> Polymorphic enzyme/transport PK Trials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9851A09-0DF5-FC4C-9BEE-DE4AB405489D}"/>
              </a:ext>
            </a:extLst>
          </p:cNvPr>
          <p:cNvCxnSpPr>
            <a:stCxn id="8" idx="2"/>
            <a:endCxn id="225" idx="0"/>
          </p:cNvCxnSpPr>
          <p:nvPr/>
        </p:nvCxnSpPr>
        <p:spPr>
          <a:xfrm>
            <a:off x="7289488" y="1807831"/>
            <a:ext cx="1" cy="46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C32014D7-2FEE-2E4E-9E59-B8B0E48FCE3B}"/>
              </a:ext>
            </a:extLst>
          </p:cNvPr>
          <p:cNvCxnSpPr>
            <a:stCxn id="225" idx="2"/>
            <a:endCxn id="17" idx="0"/>
          </p:cNvCxnSpPr>
          <p:nvPr/>
        </p:nvCxnSpPr>
        <p:spPr>
          <a:xfrm rot="16200000" flipH="1">
            <a:off x="8099729" y="2343301"/>
            <a:ext cx="716254" cy="233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82BD689A-27F8-9343-AC02-82AA80B891B7}"/>
              </a:ext>
            </a:extLst>
          </p:cNvPr>
          <p:cNvCxnSpPr>
            <a:stCxn id="225" idx="2"/>
            <a:endCxn id="16" idx="0"/>
          </p:cNvCxnSpPr>
          <p:nvPr/>
        </p:nvCxnSpPr>
        <p:spPr>
          <a:xfrm rot="5400000">
            <a:off x="6404705" y="2986061"/>
            <a:ext cx="717305" cy="1052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5EA11914-79F5-F94F-B5FE-91D9375C18F0}"/>
              </a:ext>
            </a:extLst>
          </p:cNvPr>
          <p:cNvSpPr/>
          <p:nvPr/>
        </p:nvSpPr>
        <p:spPr>
          <a:xfrm>
            <a:off x="715026" y="4986455"/>
            <a:ext cx="5092340" cy="8855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Sub-classifier predicts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Non-randomized non-parallel DDI Clinical Trial </a:t>
            </a:r>
            <a:r>
              <a:rPr lang="en-US" b="1" dirty="0">
                <a:solidFill>
                  <a:schemeClr val="tx1"/>
                </a:solidFill>
              </a:rPr>
              <a:t>vs.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Non-randomized parallel DDI Clinical Trial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1DC4A7A-F91F-EA4F-AA67-0B51363B2386}"/>
              </a:ext>
            </a:extLst>
          </p:cNvPr>
          <p:cNvCxnSpPr>
            <a:stCxn id="12" idx="2"/>
            <a:endCxn id="234" idx="0"/>
          </p:cNvCxnSpPr>
          <p:nvPr/>
        </p:nvCxnSpPr>
        <p:spPr>
          <a:xfrm>
            <a:off x="3261196" y="4492302"/>
            <a:ext cx="0" cy="49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DECC344C-B87A-0547-9142-106BBE44A346}"/>
              </a:ext>
            </a:extLst>
          </p:cNvPr>
          <p:cNvCxnSpPr>
            <a:stCxn id="234" idx="2"/>
            <a:endCxn id="29" idx="0"/>
          </p:cNvCxnSpPr>
          <p:nvPr/>
        </p:nvCxnSpPr>
        <p:spPr>
          <a:xfrm rot="5400000">
            <a:off x="2156572" y="5295727"/>
            <a:ext cx="528305" cy="1680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4AF0512E-9E9A-9041-B72E-667B6ED52B7B}"/>
              </a:ext>
            </a:extLst>
          </p:cNvPr>
          <p:cNvCxnSpPr>
            <a:cxnSpLocks/>
            <a:stCxn id="234" idx="2"/>
            <a:endCxn id="30" idx="0"/>
          </p:cNvCxnSpPr>
          <p:nvPr/>
        </p:nvCxnSpPr>
        <p:spPr>
          <a:xfrm rot="16200000" flipH="1">
            <a:off x="3786337" y="5346905"/>
            <a:ext cx="533786" cy="1584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3C044BD-61A6-294B-B1F4-288567572578}"/>
              </a:ext>
            </a:extLst>
          </p:cNvPr>
          <p:cNvSpPr/>
          <p:nvPr/>
        </p:nvSpPr>
        <p:spPr>
          <a:xfrm>
            <a:off x="7672663" y="4934047"/>
            <a:ext cx="4202543" cy="8855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Sub-classifier predicts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Genotyped PK Trial </a:t>
            </a:r>
            <a:r>
              <a:rPr lang="en-US" b="1" dirty="0">
                <a:solidFill>
                  <a:schemeClr val="tx1"/>
                </a:solidFill>
              </a:rPr>
              <a:t>vs. </a:t>
            </a:r>
            <a:r>
              <a:rPr lang="en-US" dirty="0">
                <a:solidFill>
                  <a:schemeClr val="tx1"/>
                </a:solidFill>
              </a:rPr>
              <a:t>Phenotype PK Trial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954DED1-64B0-3748-A05D-383DC36653BE}"/>
              </a:ext>
            </a:extLst>
          </p:cNvPr>
          <p:cNvCxnSpPr/>
          <p:nvPr/>
        </p:nvCxnSpPr>
        <p:spPr>
          <a:xfrm>
            <a:off x="9626222" y="4491251"/>
            <a:ext cx="0" cy="4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7133233E-7126-6840-8085-15240DDF9920}"/>
              </a:ext>
            </a:extLst>
          </p:cNvPr>
          <p:cNvCxnSpPr>
            <a:stCxn id="243" idx="2"/>
            <a:endCxn id="27" idx="0"/>
          </p:cNvCxnSpPr>
          <p:nvPr/>
        </p:nvCxnSpPr>
        <p:spPr>
          <a:xfrm rot="5400000">
            <a:off x="8635786" y="5262202"/>
            <a:ext cx="580713" cy="1695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D2F7BAD-8E93-A34B-B32D-6DBFE448B1FD}"/>
              </a:ext>
            </a:extLst>
          </p:cNvPr>
          <p:cNvCxnSpPr>
            <a:stCxn id="243" idx="2"/>
            <a:endCxn id="28" idx="0"/>
          </p:cNvCxnSpPr>
          <p:nvPr/>
        </p:nvCxnSpPr>
        <p:spPr>
          <a:xfrm rot="16200000" flipH="1">
            <a:off x="10241932" y="5351641"/>
            <a:ext cx="577295" cy="15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Nguyen, Phuong Viet</dc:creator>
  <cp:keywords/>
  <dc:description/>
  <cp:lastModifiedBy>Hoang, Khanh Linh</cp:lastModifiedBy>
  <cp:revision>4</cp:revision>
  <dcterms:created xsi:type="dcterms:W3CDTF">2019-05-01T23:30:09Z</dcterms:created>
  <dcterms:modified xsi:type="dcterms:W3CDTF">2020-03-09T07:42:02Z</dcterms:modified>
  <cp:category/>
</cp:coreProperties>
</file>