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3699" autoAdjust="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D1B5A9-6BFF-4788-A4FD-58AF87A05246}" type="datetimeFigureOut">
              <a:rPr lang="en-US" smtClean="0"/>
              <a:t>8/10/2017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69378-C59E-45B6-8214-9FDD0E17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06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69378-C59E-45B6-8214-9FDD0E17AE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34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D69378-C59E-45B6-8214-9FDD0E17AE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59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70A7-BFE4-43E2-81E0-0C31D12E941C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455A0-53EF-4534-8288-4E8345881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42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70A7-BFE4-43E2-81E0-0C31D12E941C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455A0-53EF-4534-8288-4E8345881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45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70A7-BFE4-43E2-81E0-0C31D12E941C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455A0-53EF-4534-8288-4E8345881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937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70A7-BFE4-43E2-81E0-0C31D12E941C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455A0-53EF-4534-8288-4E8345881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32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70A7-BFE4-43E2-81E0-0C31D12E941C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455A0-53EF-4534-8288-4E8345881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6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70A7-BFE4-43E2-81E0-0C31D12E941C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455A0-53EF-4534-8288-4E8345881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01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70A7-BFE4-43E2-81E0-0C31D12E941C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455A0-53EF-4534-8288-4E8345881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70A7-BFE4-43E2-81E0-0C31D12E941C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455A0-53EF-4534-8288-4E8345881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6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70A7-BFE4-43E2-81E0-0C31D12E941C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455A0-53EF-4534-8288-4E8345881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37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70A7-BFE4-43E2-81E0-0C31D12E941C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455A0-53EF-4534-8288-4E8345881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19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70A7-BFE4-43E2-81E0-0C31D12E941C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455A0-53EF-4534-8288-4E8345881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62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970A7-BFE4-43E2-81E0-0C31D12E941C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455A0-53EF-4534-8288-4E8345881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76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713402" y="2696067"/>
            <a:ext cx="2705493" cy="1965716"/>
          </a:xfrm>
          <a:prstGeom prst="round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442140" y="4104351"/>
            <a:ext cx="1923067" cy="565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923122" y="4103854"/>
            <a:ext cx="1975110" cy="565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Transaction Flow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45097" y="1923068"/>
            <a:ext cx="2884602" cy="41383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994743" y="1923067"/>
            <a:ext cx="2884602" cy="4138367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51781" y="2733075"/>
            <a:ext cx="21775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Ordering Service</a:t>
            </a:r>
          </a:p>
          <a:p>
            <a:pPr algn="ctr"/>
            <a:r>
              <a:rPr lang="en-US" sz="1200" dirty="0"/>
              <a:t>(Transaction Timestamping)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2008711"/>
            <a:ext cx="164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Member/Org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685255" y="2055043"/>
            <a:ext cx="164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Member/Org 2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253765" y="2828039"/>
            <a:ext cx="801278" cy="77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253765" y="4300192"/>
            <a:ext cx="801278" cy="77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0036405" y="2850033"/>
            <a:ext cx="801278" cy="7730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0036405" y="4300192"/>
            <a:ext cx="801278" cy="77300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522901" y="3333292"/>
            <a:ext cx="801277" cy="7839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871651" y="3310632"/>
            <a:ext cx="801277" cy="78399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65462" y="2746288"/>
            <a:ext cx="1443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Peer 1</a:t>
            </a:r>
          </a:p>
          <a:p>
            <a:pPr algn="ctr"/>
            <a:r>
              <a:rPr lang="en-US" sz="1400" dirty="0"/>
              <a:t>(Leader Peer)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70737" y="4249072"/>
            <a:ext cx="848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Peer 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63192" y="4292450"/>
            <a:ext cx="848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Peer 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78815" y="3494259"/>
            <a:ext cx="9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53585" y="3476495"/>
            <a:ext cx="9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715108" y="2755715"/>
            <a:ext cx="1443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Peer 1</a:t>
            </a:r>
          </a:p>
          <a:p>
            <a:pPr algn="ctr"/>
            <a:r>
              <a:rPr lang="en-US" sz="1400" dirty="0"/>
              <a:t>(Leader Peer)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111604" y="2878308"/>
            <a:ext cx="2328421" cy="660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2208033" y="3190456"/>
            <a:ext cx="2194677" cy="604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7756688" y="3025283"/>
            <a:ext cx="1958420" cy="64464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7814822" y="3329737"/>
            <a:ext cx="1900286" cy="59963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966297" y="3025283"/>
            <a:ext cx="1043627" cy="2649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Transactions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223377" y="3476495"/>
            <a:ext cx="719973" cy="2675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Blocks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139260" y="3190456"/>
            <a:ext cx="1043627" cy="2649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Transactions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361379" y="3632891"/>
            <a:ext cx="719973" cy="2675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Blocks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183226" y="5480398"/>
            <a:ext cx="801277" cy="10228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Block</a:t>
            </a:r>
          </a:p>
          <a:p>
            <a:r>
              <a:rPr lang="en-US" sz="1200" dirty="0">
                <a:solidFill>
                  <a:schemeClr val="tx1"/>
                </a:solidFill>
              </a:rPr>
              <a:t>Tx1</a:t>
            </a:r>
          </a:p>
          <a:p>
            <a:r>
              <a:rPr lang="en-US" sz="1200" dirty="0">
                <a:solidFill>
                  <a:schemeClr val="tx1"/>
                </a:solidFill>
              </a:rPr>
              <a:t>Tx2</a:t>
            </a:r>
          </a:p>
          <a:p>
            <a:r>
              <a:rPr lang="en-US" sz="1200" dirty="0">
                <a:solidFill>
                  <a:schemeClr val="tx1"/>
                </a:solidFill>
              </a:rPr>
              <a:t>Tx3</a:t>
            </a:r>
          </a:p>
          <a:p>
            <a:r>
              <a:rPr lang="en-US" sz="1200" dirty="0">
                <a:solidFill>
                  <a:schemeClr val="tx1"/>
                </a:solidFill>
              </a:rPr>
              <a:t>…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4309620" y="4428707"/>
            <a:ext cx="663021" cy="183757"/>
            <a:chOff x="4309620" y="4428707"/>
            <a:chExt cx="663021" cy="183757"/>
          </a:xfrm>
        </p:grpSpPr>
        <p:sp>
          <p:nvSpPr>
            <p:cNvPr id="46" name="Rectangle 45"/>
            <p:cNvSpPr/>
            <p:nvPr/>
          </p:nvSpPr>
          <p:spPr>
            <a:xfrm>
              <a:off x="4309620" y="4428707"/>
              <a:ext cx="130405" cy="17905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490301" y="4430276"/>
              <a:ext cx="130405" cy="1790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670982" y="4431844"/>
              <a:ext cx="130405" cy="17905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842236" y="4433414"/>
              <a:ext cx="130405" cy="17905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940778" y="4428707"/>
            <a:ext cx="663021" cy="183757"/>
            <a:chOff x="4309620" y="4428707"/>
            <a:chExt cx="663021" cy="183757"/>
          </a:xfrm>
        </p:grpSpPr>
        <p:sp>
          <p:nvSpPr>
            <p:cNvPr id="54" name="Rectangle 53"/>
            <p:cNvSpPr/>
            <p:nvPr/>
          </p:nvSpPr>
          <p:spPr>
            <a:xfrm>
              <a:off x="4309620" y="4428707"/>
              <a:ext cx="130405" cy="17905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490301" y="4430276"/>
              <a:ext cx="130405" cy="1790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670982" y="4431844"/>
              <a:ext cx="130405" cy="17905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842236" y="4433414"/>
              <a:ext cx="130405" cy="17905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513870" y="4612464"/>
            <a:ext cx="801277" cy="1887399"/>
            <a:chOff x="4513870" y="4612464"/>
            <a:chExt cx="801277" cy="1887399"/>
          </a:xfrm>
        </p:grpSpPr>
        <p:sp>
          <p:nvSpPr>
            <p:cNvPr id="44" name="Rectangle 43"/>
            <p:cNvSpPr/>
            <p:nvPr/>
          </p:nvSpPr>
          <p:spPr>
            <a:xfrm>
              <a:off x="4513870" y="5476974"/>
              <a:ext cx="801277" cy="102288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Block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Tx1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Tx2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Tx3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…</a:t>
              </a:r>
            </a:p>
          </p:txBody>
        </p:sp>
        <p:cxnSp>
          <p:nvCxnSpPr>
            <p:cNvPr id="59" name="Straight Connector 58"/>
            <p:cNvCxnSpPr/>
            <p:nvPr/>
          </p:nvCxnSpPr>
          <p:spPr>
            <a:xfrm flipH="1">
              <a:off x="4513870" y="4619975"/>
              <a:ext cx="400638" cy="8569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51" idx="2"/>
            </p:cNvCxnSpPr>
            <p:nvPr/>
          </p:nvCxnSpPr>
          <p:spPr>
            <a:xfrm>
              <a:off x="4907439" y="4612464"/>
              <a:ext cx="383162" cy="8645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Straight Connector 66"/>
          <p:cNvCxnSpPr>
            <a:stCxn id="57" idx="2"/>
          </p:cNvCxnSpPr>
          <p:nvPr/>
        </p:nvCxnSpPr>
        <p:spPr>
          <a:xfrm flipH="1">
            <a:off x="7163882" y="4612464"/>
            <a:ext cx="374715" cy="890087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557153" y="4641912"/>
            <a:ext cx="427350" cy="83226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910594" y="4060185"/>
            <a:ext cx="1377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Channel 01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407881" y="4060185"/>
            <a:ext cx="1377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Channel 01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1300898" y="3238643"/>
            <a:ext cx="491767" cy="182187"/>
            <a:chOff x="-430297" y="3661161"/>
            <a:chExt cx="491767" cy="182187"/>
          </a:xfrm>
        </p:grpSpPr>
        <p:cxnSp>
          <p:nvCxnSpPr>
            <p:cNvPr id="87" name="Straight Connector 86"/>
            <p:cNvCxnSpPr>
              <a:stCxn id="77" idx="3"/>
              <a:endCxn id="79" idx="1"/>
            </p:cNvCxnSpPr>
            <p:nvPr/>
          </p:nvCxnSpPr>
          <p:spPr>
            <a:xfrm>
              <a:off x="-299892" y="3750686"/>
              <a:ext cx="230957" cy="31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-430297" y="3661161"/>
              <a:ext cx="491767" cy="182187"/>
              <a:chOff x="4309620" y="4428707"/>
              <a:chExt cx="491767" cy="182187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4309620" y="4428707"/>
                <a:ext cx="130405" cy="17905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4490301" y="4430276"/>
                <a:ext cx="130405" cy="1790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4670982" y="4431844"/>
                <a:ext cx="130405" cy="17905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9" name="Group 88"/>
          <p:cNvGrpSpPr/>
          <p:nvPr/>
        </p:nvGrpSpPr>
        <p:grpSpPr>
          <a:xfrm>
            <a:off x="1299326" y="4686692"/>
            <a:ext cx="491767" cy="182187"/>
            <a:chOff x="-430297" y="3661161"/>
            <a:chExt cx="491767" cy="182187"/>
          </a:xfrm>
        </p:grpSpPr>
        <p:cxnSp>
          <p:nvCxnSpPr>
            <p:cNvPr id="90" name="Straight Connector 89"/>
            <p:cNvCxnSpPr>
              <a:stCxn id="92" idx="3"/>
              <a:endCxn id="94" idx="1"/>
            </p:cNvCxnSpPr>
            <p:nvPr/>
          </p:nvCxnSpPr>
          <p:spPr>
            <a:xfrm>
              <a:off x="-299892" y="3750686"/>
              <a:ext cx="230957" cy="31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/>
            <p:cNvGrpSpPr/>
            <p:nvPr/>
          </p:nvGrpSpPr>
          <p:grpSpPr>
            <a:xfrm>
              <a:off x="-430297" y="3661161"/>
              <a:ext cx="491767" cy="182187"/>
              <a:chOff x="4309620" y="4428707"/>
              <a:chExt cx="491767" cy="182187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4309620" y="4428707"/>
                <a:ext cx="130405" cy="17905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4490301" y="4430276"/>
                <a:ext cx="130405" cy="1790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4670982" y="4431844"/>
                <a:ext cx="130405" cy="17905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5" name="Group 94"/>
          <p:cNvGrpSpPr/>
          <p:nvPr/>
        </p:nvGrpSpPr>
        <p:grpSpPr>
          <a:xfrm>
            <a:off x="10097283" y="3236533"/>
            <a:ext cx="491767" cy="182187"/>
            <a:chOff x="-430297" y="3661161"/>
            <a:chExt cx="491767" cy="182187"/>
          </a:xfrm>
        </p:grpSpPr>
        <p:cxnSp>
          <p:nvCxnSpPr>
            <p:cNvPr id="96" name="Straight Connector 95"/>
            <p:cNvCxnSpPr>
              <a:stCxn id="98" idx="3"/>
              <a:endCxn id="100" idx="1"/>
            </p:cNvCxnSpPr>
            <p:nvPr/>
          </p:nvCxnSpPr>
          <p:spPr>
            <a:xfrm>
              <a:off x="-299892" y="3750686"/>
              <a:ext cx="230957" cy="31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/>
            <p:cNvGrpSpPr/>
            <p:nvPr/>
          </p:nvGrpSpPr>
          <p:grpSpPr>
            <a:xfrm>
              <a:off x="-430297" y="3661161"/>
              <a:ext cx="491767" cy="182187"/>
              <a:chOff x="4309620" y="4428707"/>
              <a:chExt cx="491767" cy="182187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4309620" y="4428707"/>
                <a:ext cx="130405" cy="17905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4490301" y="4430276"/>
                <a:ext cx="130405" cy="1790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4670982" y="4431844"/>
                <a:ext cx="130405" cy="17905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1" name="Group 100"/>
          <p:cNvGrpSpPr/>
          <p:nvPr/>
        </p:nvGrpSpPr>
        <p:grpSpPr>
          <a:xfrm>
            <a:off x="10097674" y="4656269"/>
            <a:ext cx="491767" cy="182187"/>
            <a:chOff x="-430297" y="3661161"/>
            <a:chExt cx="491767" cy="182187"/>
          </a:xfrm>
        </p:grpSpPr>
        <p:cxnSp>
          <p:nvCxnSpPr>
            <p:cNvPr id="102" name="Straight Connector 101"/>
            <p:cNvCxnSpPr>
              <a:stCxn id="104" idx="3"/>
              <a:endCxn id="106" idx="1"/>
            </p:cNvCxnSpPr>
            <p:nvPr/>
          </p:nvCxnSpPr>
          <p:spPr>
            <a:xfrm>
              <a:off x="-299892" y="3750686"/>
              <a:ext cx="230957" cy="31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-430297" y="3661161"/>
              <a:ext cx="491767" cy="182187"/>
              <a:chOff x="4309620" y="4428707"/>
              <a:chExt cx="491767" cy="182187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4309620" y="4428707"/>
                <a:ext cx="130405" cy="17905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4490301" y="4430276"/>
                <a:ext cx="130405" cy="1790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4670982" y="4431844"/>
                <a:ext cx="130405" cy="17905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12" name="Straight Arrow Connector 111"/>
          <p:cNvCxnSpPr/>
          <p:nvPr/>
        </p:nvCxnSpPr>
        <p:spPr>
          <a:xfrm>
            <a:off x="1637121" y="3678925"/>
            <a:ext cx="0" cy="5197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0437043" y="3702629"/>
            <a:ext cx="0" cy="519759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390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ctangle 162"/>
          <p:cNvSpPr/>
          <p:nvPr/>
        </p:nvSpPr>
        <p:spPr>
          <a:xfrm>
            <a:off x="6287980" y="2089999"/>
            <a:ext cx="5518608" cy="41305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Key and Value Pair in Ledger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67900" y="1724294"/>
            <a:ext cx="630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Suppose we have one block for only one Transaction.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290600" y="2089999"/>
            <a:ext cx="5544592" cy="4514859"/>
            <a:chOff x="978799" y="1941170"/>
            <a:chExt cx="5544592" cy="4514859"/>
          </a:xfrm>
        </p:grpSpPr>
        <p:grpSp>
          <p:nvGrpSpPr>
            <p:cNvPr id="16" name="Group 15"/>
            <p:cNvGrpSpPr/>
            <p:nvPr/>
          </p:nvGrpSpPr>
          <p:grpSpPr>
            <a:xfrm>
              <a:off x="1019666" y="1941170"/>
              <a:ext cx="5503725" cy="1195231"/>
              <a:chOff x="1123361" y="1517716"/>
              <a:chExt cx="5503725" cy="119523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123361" y="1517716"/>
                <a:ext cx="5503725" cy="11952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1458847" y="1784691"/>
                <a:ext cx="4258410" cy="581876"/>
                <a:chOff x="4258608" y="3641770"/>
                <a:chExt cx="4258410" cy="581876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7217276" y="3643192"/>
                  <a:ext cx="568749" cy="568366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004</a:t>
                  </a:r>
                  <a:endParaRPr lang="en-US" sz="1200" dirty="0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6478069" y="3655280"/>
                  <a:ext cx="568749" cy="56836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003</a:t>
                  </a:r>
                  <a:endParaRPr lang="en-US" dirty="0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7948269" y="3641770"/>
                  <a:ext cx="568749" cy="568366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005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4258608" y="3648838"/>
                  <a:ext cx="568749" cy="568366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000</a:t>
                  </a:r>
                  <a:endParaRPr lang="en-US" dirty="0"/>
                </a:p>
              </p:txBody>
            </p:sp>
          </p:grpSp>
          <p:sp>
            <p:nvSpPr>
              <p:cNvPr id="14" name="Rectangle 13"/>
              <p:cNvSpPr/>
              <p:nvPr/>
            </p:nvSpPr>
            <p:spPr>
              <a:xfrm>
                <a:off x="2959383" y="1790690"/>
                <a:ext cx="568749" cy="56836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002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875647" y="1793624"/>
                <a:ext cx="568749" cy="56836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006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978799" y="2782510"/>
              <a:ext cx="1345069" cy="1133653"/>
              <a:chOff x="1412949" y="2755385"/>
              <a:chExt cx="1345069" cy="1133653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412949" y="3319519"/>
                <a:ext cx="1345069" cy="5695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Configuration /Genesis Block</a:t>
                </a:r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 flipH="1">
                <a:off x="1853197" y="2762896"/>
                <a:ext cx="261552" cy="556623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107678" y="2755385"/>
                <a:ext cx="286636" cy="568366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2058428" y="2782510"/>
              <a:ext cx="2634036" cy="3673519"/>
              <a:chOff x="4669681" y="3234594"/>
              <a:chExt cx="2634036" cy="3673519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4669681" y="5610546"/>
                <a:ext cx="2634036" cy="12975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/>
                    </a:solidFill>
                  </a:rPr>
                  <a:t>TxId: 002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Creator: GTN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Status: Unverified</a:t>
                </a: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Composite Key: </a:t>
                </a:r>
                <a:r>
                  <a:rPr lang="en-US" sz="1200" b="1" dirty="0">
                    <a:solidFill>
                      <a:srgbClr val="FF0000"/>
                    </a:solidFill>
                  </a:rPr>
                  <a:t>Unverified_NikeUUId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Value(Company profile): json string</a:t>
                </a:r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 flipH="1">
                <a:off x="5913380" y="3234594"/>
                <a:ext cx="7623" cy="237595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3731001" y="2777933"/>
              <a:ext cx="2471420" cy="1900257"/>
              <a:chOff x="4822169" y="3196010"/>
              <a:chExt cx="2471420" cy="1900257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4822169" y="3710950"/>
                <a:ext cx="2471420" cy="138531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/>
                    </a:solidFill>
                  </a:rPr>
                  <a:t>TxId: 004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Creator: DNB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Status: Verified</a:t>
                </a: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Composite Key: </a:t>
                </a:r>
                <a:r>
                  <a:rPr lang="en-US" sz="1200" b="1" dirty="0">
                    <a:solidFill>
                      <a:srgbClr val="FF0000"/>
                    </a:solidFill>
                  </a:rPr>
                  <a:t>Verified_NikeUUId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Value(Company profile): json string</a:t>
                </a:r>
              </a:p>
            </p:txBody>
          </p:sp>
          <p:cxnSp>
            <p:nvCxnSpPr>
              <p:cNvPr id="41" name="Straight Connector 40"/>
              <p:cNvCxnSpPr>
                <a:stCxn id="6" idx="2"/>
              </p:cNvCxnSpPr>
              <p:nvPr/>
            </p:nvCxnSpPr>
            <p:spPr>
              <a:xfrm flipH="1">
                <a:off x="5687318" y="3196010"/>
                <a:ext cx="2045" cy="51494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TextBox 44"/>
          <p:cNvSpPr txBox="1"/>
          <p:nvPr/>
        </p:nvSpPr>
        <p:spPr>
          <a:xfrm>
            <a:off x="331467" y="1680461"/>
            <a:ext cx="321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Ledger (Blockchain)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423402" y="2284242"/>
            <a:ext cx="321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Chaincode Query Methods:</a:t>
            </a:r>
          </a:p>
        </p:txBody>
      </p:sp>
      <p:grpSp>
        <p:nvGrpSpPr>
          <p:cNvPr id="162" name="Group 161"/>
          <p:cNvGrpSpPr/>
          <p:nvPr/>
        </p:nvGrpSpPr>
        <p:grpSpPr>
          <a:xfrm>
            <a:off x="6381050" y="3753129"/>
            <a:ext cx="4542514" cy="568366"/>
            <a:chOff x="6246638" y="3197640"/>
            <a:chExt cx="4542514" cy="568366"/>
          </a:xfrm>
        </p:grpSpPr>
        <p:sp>
          <p:nvSpPr>
            <p:cNvPr id="109" name="TextBox 108"/>
            <p:cNvSpPr txBox="1"/>
            <p:nvPr/>
          </p:nvSpPr>
          <p:spPr>
            <a:xfrm>
              <a:off x="6246638" y="3319005"/>
              <a:ext cx="3215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queryState(</a:t>
              </a:r>
              <a:r>
                <a:rPr lang="en-US" dirty="0">
                  <a:solidFill>
                    <a:srgbClr val="FF0000"/>
                  </a:solidFill>
                </a:rPr>
                <a:t>Verified_NikeUUId</a:t>
              </a:r>
              <a:r>
                <a:rPr lang="en-US" dirty="0"/>
                <a:t>)</a:t>
              </a: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0220403" y="3197640"/>
              <a:ext cx="568749" cy="5683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005</a:t>
              </a:r>
            </a:p>
          </p:txBody>
        </p:sp>
        <p:cxnSp>
          <p:nvCxnSpPr>
            <p:cNvPr id="125" name="Straight Arrow Connector 124"/>
            <p:cNvCxnSpPr/>
            <p:nvPr/>
          </p:nvCxnSpPr>
          <p:spPr>
            <a:xfrm>
              <a:off x="9475130" y="3522518"/>
              <a:ext cx="4264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oup 164"/>
          <p:cNvGrpSpPr/>
          <p:nvPr/>
        </p:nvGrpSpPr>
        <p:grpSpPr>
          <a:xfrm>
            <a:off x="6394022" y="4606573"/>
            <a:ext cx="4529542" cy="568366"/>
            <a:chOff x="6259610" y="4051084"/>
            <a:chExt cx="4529542" cy="568366"/>
          </a:xfrm>
        </p:grpSpPr>
        <p:sp>
          <p:nvSpPr>
            <p:cNvPr id="119" name="TextBox 118"/>
            <p:cNvSpPr txBox="1"/>
            <p:nvPr/>
          </p:nvSpPr>
          <p:spPr>
            <a:xfrm>
              <a:off x="6259610" y="4181810"/>
              <a:ext cx="34831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queryState(</a:t>
              </a:r>
              <a:r>
                <a:rPr lang="en-US" dirty="0">
                  <a:solidFill>
                    <a:srgbClr val="FF0000"/>
                  </a:solidFill>
                </a:rPr>
                <a:t>Unverified_NikeUUId</a:t>
              </a:r>
              <a:r>
                <a:rPr lang="en-US" dirty="0"/>
                <a:t>)</a:t>
              </a:r>
            </a:p>
          </p:txBody>
        </p:sp>
        <p:cxnSp>
          <p:nvCxnSpPr>
            <p:cNvPr id="127" name="Straight Arrow Connector 126"/>
            <p:cNvCxnSpPr/>
            <p:nvPr/>
          </p:nvCxnSpPr>
          <p:spPr>
            <a:xfrm>
              <a:off x="9511519" y="4375903"/>
              <a:ext cx="4264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Rectangle 127"/>
            <p:cNvSpPr/>
            <p:nvPr/>
          </p:nvSpPr>
          <p:spPr>
            <a:xfrm>
              <a:off x="10220403" y="4051084"/>
              <a:ext cx="568749" cy="5683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006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6387125" y="5467175"/>
            <a:ext cx="5033756" cy="568366"/>
            <a:chOff x="6252713" y="4911686"/>
            <a:chExt cx="5033756" cy="568366"/>
          </a:xfrm>
        </p:grpSpPr>
        <p:sp>
          <p:nvSpPr>
            <p:cNvPr id="120" name="TextBox 119"/>
            <p:cNvSpPr txBox="1"/>
            <p:nvPr/>
          </p:nvSpPr>
          <p:spPr>
            <a:xfrm>
              <a:off x="6252713" y="5077627"/>
              <a:ext cx="3215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getHistory(</a:t>
              </a:r>
              <a:r>
                <a:rPr lang="en-US" dirty="0">
                  <a:solidFill>
                    <a:srgbClr val="FF0000"/>
                  </a:solidFill>
                </a:rPr>
                <a:t>Verified_NikeUUId</a:t>
              </a:r>
              <a:r>
                <a:rPr lang="en-US" dirty="0"/>
                <a:t>)</a:t>
              </a: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0030097" y="4911686"/>
              <a:ext cx="568749" cy="5683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004</a:t>
              </a:r>
              <a:endParaRPr lang="en-US" sz="1200" dirty="0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0717720" y="4911686"/>
              <a:ext cx="568749" cy="5683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005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1" name="Straight Arrow Connector 130"/>
            <p:cNvCxnSpPr/>
            <p:nvPr/>
          </p:nvCxnSpPr>
          <p:spPr>
            <a:xfrm>
              <a:off x="9316344" y="5262293"/>
              <a:ext cx="4264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Rectangle 143"/>
          <p:cNvSpPr/>
          <p:nvPr/>
        </p:nvSpPr>
        <p:spPr>
          <a:xfrm>
            <a:off x="1443077" y="2363016"/>
            <a:ext cx="568749" cy="5683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001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8" name="Straight Connector 147"/>
          <p:cNvCxnSpPr/>
          <p:nvPr/>
        </p:nvCxnSpPr>
        <p:spPr>
          <a:xfrm flipH="1">
            <a:off x="1699129" y="2932183"/>
            <a:ext cx="10483" cy="1291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143610" y="4224719"/>
            <a:ext cx="2344156" cy="9041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TxId: 001</a:t>
            </a:r>
          </a:p>
          <a:p>
            <a:r>
              <a:rPr lang="en-US" sz="1200" dirty="0">
                <a:solidFill>
                  <a:schemeClr val="tx1"/>
                </a:solidFill>
              </a:rPr>
              <a:t>Creator: GTN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Key(Trading partner): </a:t>
            </a:r>
            <a:r>
              <a:rPr lang="en-US" sz="1200" b="1" dirty="0">
                <a:solidFill>
                  <a:srgbClr val="FF0000"/>
                </a:solidFill>
              </a:rPr>
              <a:t>Nike</a:t>
            </a:r>
          </a:p>
          <a:p>
            <a:r>
              <a:rPr lang="en-US" sz="1200" dirty="0">
                <a:solidFill>
                  <a:schemeClr val="tx1"/>
                </a:solidFill>
              </a:rPr>
              <a:t>Value: NikeUUID</a:t>
            </a:r>
          </a:p>
        </p:txBody>
      </p:sp>
      <p:grpSp>
        <p:nvGrpSpPr>
          <p:cNvPr id="166" name="Group 165"/>
          <p:cNvGrpSpPr/>
          <p:nvPr/>
        </p:nvGrpSpPr>
        <p:grpSpPr>
          <a:xfrm>
            <a:off x="6394022" y="3008491"/>
            <a:ext cx="5119622" cy="392753"/>
            <a:chOff x="6259610" y="2453002"/>
            <a:chExt cx="5119622" cy="392753"/>
          </a:xfrm>
        </p:grpSpPr>
        <p:sp>
          <p:nvSpPr>
            <p:cNvPr id="158" name="TextBox 157"/>
            <p:cNvSpPr txBox="1"/>
            <p:nvPr/>
          </p:nvSpPr>
          <p:spPr>
            <a:xfrm>
              <a:off x="6259610" y="2476423"/>
              <a:ext cx="3215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queryState(</a:t>
              </a:r>
              <a:r>
                <a:rPr lang="en-US" dirty="0">
                  <a:solidFill>
                    <a:srgbClr val="FF0000"/>
                  </a:solidFill>
                </a:rPr>
                <a:t>Nike</a:t>
              </a:r>
              <a:r>
                <a:rPr lang="en-US" dirty="0"/>
                <a:t>)</a:t>
              </a:r>
            </a:p>
          </p:txBody>
        </p:sp>
        <p:cxnSp>
          <p:nvCxnSpPr>
            <p:cNvPr id="159" name="Straight Arrow Connector 158"/>
            <p:cNvCxnSpPr/>
            <p:nvPr/>
          </p:nvCxnSpPr>
          <p:spPr>
            <a:xfrm>
              <a:off x="8678102" y="2653863"/>
              <a:ext cx="4264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/>
            <p:cNvSpPr txBox="1"/>
            <p:nvPr/>
          </p:nvSpPr>
          <p:spPr>
            <a:xfrm>
              <a:off x="9504510" y="2453002"/>
              <a:ext cx="18747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String NikeUUID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267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up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Current Key and Value Pair in Ledger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413008" y="3362577"/>
            <a:ext cx="5864680" cy="581876"/>
            <a:chOff x="1391724" y="2769834"/>
            <a:chExt cx="5864680" cy="581876"/>
          </a:xfrm>
        </p:grpSpPr>
        <p:grpSp>
          <p:nvGrpSpPr>
            <p:cNvPr id="5" name="Group 4"/>
            <p:cNvGrpSpPr/>
            <p:nvPr/>
          </p:nvGrpSpPr>
          <p:grpSpPr>
            <a:xfrm>
              <a:off x="1391724" y="2865593"/>
              <a:ext cx="3215520" cy="369332"/>
              <a:chOff x="6288990" y="6254283"/>
              <a:chExt cx="3215520" cy="369332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6288990" y="6254283"/>
                <a:ext cx="3215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getHistory</a:t>
                </a:r>
                <a:r>
                  <a:rPr lang="en-US" dirty="0"/>
                  <a:t>(</a:t>
                </a:r>
                <a:r>
                  <a:rPr lang="en-US" dirty="0">
                    <a:solidFill>
                      <a:srgbClr val="FF0000"/>
                    </a:solidFill>
                  </a:rPr>
                  <a:t>Nike</a:t>
                </a:r>
                <a:r>
                  <a:rPr lang="en-US" dirty="0"/>
                  <a:t>)</a:t>
                </a: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8017016" y="6451640"/>
                <a:ext cx="42643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>
            <a:xfrm>
              <a:off x="5229523" y="2771256"/>
              <a:ext cx="568749" cy="5683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004</a:t>
              </a:r>
              <a:endParaRPr lang="en-US" sz="12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490316" y="2783344"/>
              <a:ext cx="568749" cy="5683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003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960516" y="2769834"/>
              <a:ext cx="568749" cy="5683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005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1391" y="2775833"/>
              <a:ext cx="568749" cy="5683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002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687655" y="2778767"/>
              <a:ext cx="568749" cy="5683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006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396446" y="2621088"/>
            <a:ext cx="585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 a copy of key : value = Nike : company profile?</a:t>
            </a:r>
          </a:p>
        </p:txBody>
      </p:sp>
    </p:spTree>
    <p:extLst>
      <p:ext uri="{BB962C8B-B14F-4D97-AF65-F5344CB8AC3E}">
        <p14:creationId xmlns:p14="http://schemas.microsoft.com/office/powerpoint/2010/main" val="2001886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ctangle 162"/>
          <p:cNvSpPr/>
          <p:nvPr/>
        </p:nvSpPr>
        <p:spPr>
          <a:xfrm>
            <a:off x="6117522" y="1596011"/>
            <a:ext cx="5689066" cy="51516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33083" cy="1325563"/>
          </a:xfrm>
        </p:spPr>
        <p:txBody>
          <a:bodyPr/>
          <a:lstStyle/>
          <a:p>
            <a:r>
              <a:rPr lang="en-US" dirty="0"/>
              <a:t>Another version of Key and Value Pair in Ledger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67900" y="1724294"/>
            <a:ext cx="630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Suppose we have one block for only one Transaction.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290600" y="2089999"/>
            <a:ext cx="5544592" cy="4768001"/>
            <a:chOff x="978799" y="1941170"/>
            <a:chExt cx="5544592" cy="4768001"/>
          </a:xfrm>
        </p:grpSpPr>
        <p:grpSp>
          <p:nvGrpSpPr>
            <p:cNvPr id="16" name="Group 15"/>
            <p:cNvGrpSpPr/>
            <p:nvPr/>
          </p:nvGrpSpPr>
          <p:grpSpPr>
            <a:xfrm>
              <a:off x="1019666" y="1941170"/>
              <a:ext cx="5503725" cy="1195231"/>
              <a:chOff x="1123361" y="1517716"/>
              <a:chExt cx="5503725" cy="119523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123361" y="1517716"/>
                <a:ext cx="5503725" cy="11952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4"/>
              <p:cNvGrpSpPr/>
              <p:nvPr/>
            </p:nvGrpSpPr>
            <p:grpSpPr>
              <a:xfrm>
                <a:off x="1458847" y="1784691"/>
                <a:ext cx="4258410" cy="581876"/>
                <a:chOff x="4258608" y="3641770"/>
                <a:chExt cx="4258410" cy="581876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7217276" y="3643192"/>
                  <a:ext cx="568749" cy="568366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004</a:t>
                  </a:r>
                  <a:endParaRPr lang="en-US" sz="1200" dirty="0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6478069" y="3655280"/>
                  <a:ext cx="568749" cy="56836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003</a:t>
                  </a:r>
                  <a:endParaRPr lang="en-US" dirty="0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7948269" y="3641770"/>
                  <a:ext cx="568749" cy="568366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005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4258608" y="3648838"/>
                  <a:ext cx="568749" cy="568366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000</a:t>
                  </a:r>
                  <a:endParaRPr lang="en-US" dirty="0"/>
                </a:p>
              </p:txBody>
            </p:sp>
          </p:grpSp>
          <p:sp>
            <p:nvSpPr>
              <p:cNvPr id="14" name="Rectangle 13"/>
              <p:cNvSpPr/>
              <p:nvPr/>
            </p:nvSpPr>
            <p:spPr>
              <a:xfrm>
                <a:off x="2959383" y="1790690"/>
                <a:ext cx="568749" cy="56836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002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875647" y="1793624"/>
                <a:ext cx="568749" cy="56836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006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978799" y="2782510"/>
              <a:ext cx="1345069" cy="1133653"/>
              <a:chOff x="1412949" y="2755385"/>
              <a:chExt cx="1345069" cy="1133653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412949" y="3319519"/>
                <a:ext cx="1345069" cy="5695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Configuration /Genesis Block</a:t>
                </a:r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 flipH="1">
                <a:off x="1853197" y="2762896"/>
                <a:ext cx="261552" cy="556623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107678" y="2755385"/>
                <a:ext cx="286636" cy="568366"/>
              </a:xfrm>
              <a:prstGeom prst="line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2058428" y="2782510"/>
              <a:ext cx="2634036" cy="3926661"/>
              <a:chOff x="4669681" y="3234594"/>
              <a:chExt cx="2634036" cy="3926661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4669681" y="5466926"/>
                <a:ext cx="2634036" cy="16943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/>
                    </a:solidFill>
                  </a:rPr>
                  <a:t>TxId: 002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Creator: GTN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Status: Unverified</a:t>
                </a: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Key(Trading partner): </a:t>
                </a:r>
                <a:r>
                  <a:rPr lang="en-US" sz="1200" b="1" dirty="0">
                    <a:solidFill>
                      <a:srgbClr val="FF0000"/>
                    </a:solidFill>
                  </a:rPr>
                  <a:t>NikeUUID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Value(Company profile): json string</a:t>
                </a: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Composite Key: </a:t>
                </a:r>
                <a:r>
                  <a:rPr lang="en-US" sz="1200" b="1" dirty="0">
                    <a:solidFill>
                      <a:srgbClr val="FF0000"/>
                    </a:solidFill>
                  </a:rPr>
                  <a:t>Unverified_NikeUUId</a:t>
                </a:r>
              </a:p>
              <a:p>
                <a:r>
                  <a:rPr lang="en-US" sz="1200" b="1" dirty="0">
                    <a:solidFill>
                      <a:srgbClr val="FF0000"/>
                    </a:solidFill>
                  </a:rPr>
                  <a:t>Value(TxId):  002</a:t>
                </a:r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 flipH="1">
                <a:off x="5916528" y="3234594"/>
                <a:ext cx="4476" cy="21871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3731001" y="2777933"/>
              <a:ext cx="2471420" cy="2179869"/>
              <a:chOff x="4822169" y="3196010"/>
              <a:chExt cx="2471420" cy="2179869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4822169" y="3710950"/>
                <a:ext cx="2471420" cy="16649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/>
                    </a:solidFill>
                  </a:rPr>
                  <a:t>TxId: 004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Creator: DNB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Status: Verified</a:t>
                </a: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Key(Trading partner): </a:t>
                </a:r>
                <a:r>
                  <a:rPr lang="en-US" sz="1200" b="1" dirty="0">
                    <a:solidFill>
                      <a:srgbClr val="FF0000"/>
                    </a:solidFill>
                  </a:rPr>
                  <a:t>NikeUUID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Value(Company profile): json string</a:t>
                </a: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r>
                  <a:rPr lang="en-US" sz="1200" b="1" dirty="0">
                    <a:solidFill>
                      <a:schemeClr val="tx1"/>
                    </a:solidFill>
                  </a:rPr>
                  <a:t>Composite Key: </a:t>
                </a:r>
                <a:r>
                  <a:rPr lang="en-US" sz="1200" b="1" dirty="0">
                    <a:solidFill>
                      <a:srgbClr val="FF0000"/>
                    </a:solidFill>
                  </a:rPr>
                  <a:t>Verified_NikeUUId</a:t>
                </a:r>
              </a:p>
              <a:p>
                <a:r>
                  <a:rPr lang="en-US" sz="1200" b="1" dirty="0">
                    <a:solidFill>
                      <a:srgbClr val="FF0000"/>
                    </a:solidFill>
                  </a:rPr>
                  <a:t>Value(TxId):  004</a:t>
                </a:r>
              </a:p>
            </p:txBody>
          </p:sp>
          <p:cxnSp>
            <p:nvCxnSpPr>
              <p:cNvPr id="41" name="Straight Connector 40"/>
              <p:cNvCxnSpPr>
                <a:stCxn id="6" idx="2"/>
              </p:cNvCxnSpPr>
              <p:nvPr/>
            </p:nvCxnSpPr>
            <p:spPr>
              <a:xfrm flipH="1">
                <a:off x="5687318" y="3196010"/>
                <a:ext cx="2045" cy="51494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TextBox 44"/>
          <p:cNvSpPr txBox="1"/>
          <p:nvPr/>
        </p:nvSpPr>
        <p:spPr>
          <a:xfrm>
            <a:off x="331467" y="1680461"/>
            <a:ext cx="321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Ledger (Blockchain)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423402" y="1790255"/>
            <a:ext cx="321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Chaincode Query Methods:</a:t>
            </a:r>
          </a:p>
        </p:txBody>
      </p:sp>
      <p:grpSp>
        <p:nvGrpSpPr>
          <p:cNvPr id="162" name="Group 161"/>
          <p:cNvGrpSpPr/>
          <p:nvPr/>
        </p:nvGrpSpPr>
        <p:grpSpPr>
          <a:xfrm>
            <a:off x="6381050" y="3380507"/>
            <a:ext cx="3654924" cy="369332"/>
            <a:chOff x="6246638" y="3319005"/>
            <a:chExt cx="3654924" cy="369332"/>
          </a:xfrm>
        </p:grpSpPr>
        <p:sp>
          <p:nvSpPr>
            <p:cNvPr id="109" name="TextBox 108"/>
            <p:cNvSpPr txBox="1"/>
            <p:nvPr/>
          </p:nvSpPr>
          <p:spPr>
            <a:xfrm>
              <a:off x="6246638" y="3319005"/>
              <a:ext cx="3215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queryState(</a:t>
              </a:r>
              <a:r>
                <a:rPr lang="en-US" dirty="0">
                  <a:solidFill>
                    <a:srgbClr val="FF0000"/>
                  </a:solidFill>
                </a:rPr>
                <a:t>Verified_NikeUUId</a:t>
              </a:r>
              <a:r>
                <a:rPr lang="en-US" dirty="0"/>
                <a:t>)</a:t>
              </a:r>
            </a:p>
          </p:txBody>
        </p:sp>
        <p:cxnSp>
          <p:nvCxnSpPr>
            <p:cNvPr id="125" name="Straight Arrow Connector 124"/>
            <p:cNvCxnSpPr/>
            <p:nvPr/>
          </p:nvCxnSpPr>
          <p:spPr>
            <a:xfrm>
              <a:off x="9475130" y="3522518"/>
              <a:ext cx="4264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oup 164"/>
          <p:cNvGrpSpPr/>
          <p:nvPr/>
        </p:nvGrpSpPr>
        <p:grpSpPr>
          <a:xfrm>
            <a:off x="6394022" y="4243312"/>
            <a:ext cx="3678341" cy="369332"/>
            <a:chOff x="6259610" y="4181810"/>
            <a:chExt cx="3678341" cy="369332"/>
          </a:xfrm>
        </p:grpSpPr>
        <p:sp>
          <p:nvSpPr>
            <p:cNvPr id="119" name="TextBox 118"/>
            <p:cNvSpPr txBox="1"/>
            <p:nvPr/>
          </p:nvSpPr>
          <p:spPr>
            <a:xfrm>
              <a:off x="6259610" y="4181810"/>
              <a:ext cx="34831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queryState(</a:t>
              </a:r>
              <a:r>
                <a:rPr lang="en-US" dirty="0">
                  <a:solidFill>
                    <a:srgbClr val="FF0000"/>
                  </a:solidFill>
                </a:rPr>
                <a:t>Unverified_NikeUUId</a:t>
              </a:r>
              <a:r>
                <a:rPr lang="en-US" dirty="0"/>
                <a:t>)</a:t>
              </a:r>
            </a:p>
          </p:txBody>
        </p:sp>
        <p:cxnSp>
          <p:nvCxnSpPr>
            <p:cNvPr id="127" name="Straight Arrow Connector 126"/>
            <p:cNvCxnSpPr/>
            <p:nvPr/>
          </p:nvCxnSpPr>
          <p:spPr>
            <a:xfrm>
              <a:off x="9511519" y="4375903"/>
              <a:ext cx="4264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Group 163"/>
          <p:cNvGrpSpPr/>
          <p:nvPr/>
        </p:nvGrpSpPr>
        <p:grpSpPr>
          <a:xfrm>
            <a:off x="6387125" y="5139129"/>
            <a:ext cx="3490063" cy="369332"/>
            <a:chOff x="6252713" y="5077627"/>
            <a:chExt cx="3490063" cy="369332"/>
          </a:xfrm>
        </p:grpSpPr>
        <p:sp>
          <p:nvSpPr>
            <p:cNvPr id="120" name="TextBox 119"/>
            <p:cNvSpPr txBox="1"/>
            <p:nvPr/>
          </p:nvSpPr>
          <p:spPr>
            <a:xfrm>
              <a:off x="6252713" y="5077627"/>
              <a:ext cx="3215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getHistory(</a:t>
              </a:r>
              <a:r>
                <a:rPr lang="en-US" dirty="0">
                  <a:solidFill>
                    <a:srgbClr val="FF0000"/>
                  </a:solidFill>
                </a:rPr>
                <a:t>Verified_NikeUUId</a:t>
              </a:r>
              <a:r>
                <a:rPr lang="en-US" dirty="0"/>
                <a:t>)</a:t>
              </a:r>
            </a:p>
          </p:txBody>
        </p:sp>
        <p:cxnSp>
          <p:nvCxnSpPr>
            <p:cNvPr id="131" name="Straight Arrow Connector 130"/>
            <p:cNvCxnSpPr/>
            <p:nvPr/>
          </p:nvCxnSpPr>
          <p:spPr>
            <a:xfrm>
              <a:off x="9316344" y="5262293"/>
              <a:ext cx="4264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Rectangle 143"/>
          <p:cNvSpPr/>
          <p:nvPr/>
        </p:nvSpPr>
        <p:spPr>
          <a:xfrm>
            <a:off x="1443077" y="2363016"/>
            <a:ext cx="568749" cy="5683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001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8" name="Straight Connector 147"/>
          <p:cNvCxnSpPr/>
          <p:nvPr/>
        </p:nvCxnSpPr>
        <p:spPr>
          <a:xfrm flipH="1">
            <a:off x="1699129" y="2932183"/>
            <a:ext cx="10483" cy="1291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45636" y="4224719"/>
            <a:ext cx="2344156" cy="9041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TxId: 001</a:t>
            </a:r>
          </a:p>
          <a:p>
            <a:r>
              <a:rPr lang="en-US" sz="1200" dirty="0">
                <a:solidFill>
                  <a:schemeClr val="tx1"/>
                </a:solidFill>
              </a:rPr>
              <a:t>Creator: GTN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Key(Trading partner): </a:t>
            </a:r>
            <a:r>
              <a:rPr lang="en-US" sz="1200" b="1" dirty="0">
                <a:solidFill>
                  <a:srgbClr val="FF0000"/>
                </a:solidFill>
              </a:rPr>
              <a:t>Nike</a:t>
            </a:r>
          </a:p>
          <a:p>
            <a:r>
              <a:rPr lang="en-US" sz="1200" dirty="0">
                <a:solidFill>
                  <a:schemeClr val="tx1"/>
                </a:solidFill>
              </a:rPr>
              <a:t>Value: NikeUUID</a:t>
            </a:r>
          </a:p>
        </p:txBody>
      </p:sp>
      <p:grpSp>
        <p:nvGrpSpPr>
          <p:cNvPr id="166" name="Group 165"/>
          <p:cNvGrpSpPr/>
          <p:nvPr/>
        </p:nvGrpSpPr>
        <p:grpSpPr>
          <a:xfrm>
            <a:off x="6394022" y="2514504"/>
            <a:ext cx="5119622" cy="392753"/>
            <a:chOff x="6259610" y="2453002"/>
            <a:chExt cx="5119622" cy="392753"/>
          </a:xfrm>
        </p:grpSpPr>
        <p:sp>
          <p:nvSpPr>
            <p:cNvPr id="158" name="TextBox 157"/>
            <p:cNvSpPr txBox="1"/>
            <p:nvPr/>
          </p:nvSpPr>
          <p:spPr>
            <a:xfrm>
              <a:off x="6259610" y="2476423"/>
              <a:ext cx="3215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queryState(</a:t>
              </a:r>
              <a:r>
                <a:rPr lang="en-US" dirty="0">
                  <a:solidFill>
                    <a:srgbClr val="FF0000"/>
                  </a:solidFill>
                </a:rPr>
                <a:t>Nike</a:t>
              </a:r>
              <a:r>
                <a:rPr lang="en-US" dirty="0"/>
                <a:t>)</a:t>
              </a:r>
            </a:p>
          </p:txBody>
        </p:sp>
        <p:cxnSp>
          <p:nvCxnSpPr>
            <p:cNvPr id="159" name="Straight Arrow Connector 158"/>
            <p:cNvCxnSpPr/>
            <p:nvPr/>
          </p:nvCxnSpPr>
          <p:spPr>
            <a:xfrm>
              <a:off x="8678102" y="2653863"/>
              <a:ext cx="4264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/>
            <p:cNvSpPr txBox="1"/>
            <p:nvPr/>
          </p:nvSpPr>
          <p:spPr>
            <a:xfrm>
              <a:off x="9504510" y="2453002"/>
              <a:ext cx="18747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String </a:t>
              </a:r>
              <a:r>
                <a:rPr lang="en-US" dirty="0" err="1"/>
                <a:t>NikeUUIDc</a:t>
              </a:r>
              <a:endParaRPr lang="en-US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913166" y="5983128"/>
            <a:ext cx="5830362" cy="583453"/>
            <a:chOff x="1362982" y="2768257"/>
            <a:chExt cx="5830362" cy="583453"/>
          </a:xfrm>
        </p:grpSpPr>
        <p:grpSp>
          <p:nvGrpSpPr>
            <p:cNvPr id="48" name="Group 47"/>
            <p:cNvGrpSpPr/>
            <p:nvPr/>
          </p:nvGrpSpPr>
          <p:grpSpPr>
            <a:xfrm>
              <a:off x="1362982" y="2851208"/>
              <a:ext cx="3215520" cy="369332"/>
              <a:chOff x="6260248" y="6239898"/>
              <a:chExt cx="3215520" cy="369332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6260248" y="6239898"/>
                <a:ext cx="3215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getHistory(</a:t>
                </a:r>
                <a:r>
                  <a:rPr lang="en-US" dirty="0">
                    <a:solidFill>
                      <a:srgbClr val="FF0000"/>
                    </a:solidFill>
                  </a:rPr>
                  <a:t>NikeUUID</a:t>
                </a:r>
                <a:r>
                  <a:rPr lang="en-US" dirty="0"/>
                  <a:t>)</a:t>
                </a:r>
              </a:p>
            </p:txBody>
          </p:sp>
          <p:cxnSp>
            <p:nvCxnSpPr>
              <p:cNvPr id="55" name="Straight Arrow Connector 54"/>
              <p:cNvCxnSpPr/>
              <p:nvPr/>
            </p:nvCxnSpPr>
            <p:spPr>
              <a:xfrm>
                <a:off x="8335892" y="6442707"/>
                <a:ext cx="26580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Rectangle 48"/>
            <p:cNvSpPr/>
            <p:nvPr/>
          </p:nvSpPr>
          <p:spPr>
            <a:xfrm>
              <a:off x="5208503" y="2771256"/>
              <a:ext cx="568749" cy="5683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004</a:t>
              </a:r>
              <a:endParaRPr lang="en-US" sz="12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490316" y="2783344"/>
              <a:ext cx="568749" cy="5683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003</a:t>
              </a:r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918476" y="2769834"/>
              <a:ext cx="568749" cy="5683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005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771391" y="2775833"/>
              <a:ext cx="568749" cy="5683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002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624595" y="2768257"/>
              <a:ext cx="568749" cy="5683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006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0164509" y="3399735"/>
            <a:ext cx="1874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 TxId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208366" y="4239889"/>
            <a:ext cx="1874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 TxId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995879" y="5163671"/>
            <a:ext cx="1874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TxId, TxId, TxId…</a:t>
            </a:r>
          </a:p>
        </p:txBody>
      </p:sp>
    </p:spTree>
    <p:extLst>
      <p:ext uri="{BB962C8B-B14F-4D97-AF65-F5344CB8AC3E}">
        <p14:creationId xmlns:p14="http://schemas.microsoft.com/office/powerpoint/2010/main" val="3831807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up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413008" y="3368576"/>
            <a:ext cx="3869981" cy="568366"/>
            <a:chOff x="1391724" y="2775833"/>
            <a:chExt cx="3215520" cy="568366"/>
          </a:xfrm>
        </p:grpSpPr>
        <p:grpSp>
          <p:nvGrpSpPr>
            <p:cNvPr id="5" name="Group 4"/>
            <p:cNvGrpSpPr/>
            <p:nvPr/>
          </p:nvGrpSpPr>
          <p:grpSpPr>
            <a:xfrm>
              <a:off x="1391724" y="2865593"/>
              <a:ext cx="3215520" cy="369332"/>
              <a:chOff x="6288990" y="6254283"/>
              <a:chExt cx="3215520" cy="369332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6288990" y="6254283"/>
                <a:ext cx="3215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getValueState</a:t>
                </a:r>
                <a:r>
                  <a:rPr lang="en-US" dirty="0"/>
                  <a:t>(</a:t>
                </a:r>
                <a:r>
                  <a:rPr lang="en-US" dirty="0">
                    <a:solidFill>
                      <a:srgbClr val="FF0000"/>
                    </a:solidFill>
                  </a:rPr>
                  <a:t>TxId</a:t>
                </a:r>
                <a:r>
                  <a:rPr lang="en-US" dirty="0"/>
                  <a:t>)</a:t>
                </a: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8017016" y="6451640"/>
                <a:ext cx="42643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ctangle 15"/>
            <p:cNvSpPr/>
            <p:nvPr/>
          </p:nvSpPr>
          <p:spPr>
            <a:xfrm>
              <a:off x="3771391" y="2775833"/>
              <a:ext cx="548468" cy="5683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TxId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396446" y="2621088"/>
            <a:ext cx="585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implement method of: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33083" cy="1325563"/>
          </a:xfrm>
        </p:spPr>
        <p:txBody>
          <a:bodyPr/>
          <a:lstStyle/>
          <a:p>
            <a:r>
              <a:rPr lang="en-US" dirty="0"/>
              <a:t>Another version of Key and Value Pair in Ledger</a:t>
            </a:r>
          </a:p>
        </p:txBody>
      </p:sp>
    </p:spTree>
    <p:extLst>
      <p:ext uri="{BB962C8B-B14F-4D97-AF65-F5344CB8AC3E}">
        <p14:creationId xmlns:p14="http://schemas.microsoft.com/office/powerpoint/2010/main" val="4161993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1595</TotalTime>
  <Words>326</Words>
  <Application>Microsoft Office PowerPoint</Application>
  <PresentationFormat>Widescreen</PresentationFormat>
  <Paragraphs>132</Paragraphs>
  <Slides>5</Slides>
  <Notes>2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Theme</vt:lpstr>
      <vt:lpstr>Transaction Flow</vt:lpstr>
      <vt:lpstr>Current Key and Value Pair in Ledger</vt:lpstr>
      <vt:lpstr>Current Key and Value Pair in Ledger</vt:lpstr>
      <vt:lpstr>Another version of Key and Value Pair in Ledger</vt:lpstr>
      <vt:lpstr>Another version of Key and Value Pair in Ledger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Lin</dc:creator>
  <cp:lastModifiedBy>Jessica Lin</cp:lastModifiedBy>
  <cp:revision>34</cp:revision>
  <dcterms:created xsi:type="dcterms:W3CDTF">2017-07-24T15:26:43Z</dcterms:created>
  <dcterms:modified xsi:type="dcterms:W3CDTF">2017-08-10T19:44:05Z</dcterms:modified>
</cp:coreProperties>
</file>