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9"/>
  </p:notesMasterIdLst>
  <p:handoutMasterIdLst>
    <p:handoutMasterId r:id="rId10"/>
  </p:handoutMasterIdLst>
  <p:sldIdLst>
    <p:sldId id="754" r:id="rId2"/>
    <p:sldId id="755" r:id="rId3"/>
    <p:sldId id="764" r:id="rId4"/>
    <p:sldId id="741" r:id="rId5"/>
    <p:sldId id="756" r:id="rId6"/>
    <p:sldId id="757" r:id="rId7"/>
    <p:sldId id="763" r:id="rId8"/>
  </p:sldIdLst>
  <p:sldSz cx="9144000" cy="5143500" type="screen16x9"/>
  <p:notesSz cx="9939338" cy="68072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5" userDrawn="1">
          <p15:clr>
            <a:srgbClr val="A4A3A4"/>
          </p15:clr>
        </p15:guide>
        <p15:guide id="2" orient="horz" pos="690" userDrawn="1">
          <p15:clr>
            <a:srgbClr val="A4A3A4"/>
          </p15:clr>
        </p15:guide>
        <p15:guide id="3" orient="horz" pos="3918">
          <p15:clr>
            <a:srgbClr val="A4A3A4"/>
          </p15:clr>
        </p15:guide>
        <p15:guide id="4" orient="horz" pos="4188">
          <p15:clr>
            <a:srgbClr val="A4A3A4"/>
          </p15:clr>
        </p15:guide>
        <p15:guide id="5" pos="226" userDrawn="1">
          <p15:clr>
            <a:srgbClr val="A4A3A4"/>
          </p15:clr>
        </p15:guide>
        <p15:guide id="6" pos="5624" userDrawn="1">
          <p15:clr>
            <a:srgbClr val="A4A3A4"/>
          </p15:clr>
        </p15:guide>
        <p15:guide id="7" pos="5759">
          <p15:clr>
            <a:srgbClr val="A4A3A4"/>
          </p15:clr>
        </p15:guide>
        <p15:guide id="8" pos="499" userDrawn="1">
          <p15:clr>
            <a:srgbClr val="A4A3A4"/>
          </p15:clr>
        </p15:guide>
        <p15:guide id="9" pos="876" userDrawn="1">
          <p15:clr>
            <a:srgbClr val="A4A3A4"/>
          </p15:clr>
        </p15:guide>
        <p15:guide id="10" orient="horz" pos="104">
          <p15:clr>
            <a:srgbClr val="A4A3A4"/>
          </p15:clr>
        </p15:guide>
        <p15:guide id="11" orient="horz" pos="608">
          <p15:clr>
            <a:srgbClr val="A4A3A4"/>
          </p15:clr>
        </p15:guide>
        <p15:guide id="12" orient="horz" pos="2142" userDrawn="1">
          <p15:clr>
            <a:srgbClr val="A4A3A4"/>
          </p15:clr>
        </p15:guide>
        <p15:guide id="13" orient="horz" pos="3162" userDrawn="1">
          <p15:clr>
            <a:srgbClr val="A4A3A4"/>
          </p15:clr>
        </p15:guide>
        <p15:guide id="14" pos="4924">
          <p15:clr>
            <a:srgbClr val="A4A3A4"/>
          </p15:clr>
        </p15:guide>
        <p15:guide id="15" pos="4822">
          <p15:clr>
            <a:srgbClr val="A4A3A4"/>
          </p15:clr>
        </p15:guide>
        <p15:guide id="16" orient="horz" pos="293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1972" userDrawn="1">
          <p15:clr>
            <a:srgbClr val="A4A3A4"/>
          </p15:clr>
        </p15:guide>
        <p15:guide id="2" pos="3154" userDrawn="1">
          <p15:clr>
            <a:srgbClr val="A4A3A4"/>
          </p15:clr>
        </p15:guide>
        <p15:guide id="3" orient="horz" pos="2144" userDrawn="1">
          <p15:clr>
            <a:srgbClr val="A4A3A4"/>
          </p15:clr>
        </p15:guide>
        <p15:guide id="4" pos="31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7C"/>
    <a:srgbClr val="FFFFFF"/>
    <a:srgbClr val="004954"/>
    <a:srgbClr val="007180"/>
    <a:srgbClr val="006F7F"/>
    <a:srgbClr val="00616E"/>
    <a:srgbClr val="007484"/>
    <a:srgbClr val="0091A5"/>
    <a:srgbClr val="005763"/>
    <a:srgbClr val="007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88946" autoAdjust="0"/>
  </p:normalViewPr>
  <p:slideViewPr>
    <p:cSldViewPr snapToGrid="0" snapToObjects="1" showGuides="1">
      <p:cViewPr>
        <p:scale>
          <a:sx n="130" d="100"/>
          <a:sy n="130" d="100"/>
        </p:scale>
        <p:origin x="-414" y="-546"/>
      </p:cViewPr>
      <p:guideLst>
        <p:guide orient="horz" pos="305"/>
        <p:guide orient="horz" pos="690"/>
        <p:guide orient="horz" pos="3918"/>
        <p:guide orient="horz" pos="4188"/>
        <p:guide orient="horz" pos="104"/>
        <p:guide orient="horz" pos="608"/>
        <p:guide orient="horz" pos="2142"/>
        <p:guide orient="horz" pos="3162"/>
        <p:guide orient="horz" pos="2935"/>
        <p:guide pos="226"/>
        <p:guide pos="5624"/>
        <p:guide pos="5759"/>
        <p:guide pos="499"/>
        <p:guide pos="876"/>
        <p:guide pos="4924"/>
        <p:guide pos="4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17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3180" y="-96"/>
      </p:cViewPr>
      <p:guideLst>
        <p:guide orient="horz" pos="1972"/>
        <p:guide orient="horz" pos="2144"/>
        <p:guide pos="315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60B2-A5C1-43A5-97FF-B6E8302B8F3F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479C7-7ADB-4808-9235-6484CAEB8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1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10C9-FE5E-4BBD-997C-1850EB479084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0E59C-A1CD-4B3B-825E-331B59F2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0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Titelfolie mit Vortragsinfo, Bild austauschbar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0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91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9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549A9E-72E4-453D-A969-18030D09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874" y="160807"/>
            <a:ext cx="7843838" cy="408888"/>
          </a:xfrm>
          <a:prstGeom prst="parallelogram">
            <a:avLst/>
          </a:prstGeom>
          <a:solidFill>
            <a:srgbClr val="FFFFFF">
              <a:alpha val="78039"/>
            </a:srgbClr>
          </a:solidFill>
        </p:spPr>
        <p:txBody>
          <a:bodyPr anchor="ctr"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9">
            <a:extLst>
              <a:ext uri="{FF2B5EF4-FFF2-40B4-BE49-F238E27FC236}">
                <a16:creationId xmlns="" xmlns:a16="http://schemas.microsoft.com/office/drawing/2014/main" id="{7354D325-36B6-4393-9937-7DD8A6F5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24281" y="811213"/>
            <a:ext cx="8268027" cy="3854450"/>
          </a:xfrm>
        </p:spPr>
        <p:txBody>
          <a:bodyPr/>
          <a:lstStyle>
            <a:lvl1pPr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0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72" userDrawn="1">
          <p15:clr>
            <a:srgbClr val="FBAE40"/>
          </p15:clr>
        </p15:guide>
        <p15:guide id="4" orient="horz" pos="509" userDrawn="1">
          <p15:clr>
            <a:srgbClr val="FBAE40"/>
          </p15:clr>
        </p15:guide>
        <p15:guide id="5" orient="horz" pos="2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BEE4C139-A0E8-4CD8-861F-728341978709}"/>
              </a:ext>
            </a:extLst>
          </p:cNvPr>
          <p:cNvSpPr/>
          <p:nvPr userDrawn="1"/>
        </p:nvSpPr>
        <p:spPr>
          <a:xfrm>
            <a:off x="-57150" y="0"/>
            <a:ext cx="9213851" cy="51435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549A9E-72E4-453D-A969-18030D09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874" y="160807"/>
            <a:ext cx="7843838" cy="408888"/>
          </a:xfrm>
          <a:prstGeom prst="parallelogram">
            <a:avLst/>
          </a:prstGeom>
          <a:solidFill>
            <a:schemeClr val="accent1">
              <a:lumMod val="75000"/>
              <a:alpha val="78039"/>
            </a:schemeClr>
          </a:solidFill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9">
            <a:extLst>
              <a:ext uri="{FF2B5EF4-FFF2-40B4-BE49-F238E27FC236}">
                <a16:creationId xmlns="" xmlns:a16="http://schemas.microsoft.com/office/drawing/2014/main" id="{7354D325-36B6-4393-9937-7DD8A6F5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24282" y="957263"/>
            <a:ext cx="8290060" cy="3708399"/>
          </a:xfrm>
        </p:spPr>
        <p:txBody>
          <a:bodyPr/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B4A9AF9E-2473-446B-A756-D2E26855994C}"/>
              </a:ext>
            </a:extLst>
          </p:cNvPr>
          <p:cNvSpPr txBox="1"/>
          <p:nvPr userDrawn="1"/>
        </p:nvSpPr>
        <p:spPr>
          <a:xfrm>
            <a:off x="350901" y="4724666"/>
            <a:ext cx="453768" cy="235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fld id="{2B83B8FF-0937-4208-982A-9FA7A90CD738}" type="slidenum">
              <a:rPr lang="de-DE" sz="900" b="0" smtClean="0">
                <a:solidFill>
                  <a:srgbClr val="006D7C"/>
                </a:solidFill>
              </a:rPr>
              <a:t>‹Nr.›</a:t>
            </a:fld>
            <a:endParaRPr lang="de-DE" sz="900" b="0" dirty="0">
              <a:solidFill>
                <a:srgbClr val="006D7C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FE5D3318-47EA-4144-9F00-D12AE5CF4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85" y="4608983"/>
            <a:ext cx="1189468" cy="4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72">
          <p15:clr>
            <a:srgbClr val="FBAE40"/>
          </p15:clr>
        </p15:guide>
        <p15:guide id="4" orient="horz" pos="509">
          <p15:clr>
            <a:srgbClr val="FBAE40"/>
          </p15:clr>
        </p15:guide>
        <p15:guide id="5" orient="horz" pos="29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BEE4C139-A0E8-4CD8-861F-728341978709}"/>
              </a:ext>
            </a:extLst>
          </p:cNvPr>
          <p:cNvSpPr/>
          <p:nvPr userDrawn="1"/>
        </p:nvSpPr>
        <p:spPr>
          <a:xfrm>
            <a:off x="-57150" y="0"/>
            <a:ext cx="9213851" cy="51435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B4A9AF9E-2473-446B-A756-D2E26855994C}"/>
              </a:ext>
            </a:extLst>
          </p:cNvPr>
          <p:cNvSpPr txBox="1"/>
          <p:nvPr userDrawn="1"/>
        </p:nvSpPr>
        <p:spPr>
          <a:xfrm>
            <a:off x="350901" y="4724666"/>
            <a:ext cx="453768" cy="235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fld id="{2B83B8FF-0937-4208-982A-9FA7A90CD738}" type="slidenum">
              <a:rPr lang="de-DE" sz="900" b="0" smtClean="0">
                <a:solidFill>
                  <a:srgbClr val="006D7C"/>
                </a:solidFill>
              </a:rPr>
              <a:t>‹Nr.›</a:t>
            </a:fld>
            <a:endParaRPr lang="de-DE" sz="900" b="0" dirty="0">
              <a:solidFill>
                <a:srgbClr val="006D7C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FE5D3318-47EA-4144-9F00-D12AE5CF4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85" y="4608983"/>
            <a:ext cx="1189468" cy="4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72">
          <p15:clr>
            <a:srgbClr val="FBAE40"/>
          </p15:clr>
        </p15:guide>
        <p15:guide id="4" orient="horz" pos="509">
          <p15:clr>
            <a:srgbClr val="FBAE40"/>
          </p15:clr>
        </p15:guide>
        <p15:guide id="5" orient="horz" pos="29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549A9E-72E4-453D-A969-18030D09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9">
            <a:extLst>
              <a:ext uri="{FF2B5EF4-FFF2-40B4-BE49-F238E27FC236}">
                <a16:creationId xmlns="" xmlns:a16="http://schemas.microsoft.com/office/drawing/2014/main" id="{7354D325-36B6-4393-9937-7DD8A6F5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24282" y="811213"/>
            <a:ext cx="8505408" cy="3854450"/>
          </a:xfrm>
        </p:spPr>
        <p:txBody>
          <a:bodyPr/>
          <a:lstStyle>
            <a:lvl1pPr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91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3F32DF54-F362-41C9-86DD-2571FFEFE4C2}"/>
              </a:ext>
            </a:extLst>
          </p:cNvPr>
          <p:cNvSpPr/>
          <p:nvPr/>
        </p:nvSpPr>
        <p:spPr>
          <a:xfrm>
            <a:off x="0" y="-986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8000">
                <a:schemeClr val="accent1"/>
              </a:gs>
            </a:gsLst>
            <a:lin ang="5400000" scaled="1"/>
          </a:gradFill>
          <a:ln w="9525">
            <a:solidFill>
              <a:srgbClr val="5A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de-DE" sz="1400" dirty="0">
              <a:solidFill>
                <a:srgbClr val="344046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14311" y="160807"/>
            <a:ext cx="8715375" cy="408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53543" y="797357"/>
            <a:ext cx="8260800" cy="3868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 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marL="1080000" marR="0" lvl="7" indent="-2682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AC62F0C0-8CCC-42ED-AA2B-745528AB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0660" y="4605643"/>
            <a:ext cx="1172278" cy="41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DA66F0E4-D554-48AC-8EC0-1776E1C497AA}"/>
              </a:ext>
            </a:extLst>
          </p:cNvPr>
          <p:cNvSpPr txBox="1"/>
          <p:nvPr/>
        </p:nvSpPr>
        <p:spPr>
          <a:xfrm>
            <a:off x="350901" y="4724666"/>
            <a:ext cx="453768" cy="235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fld id="{2B83B8FF-0937-4208-982A-9FA7A90CD738}" type="slidenum">
              <a:rPr lang="de-DE" sz="900" b="0" smtClean="0">
                <a:solidFill>
                  <a:srgbClr val="006D7C"/>
                </a:solidFill>
              </a:rPr>
              <a:t>‹Nr.›</a:t>
            </a:fld>
            <a:endParaRPr lang="de-DE" sz="900" b="0" dirty="0">
              <a:solidFill>
                <a:srgbClr val="006D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3" r:id="rId2"/>
    <p:sldLayoutId id="2147483754" r:id="rId3"/>
    <p:sldLayoutId id="2147483752" r:id="rId4"/>
    <p:sldLayoutId id="21474837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271463" indent="-271463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bg1"/>
          </a:solidFill>
          <a:latin typeface="+mn-lt"/>
          <a:ea typeface="+mn-ea"/>
          <a:cs typeface="+mn-cs"/>
        </a:defRPr>
      </a:lvl2pPr>
      <a:lvl3pPr marL="541338" indent="-269875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352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>
          <a:solidFill>
            <a:schemeClr val="bg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>
          <a:solidFill>
            <a:schemeClr val="bg1"/>
          </a:solidFill>
          <a:latin typeface="+mn-lt"/>
          <a:ea typeface="+mn-ea"/>
          <a:cs typeface="+mn-cs"/>
        </a:defRPr>
      </a:lvl5pPr>
      <a:lvl6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>
          <a:solidFill>
            <a:schemeClr val="bg1"/>
          </a:solidFill>
          <a:latin typeface="+mn-lt"/>
          <a:ea typeface="+mn-ea"/>
          <a:cs typeface="+mn-cs"/>
        </a:defRPr>
      </a:lvl6pPr>
      <a:lvl7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811712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accent3"/>
        </a:buClr>
        <a:buSzTx/>
        <a:buFont typeface="Arial" panose="020B0604020202020204" pitchFamily="34" charset="0"/>
        <a:buNone/>
        <a:tabLst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F343704B-0C72-4414-A334-C2477820E9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0" b="3454"/>
          <a:stretch/>
        </p:blipFill>
        <p:spPr>
          <a:xfrm>
            <a:off x="-1" y="-44604"/>
            <a:ext cx="9142413" cy="5185728"/>
          </a:xfrm>
          <a:prstGeom prst="rect">
            <a:avLst/>
          </a:prstGeom>
        </p:spPr>
      </p:pic>
      <p:sp>
        <p:nvSpPr>
          <p:cNvPr id="11" name="Parallelogramm 10">
            <a:extLst>
              <a:ext uri="{FF2B5EF4-FFF2-40B4-BE49-F238E27FC236}">
                <a16:creationId xmlns="" xmlns:a16="http://schemas.microsoft.com/office/drawing/2014/main" id="{D3B0A3BC-4CCF-410A-BAD2-F490F02277EC}"/>
              </a:ext>
            </a:extLst>
          </p:cNvPr>
          <p:cNvSpPr/>
          <p:nvPr/>
        </p:nvSpPr>
        <p:spPr>
          <a:xfrm>
            <a:off x="-489374" y="-65400"/>
            <a:ext cx="4258310" cy="2973332"/>
          </a:xfrm>
          <a:prstGeom prst="parallelogram">
            <a:avLst>
              <a:gd name="adj" fmla="val 27773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B01AF2C-CB29-4389-A3EB-EF458646A171}"/>
              </a:ext>
            </a:extLst>
          </p:cNvPr>
          <p:cNvSpPr txBox="1"/>
          <p:nvPr/>
        </p:nvSpPr>
        <p:spPr>
          <a:xfrm>
            <a:off x="358775" y="3746648"/>
            <a:ext cx="3059543" cy="288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Finn Zentgraf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EA26E274-D7DB-42E7-B711-FEF81FA21A48}"/>
              </a:ext>
            </a:extLst>
          </p:cNvPr>
          <p:cNvSpPr txBox="1"/>
          <p:nvPr/>
        </p:nvSpPr>
        <p:spPr>
          <a:xfrm>
            <a:off x="358775" y="4065715"/>
            <a:ext cx="4661512" cy="593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chemeClr val="bg1"/>
                </a:solidFill>
              </a:rPr>
              <a:t>Serverside</a:t>
            </a:r>
            <a:r>
              <a:rPr lang="de-DE" sz="1400" b="1" dirty="0" smtClean="0">
                <a:solidFill>
                  <a:schemeClr val="bg1"/>
                </a:solidFill>
              </a:rPr>
              <a:t> Rendering mit </a:t>
            </a:r>
            <a:r>
              <a:rPr lang="de-DE" sz="1400" b="1" dirty="0" err="1" smtClean="0">
                <a:solidFill>
                  <a:schemeClr val="bg1"/>
                </a:solidFill>
              </a:rPr>
              <a:t>React</a:t>
            </a:r>
            <a:r>
              <a:rPr lang="de-DE" sz="1400" b="1" dirty="0" smtClean="0">
                <a:solidFill>
                  <a:schemeClr val="bg1"/>
                </a:solidFill>
              </a:rPr>
              <a:t> &amp; </a:t>
            </a:r>
            <a:r>
              <a:rPr lang="de-DE" sz="1400" b="1" dirty="0" err="1" smtClean="0">
                <a:solidFill>
                  <a:schemeClr val="bg1"/>
                </a:solidFill>
              </a:rPr>
              <a:t>NextJS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="" xmlns:a16="http://schemas.microsoft.com/office/drawing/2014/main" id="{12AE3E70-1EA0-44AF-91FC-A9C80823A774}"/>
              </a:ext>
            </a:extLst>
          </p:cNvPr>
          <p:cNvSpPr/>
          <p:nvPr/>
        </p:nvSpPr>
        <p:spPr>
          <a:xfrm>
            <a:off x="7546554" y="4668838"/>
            <a:ext cx="1191895" cy="4746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B206131F-658E-420F-93D0-E342A48F65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554" y="4675595"/>
            <a:ext cx="1191895" cy="425677"/>
          </a:xfrm>
          <a:prstGeom prst="rect">
            <a:avLst/>
          </a:prstGeom>
        </p:spPr>
      </p:pic>
      <p:pic>
        <p:nvPicPr>
          <p:cNvPr id="1026" name="Picture 2" descr="https://upload.wikimedia.org/wikipedia/commons/thumb/8/8e/Nextjs-logo.svg/1280px-Nextjs-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6" y="757464"/>
            <a:ext cx="1800000" cy="107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7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="" xmlns:a16="http://schemas.microsoft.com/office/drawing/2014/main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23" name="Titel 22">
            <a:extLst>
              <a:ext uri="{FF2B5EF4-FFF2-40B4-BE49-F238E27FC236}">
                <a16:creationId xmlns="" xmlns:a16="http://schemas.microsoft.com/office/drawing/2014/main" id="{0F8728F2-FADF-46A9-8EB9-8EDE7B5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cs typeface="Calibri" pitchFamily="34" charset="0"/>
              </a:rPr>
              <a:t>Server Side Rendering</a:t>
            </a:r>
            <a:endParaRPr lang="de-DE" b="0" dirty="0"/>
          </a:p>
        </p:txBody>
      </p:sp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76856D07-6196-4679-B2FC-509EF1A94C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17093" y="1132708"/>
            <a:ext cx="1152541" cy="720000"/>
            <a:chOff x="1179" y="871"/>
            <a:chExt cx="850" cy="531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6" name="AutoShape 10">
              <a:extLst>
                <a:ext uri="{FF2B5EF4-FFF2-40B4-BE49-F238E27FC236}">
                  <a16:creationId xmlns="" xmlns:a16="http://schemas.microsoft.com/office/drawing/2014/main" id="{BEB361D1-0D44-4F73-A5AB-89005E9B3B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9" y="871"/>
              <a:ext cx="850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12">
              <a:extLst>
                <a:ext uri="{FF2B5EF4-FFF2-40B4-BE49-F238E27FC236}">
                  <a16:creationId xmlns="" xmlns:a16="http://schemas.microsoft.com/office/drawing/2014/main" id="{00BAB5DE-83E2-4F23-9579-23A3E6B2E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871"/>
              <a:ext cx="848" cy="532"/>
            </a:xfrm>
            <a:custGeom>
              <a:avLst/>
              <a:gdLst>
                <a:gd name="T0" fmla="*/ 718 w 718"/>
                <a:gd name="T1" fmla="*/ 367 h 451"/>
                <a:gd name="T2" fmla="*/ 718 w 718"/>
                <a:gd name="T3" fmla="*/ 425 h 451"/>
                <a:gd name="T4" fmla="*/ 676 w 718"/>
                <a:gd name="T5" fmla="*/ 451 h 451"/>
                <a:gd name="T6" fmla="*/ 43 w 718"/>
                <a:gd name="T7" fmla="*/ 451 h 451"/>
                <a:gd name="T8" fmla="*/ 0 w 718"/>
                <a:gd name="T9" fmla="*/ 426 h 451"/>
                <a:gd name="T10" fmla="*/ 0 w 718"/>
                <a:gd name="T11" fmla="*/ 367 h 451"/>
                <a:gd name="T12" fmla="*/ 84 w 718"/>
                <a:gd name="T13" fmla="*/ 367 h 451"/>
                <a:gd name="T14" fmla="*/ 84 w 718"/>
                <a:gd name="T15" fmla="*/ 35 h 451"/>
                <a:gd name="T16" fmla="*/ 118 w 718"/>
                <a:gd name="T17" fmla="*/ 0 h 451"/>
                <a:gd name="T18" fmla="*/ 601 w 718"/>
                <a:gd name="T19" fmla="*/ 0 h 451"/>
                <a:gd name="T20" fmla="*/ 635 w 718"/>
                <a:gd name="T21" fmla="*/ 35 h 451"/>
                <a:gd name="T22" fmla="*/ 635 w 718"/>
                <a:gd name="T23" fmla="*/ 367 h 451"/>
                <a:gd name="T24" fmla="*/ 718 w 718"/>
                <a:gd name="T25" fmla="*/ 36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8" h="451">
                  <a:moveTo>
                    <a:pt x="718" y="367"/>
                  </a:moveTo>
                  <a:cubicBezTo>
                    <a:pt x="718" y="425"/>
                    <a:pt x="718" y="425"/>
                    <a:pt x="718" y="425"/>
                  </a:cubicBezTo>
                  <a:cubicBezTo>
                    <a:pt x="676" y="451"/>
                    <a:pt x="676" y="451"/>
                    <a:pt x="676" y="451"/>
                  </a:cubicBezTo>
                  <a:cubicBezTo>
                    <a:pt x="43" y="451"/>
                    <a:pt x="43" y="451"/>
                    <a:pt x="43" y="451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84" y="367"/>
                    <a:pt x="84" y="367"/>
                    <a:pt x="84" y="367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4" y="13"/>
                    <a:pt x="101" y="0"/>
                    <a:pt x="118" y="0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622" y="0"/>
                    <a:pt x="635" y="18"/>
                    <a:pt x="635" y="35"/>
                  </a:cubicBezTo>
                  <a:cubicBezTo>
                    <a:pt x="635" y="367"/>
                    <a:pt x="635" y="367"/>
                    <a:pt x="635" y="367"/>
                  </a:cubicBezTo>
                  <a:lnTo>
                    <a:pt x="718" y="3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13">
              <a:extLst>
                <a:ext uri="{FF2B5EF4-FFF2-40B4-BE49-F238E27FC236}">
                  <a16:creationId xmlns="" xmlns:a16="http://schemas.microsoft.com/office/drawing/2014/main" id="{68016CAD-AF12-4D26-8AC2-C76C6ABF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9" y="899"/>
              <a:ext cx="790" cy="476"/>
            </a:xfrm>
            <a:custGeom>
              <a:avLst/>
              <a:gdLst>
                <a:gd name="T0" fmla="*/ 577 w 670"/>
                <a:gd name="T1" fmla="*/ 0 h 403"/>
                <a:gd name="T2" fmla="*/ 94 w 670"/>
                <a:gd name="T3" fmla="*/ 0 h 403"/>
                <a:gd name="T4" fmla="*/ 84 w 670"/>
                <a:gd name="T5" fmla="*/ 11 h 403"/>
                <a:gd name="T6" fmla="*/ 84 w 670"/>
                <a:gd name="T7" fmla="*/ 346 h 403"/>
                <a:gd name="T8" fmla="*/ 94 w 670"/>
                <a:gd name="T9" fmla="*/ 357 h 403"/>
                <a:gd name="T10" fmla="*/ 577 w 670"/>
                <a:gd name="T11" fmla="*/ 357 h 403"/>
                <a:gd name="T12" fmla="*/ 587 w 670"/>
                <a:gd name="T13" fmla="*/ 346 h 403"/>
                <a:gd name="T14" fmla="*/ 587 w 670"/>
                <a:gd name="T15" fmla="*/ 11 h 403"/>
                <a:gd name="T16" fmla="*/ 577 w 670"/>
                <a:gd name="T17" fmla="*/ 0 h 403"/>
                <a:gd name="T18" fmla="*/ 562 w 670"/>
                <a:gd name="T19" fmla="*/ 331 h 403"/>
                <a:gd name="T20" fmla="*/ 109 w 670"/>
                <a:gd name="T21" fmla="*/ 331 h 403"/>
                <a:gd name="T22" fmla="*/ 109 w 670"/>
                <a:gd name="T23" fmla="*/ 25 h 403"/>
                <a:gd name="T24" fmla="*/ 562 w 670"/>
                <a:gd name="T25" fmla="*/ 25 h 403"/>
                <a:gd name="T26" fmla="*/ 562 w 670"/>
                <a:gd name="T27" fmla="*/ 331 h 403"/>
                <a:gd name="T28" fmla="*/ 670 w 670"/>
                <a:gd name="T29" fmla="*/ 367 h 403"/>
                <a:gd name="T30" fmla="*/ 670 w 670"/>
                <a:gd name="T31" fmla="*/ 388 h 403"/>
                <a:gd name="T32" fmla="*/ 646 w 670"/>
                <a:gd name="T33" fmla="*/ 403 h 403"/>
                <a:gd name="T34" fmla="*/ 25 w 670"/>
                <a:gd name="T35" fmla="*/ 403 h 403"/>
                <a:gd name="T36" fmla="*/ 0 w 670"/>
                <a:gd name="T37" fmla="*/ 388 h 403"/>
                <a:gd name="T38" fmla="*/ 0 w 670"/>
                <a:gd name="T39" fmla="*/ 367 h 403"/>
                <a:gd name="T40" fmla="*/ 287 w 670"/>
                <a:gd name="T41" fmla="*/ 367 h 403"/>
                <a:gd name="T42" fmla="*/ 287 w 670"/>
                <a:gd name="T43" fmla="*/ 384 h 403"/>
                <a:gd name="T44" fmla="*/ 384 w 670"/>
                <a:gd name="T45" fmla="*/ 384 h 403"/>
                <a:gd name="T46" fmla="*/ 384 w 670"/>
                <a:gd name="T47" fmla="*/ 367 h 403"/>
                <a:gd name="T48" fmla="*/ 670 w 670"/>
                <a:gd name="T49" fmla="*/ 367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0" h="403">
                  <a:moveTo>
                    <a:pt x="57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84" y="0"/>
                    <a:pt x="84" y="11"/>
                  </a:cubicBezTo>
                  <a:cubicBezTo>
                    <a:pt x="84" y="346"/>
                    <a:pt x="84" y="346"/>
                    <a:pt x="84" y="346"/>
                  </a:cubicBezTo>
                  <a:cubicBezTo>
                    <a:pt x="84" y="346"/>
                    <a:pt x="84" y="357"/>
                    <a:pt x="94" y="357"/>
                  </a:cubicBezTo>
                  <a:cubicBezTo>
                    <a:pt x="577" y="357"/>
                    <a:pt x="577" y="357"/>
                    <a:pt x="577" y="357"/>
                  </a:cubicBezTo>
                  <a:cubicBezTo>
                    <a:pt x="577" y="357"/>
                    <a:pt x="587" y="357"/>
                    <a:pt x="587" y="346"/>
                  </a:cubicBezTo>
                  <a:cubicBezTo>
                    <a:pt x="587" y="11"/>
                    <a:pt x="587" y="11"/>
                    <a:pt x="587" y="11"/>
                  </a:cubicBezTo>
                  <a:cubicBezTo>
                    <a:pt x="587" y="11"/>
                    <a:pt x="587" y="0"/>
                    <a:pt x="577" y="0"/>
                  </a:cubicBezTo>
                  <a:close/>
                  <a:moveTo>
                    <a:pt x="562" y="331"/>
                  </a:moveTo>
                  <a:cubicBezTo>
                    <a:pt x="109" y="331"/>
                    <a:pt x="109" y="331"/>
                    <a:pt x="109" y="331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562" y="25"/>
                    <a:pt x="562" y="25"/>
                    <a:pt x="562" y="25"/>
                  </a:cubicBezTo>
                  <a:lnTo>
                    <a:pt x="562" y="331"/>
                  </a:lnTo>
                  <a:close/>
                  <a:moveTo>
                    <a:pt x="670" y="367"/>
                  </a:moveTo>
                  <a:cubicBezTo>
                    <a:pt x="670" y="388"/>
                    <a:pt x="670" y="388"/>
                    <a:pt x="670" y="388"/>
                  </a:cubicBezTo>
                  <a:cubicBezTo>
                    <a:pt x="646" y="403"/>
                    <a:pt x="646" y="403"/>
                    <a:pt x="646" y="403"/>
                  </a:cubicBezTo>
                  <a:cubicBezTo>
                    <a:pt x="25" y="403"/>
                    <a:pt x="25" y="403"/>
                    <a:pt x="25" y="403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287" y="367"/>
                    <a:pt x="287" y="367"/>
                    <a:pt x="287" y="367"/>
                  </a:cubicBezTo>
                  <a:cubicBezTo>
                    <a:pt x="287" y="384"/>
                    <a:pt x="287" y="384"/>
                    <a:pt x="287" y="384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384" y="367"/>
                    <a:pt x="384" y="367"/>
                    <a:pt x="384" y="367"/>
                  </a:cubicBezTo>
                  <a:lnTo>
                    <a:pt x="670" y="36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="" xmlns:a16="http://schemas.microsoft.com/office/drawing/2014/main" id="{7EECFAAE-B14C-4531-8733-C3EBB39F38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2365" y="1121957"/>
            <a:ext cx="343790" cy="720000"/>
            <a:chOff x="4567" y="834"/>
            <a:chExt cx="456" cy="955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0" name="AutoShape 28">
              <a:extLst>
                <a:ext uri="{FF2B5EF4-FFF2-40B4-BE49-F238E27FC236}">
                  <a16:creationId xmlns="" xmlns:a16="http://schemas.microsoft.com/office/drawing/2014/main" id="{4532A078-44B8-4A28-A257-932D125E0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67" y="834"/>
              <a:ext cx="456" cy="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30">
              <a:extLst>
                <a:ext uri="{FF2B5EF4-FFF2-40B4-BE49-F238E27FC236}">
                  <a16:creationId xmlns="" xmlns:a16="http://schemas.microsoft.com/office/drawing/2014/main" id="{8CB53D47-C730-430C-A10B-9503CF4A7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834"/>
              <a:ext cx="456" cy="954"/>
            </a:xfrm>
            <a:custGeom>
              <a:avLst/>
              <a:gdLst>
                <a:gd name="T0" fmla="*/ 375 w 375"/>
                <a:gd name="T1" fmla="*/ 45 h 785"/>
                <a:gd name="T2" fmla="*/ 375 w 375"/>
                <a:gd name="T3" fmla="*/ 740 h 785"/>
                <a:gd name="T4" fmla="*/ 331 w 375"/>
                <a:gd name="T5" fmla="*/ 785 h 785"/>
                <a:gd name="T6" fmla="*/ 44 w 375"/>
                <a:gd name="T7" fmla="*/ 785 h 785"/>
                <a:gd name="T8" fmla="*/ 0 w 375"/>
                <a:gd name="T9" fmla="*/ 740 h 785"/>
                <a:gd name="T10" fmla="*/ 0 w 375"/>
                <a:gd name="T11" fmla="*/ 45 h 785"/>
                <a:gd name="T12" fmla="*/ 44 w 375"/>
                <a:gd name="T13" fmla="*/ 0 h 785"/>
                <a:gd name="T14" fmla="*/ 331 w 375"/>
                <a:gd name="T15" fmla="*/ 0 h 785"/>
                <a:gd name="T16" fmla="*/ 375 w 375"/>
                <a:gd name="T17" fmla="*/ 45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785">
                  <a:moveTo>
                    <a:pt x="375" y="45"/>
                  </a:moveTo>
                  <a:cubicBezTo>
                    <a:pt x="375" y="740"/>
                    <a:pt x="375" y="740"/>
                    <a:pt x="375" y="740"/>
                  </a:cubicBezTo>
                  <a:cubicBezTo>
                    <a:pt x="375" y="769"/>
                    <a:pt x="352" y="785"/>
                    <a:pt x="331" y="785"/>
                  </a:cubicBezTo>
                  <a:cubicBezTo>
                    <a:pt x="44" y="785"/>
                    <a:pt x="44" y="785"/>
                    <a:pt x="44" y="785"/>
                  </a:cubicBezTo>
                  <a:cubicBezTo>
                    <a:pt x="15" y="785"/>
                    <a:pt x="0" y="762"/>
                    <a:pt x="0" y="7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6"/>
                    <a:pt x="23" y="0"/>
                    <a:pt x="44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59" y="0"/>
                    <a:pt x="375" y="23"/>
                    <a:pt x="37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Rectangle 31">
              <a:extLst>
                <a:ext uri="{FF2B5EF4-FFF2-40B4-BE49-F238E27FC236}">
                  <a16:creationId xmlns="" xmlns:a16="http://schemas.microsoft.com/office/drawing/2014/main" id="{3C3781EF-9D59-4E7F-A8BA-6DBEA45E6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1021"/>
              <a:ext cx="398" cy="1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32">
              <a:extLst>
                <a:ext uri="{FF2B5EF4-FFF2-40B4-BE49-F238E27FC236}">
                  <a16:creationId xmlns="" xmlns:a16="http://schemas.microsoft.com/office/drawing/2014/main" id="{E92412B0-433D-4369-A490-A4C34CECA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62"/>
              <a:ext cx="398" cy="142"/>
            </a:xfrm>
            <a:custGeom>
              <a:avLst/>
              <a:gdLst>
                <a:gd name="T0" fmla="*/ 327 w 327"/>
                <a:gd name="T1" fmla="*/ 117 h 117"/>
                <a:gd name="T2" fmla="*/ 327 w 327"/>
                <a:gd name="T3" fmla="*/ 20 h 117"/>
                <a:gd name="T4" fmla="*/ 307 w 327"/>
                <a:gd name="T5" fmla="*/ 0 h 117"/>
                <a:gd name="T6" fmla="*/ 20 w 327"/>
                <a:gd name="T7" fmla="*/ 0 h 117"/>
                <a:gd name="T8" fmla="*/ 0 w 327"/>
                <a:gd name="T9" fmla="*/ 20 h 117"/>
                <a:gd name="T10" fmla="*/ 0 w 327"/>
                <a:gd name="T11" fmla="*/ 117 h 117"/>
                <a:gd name="T12" fmla="*/ 327 w 327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117">
                  <a:moveTo>
                    <a:pt x="327" y="117"/>
                  </a:moveTo>
                  <a:cubicBezTo>
                    <a:pt x="327" y="20"/>
                    <a:pt x="327" y="20"/>
                    <a:pt x="327" y="20"/>
                  </a:cubicBezTo>
                  <a:cubicBezTo>
                    <a:pt x="327" y="20"/>
                    <a:pt x="327" y="0"/>
                    <a:pt x="30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0"/>
                    <a:pt x="0" y="20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327" y="1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33">
              <a:extLst>
                <a:ext uri="{FF2B5EF4-FFF2-40B4-BE49-F238E27FC236}">
                  <a16:creationId xmlns="" xmlns:a16="http://schemas.microsoft.com/office/drawing/2014/main" id="{13F04C4D-4064-4466-9454-36D980971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" y="1171"/>
              <a:ext cx="398" cy="585"/>
            </a:xfrm>
            <a:custGeom>
              <a:avLst/>
              <a:gdLst>
                <a:gd name="T0" fmla="*/ 0 w 327"/>
                <a:gd name="T1" fmla="*/ 0 h 482"/>
                <a:gd name="T2" fmla="*/ 0 w 327"/>
                <a:gd name="T3" fmla="*/ 462 h 482"/>
                <a:gd name="T4" fmla="*/ 20 w 327"/>
                <a:gd name="T5" fmla="*/ 482 h 482"/>
                <a:gd name="T6" fmla="*/ 307 w 327"/>
                <a:gd name="T7" fmla="*/ 482 h 482"/>
                <a:gd name="T8" fmla="*/ 327 w 327"/>
                <a:gd name="T9" fmla="*/ 462 h 482"/>
                <a:gd name="T10" fmla="*/ 327 w 327"/>
                <a:gd name="T11" fmla="*/ 0 h 482"/>
                <a:gd name="T12" fmla="*/ 0 w 327"/>
                <a:gd name="T13" fmla="*/ 0 h 482"/>
                <a:gd name="T14" fmla="*/ 163 w 327"/>
                <a:gd name="T15" fmla="*/ 405 h 482"/>
                <a:gd name="T16" fmla="*/ 141 w 327"/>
                <a:gd name="T17" fmla="*/ 382 h 482"/>
                <a:gd name="T18" fmla="*/ 163 w 327"/>
                <a:gd name="T19" fmla="*/ 360 h 482"/>
                <a:gd name="T20" fmla="*/ 186 w 327"/>
                <a:gd name="T21" fmla="*/ 382 h 482"/>
                <a:gd name="T22" fmla="*/ 163 w 327"/>
                <a:gd name="T23" fmla="*/ 405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482">
                  <a:moveTo>
                    <a:pt x="0" y="0"/>
                  </a:moveTo>
                  <a:cubicBezTo>
                    <a:pt x="0" y="462"/>
                    <a:pt x="0" y="462"/>
                    <a:pt x="0" y="462"/>
                  </a:cubicBezTo>
                  <a:cubicBezTo>
                    <a:pt x="0" y="462"/>
                    <a:pt x="0" y="482"/>
                    <a:pt x="20" y="482"/>
                  </a:cubicBezTo>
                  <a:cubicBezTo>
                    <a:pt x="307" y="482"/>
                    <a:pt x="307" y="482"/>
                    <a:pt x="307" y="482"/>
                  </a:cubicBezTo>
                  <a:cubicBezTo>
                    <a:pt x="307" y="482"/>
                    <a:pt x="327" y="482"/>
                    <a:pt x="327" y="462"/>
                  </a:cubicBezTo>
                  <a:cubicBezTo>
                    <a:pt x="327" y="0"/>
                    <a:pt x="327" y="0"/>
                    <a:pt x="327" y="0"/>
                  </a:cubicBezTo>
                  <a:lnTo>
                    <a:pt x="0" y="0"/>
                  </a:lnTo>
                  <a:close/>
                  <a:moveTo>
                    <a:pt x="163" y="405"/>
                  </a:moveTo>
                  <a:cubicBezTo>
                    <a:pt x="151" y="405"/>
                    <a:pt x="141" y="395"/>
                    <a:pt x="141" y="382"/>
                  </a:cubicBezTo>
                  <a:cubicBezTo>
                    <a:pt x="141" y="370"/>
                    <a:pt x="151" y="360"/>
                    <a:pt x="163" y="360"/>
                  </a:cubicBezTo>
                  <a:cubicBezTo>
                    <a:pt x="176" y="360"/>
                    <a:pt x="186" y="370"/>
                    <a:pt x="186" y="382"/>
                  </a:cubicBezTo>
                  <a:cubicBezTo>
                    <a:pt x="186" y="395"/>
                    <a:pt x="176" y="405"/>
                    <a:pt x="163" y="4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16" name="Group 53">
            <a:extLst>
              <a:ext uri="{FF2B5EF4-FFF2-40B4-BE49-F238E27FC236}">
                <a16:creationId xmlns="" xmlns:a16="http://schemas.microsoft.com/office/drawing/2014/main" id="{7630139E-0BFA-4F5E-AC00-F584FE51BD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41449" y="1370401"/>
            <a:ext cx="320657" cy="540000"/>
            <a:chOff x="2554" y="1611"/>
            <a:chExt cx="652" cy="1098"/>
          </a:xfrm>
          <a:effectLst>
            <a:outerShdw blurRad="101600" dist="508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7" name="AutoShape 52">
              <a:extLst>
                <a:ext uri="{FF2B5EF4-FFF2-40B4-BE49-F238E27FC236}">
                  <a16:creationId xmlns="" xmlns:a16="http://schemas.microsoft.com/office/drawing/2014/main" id="{136A9E2B-6946-4614-A3F1-50D76F80DE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54" y="1611"/>
              <a:ext cx="652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54">
              <a:extLst>
                <a:ext uri="{FF2B5EF4-FFF2-40B4-BE49-F238E27FC236}">
                  <a16:creationId xmlns="" xmlns:a16="http://schemas.microsoft.com/office/drawing/2014/main" id="{DF519CA5-700D-41BE-9449-73218A924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1613"/>
              <a:ext cx="652" cy="1098"/>
            </a:xfrm>
            <a:custGeom>
              <a:avLst/>
              <a:gdLst>
                <a:gd name="T0" fmla="*/ 276 w 276"/>
                <a:gd name="T1" fmla="*/ 51 h 465"/>
                <a:gd name="T2" fmla="*/ 276 w 276"/>
                <a:gd name="T3" fmla="*/ 414 h 465"/>
                <a:gd name="T4" fmla="*/ 225 w 276"/>
                <a:gd name="T5" fmla="*/ 465 h 465"/>
                <a:gd name="T6" fmla="*/ 51 w 276"/>
                <a:gd name="T7" fmla="*/ 465 h 465"/>
                <a:gd name="T8" fmla="*/ 0 w 276"/>
                <a:gd name="T9" fmla="*/ 414 h 465"/>
                <a:gd name="T10" fmla="*/ 0 w 276"/>
                <a:gd name="T11" fmla="*/ 51 h 465"/>
                <a:gd name="T12" fmla="*/ 51 w 276"/>
                <a:gd name="T13" fmla="*/ 0 h 465"/>
                <a:gd name="T14" fmla="*/ 225 w 276"/>
                <a:gd name="T15" fmla="*/ 0 h 465"/>
                <a:gd name="T16" fmla="*/ 276 w 276"/>
                <a:gd name="T17" fmla="*/ 51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465">
                  <a:moveTo>
                    <a:pt x="276" y="51"/>
                  </a:moveTo>
                  <a:cubicBezTo>
                    <a:pt x="276" y="414"/>
                    <a:pt x="276" y="414"/>
                    <a:pt x="276" y="414"/>
                  </a:cubicBezTo>
                  <a:cubicBezTo>
                    <a:pt x="276" y="442"/>
                    <a:pt x="253" y="465"/>
                    <a:pt x="225" y="465"/>
                  </a:cubicBezTo>
                  <a:cubicBezTo>
                    <a:pt x="51" y="465"/>
                    <a:pt x="51" y="465"/>
                    <a:pt x="51" y="465"/>
                  </a:cubicBezTo>
                  <a:cubicBezTo>
                    <a:pt x="23" y="465"/>
                    <a:pt x="0" y="442"/>
                    <a:pt x="0" y="41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53" y="0"/>
                    <a:pt x="276" y="23"/>
                    <a:pt x="27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55">
              <a:extLst>
                <a:ext uri="{FF2B5EF4-FFF2-40B4-BE49-F238E27FC236}">
                  <a16:creationId xmlns="" xmlns:a16="http://schemas.microsoft.com/office/drawing/2014/main" id="{8FFAA619-61DA-447A-98CF-D2C90E78B0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" y="1647"/>
              <a:ext cx="586" cy="1031"/>
            </a:xfrm>
            <a:custGeom>
              <a:avLst/>
              <a:gdLst>
                <a:gd name="T0" fmla="*/ 234 w 248"/>
                <a:gd name="T1" fmla="*/ 376 h 437"/>
                <a:gd name="T2" fmla="*/ 14 w 248"/>
                <a:gd name="T3" fmla="*/ 376 h 437"/>
                <a:gd name="T4" fmla="*/ 14 w 248"/>
                <a:gd name="T5" fmla="*/ 52 h 437"/>
                <a:gd name="T6" fmla="*/ 234 w 248"/>
                <a:gd name="T7" fmla="*/ 52 h 437"/>
                <a:gd name="T8" fmla="*/ 234 w 248"/>
                <a:gd name="T9" fmla="*/ 376 h 437"/>
                <a:gd name="T10" fmla="*/ 152 w 248"/>
                <a:gd name="T11" fmla="*/ 407 h 437"/>
                <a:gd name="T12" fmla="*/ 145 w 248"/>
                <a:gd name="T13" fmla="*/ 414 h 437"/>
                <a:gd name="T14" fmla="*/ 103 w 248"/>
                <a:gd name="T15" fmla="*/ 414 h 437"/>
                <a:gd name="T16" fmla="*/ 96 w 248"/>
                <a:gd name="T17" fmla="*/ 407 h 437"/>
                <a:gd name="T18" fmla="*/ 96 w 248"/>
                <a:gd name="T19" fmla="*/ 404 h 437"/>
                <a:gd name="T20" fmla="*/ 103 w 248"/>
                <a:gd name="T21" fmla="*/ 397 h 437"/>
                <a:gd name="T22" fmla="*/ 145 w 248"/>
                <a:gd name="T23" fmla="*/ 397 h 437"/>
                <a:gd name="T24" fmla="*/ 152 w 248"/>
                <a:gd name="T25" fmla="*/ 404 h 437"/>
                <a:gd name="T26" fmla="*/ 152 w 248"/>
                <a:gd name="T27" fmla="*/ 407 h 437"/>
                <a:gd name="T28" fmla="*/ 70 w 248"/>
                <a:gd name="T29" fmla="*/ 15 h 437"/>
                <a:gd name="T30" fmla="*/ 75 w 248"/>
                <a:gd name="T31" fmla="*/ 20 h 437"/>
                <a:gd name="T32" fmla="*/ 70 w 248"/>
                <a:gd name="T33" fmla="*/ 24 h 437"/>
                <a:gd name="T34" fmla="*/ 66 w 248"/>
                <a:gd name="T35" fmla="*/ 20 h 437"/>
                <a:gd name="T36" fmla="*/ 70 w 248"/>
                <a:gd name="T37" fmla="*/ 15 h 437"/>
                <a:gd name="T38" fmla="*/ 83 w 248"/>
                <a:gd name="T39" fmla="*/ 15 h 437"/>
                <a:gd name="T40" fmla="*/ 87 w 248"/>
                <a:gd name="T41" fmla="*/ 20 h 437"/>
                <a:gd name="T42" fmla="*/ 83 w 248"/>
                <a:gd name="T43" fmla="*/ 24 h 437"/>
                <a:gd name="T44" fmla="*/ 78 w 248"/>
                <a:gd name="T45" fmla="*/ 20 h 437"/>
                <a:gd name="T46" fmla="*/ 83 w 248"/>
                <a:gd name="T47" fmla="*/ 15 h 437"/>
                <a:gd name="T48" fmla="*/ 99 w 248"/>
                <a:gd name="T49" fmla="*/ 15 h 437"/>
                <a:gd name="T50" fmla="*/ 149 w 248"/>
                <a:gd name="T51" fmla="*/ 15 h 437"/>
                <a:gd name="T52" fmla="*/ 149 w 248"/>
                <a:gd name="T53" fmla="*/ 23 h 437"/>
                <a:gd name="T54" fmla="*/ 99 w 248"/>
                <a:gd name="T55" fmla="*/ 23 h 437"/>
                <a:gd name="T56" fmla="*/ 99 w 248"/>
                <a:gd name="T57" fmla="*/ 15 h 437"/>
                <a:gd name="T58" fmla="*/ 186 w 248"/>
                <a:gd name="T59" fmla="*/ 13 h 437"/>
                <a:gd name="T60" fmla="*/ 195 w 248"/>
                <a:gd name="T61" fmla="*/ 21 h 437"/>
                <a:gd name="T62" fmla="*/ 186 w 248"/>
                <a:gd name="T63" fmla="*/ 30 h 437"/>
                <a:gd name="T64" fmla="*/ 178 w 248"/>
                <a:gd name="T65" fmla="*/ 21 h 437"/>
                <a:gd name="T66" fmla="*/ 186 w 248"/>
                <a:gd name="T67" fmla="*/ 13 h 437"/>
                <a:gd name="T68" fmla="*/ 211 w 248"/>
                <a:gd name="T69" fmla="*/ 0 h 437"/>
                <a:gd name="T70" fmla="*/ 37 w 248"/>
                <a:gd name="T71" fmla="*/ 0 h 437"/>
                <a:gd name="T72" fmla="*/ 0 w 248"/>
                <a:gd name="T73" fmla="*/ 37 h 437"/>
                <a:gd name="T74" fmla="*/ 0 w 248"/>
                <a:gd name="T75" fmla="*/ 400 h 437"/>
                <a:gd name="T76" fmla="*/ 37 w 248"/>
                <a:gd name="T77" fmla="*/ 437 h 437"/>
                <a:gd name="T78" fmla="*/ 211 w 248"/>
                <a:gd name="T79" fmla="*/ 437 h 437"/>
                <a:gd name="T80" fmla="*/ 248 w 248"/>
                <a:gd name="T81" fmla="*/ 400 h 437"/>
                <a:gd name="T82" fmla="*/ 248 w 248"/>
                <a:gd name="T83" fmla="*/ 37 h 437"/>
                <a:gd name="T84" fmla="*/ 211 w 248"/>
                <a:gd name="T8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8" h="437">
                  <a:moveTo>
                    <a:pt x="234" y="376"/>
                  </a:moveTo>
                  <a:cubicBezTo>
                    <a:pt x="14" y="376"/>
                    <a:pt x="14" y="376"/>
                    <a:pt x="14" y="376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234" y="52"/>
                    <a:pt x="234" y="52"/>
                    <a:pt x="234" y="52"/>
                  </a:cubicBezTo>
                  <a:lnTo>
                    <a:pt x="234" y="376"/>
                  </a:lnTo>
                  <a:close/>
                  <a:moveTo>
                    <a:pt x="152" y="407"/>
                  </a:moveTo>
                  <a:cubicBezTo>
                    <a:pt x="152" y="411"/>
                    <a:pt x="149" y="414"/>
                    <a:pt x="145" y="414"/>
                  </a:cubicBezTo>
                  <a:cubicBezTo>
                    <a:pt x="103" y="414"/>
                    <a:pt x="103" y="414"/>
                    <a:pt x="103" y="414"/>
                  </a:cubicBezTo>
                  <a:cubicBezTo>
                    <a:pt x="99" y="414"/>
                    <a:pt x="96" y="411"/>
                    <a:pt x="96" y="407"/>
                  </a:cubicBezTo>
                  <a:cubicBezTo>
                    <a:pt x="96" y="404"/>
                    <a:pt x="96" y="404"/>
                    <a:pt x="96" y="404"/>
                  </a:cubicBezTo>
                  <a:cubicBezTo>
                    <a:pt x="96" y="400"/>
                    <a:pt x="99" y="397"/>
                    <a:pt x="103" y="397"/>
                  </a:cubicBezTo>
                  <a:cubicBezTo>
                    <a:pt x="145" y="397"/>
                    <a:pt x="145" y="397"/>
                    <a:pt x="145" y="397"/>
                  </a:cubicBezTo>
                  <a:cubicBezTo>
                    <a:pt x="149" y="397"/>
                    <a:pt x="152" y="400"/>
                    <a:pt x="152" y="404"/>
                  </a:cubicBezTo>
                  <a:lnTo>
                    <a:pt x="152" y="407"/>
                  </a:lnTo>
                  <a:close/>
                  <a:moveTo>
                    <a:pt x="70" y="15"/>
                  </a:moveTo>
                  <a:cubicBezTo>
                    <a:pt x="73" y="15"/>
                    <a:pt x="75" y="17"/>
                    <a:pt x="75" y="20"/>
                  </a:cubicBezTo>
                  <a:cubicBezTo>
                    <a:pt x="75" y="22"/>
                    <a:pt x="73" y="24"/>
                    <a:pt x="70" y="24"/>
                  </a:cubicBezTo>
                  <a:cubicBezTo>
                    <a:pt x="68" y="24"/>
                    <a:pt x="66" y="22"/>
                    <a:pt x="66" y="20"/>
                  </a:cubicBezTo>
                  <a:cubicBezTo>
                    <a:pt x="66" y="17"/>
                    <a:pt x="68" y="15"/>
                    <a:pt x="70" y="15"/>
                  </a:cubicBezTo>
                  <a:moveTo>
                    <a:pt x="83" y="15"/>
                  </a:moveTo>
                  <a:cubicBezTo>
                    <a:pt x="85" y="15"/>
                    <a:pt x="87" y="17"/>
                    <a:pt x="87" y="20"/>
                  </a:cubicBezTo>
                  <a:cubicBezTo>
                    <a:pt x="87" y="22"/>
                    <a:pt x="85" y="24"/>
                    <a:pt x="83" y="24"/>
                  </a:cubicBezTo>
                  <a:cubicBezTo>
                    <a:pt x="80" y="24"/>
                    <a:pt x="78" y="22"/>
                    <a:pt x="78" y="20"/>
                  </a:cubicBezTo>
                  <a:cubicBezTo>
                    <a:pt x="78" y="17"/>
                    <a:pt x="80" y="15"/>
                    <a:pt x="83" y="15"/>
                  </a:cubicBezTo>
                  <a:moveTo>
                    <a:pt x="99" y="15"/>
                  </a:moveTo>
                  <a:cubicBezTo>
                    <a:pt x="149" y="15"/>
                    <a:pt x="149" y="15"/>
                    <a:pt x="149" y="15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99" y="23"/>
                    <a:pt x="99" y="23"/>
                    <a:pt x="99" y="23"/>
                  </a:cubicBezTo>
                  <a:lnTo>
                    <a:pt x="99" y="15"/>
                  </a:lnTo>
                  <a:close/>
                  <a:moveTo>
                    <a:pt x="186" y="13"/>
                  </a:moveTo>
                  <a:cubicBezTo>
                    <a:pt x="191" y="13"/>
                    <a:pt x="195" y="16"/>
                    <a:pt x="195" y="21"/>
                  </a:cubicBezTo>
                  <a:cubicBezTo>
                    <a:pt x="195" y="26"/>
                    <a:pt x="191" y="30"/>
                    <a:pt x="186" y="30"/>
                  </a:cubicBezTo>
                  <a:cubicBezTo>
                    <a:pt x="182" y="30"/>
                    <a:pt x="178" y="26"/>
                    <a:pt x="178" y="21"/>
                  </a:cubicBezTo>
                  <a:cubicBezTo>
                    <a:pt x="178" y="16"/>
                    <a:pt x="182" y="13"/>
                    <a:pt x="186" y="13"/>
                  </a:cubicBezTo>
                  <a:moveTo>
                    <a:pt x="21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421"/>
                    <a:pt x="17" y="437"/>
                    <a:pt x="37" y="437"/>
                  </a:cubicBezTo>
                  <a:cubicBezTo>
                    <a:pt x="211" y="437"/>
                    <a:pt x="211" y="437"/>
                    <a:pt x="211" y="437"/>
                  </a:cubicBezTo>
                  <a:cubicBezTo>
                    <a:pt x="231" y="437"/>
                    <a:pt x="248" y="421"/>
                    <a:pt x="248" y="400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17"/>
                    <a:pt x="231" y="0"/>
                    <a:pt x="21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20" name="Gerade Verbindung mit Pfeil 19"/>
          <p:cNvCxnSpPr/>
          <p:nvPr/>
        </p:nvCxnSpPr>
        <p:spPr>
          <a:xfrm>
            <a:off x="3048000" y="1339539"/>
            <a:ext cx="2232660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3048000" y="1493386"/>
            <a:ext cx="2232660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116298" y="1647980"/>
            <a:ext cx="1219482" cy="720000"/>
          </a:xfrm>
          <a:prstGeom prst="rect">
            <a:avLst/>
          </a:prstGeom>
          <a:solidFill>
            <a:schemeClr val="bg1"/>
          </a:solidFill>
          <a:ln w="12700">
            <a:solidFill>
              <a:srgbClr val="5A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00" dirty="0" smtClean="0">
                <a:solidFill>
                  <a:schemeClr val="tx1"/>
                </a:solidFill>
              </a:rPr>
              <a:t>&lt;</a:t>
            </a:r>
            <a:r>
              <a:rPr lang="de-DE" sz="400" dirty="0" err="1" smtClean="0">
                <a:solidFill>
                  <a:schemeClr val="tx1"/>
                </a:solidFill>
              </a:rPr>
              <a:t>html</a:t>
            </a:r>
            <a:r>
              <a:rPr lang="de-DE" sz="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smtClean="0">
                <a:solidFill>
                  <a:schemeClr val="tx1"/>
                </a:solidFill>
              </a:rPr>
              <a:t>   &lt;</a:t>
            </a:r>
            <a:r>
              <a:rPr lang="de-DE" sz="400" dirty="0" err="1" smtClean="0">
                <a:solidFill>
                  <a:schemeClr val="tx1"/>
                </a:solidFill>
              </a:rPr>
              <a:t>head</a:t>
            </a:r>
            <a:r>
              <a:rPr lang="de-DE" sz="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smtClean="0">
                <a:solidFill>
                  <a:schemeClr val="tx1"/>
                </a:solidFill>
              </a:rPr>
              <a:t>       &lt;title&gt;</a:t>
            </a:r>
          </a:p>
          <a:p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smtClean="0">
                <a:solidFill>
                  <a:schemeClr val="tx1"/>
                </a:solidFill>
              </a:rPr>
              <a:t>           Hallo Welt</a:t>
            </a:r>
          </a:p>
          <a:p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smtClean="0">
                <a:solidFill>
                  <a:schemeClr val="tx1"/>
                </a:solidFill>
              </a:rPr>
              <a:t>       &lt;/title&gt;</a:t>
            </a:r>
          </a:p>
          <a:p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smtClean="0">
                <a:solidFill>
                  <a:schemeClr val="tx1"/>
                </a:solidFill>
              </a:rPr>
              <a:t>   &lt;/</a:t>
            </a:r>
            <a:r>
              <a:rPr lang="de-DE" sz="400" dirty="0" err="1" smtClean="0">
                <a:solidFill>
                  <a:schemeClr val="tx1"/>
                </a:solidFill>
              </a:rPr>
              <a:t>head</a:t>
            </a:r>
            <a:r>
              <a:rPr lang="de-DE" sz="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smtClean="0">
                <a:solidFill>
                  <a:schemeClr val="tx1"/>
                </a:solidFill>
              </a:rPr>
              <a:t>   &lt;</a:t>
            </a:r>
            <a:r>
              <a:rPr lang="de-DE" sz="400" dirty="0" err="1" smtClean="0">
                <a:solidFill>
                  <a:schemeClr val="tx1"/>
                </a:solidFill>
              </a:rPr>
              <a:t>body</a:t>
            </a:r>
            <a:r>
              <a:rPr lang="de-DE" sz="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de-DE" sz="400" dirty="0" smtClean="0">
                <a:solidFill>
                  <a:schemeClr val="tx1"/>
                </a:solidFill>
              </a:rPr>
              <a:t>        Hallo </a:t>
            </a:r>
            <a:r>
              <a:rPr lang="de-DE" sz="400" dirty="0">
                <a:solidFill>
                  <a:schemeClr val="tx1"/>
                </a:solidFill>
              </a:rPr>
              <a:t>Welt</a:t>
            </a:r>
          </a:p>
          <a:p>
            <a:r>
              <a:rPr lang="de-DE" sz="400" dirty="0" smtClean="0">
                <a:solidFill>
                  <a:schemeClr val="tx1"/>
                </a:solidFill>
              </a:rPr>
              <a:t>&lt;/</a:t>
            </a:r>
            <a:r>
              <a:rPr lang="de-DE" sz="400" dirty="0" err="1" smtClean="0">
                <a:solidFill>
                  <a:schemeClr val="tx1"/>
                </a:solidFill>
              </a:rPr>
              <a:t>body</a:t>
            </a:r>
            <a:r>
              <a:rPr lang="de-DE" sz="400" dirty="0" smtClean="0">
                <a:solidFill>
                  <a:schemeClr val="tx1"/>
                </a:solidFill>
              </a:rPr>
              <a:t>&gt;</a:t>
            </a:r>
            <a:endParaRPr lang="de-DE" sz="400" dirty="0">
              <a:solidFill>
                <a:schemeClr val="tx1"/>
              </a:solidFill>
            </a:endParaRPr>
          </a:p>
          <a:p>
            <a:r>
              <a:rPr lang="de-DE" sz="400" dirty="0" smtClean="0">
                <a:solidFill>
                  <a:schemeClr val="tx1"/>
                </a:solidFill>
              </a:rPr>
              <a:t>&lt;/</a:t>
            </a:r>
            <a:r>
              <a:rPr lang="de-DE" sz="400" dirty="0" err="1" smtClean="0">
                <a:solidFill>
                  <a:schemeClr val="tx1"/>
                </a:solidFill>
              </a:rPr>
              <a:t>html</a:t>
            </a:r>
            <a:r>
              <a:rPr lang="de-DE" sz="400" dirty="0" smtClean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5123" name="Picture 3" descr="Bildergebnis fÃ¼r hello wor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47980"/>
            <a:ext cx="135593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504592" y="2623626"/>
            <a:ext cx="3222416" cy="1679459"/>
            <a:chOff x="783992" y="2571953"/>
            <a:chExt cx="3222416" cy="1679459"/>
          </a:xfrm>
        </p:grpSpPr>
        <p:sp>
          <p:nvSpPr>
            <p:cNvPr id="28" name="Ellipse 27">
              <a:extLst>
                <a:ext uri="{FF2B5EF4-FFF2-40B4-BE49-F238E27FC236}">
                  <a16:creationId xmlns="" xmlns:a16="http://schemas.microsoft.com/office/drawing/2014/main" id="{7FB5B9D4-CD39-4A2D-92C5-3CC94F386CB3}"/>
                </a:ext>
              </a:extLst>
            </p:cNvPr>
            <p:cNvSpPr/>
            <p:nvPr/>
          </p:nvSpPr>
          <p:spPr>
            <a:xfrm>
              <a:off x="786293" y="2571953"/>
              <a:ext cx="360000" cy="360000"/>
            </a:xfrm>
            <a:prstGeom prst="ellipse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</a:rPr>
                <a:t>1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="" xmlns:a16="http://schemas.microsoft.com/office/drawing/2014/main" id="{7FB5B9D4-CD39-4A2D-92C5-3CC94F386CB3}"/>
                </a:ext>
              </a:extLst>
            </p:cNvPr>
            <p:cNvSpPr/>
            <p:nvPr/>
          </p:nvSpPr>
          <p:spPr>
            <a:xfrm>
              <a:off x="784707" y="3022803"/>
              <a:ext cx="360000" cy="360000"/>
            </a:xfrm>
            <a:prstGeom prst="ellipse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</a:rPr>
                <a:t>2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="" xmlns:a16="http://schemas.microsoft.com/office/drawing/2014/main" id="{7FB5B9D4-CD39-4A2D-92C5-3CC94F386CB3}"/>
                </a:ext>
              </a:extLst>
            </p:cNvPr>
            <p:cNvSpPr/>
            <p:nvPr/>
          </p:nvSpPr>
          <p:spPr>
            <a:xfrm>
              <a:off x="784093" y="3457006"/>
              <a:ext cx="360000" cy="360000"/>
            </a:xfrm>
            <a:prstGeom prst="ellipse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="" xmlns:a16="http://schemas.microsoft.com/office/drawing/2014/main" id="{7FB5B9D4-CD39-4A2D-92C5-3CC94F386CB3}"/>
                </a:ext>
              </a:extLst>
            </p:cNvPr>
            <p:cNvSpPr/>
            <p:nvPr/>
          </p:nvSpPr>
          <p:spPr>
            <a:xfrm>
              <a:off x="783992" y="3888806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</a:rPr>
                <a:t>4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148857" y="2574762"/>
              <a:ext cx="2857551" cy="36000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de-DE" sz="1200" dirty="0" smtClean="0">
                  <a:solidFill>
                    <a:srgbClr val="344046"/>
                  </a:solidFill>
                </a:rPr>
                <a:t>Server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sending</a:t>
              </a:r>
              <a:r>
                <a:rPr lang="de-DE" sz="1200" dirty="0" smtClean="0">
                  <a:solidFill>
                    <a:srgbClr val="344046"/>
                  </a:solidFill>
                </a:rPr>
                <a:t> Response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to</a:t>
              </a:r>
              <a:r>
                <a:rPr lang="de-DE" sz="1200" dirty="0" smtClean="0">
                  <a:solidFill>
                    <a:srgbClr val="344046"/>
                  </a:solidFill>
                </a:rPr>
                <a:t> Browser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148857" y="3022803"/>
              <a:ext cx="2857551" cy="36000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de-DE" sz="1200" dirty="0" smtClean="0">
                  <a:solidFill>
                    <a:srgbClr val="344046"/>
                  </a:solidFill>
                </a:rPr>
                <a:t>Browser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downloads</a:t>
              </a:r>
              <a:r>
                <a:rPr lang="de-DE" sz="1200" dirty="0" smtClean="0">
                  <a:solidFill>
                    <a:srgbClr val="344046"/>
                  </a:solidFill>
                </a:rPr>
                <a:t> JS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43991" y="3891412"/>
              <a:ext cx="2857551" cy="36000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de-DE" sz="1200" dirty="0" smtClean="0">
                  <a:solidFill>
                    <a:srgbClr val="344046"/>
                  </a:solidFill>
                </a:rPr>
                <a:t>Page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now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viewable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and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interactable</a:t>
              </a:r>
              <a:endParaRPr lang="de-DE" sz="1200" dirty="0" smtClean="0">
                <a:solidFill>
                  <a:srgbClr val="344046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143992" y="3457006"/>
              <a:ext cx="2857551" cy="36000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de-DE" sz="1200" dirty="0" smtClean="0">
                  <a:solidFill>
                    <a:srgbClr val="344046"/>
                  </a:solidFill>
                </a:rPr>
                <a:t>Browser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executes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React</a:t>
              </a:r>
              <a:endParaRPr lang="de-DE" sz="1200" dirty="0" smtClean="0">
                <a:solidFill>
                  <a:srgbClr val="344046"/>
                </a:solidFill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108450" y="2620553"/>
            <a:ext cx="3219852" cy="1676853"/>
            <a:chOff x="4419600" y="2544353"/>
            <a:chExt cx="3219852" cy="1676853"/>
          </a:xfrm>
        </p:grpSpPr>
        <p:sp>
          <p:nvSpPr>
            <p:cNvPr id="32" name="Ellipse 31">
              <a:extLst>
                <a:ext uri="{FF2B5EF4-FFF2-40B4-BE49-F238E27FC236}">
                  <a16:creationId xmlns="" xmlns:a16="http://schemas.microsoft.com/office/drawing/2014/main" id="{7FB5B9D4-CD39-4A2D-92C5-3CC94F386CB3}"/>
                </a:ext>
              </a:extLst>
            </p:cNvPr>
            <p:cNvSpPr/>
            <p:nvPr/>
          </p:nvSpPr>
          <p:spPr>
            <a:xfrm>
              <a:off x="4421901" y="2544353"/>
              <a:ext cx="360000" cy="360000"/>
            </a:xfrm>
            <a:prstGeom prst="ellipse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</a:rPr>
                <a:t>1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="" xmlns:a16="http://schemas.microsoft.com/office/drawing/2014/main" id="{7FB5B9D4-CD39-4A2D-92C5-3CC94F386CB3}"/>
                </a:ext>
              </a:extLst>
            </p:cNvPr>
            <p:cNvSpPr/>
            <p:nvPr/>
          </p:nvSpPr>
          <p:spPr>
            <a:xfrm>
              <a:off x="4420315" y="2995203"/>
              <a:ext cx="360000" cy="360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</a:rPr>
                <a:t>2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="" xmlns:a16="http://schemas.microsoft.com/office/drawing/2014/main" id="{7FB5B9D4-CD39-4A2D-92C5-3CC94F386CB3}"/>
                </a:ext>
              </a:extLst>
            </p:cNvPr>
            <p:cNvSpPr/>
            <p:nvPr/>
          </p:nvSpPr>
          <p:spPr>
            <a:xfrm>
              <a:off x="4419701" y="3429406"/>
              <a:ext cx="360000" cy="360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5" name="Ellipse 34">
              <a:extLst>
                <a:ext uri="{FF2B5EF4-FFF2-40B4-BE49-F238E27FC236}">
                  <a16:creationId xmlns="" xmlns:a16="http://schemas.microsoft.com/office/drawing/2014/main" id="{7FB5B9D4-CD39-4A2D-92C5-3CC94F386CB3}"/>
                </a:ext>
              </a:extLst>
            </p:cNvPr>
            <p:cNvSpPr/>
            <p:nvPr/>
          </p:nvSpPr>
          <p:spPr>
            <a:xfrm>
              <a:off x="4419600" y="3861206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</a:rPr>
                <a:t>4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781901" y="2544353"/>
              <a:ext cx="2857551" cy="36000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de-DE" sz="1200" dirty="0" smtClean="0">
                  <a:solidFill>
                    <a:srgbClr val="344046"/>
                  </a:solidFill>
                </a:rPr>
                <a:t>Server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sending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smtClean="0">
                  <a:solidFill>
                    <a:srgbClr val="344046"/>
                  </a:solidFill>
                </a:rPr>
                <a:t>„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ready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to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be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rendered</a:t>
              </a:r>
              <a:r>
                <a:rPr lang="de-DE" sz="1200" dirty="0" smtClean="0">
                  <a:solidFill>
                    <a:srgbClr val="344046"/>
                  </a:solidFill>
                </a:rPr>
                <a:t>“ </a:t>
              </a:r>
              <a:r>
                <a:rPr lang="de-DE" sz="1200" dirty="0" smtClean="0">
                  <a:solidFill>
                    <a:srgbClr val="344046"/>
                  </a:solidFill>
                </a:rPr>
                <a:t>HTML Response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to</a:t>
              </a:r>
              <a:r>
                <a:rPr lang="de-DE" sz="1200" dirty="0" smtClean="0">
                  <a:solidFill>
                    <a:srgbClr val="344046"/>
                  </a:solidFill>
                </a:rPr>
                <a:t> Browser</a:t>
              </a: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4781901" y="2995203"/>
              <a:ext cx="2857551" cy="36000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de-DE" sz="1200" dirty="0" smtClean="0">
                  <a:solidFill>
                    <a:srgbClr val="344046"/>
                  </a:solidFill>
                </a:rPr>
                <a:t>Browser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renders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page</a:t>
              </a:r>
              <a:r>
                <a:rPr lang="de-DE" sz="1200" dirty="0" smtClean="0">
                  <a:solidFill>
                    <a:srgbClr val="344046"/>
                  </a:solidFill>
                </a:rPr>
                <a:t>,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now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viewable</a:t>
              </a:r>
              <a:r>
                <a:rPr lang="de-DE" sz="1200" dirty="0" smtClean="0">
                  <a:solidFill>
                    <a:srgbClr val="344046"/>
                  </a:solidFill>
                </a:rPr>
                <a:t>,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browser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downloads</a:t>
              </a:r>
              <a:r>
                <a:rPr lang="de-DE" sz="1200" dirty="0" smtClean="0">
                  <a:solidFill>
                    <a:srgbClr val="344046"/>
                  </a:solidFill>
                </a:rPr>
                <a:t> JS</a:t>
              </a: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781901" y="3861206"/>
              <a:ext cx="2857551" cy="36000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de-DE" sz="1200" dirty="0" smtClean="0">
                  <a:solidFill>
                    <a:srgbClr val="344046"/>
                  </a:solidFill>
                </a:rPr>
                <a:t>Page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now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interactable</a:t>
              </a:r>
              <a:endParaRPr lang="de-DE" sz="1200" dirty="0" smtClean="0">
                <a:solidFill>
                  <a:srgbClr val="344046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781901" y="3429406"/>
              <a:ext cx="2857551" cy="36000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de-DE" sz="1200" dirty="0" smtClean="0">
                  <a:solidFill>
                    <a:srgbClr val="344046"/>
                  </a:solidFill>
                </a:rPr>
                <a:t>Browser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executes</a:t>
              </a:r>
              <a:r>
                <a:rPr lang="de-DE" sz="1200" dirty="0" smtClean="0">
                  <a:solidFill>
                    <a:srgbClr val="344046"/>
                  </a:solidFill>
                </a:rPr>
                <a:t> </a:t>
              </a:r>
              <a:r>
                <a:rPr lang="de-DE" sz="1200" dirty="0" err="1" smtClean="0">
                  <a:solidFill>
                    <a:srgbClr val="344046"/>
                  </a:solidFill>
                </a:rPr>
                <a:t>React</a:t>
              </a:r>
              <a:endParaRPr lang="de-DE" sz="1200" dirty="0" smtClean="0">
                <a:solidFill>
                  <a:srgbClr val="344046"/>
                </a:solidFill>
              </a:endParaRPr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3955034" y="1108143"/>
            <a:ext cx="380744" cy="2313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7338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="" xmlns:a16="http://schemas.microsoft.com/office/drawing/2014/main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23" name="Titel 22">
            <a:extLst>
              <a:ext uri="{FF2B5EF4-FFF2-40B4-BE49-F238E27FC236}">
                <a16:creationId xmlns="" xmlns:a16="http://schemas.microsoft.com/office/drawing/2014/main" id="{0F8728F2-FADF-46A9-8EB9-8EDE7B5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" pitchFamily="34" charset="0"/>
              </a:rPr>
              <a:t>Server Side Rendering | Vor- &amp; Nachteile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FD70B09-D19F-48AE-BC9B-E7FCFD365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282" y="808039"/>
            <a:ext cx="8505408" cy="38576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Client </a:t>
            </a:r>
            <a:r>
              <a:rPr lang="de-DE" dirty="0"/>
              <a:t>Performance (UX</a:t>
            </a:r>
            <a:r>
              <a:rPr lang="de-DE" dirty="0" smtClean="0"/>
              <a:t>) vs. Server Performance (Load)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SEO Unterstützung für SPA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gibt auch gute Alternativen</a:t>
            </a:r>
          </a:p>
          <a:p>
            <a:pPr marL="557213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Prerendering</a:t>
            </a:r>
            <a:r>
              <a:rPr lang="de-DE" dirty="0" smtClean="0"/>
              <a:t> (on </a:t>
            </a:r>
            <a:r>
              <a:rPr lang="de-DE" dirty="0" err="1" smtClean="0"/>
              <a:t>demand</a:t>
            </a:r>
            <a:r>
              <a:rPr lang="de-DE" dirty="0" smtClean="0"/>
              <a:t>)</a:t>
            </a:r>
          </a:p>
          <a:p>
            <a:pPr marL="827088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React-snap</a:t>
            </a:r>
            <a:endParaRPr lang="de-DE" dirty="0" smtClean="0"/>
          </a:p>
          <a:p>
            <a:pPr marL="827088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React-static</a:t>
            </a:r>
            <a:endParaRPr lang="de-DE" dirty="0" smtClean="0"/>
          </a:p>
          <a:p>
            <a:pPr marL="827088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Gatsby</a:t>
            </a:r>
            <a:endParaRPr lang="de-DE" dirty="0" smtClean="0"/>
          </a:p>
          <a:p>
            <a:pPr marL="827088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Rendertron</a:t>
            </a:r>
            <a:endParaRPr lang="de-DE" dirty="0" smtClean="0"/>
          </a:p>
          <a:p>
            <a:pPr marL="827088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puppetron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2" name="AutoShape 2" descr="data:image/png;base64,iVBORw0KGgoAAAANSUhEUgAAAQIAAADDCAMAAABeUu/HAAAAeFBMVEX////wuQvvtQDvtADwuAD77M7xwDb99eH+/PL103r43p777MXwuhn21YH22I3768vzxlb0zWf//vn55bL0zWj214f88+H10nf54qv0y2H44KTzx0n10HHusADzx0/11H7ywz733Jnxvyv889r66L3++ev66sD33JTb1mduAAAK4klEQVR4nO3d6XaqOhQAYAhxOK1Wi/WqrbbW4fT93/CiJGEn2TsJnrZCYP/oWkWG8BkygSFJ+uijj/vH570TcPd43r3cOwl3jmeWsm4bFAJptw2uAp02EAIdNlACnTUAAh010AQ6aWAIdNDAEuicASLQMQNUoFMGhEBh8HzvpP1SkAKdMXAIdMTAKdAJA49ABwy8AtEbBAhEbhAkELVBoEDEBsEC0RrUEIjUYFNHIEqDmgIRGtQWiM7gBoHIDG4SiMrAJcA5dxhs7p30bwqXAHtP3l0fx2HgEUjiN/AKRG8QIBC5QZBA1AaBAhEbBAtEa1BDIFKDWgJRGjgF5sgG0RksdjUF3Aa70y+n/zviIaspkCRz0iB7/dW0f1dQBqQAbdBSgSR5RQ0cApRBawVwA6cAbsDaK1AYWCfkEcAMWpwHLmHmA6+AbdDqPHAJPR8ECJgGrRfQ80GQgG4QgQDMB4EC0KB95cB4jCyU+QBv5C6whdIAzQPoQZoS+f6QI4tLA1xguptii0sDNA/kB7uL1ZjI94wPKQNCIEsz0gAXGPLgC+rXI9/zNKUMSIGUMNgwSqBGofLLcRUgDdBET8tSgsgHpEBTDYQAZYDFVNaXuAF2kCGvWbn8YiiBcINp1WIINFACTTQAAqEGU9h2DjIAAs0z0ATCDKZ67yHAQBNomoEhEGLwYfajvQaGADoEe7ewBPwGloDXwBJolIEt4DNABDwGiECDDPCBX5cBKuA0GGMCjTGghr5pgydqbDn7ILYgBBpiQA/+8yHepfsiR9cpA1KgEQaO80mzP9gWA8c9lnQ3wzZZOQ6yu/+IwguZC6ibYGtHLljjm9A351ho2/ongzKgbwOSBpQAbdAIAcrAdSOUMKAFKIOGCOAG7lvBqIFLADdojABm4LsZjhi4BTCDBgkkyda8/eF9HMAy8AnYBo0SMA1CHogwDPwCpgFb/nuyvzWgQdgjIZpBiIBu0DgBaBD6UAwwCBOABg0UqAxwAay/oAxQAbSHIQ0aKSANcIHVBOsvCANUYDxZYTsqDdj2XxL6g3ExIAQYP5AGGXZPbXzgDO1iXAwaK3AxoASKfiNlQAkUZ0oYNFigaCORAqTBjhQoDPBrockCeKxEEYYbHJFlQoAyaF2sVEWGG9ihBCIxWIHmTJgBEIjCYKU1akMMxhP9jknbDcz+E0fbBzAMgdYbmAJ+A0ug5Qa2gM8AEWh0S8gXmIDbABVosQEu4DIgBFprQAnQBqRASw1eHXdMcAOHQCPumNSPFZkLcAOnQEtrhXoGMQrUMxinLgG019yKcBqk0CBWgST5E2gQr0CoQcwCYQZxC4QYOAXIZ2/aFD6D+AXI58tKg8nR1R6IRMBjwLog4DZwREQCNxpEJXCTQfDvNNoStQ2iE6htEKGA9RuMDgrUMohUoIZBtALBBhELBBpELRBkELlAgEH0Al6DDgh4DLJmPk/43eEw6IiAw6AzAkmyJH6V0h0BwqBTAqhBxwQQg84JWAYdFDAMOimgGXRUABh0VkAZdFhAGHRa4GrQcYHCYNd1gSRp4yzXffTRRx999NFHH3300UcfffTRRx999NFHH338VIzL+N6d5qPTYr1eLx7PtTcdTIZG7OerhZ2+5eH64WFULRqXmx7MadpO5aqTR/yID7vsEjvi49dya2si6Zdy+R7bJl/MecZETF7+Gh9/HsxzlDG5TKg3y7gdjD2PjN38YeUnkEBsmhnrLspVM+IcxW/SODGR9YM4kPnxvDxYigB8ab/yKrZNP7UVnhhyjmUaL9Az/HeEnD0YBOVBdAKxbqpPTrgod8lwgr/qhrKpLAnKj9mTSXA91sTa4MTtiXPYBM6r/US/rjOnCYpPv0IJUq6/scJN8C6/MI4/aSoJzO0pgm2G/c6Pw+TfSpBm2s0uF0GaaRnPSTCqnqxg6MyWioBzrWQjCMh56bOX2gTy8qggD8EEaTYIJfhTHYChU54qgpTv/QTwtXt68ll9gomIqmjRyjM3AeegAHcR5LDcsq9rjSBl8KeKKEF1ckWyh/PN24TJuQXf7LXcxWGR3ryM8+wdK5DcBFr57iLQ3jGJrgEItGsRIxioFLD9qfwSjstrTuDwjXaCgA3GZlwvNUkAS9BnUW3BSSw9BNDLRSBm8hN/sRf/PGhI1eEwAvmbb87A5JnjLSv2D8sRQZD9hxwugbmgihGzU+gjAJeNg+AxE7mUk4nSCPjQRbBWlYc+eWZRTWoLbiAYiy8JzinlJUhVAe4gKGtEvj8LCuQZE40AzGuFEMjJIa1G2FFfcAPBWZwunFIqgGDvJRA1YpFtRTZgPoIqETaBLAmY7wfeNxAsmXW6ztYh15NCE0xF9sqTk1jHrhclgaw6ZJ62CZbyuL53dQUSVBX7+UMUBc9wPZqAv8hSSRTgJIGoEa/TeQsMu14UBFzOAMInOUEgXqTDvXNfPSFfqU3A59syNgfRLjAaZw6Cpaqbyk9JgleQFPnNWCs9yJXkXHmiYrIJ5HVAdMcsAj4x4k0jAM0GmQ/1UtZBME0+1VzHToKy+CqbELJAtOpFQVB0otR0yJ8ogWxqZ96RB6ppNNQJjOAb4wJzEoj0iVYpRSBqRFZ258UmmTnEIQmOyUgVBwOMYCBPzCdANZB9BIcH3cBNkMvS6zLNPUUgasRUA7HqxYogWaje+BghmP0wQdHgSrVTcBMkR1UcHCkCWSPKXqwcOqEJ1KRIl2vn5wm4WRgUXW5YY3kIVOO/SCNBIGtEeemu8XoREqgXFRbNb4vgKI6YfRMB37+JGFZ9RVhc+wiSZ2nwckIJRI3ID+vXMr7kAgfBWbU5ZhuTQDZLGDa1PEpgFocHjYDBDv/gjVmp8xJUBbj46gwClU3kMKfqk+vvjtMIkr8qc+2tSlGrMAII2DE3QifARqngSIifYKQGX1Jsl3C2dy24/lYFnaDKxHZbakM2r3CCOg1kdZ2BMVQ/gSrAU4zg0fFTZa1eNAiqsUbrfGVHkWGvmfhnAruvGEBgzGqn73JOZQJzrNgkGHO4JSSo+ihWJ0EvHm4iOLNbCBLt9ZfYEAQeWrVmEqgmkEWQvMiWrHnPYau/f+Qmgq/bCM7wG9N2KWtEpodYE9aLFoFqflsEajSavcN8MBoyve9Ru6cIDgoK2yAC7YqHBFaNKOpFu+ZBCOBFpJd9ao5dztXXnj9d6xp4dElA3G6U7YLtl4zls7o9A+qrMALYCoGJkH1Ec3hgaNU8GEFezQtpFP9VO47xj8Vs9viwUVmrOrzsKW4/zNiOEtA6VJmTo8cLJJDDQQaBHDU1yy3RkIT1IkKgGoIWwbHKdZxrrY003ak9OAbRZ4nrbpL+YqtQgqoABwQzsaY9uCEbuVUexQiq962ZjQC6rs2qeoa+lXK9/h0ELGz41Lg3qApwQCAuZqQpK4pJUC+iBOpdA1Y7aIZPHcozMPB5KwHXJ9gJJpC1CSCQg/J7S0AV6lW9iBOoS8lqCp4PyBkwHnZn2UHAWbbX6ogaBOo7VwTyq8ZacXIoWRWUBIFkRFrDr8zICTxbaYWOj2DHkBg+mXl2Wz7FsYME5abWW7Xz9LruTj7sMZblLDbSexI7Uaf2WS7YmQkQK2KjA/l6kqmnKIpVPozab4me4/Uol8wyng2swEZaR+V6M3AauVhkrX6+fjAba/8OBminVuyk2vF/9oHKEInDdlIk7/Vjs9/v3+arT3uNkX2KImbf/MRTH320Nf4H1AmkAG2n31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Picture 2" descr="https://cdn-images-1.medium.com/max/800/1*CNXzqN-UxPzEvzDwJ_Ap3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798" y="1602034"/>
            <a:ext cx="3600000" cy="23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="" xmlns:a16="http://schemas.microsoft.com/office/drawing/2014/main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pic>
        <p:nvPicPr>
          <p:cNvPr id="6" name="Picture 2" descr="https://upload.wikimedia.org/wikipedia/commons/thumb/8/8e/Nextjs-logo.svg/1280px-Nextjs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0" y="1334589"/>
            <a:ext cx="2880000" cy="17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="" xmlns:a16="http://schemas.microsoft.com/office/drawing/2014/main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23" name="Titel 22">
            <a:extLst>
              <a:ext uri="{FF2B5EF4-FFF2-40B4-BE49-F238E27FC236}">
                <a16:creationId xmlns="" xmlns:a16="http://schemas.microsoft.com/office/drawing/2014/main" id="{0F8728F2-FADF-46A9-8EB9-8EDE7B5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cs typeface="Calibri" pitchFamily="34" charset="0"/>
              </a:rPr>
              <a:t>Über </a:t>
            </a:r>
            <a:r>
              <a:rPr lang="de-DE" dirty="0" err="1" smtClean="0">
                <a:cs typeface="Calibri" pitchFamily="34" charset="0"/>
              </a:rPr>
              <a:t>NextJS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FD70B09-D19F-48AE-BC9B-E7FCFD365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282" y="808039"/>
            <a:ext cx="8505408" cy="38576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Server Side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Automatic</a:t>
            </a:r>
            <a:r>
              <a:rPr lang="de-DE" dirty="0" smtClean="0"/>
              <a:t> Code Splitting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Prefetching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Hot Code </a:t>
            </a:r>
            <a:r>
              <a:rPr lang="de-DE" dirty="0" err="1" smtClean="0"/>
              <a:t>Reloading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Simple Client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Hot Module </a:t>
            </a:r>
            <a:r>
              <a:rPr lang="de-DE" dirty="0" err="1" smtClean="0"/>
              <a:t>Replacement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NodeJS</a:t>
            </a:r>
            <a:r>
              <a:rPr lang="de-DE" dirty="0" smtClean="0"/>
              <a:t> HTTP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Customizable</a:t>
            </a:r>
            <a:r>
              <a:rPr lang="de-DE" dirty="0" smtClean="0"/>
              <a:t> </a:t>
            </a:r>
            <a:r>
              <a:rPr lang="de-DE" dirty="0" err="1" smtClean="0"/>
              <a:t>Builds</a:t>
            </a:r>
            <a:endParaRPr lang="de-DE" dirty="0" smtClean="0"/>
          </a:p>
        </p:txBody>
      </p:sp>
      <p:sp>
        <p:nvSpPr>
          <p:cNvPr id="2" name="AutoShape 2" descr="data:image/png;base64,iVBORw0KGgoAAAANSUhEUgAAAQIAAADDCAMAAABeUu/HAAAAeFBMVEX////wuQvvtQDvtADwuAD77M7xwDb99eH+/PL103r43p777MXwuhn21YH22I3768vzxlb0zWf//vn55bL0zWj214f88+H10nf54qv0y2H44KTzx0n10HHusADzx0/11H7ywz733Jnxvyv889r66L3++ev66sD33JTb1mduAAAK4klEQVR4nO3d6XaqOhQAYAhxOK1Wi/WqrbbW4fT93/CiJGEn2TsJnrZCYP/oWkWG8BkygSFJ+uijj/vH570TcPd43r3cOwl3jmeWsm4bFAJptw2uAp02EAIdNlACnTUAAh010AQ6aWAIdNDAEuicASLQMQNUoFMGhEBh8HzvpP1SkAKdMXAIdMTAKdAJA49ABwy8AtEbBAhEbhAkELVBoEDEBsEC0RrUEIjUYFNHIEqDmgIRGtQWiM7gBoHIDG4SiMrAJcA5dxhs7p30bwqXAHtP3l0fx2HgEUjiN/AKRG8QIBC5QZBA1AaBAhEbBAtEa1BDIFKDWgJRGjgF5sgG0RksdjUF3Aa70y+n/zviIaspkCRz0iB7/dW0f1dQBqQAbdBSgSR5RQ0cApRBawVwA6cAbsDaK1AYWCfkEcAMWpwHLmHmA6+AbdDqPHAJPR8ECJgGrRfQ80GQgG4QgQDMB4EC0KB95cB4jCyU+QBv5C6whdIAzQPoQZoS+f6QI4tLA1xguptii0sDNA/kB7uL1ZjI94wPKQNCIEsz0gAXGPLgC+rXI9/zNKUMSIGUMNgwSqBGofLLcRUgDdBET8tSgsgHpEBTDYQAZYDFVNaXuAF2kCGvWbn8YiiBcINp1WIINFACTTQAAqEGU9h2DjIAAs0z0ATCDKZ67yHAQBNomoEhEGLwYfajvQaGADoEe7ewBPwGloDXwBJolIEt4DNABDwGiECDDPCBX5cBKuA0GGMCjTGghr5pgydqbDn7ILYgBBpiQA/+8yHepfsiR9cpA1KgEQaO80mzP9gWA8c9lnQ3wzZZOQ6yu/+IwguZC6ibYGtHLljjm9A351ho2/ongzKgbwOSBpQAbdAIAcrAdSOUMKAFKIOGCOAG7lvBqIFLADdojABm4LsZjhi4BTCDBgkkyda8/eF9HMAy8AnYBo0SMA1CHogwDPwCpgFb/nuyvzWgQdgjIZpBiIBu0DgBaBD6UAwwCBOABg0UqAxwAay/oAxQAbSHIQ0aKSANcIHVBOsvCANUYDxZYTsqDdj2XxL6g3ExIAQYP5AGGXZPbXzgDO1iXAwaK3AxoASKfiNlQAkUZ0oYNFigaCORAqTBjhQoDPBrockCeKxEEYYbHJFlQoAyaF2sVEWGG9ihBCIxWIHmTJgBEIjCYKU1akMMxhP9jknbDcz+E0fbBzAMgdYbmAJ+A0ug5Qa2gM8AEWh0S8gXmIDbABVosQEu4DIgBFprQAnQBqRASw1eHXdMcAOHQCPumNSPFZkLcAOnQEtrhXoGMQrUMxinLgG019yKcBqk0CBWgST5E2gQr0CoQcwCYQZxC4QYOAXIZ2/aFD6D+AXI58tKg8nR1R6IRMBjwLog4DZwREQCNxpEJXCTQfDvNNoStQ2iE6htEKGA9RuMDgrUMohUoIZBtALBBhELBBpELRBkELlAgEH0Al6DDgh4DLJmPk/43eEw6IiAw6AzAkmyJH6V0h0BwqBTAqhBxwQQg84JWAYdFDAMOimgGXRUABh0VkAZdFhAGHRa4GrQcYHCYNd1gSRp4yzXffTRRx999NFHH3300UcfffTRRx999NFHH338VIzL+N6d5qPTYr1eLx7PtTcdTIZG7OerhZ2+5eH64WFULRqXmx7MadpO5aqTR/yID7vsEjvi49dya2si6Zdy+R7bJl/MecZETF7+Gh9/HsxzlDG5TKg3y7gdjD2PjN38YeUnkEBsmhnrLspVM+IcxW/SODGR9YM4kPnxvDxYigB8ab/yKrZNP7UVnhhyjmUaL9Az/HeEnD0YBOVBdAKxbqpPTrgod8lwgr/qhrKpLAnKj9mTSXA91sTa4MTtiXPYBM6r/US/rjOnCYpPv0IJUq6/scJN8C6/MI4/aSoJzO0pgm2G/c6Pw+TfSpBm2s0uF0GaaRnPSTCqnqxg6MyWioBzrWQjCMh56bOX2gTy8qggD8EEaTYIJfhTHYChU54qgpTv/QTwtXt68ll9gomIqmjRyjM3AeegAHcR5LDcsq9rjSBl8KeKKEF1ckWyh/PN24TJuQXf7LXcxWGR3ryM8+wdK5DcBFr57iLQ3jGJrgEItGsRIxioFLD9qfwSjstrTuDwjXaCgA3GZlwvNUkAS9BnUW3BSSw9BNDLRSBm8hN/sRf/PGhI1eEwAvmbb87A5JnjLSv2D8sRQZD9hxwugbmgihGzU+gjAJeNg+AxE7mUk4nSCPjQRbBWlYc+eWZRTWoLbiAYiy8JzinlJUhVAe4gKGtEvj8LCuQZE40AzGuFEMjJIa1G2FFfcAPBWZwunFIqgGDvJRA1YpFtRTZgPoIqETaBLAmY7wfeNxAsmXW6ztYh15NCE0xF9sqTk1jHrhclgaw6ZJ62CZbyuL53dQUSVBX7+UMUBc9wPZqAv8hSSRTgJIGoEa/TeQsMu14UBFzOAMInOUEgXqTDvXNfPSFfqU3A59syNgfRLjAaZw6Cpaqbyk9JgleQFPnNWCs9yJXkXHmiYrIJ5HVAdMcsAj4x4k0jAM0GmQ/1UtZBME0+1VzHToKy+CqbELJAtOpFQVB0otR0yJ8ogWxqZ96RB6ppNNQJjOAb4wJzEoj0iVYpRSBqRFZ258UmmTnEIQmOyUgVBwOMYCBPzCdANZB9BIcH3cBNkMvS6zLNPUUgasRUA7HqxYogWaje+BghmP0wQdHgSrVTcBMkR1UcHCkCWSPKXqwcOqEJ1KRIl2vn5wm4WRgUXW5YY3kIVOO/SCNBIGtEeemu8XoREqgXFRbNb4vgKI6YfRMB37+JGFZ9RVhc+wiSZ2nwckIJRI3ID+vXMr7kAgfBWbU5ZhuTQDZLGDa1PEpgFocHjYDBDv/gjVmp8xJUBbj46gwClU3kMKfqk+vvjtMIkr8qc+2tSlGrMAII2DE3QifARqngSIifYKQGX1Jsl3C2dy24/lYFnaDKxHZbakM2r3CCOg1kdZ2BMVQ/gSrAU4zg0fFTZa1eNAiqsUbrfGVHkWGvmfhnAruvGEBgzGqn73JOZQJzrNgkGHO4JSSo+ihWJ0EvHm4iOLNbCBLt9ZfYEAQeWrVmEqgmkEWQvMiWrHnPYau/f+Qmgq/bCM7wG9N2KWtEpodYE9aLFoFqflsEajSavcN8MBoyve9Ru6cIDgoK2yAC7YqHBFaNKOpFu+ZBCOBFpJd9ao5dztXXnj9d6xp4dElA3G6U7YLtl4zls7o9A+qrMALYCoGJkH1Ec3hgaNU8GEFezQtpFP9VO47xj8Vs9viwUVmrOrzsKW4/zNiOEtA6VJmTo8cLJJDDQQaBHDU1yy3RkIT1IkKgGoIWwbHKdZxrrY003ak9OAbRZ4nrbpL+YqtQgqoABwQzsaY9uCEbuVUexQiq962ZjQC6rs2qeoa+lXK9/h0ELGz41Lg3qApwQCAuZqQpK4pJUC+iBOpdA1Y7aIZPHcozMPB5KwHXJ9gJJpC1CSCQg/J7S0AV6lW9iBOoS8lqCp4PyBkwHnZn2UHAWbbX6ogaBOo7VwTyq8ZacXIoWRWUBIFkRFrDr8zICTxbaYWOj2DHkBg+mXl2Wz7FsYME5abWW7Xz9LruTj7sMZblLDbSexI7Uaf2WS7YmQkQK2KjA/l6kqmnKIpVPozab4me4/Uol8wyng2swEZaR+V6M3AauVhkrX6+fjAba/8OBminVuyk2vF/9oHKEInDdlIk7/Vjs9/v3+arT3uNkX2KImbf/MRTH320Nf4H1AmkAG2n31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9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="" xmlns:a16="http://schemas.microsoft.com/office/drawing/2014/main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23" name="Titel 22">
            <a:extLst>
              <a:ext uri="{FF2B5EF4-FFF2-40B4-BE49-F238E27FC236}">
                <a16:creationId xmlns="" xmlns:a16="http://schemas.microsoft.com/office/drawing/2014/main" id="{0F8728F2-FADF-46A9-8EB9-8EDE7B5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cs typeface="Calibri" pitchFamily="34" charset="0"/>
              </a:rPr>
              <a:t>Anwender</a:t>
            </a:r>
            <a:endParaRPr lang="de-DE" b="0" dirty="0"/>
          </a:p>
        </p:txBody>
      </p:sp>
      <p:sp>
        <p:nvSpPr>
          <p:cNvPr id="2" name="AutoShape 2" descr="data:image/png;base64,iVBORw0KGgoAAAANSUhEUgAAAQIAAADDCAMAAABeUu/HAAAAeFBMVEX////wuQvvtQDvtADwuAD77M7xwDb99eH+/PL103r43p777MXwuhn21YH22I3768vzxlb0zWf//vn55bL0zWj214f88+H10nf54qv0y2H44KTzx0n10HHusADzx0/11H7ywz733Jnxvyv889r66L3++ev66sD33JTb1mduAAAK4klEQVR4nO3d6XaqOhQAYAhxOK1Wi/WqrbbW4fT93/CiJGEn2TsJnrZCYP/oWkWG8BkygSFJ+uijj/vH570TcPd43r3cOwl3jmeWsm4bFAJptw2uAp02EAIdNlACnTUAAh010AQ6aWAIdNDAEuicASLQMQNUoFMGhEBh8HzvpP1SkAKdMXAIdMTAKdAJA49ABwy8AtEbBAhEbhAkELVBoEDEBsEC0RrUEIjUYFNHIEqDmgIRGtQWiM7gBoHIDG4SiMrAJcA5dxhs7p30bwqXAHtP3l0fx2HgEUjiN/AKRG8QIBC5QZBA1AaBAhEbBAtEa1BDIFKDWgJRGjgF5sgG0RksdjUF3Aa70y+n/zviIaspkCRz0iB7/dW0f1dQBqQAbdBSgSR5RQ0cApRBawVwA6cAbsDaK1AYWCfkEcAMWpwHLmHmA6+AbdDqPHAJPR8ECJgGrRfQ80GQgG4QgQDMB4EC0KB95cB4jCyU+QBv5C6whdIAzQPoQZoS+f6QI4tLA1xguptii0sDNA/kB7uL1ZjI94wPKQNCIEsz0gAXGPLgC+rXI9/zNKUMSIGUMNgwSqBGofLLcRUgDdBET8tSgsgHpEBTDYQAZYDFVNaXuAF2kCGvWbn8YiiBcINp1WIINFACTTQAAqEGU9h2DjIAAs0z0ATCDKZ67yHAQBNomoEhEGLwYfajvQaGADoEe7ewBPwGloDXwBJolIEt4DNABDwGiECDDPCBX5cBKuA0GGMCjTGghr5pgydqbDn7ILYgBBpiQA/+8yHepfsiR9cpA1KgEQaO80mzP9gWA8c9lnQ3wzZZOQ6yu/+IwguZC6ibYGtHLljjm9A351ho2/ongzKgbwOSBpQAbdAIAcrAdSOUMKAFKIOGCOAG7lvBqIFLADdojABm4LsZjhi4BTCDBgkkyda8/eF9HMAy8AnYBo0SMA1CHogwDPwCpgFb/nuyvzWgQdgjIZpBiIBu0DgBaBD6UAwwCBOABg0UqAxwAay/oAxQAbSHIQ0aKSANcIHVBOsvCANUYDxZYTsqDdj2XxL6g3ExIAQYP5AGGXZPbXzgDO1iXAwaK3AxoASKfiNlQAkUZ0oYNFigaCORAqTBjhQoDPBrockCeKxEEYYbHJFlQoAyaF2sVEWGG9ihBCIxWIHmTJgBEIjCYKU1akMMxhP9jknbDcz+E0fbBzAMgdYbmAJ+A0ug5Qa2gM8AEWh0S8gXmIDbABVosQEu4DIgBFprQAnQBqRASw1eHXdMcAOHQCPumNSPFZkLcAOnQEtrhXoGMQrUMxinLgG019yKcBqk0CBWgST5E2gQr0CoQcwCYQZxC4QYOAXIZ2/aFD6D+AXI58tKg8nR1R6IRMBjwLog4DZwREQCNxpEJXCTQfDvNNoStQ2iE6htEKGA9RuMDgrUMohUoIZBtALBBhELBBpELRBkELlAgEH0Al6DDgh4DLJmPk/43eEw6IiAw6AzAkmyJH6V0h0BwqBTAqhBxwQQg84JWAYdFDAMOimgGXRUABh0VkAZdFhAGHRa4GrQcYHCYNd1gSRp4yzXffTRRx999NFHH3300UcfffTRRx999NFHH338VIzL+N6d5qPTYr1eLx7PtTcdTIZG7OerhZ2+5eH64WFULRqXmx7MadpO5aqTR/yID7vsEjvi49dya2si6Zdy+R7bJl/MecZETF7+Gh9/HsxzlDG5TKg3y7gdjD2PjN38YeUnkEBsmhnrLspVM+IcxW/SODGR9YM4kPnxvDxYigB8ab/yKrZNP7UVnhhyjmUaL9Az/HeEnD0YBOVBdAKxbqpPTrgod8lwgr/qhrKpLAnKj9mTSXA91sTa4MTtiXPYBM6r/US/rjOnCYpPv0IJUq6/scJN8C6/MI4/aSoJzO0pgm2G/c6Pw+TfSpBm2s0uF0GaaRnPSTCqnqxg6MyWioBzrWQjCMh56bOX2gTy8qggD8EEaTYIJfhTHYChU54qgpTv/QTwtXt68ll9gomIqmjRyjM3AeegAHcR5LDcsq9rjSBl8KeKKEF1ckWyh/PN24TJuQXf7LXcxWGR3ryM8+wdK5DcBFr57iLQ3jGJrgEItGsRIxioFLD9qfwSjstrTuDwjXaCgA3GZlwvNUkAS9BnUW3BSSw9BNDLRSBm8hN/sRf/PGhI1eEwAvmbb87A5JnjLSv2D8sRQZD9hxwugbmgihGzU+gjAJeNg+AxE7mUk4nSCPjQRbBWlYc+eWZRTWoLbiAYiy8JzinlJUhVAe4gKGtEvj8LCuQZE40AzGuFEMjJIa1G2FFfcAPBWZwunFIqgGDvJRA1YpFtRTZgPoIqETaBLAmY7wfeNxAsmXW6ztYh15NCE0xF9sqTk1jHrhclgaw6ZJ62CZbyuL53dQUSVBX7+UMUBc9wPZqAv8hSSRTgJIGoEa/TeQsMu14UBFzOAMInOUEgXqTDvXNfPSFfqU3A59syNgfRLjAaZw6Cpaqbyk9JgleQFPnNWCs9yJXkXHmiYrIJ5HVAdMcsAj4x4k0jAM0GmQ/1UtZBME0+1VzHToKy+CqbELJAtOpFQVB0otR0yJ8ogWxqZ96RB6ppNNQJjOAb4wJzEoj0iVYpRSBqRFZ258UmmTnEIQmOyUgVBwOMYCBPzCdANZB9BIcH3cBNkMvS6zLNPUUgasRUA7HqxYogWaje+BghmP0wQdHgSrVTcBMkR1UcHCkCWSPKXqwcOqEJ1KRIl2vn5wm4WRgUXW5YY3kIVOO/SCNBIGtEeemu8XoREqgXFRbNb4vgKI6YfRMB37+JGFZ9RVhc+wiSZ2nwckIJRI3ID+vXMr7kAgfBWbU5ZhuTQDZLGDa1PEpgFocHjYDBDv/gjVmp8xJUBbj46gwClU3kMKfqk+vvjtMIkr8qc+2tSlGrMAII2DE3QifARqngSIifYKQGX1Jsl3C2dy24/lYFnaDKxHZbakM2r3CCOg1kdZ2BMVQ/gSrAU4zg0fFTZa1eNAiqsUbrfGVHkWGvmfhnAruvGEBgzGqn73JOZQJzrNgkGHO4JSSo+ihWJ0EvHm4iOLNbCBLt9ZfYEAQeWrVmEqgmkEWQvMiWrHnPYau/f+Qmgq/bCM7wG9N2KWtEpodYE9aLFoFqflsEajSavcN8MBoyve9Ru6cIDgoK2yAC7YqHBFaNKOpFu+ZBCOBFpJd9ao5dztXXnj9d6xp4dElA3G6U7YLtl4zls7o9A+qrMALYCoGJkH1Ec3hgaNU8GEFezQtpFP9VO47xj8Vs9viwUVmrOrzsKW4/zNiOEtA6VJmTo8cLJJDDQQaBHDU1yy3RkIT1IkKgGoIWwbHKdZxrrY003ak9OAbRZ4nrbpL+YqtQgqoABwQzsaY9uCEbuVUexQiq962ZjQC6rs2qeoa+lXK9/h0ELGz41Lg3qApwQCAuZqQpK4pJUC+iBOpdA1Y7aIZPHcozMPB5KwHXJ9gJJpC1CSCQg/J7S0AV6lW9iBOoS8lqCp4PyBkwHnZn2UHAWbbX6ogaBOo7VwTyq8ZacXIoWRWUBIFkRFrDr8zICTxbaYWOj2DHkBg+mXl2Wz7FsYME5abWW7Xz9LruTj7sMZblLDbSexI7Uaf2WS7YmQkQK2KjA/l6kqmnKIpVPozab4me4/Uol8wyng2swEZaR+V6M3AauVhkrX6+fjAba/8OBminVuyk2vF/9oHKEInDdlIk7/Vjs9/v3+arT3uNkX2KImbf/MRTH320Nf4H1AmkAG2n31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6" name="Picture 4" descr="Bildergebnis fÃ¼r binanc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0" y="1481900"/>
            <a:ext cx="95094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ergebnis fÃ¼r marve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00" y="3283740"/>
            <a:ext cx="159116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ildergebnis fÃ¼r nik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51261"/>
            <a:ext cx="1080000" cy="3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ildergebnis fÃ¼r twitch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70" y="1485481"/>
            <a:ext cx="12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ildergebnis fÃ¼r hulu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18" y="1482319"/>
            <a:ext cx="11294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Bildergebnis fÃ¼r expo i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10" y="3295360"/>
            <a:ext cx="147456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gebnis fÃ¼r audibl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80" y="3107740"/>
            <a:ext cx="16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4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="" xmlns:a16="http://schemas.microsoft.com/office/drawing/2014/main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https://emojipedia-us.s3.dualstack.us-west-1.amazonaws.com/thumbs/120/apple/198/male-technologist_1f468-200d-1f4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21" y="1854200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425020" y="1854200"/>
            <a:ext cx="2609850" cy="72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b="1" dirty="0" err="1" smtClean="0">
                <a:solidFill>
                  <a:srgbClr val="344046"/>
                </a:solidFill>
              </a:rPr>
              <a:t>Let`s</a:t>
            </a:r>
            <a:r>
              <a:rPr lang="de-DE" b="1" dirty="0" smtClean="0">
                <a:solidFill>
                  <a:srgbClr val="344046"/>
                </a:solidFill>
              </a:rPr>
              <a:t> </a:t>
            </a:r>
            <a:r>
              <a:rPr lang="de-DE" b="1" dirty="0" err="1" smtClean="0">
                <a:solidFill>
                  <a:srgbClr val="344046"/>
                </a:solidFill>
              </a:rPr>
              <a:t>code</a:t>
            </a:r>
            <a:r>
              <a:rPr lang="de-DE" b="1" dirty="0" smtClean="0">
                <a:solidFill>
                  <a:srgbClr val="34404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994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Vorlage_GB40_2019_allg">
  <a:themeElements>
    <a:clrScheme name="INFORM Software">
      <a:dk1>
        <a:srgbClr val="344046"/>
      </a:dk1>
      <a:lt1>
        <a:sysClr val="window" lastClr="FFFFFF"/>
      </a:lt1>
      <a:dk2>
        <a:srgbClr val="5A6E78"/>
      </a:dk2>
      <a:lt2>
        <a:srgbClr val="81A5B6"/>
      </a:lt2>
      <a:accent1>
        <a:srgbClr val="0091A5"/>
      </a:accent1>
      <a:accent2>
        <a:srgbClr val="BECB00"/>
      </a:accent2>
      <a:accent3>
        <a:srgbClr val="F38300"/>
      </a:accent3>
      <a:accent4>
        <a:srgbClr val="C00222"/>
      </a:accent4>
      <a:accent5>
        <a:srgbClr val="3C96D2"/>
      </a:accent5>
      <a:accent6>
        <a:srgbClr val="00546E"/>
      </a:accent6>
      <a:hlink>
        <a:srgbClr val="5A6E78"/>
      </a:hlink>
      <a:folHlink>
        <a:srgbClr val="81A5B6"/>
      </a:folHlink>
    </a:clrScheme>
    <a:fontScheme name="Infor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3BECB"/>
        </a:solidFill>
        <a:ln w="9525">
          <a:solidFill>
            <a:srgbClr val="5A6E78"/>
          </a:solidFill>
        </a:ln>
      </a:spPr>
      <a:bodyPr rtlCol="0" anchor="ctr"/>
      <a:lstStyle>
        <a:defPPr>
          <a:defRPr sz="1400" dirty="0" err="1" smtClean="0">
            <a:solidFill>
              <a:srgbClr val="3440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dirty="0" smtClean="0">
            <a:solidFill>
              <a:srgbClr val="344046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Vorlage_GB40_2019_allg" id="{14DD758D-386E-4F27-BADB-233AF4E437AC}" vid="{C23B5E58-6611-4838-943A-650A7F6C90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Vorlage_GB40_2019_allg</Template>
  <TotalTime>0</TotalTime>
  <Words>207</Words>
  <Application>Microsoft Office PowerPoint</Application>
  <PresentationFormat>Bildschirmpräsentation (16:9)</PresentationFormat>
  <Paragraphs>66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Vorlage_GB40_2019_allg</vt:lpstr>
      <vt:lpstr>PowerPoint-Präsentation</vt:lpstr>
      <vt:lpstr>Server Side Rendering</vt:lpstr>
      <vt:lpstr>Server Side Rendering | Vor- &amp; Nachteile</vt:lpstr>
      <vt:lpstr>PowerPoint-Präsentation</vt:lpstr>
      <vt:lpstr>Über NextJS</vt:lpstr>
      <vt:lpstr>Anwender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Finn Zentgraf</dc:creator>
  <cp:lastModifiedBy>Finn Zentgraf</cp:lastModifiedBy>
  <cp:revision>22</cp:revision>
  <cp:lastPrinted>2018-09-11T08:32:14Z</cp:lastPrinted>
  <dcterms:created xsi:type="dcterms:W3CDTF">2019-05-13T12:04:13Z</dcterms:created>
  <dcterms:modified xsi:type="dcterms:W3CDTF">2019-05-17T08:26:58Z</dcterms:modified>
</cp:coreProperties>
</file>