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8"/>
  </p:notesMasterIdLst>
  <p:handoutMasterIdLst>
    <p:handoutMasterId r:id="rId9"/>
  </p:handoutMasterIdLst>
  <p:sldIdLst>
    <p:sldId id="750" r:id="rId2"/>
    <p:sldId id="741" r:id="rId3"/>
    <p:sldId id="816" r:id="rId4"/>
    <p:sldId id="818" r:id="rId5"/>
    <p:sldId id="817" r:id="rId6"/>
    <p:sldId id="815" r:id="rId7"/>
  </p:sldIdLst>
  <p:sldSz cx="9144000" cy="5143500" type="screen16x9"/>
  <p:notesSz cx="9939338" cy="6807200"/>
  <p:custDataLst>
    <p:tags r:id="rId1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5" userDrawn="1">
          <p15:clr>
            <a:srgbClr val="A4A3A4"/>
          </p15:clr>
        </p15:guide>
        <p15:guide id="2" orient="horz" pos="690" userDrawn="1">
          <p15:clr>
            <a:srgbClr val="A4A3A4"/>
          </p15:clr>
        </p15:guide>
        <p15:guide id="3" orient="horz" pos="3918">
          <p15:clr>
            <a:srgbClr val="A4A3A4"/>
          </p15:clr>
        </p15:guide>
        <p15:guide id="4" orient="horz" pos="4188">
          <p15:clr>
            <a:srgbClr val="A4A3A4"/>
          </p15:clr>
        </p15:guide>
        <p15:guide id="5" pos="226" userDrawn="1">
          <p15:clr>
            <a:srgbClr val="A4A3A4"/>
          </p15:clr>
        </p15:guide>
        <p15:guide id="6" pos="5624" userDrawn="1">
          <p15:clr>
            <a:srgbClr val="A4A3A4"/>
          </p15:clr>
        </p15:guide>
        <p15:guide id="7" pos="5759">
          <p15:clr>
            <a:srgbClr val="A4A3A4"/>
          </p15:clr>
        </p15:guide>
        <p15:guide id="8" pos="499" userDrawn="1">
          <p15:clr>
            <a:srgbClr val="A4A3A4"/>
          </p15:clr>
        </p15:guide>
        <p15:guide id="9" pos="876" userDrawn="1">
          <p15:clr>
            <a:srgbClr val="A4A3A4"/>
          </p15:clr>
        </p15:guide>
        <p15:guide id="10" orient="horz" pos="104">
          <p15:clr>
            <a:srgbClr val="A4A3A4"/>
          </p15:clr>
        </p15:guide>
        <p15:guide id="11" orient="horz" pos="608">
          <p15:clr>
            <a:srgbClr val="A4A3A4"/>
          </p15:clr>
        </p15:guide>
        <p15:guide id="12" orient="horz" pos="2142" userDrawn="1">
          <p15:clr>
            <a:srgbClr val="A4A3A4"/>
          </p15:clr>
        </p15:guide>
        <p15:guide id="13" orient="horz" pos="3162" userDrawn="1">
          <p15:clr>
            <a:srgbClr val="A4A3A4"/>
          </p15:clr>
        </p15:guide>
        <p15:guide id="14" pos="4924">
          <p15:clr>
            <a:srgbClr val="A4A3A4"/>
          </p15:clr>
        </p15:guide>
        <p15:guide id="15" pos="4822">
          <p15:clr>
            <a:srgbClr val="A4A3A4"/>
          </p15:clr>
        </p15:guide>
        <p15:guide id="16" orient="horz" pos="2935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1972" userDrawn="1">
          <p15:clr>
            <a:srgbClr val="A4A3A4"/>
          </p15:clr>
        </p15:guide>
        <p15:guide id="2" pos="3154" userDrawn="1">
          <p15:clr>
            <a:srgbClr val="A4A3A4"/>
          </p15:clr>
        </p15:guide>
        <p15:guide id="3" orient="horz" pos="2144" userDrawn="1">
          <p15:clr>
            <a:srgbClr val="A4A3A4"/>
          </p15:clr>
        </p15:guide>
        <p15:guide id="4" pos="313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D7C"/>
    <a:srgbClr val="FFFFFF"/>
    <a:srgbClr val="004954"/>
    <a:srgbClr val="007180"/>
    <a:srgbClr val="006F7F"/>
    <a:srgbClr val="00616E"/>
    <a:srgbClr val="007484"/>
    <a:srgbClr val="0091A5"/>
    <a:srgbClr val="005763"/>
    <a:srgbClr val="007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6" autoAdjust="0"/>
    <p:restoredTop sz="88946" autoAdjust="0"/>
  </p:normalViewPr>
  <p:slideViewPr>
    <p:cSldViewPr snapToGrid="0" snapToObjects="1" showGuides="1">
      <p:cViewPr>
        <p:scale>
          <a:sx n="100" d="100"/>
          <a:sy n="100" d="100"/>
        </p:scale>
        <p:origin x="-1992" y="-1032"/>
      </p:cViewPr>
      <p:guideLst>
        <p:guide orient="horz" pos="305"/>
        <p:guide orient="horz" pos="690"/>
        <p:guide orient="horz" pos="3918"/>
        <p:guide orient="horz" pos="4188"/>
        <p:guide orient="horz" pos="104"/>
        <p:guide orient="horz" pos="608"/>
        <p:guide orient="horz" pos="2142"/>
        <p:guide orient="horz" pos="3162"/>
        <p:guide orient="horz" pos="2935"/>
        <p:guide pos="226"/>
        <p:guide pos="5624"/>
        <p:guide pos="5759"/>
        <p:guide pos="499"/>
        <p:guide pos="876"/>
        <p:guide pos="4924"/>
        <p:guide pos="4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1170"/>
    </p:cViewPr>
  </p:sorterViewPr>
  <p:notesViewPr>
    <p:cSldViewPr snapToGrid="0" snapToObjects="1" showGuides="1">
      <p:cViewPr varScale="1">
        <p:scale>
          <a:sx n="82" d="100"/>
          <a:sy n="82" d="100"/>
        </p:scale>
        <p:origin x="-3180" y="-96"/>
      </p:cViewPr>
      <p:guideLst>
        <p:guide orient="horz" pos="1972"/>
        <p:guide orient="horz" pos="2144"/>
        <p:guide pos="3154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7047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9992" y="0"/>
            <a:ext cx="4307047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960B2-A5C1-43A5-97FF-B6E8302B8F3F}" type="datetimeFigureOut">
              <a:rPr lang="de-DE" smtClean="0"/>
              <a:t>19.07.2019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6465659"/>
            <a:ext cx="4307047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7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479C7-7ADB-4808-9235-6484CAEB8E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81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7047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9992" y="0"/>
            <a:ext cx="4307047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710C9-FE5E-4BBD-997C-1850EB479084}" type="datetimeFigureOut">
              <a:rPr lang="de-DE" smtClean="0"/>
              <a:t>19.07.2019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50900"/>
            <a:ext cx="408463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3934" y="3275965"/>
            <a:ext cx="7951470" cy="2680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6465659"/>
            <a:ext cx="4307047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7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0E59C-A1CD-4B3B-825E-331B59F2F7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30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Beispielbild, kann gerne getauscht werden (auf gute Qualität achten! – Maße für Vollbild 1500x843px)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672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600" dirty="0"/>
              <a:t>Texte von agile optimierung.de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917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600" dirty="0" smtClean="0"/>
              <a:t>Was macht </a:t>
            </a:r>
            <a:r>
              <a:rPr lang="de-DE" sz="1600" dirty="0" err="1" smtClean="0"/>
              <a:t>React</a:t>
            </a:r>
            <a:r>
              <a:rPr lang="de-DE" sz="1600" dirty="0" smtClean="0"/>
              <a:t>?</a:t>
            </a:r>
          </a:p>
          <a:p>
            <a:r>
              <a:rPr lang="de-DE" sz="1600" dirty="0" smtClean="0"/>
              <a:t>-&gt; Zahlreiche Operationen auf Virtual DOM, eine Operation</a:t>
            </a:r>
            <a:r>
              <a:rPr lang="de-DE" sz="1600" baseline="0" dirty="0" smtClean="0"/>
              <a:t> auf DOM</a:t>
            </a:r>
          </a:p>
          <a:p>
            <a:r>
              <a:rPr lang="de-DE" sz="1600" baseline="0" dirty="0" smtClean="0"/>
              <a:t>-&gt; Versprechen „Du kannst deine ganze App </a:t>
            </a:r>
            <a:r>
              <a:rPr lang="de-DE" sz="1600" baseline="0" dirty="0" err="1" smtClean="0"/>
              <a:t>rerendern</a:t>
            </a:r>
            <a:r>
              <a:rPr lang="de-DE" sz="1600" baseline="0" dirty="0" smtClean="0"/>
              <a:t>, bei jeder einzelnen Änderung und musst dir keine Sorgen über die Performance machen“</a:t>
            </a:r>
          </a:p>
          <a:p>
            <a:r>
              <a:rPr lang="de-DE" sz="1600" baseline="0" dirty="0" smtClean="0"/>
              <a:t>-&gt; Aber: Die Entwickler selber sehen noch Optimierungspotential, deswegen haben sie uns sowas gegeben wie „</a:t>
            </a:r>
            <a:r>
              <a:rPr lang="de-DE" sz="1600" baseline="0" dirty="0" err="1" smtClean="0"/>
              <a:t>shouldComponentUpdate</a:t>
            </a:r>
            <a:r>
              <a:rPr lang="de-DE" sz="1600" baseline="0" dirty="0" smtClean="0"/>
              <a:t>“</a:t>
            </a:r>
          </a:p>
          <a:p>
            <a:r>
              <a:rPr lang="de-DE" sz="1600" baseline="0" dirty="0" smtClean="0"/>
              <a:t>-&gt; Was kostet Zeit? 1. Vor allem der Vergleich zwischen Virtual und echtem DOM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917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600" dirty="0" smtClean="0"/>
          </a:p>
          <a:p>
            <a:r>
              <a:rPr lang="de-DE" sz="1600" dirty="0" smtClean="0"/>
              <a:t>Szenario: props.name ändert sich</a:t>
            </a:r>
          </a:p>
          <a:p>
            <a:pPr marL="342900" indent="-342900">
              <a:buAutoNum type="arabicPeriod"/>
            </a:pPr>
            <a:r>
              <a:rPr lang="de-DE" sz="1600" dirty="0" smtClean="0"/>
              <a:t>Beide Einträge haben ein div, also behalten wir den Knotenpunkt</a:t>
            </a:r>
          </a:p>
          <a:p>
            <a:pPr marL="342900" indent="-342900">
              <a:buAutoNum type="arabicPeriod"/>
            </a:pPr>
            <a:r>
              <a:rPr lang="de-DE" sz="1600" dirty="0" smtClean="0"/>
              <a:t>Wir prüfen alle Attribute des Knotens, die sind weiterhin gleich, also bleiben sie</a:t>
            </a:r>
          </a:p>
          <a:p>
            <a:pPr marL="342900" indent="-342900">
              <a:buAutoNum type="arabicPeriod"/>
            </a:pPr>
            <a:r>
              <a:rPr lang="de-DE" sz="1600" dirty="0" smtClean="0"/>
              <a:t>Wir prüfen den Inhalt und entdecken eine Änderung</a:t>
            </a:r>
          </a:p>
          <a:p>
            <a:endParaRPr lang="de-DE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917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Wäre es nicht viel cooler,</a:t>
            </a:r>
            <a:r>
              <a:rPr lang="de-DE" baseline="0" dirty="0" smtClean="0"/>
              <a:t> wenn wir sowas hier machen könnten?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917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600" baseline="0" dirty="0" smtClean="0"/>
              <a:t>Genau das macht </a:t>
            </a:r>
            <a:r>
              <a:rPr lang="de-DE" sz="1600" baseline="0" dirty="0" err="1" smtClean="0"/>
              <a:t>Svelte</a:t>
            </a:r>
            <a:r>
              <a:rPr lang="de-DE" sz="1600" baseline="0" dirty="0" smtClean="0"/>
              <a:t> -&gt; Aber nicht zur </a:t>
            </a:r>
            <a:r>
              <a:rPr lang="de-DE" sz="1600" baseline="0" dirty="0" err="1" smtClean="0"/>
              <a:t>Runtime</a:t>
            </a:r>
            <a:r>
              <a:rPr lang="de-DE" sz="1600" baseline="0" dirty="0" smtClean="0"/>
              <a:t>, sondern zur </a:t>
            </a:r>
            <a:r>
              <a:rPr lang="de-DE" sz="1600" baseline="0" dirty="0" err="1" smtClean="0"/>
              <a:t>Buildtime</a:t>
            </a:r>
            <a:r>
              <a:rPr lang="de-DE" sz="1600" baseline="0" dirty="0" smtClean="0"/>
              <a:t>!</a:t>
            </a:r>
          </a:p>
          <a:p>
            <a:r>
              <a:rPr lang="de-DE" sz="1600" baseline="0" dirty="0" err="1" smtClean="0"/>
              <a:t>Reactivity</a:t>
            </a:r>
            <a:r>
              <a:rPr lang="de-DE" sz="1600" baseline="0" dirty="0" smtClean="0"/>
              <a:t> aus den Komponenten in die Sprache!</a:t>
            </a:r>
            <a:endParaRPr lang="de-DE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0E59C-A1CD-4B3B-825E-331B59F2F74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91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C549A9E-72E4-453D-A969-18030D094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2874" y="160807"/>
            <a:ext cx="7843838" cy="408888"/>
          </a:xfrm>
          <a:prstGeom prst="parallelogram">
            <a:avLst/>
          </a:prstGeom>
          <a:solidFill>
            <a:srgbClr val="FFFFFF">
              <a:alpha val="78039"/>
            </a:srgbClr>
          </a:solidFill>
        </p:spPr>
        <p:txBody>
          <a:bodyPr anchor="ctr"/>
          <a:lstStyle>
            <a:lvl1pPr algn="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9">
            <a:extLst>
              <a:ext uri="{FF2B5EF4-FFF2-40B4-BE49-F238E27FC236}">
                <a16:creationId xmlns="" xmlns:a16="http://schemas.microsoft.com/office/drawing/2014/main" id="{7354D325-36B6-4393-9937-7DD8A6F5FD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424281" y="811213"/>
            <a:ext cx="8268027" cy="3854450"/>
          </a:xfrm>
        </p:spPr>
        <p:txBody>
          <a:bodyPr/>
          <a:lstStyle>
            <a:lvl1pPr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4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4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1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200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72" userDrawn="1">
          <p15:clr>
            <a:srgbClr val="FBAE40"/>
          </p15:clr>
        </p15:guide>
        <p15:guide id="4" orient="horz" pos="509" userDrawn="1">
          <p15:clr>
            <a:srgbClr val="FBAE40"/>
          </p15:clr>
        </p15:guide>
        <p15:guide id="5" orient="horz" pos="293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BEE4C139-A0E8-4CD8-861F-728341978709}"/>
              </a:ext>
            </a:extLst>
          </p:cNvPr>
          <p:cNvSpPr/>
          <p:nvPr userDrawn="1"/>
        </p:nvSpPr>
        <p:spPr>
          <a:xfrm>
            <a:off x="-57150" y="0"/>
            <a:ext cx="9213851" cy="51435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rgbClr val="344046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5C549A9E-72E4-453D-A969-18030D094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2874" y="160807"/>
            <a:ext cx="7843838" cy="408888"/>
          </a:xfrm>
          <a:prstGeom prst="parallelogram">
            <a:avLst/>
          </a:prstGeom>
          <a:solidFill>
            <a:schemeClr val="accent1">
              <a:lumMod val="75000"/>
              <a:alpha val="78039"/>
            </a:schemeClr>
          </a:solidFill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9">
            <a:extLst>
              <a:ext uri="{FF2B5EF4-FFF2-40B4-BE49-F238E27FC236}">
                <a16:creationId xmlns="" xmlns:a16="http://schemas.microsoft.com/office/drawing/2014/main" id="{7354D325-36B6-4393-9937-7DD8A6F5FD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424282" y="957263"/>
            <a:ext cx="8290060" cy="3708399"/>
          </a:xfrm>
        </p:spPr>
        <p:txBody>
          <a:bodyPr/>
          <a:lstStyle>
            <a:lvl1pPr>
              <a:spcAft>
                <a:spcPts val="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="" xmlns:a16="http://schemas.microsoft.com/office/drawing/2014/main" id="{B4A9AF9E-2473-446B-A756-D2E26855994C}"/>
              </a:ext>
            </a:extLst>
          </p:cNvPr>
          <p:cNvSpPr txBox="1"/>
          <p:nvPr userDrawn="1"/>
        </p:nvSpPr>
        <p:spPr>
          <a:xfrm>
            <a:off x="350901" y="4724666"/>
            <a:ext cx="453768" cy="235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fld id="{2B83B8FF-0937-4208-982A-9FA7A90CD738}" type="slidenum">
              <a:rPr lang="de-DE" sz="900" b="0" smtClean="0">
                <a:solidFill>
                  <a:srgbClr val="006D7C"/>
                </a:solidFill>
              </a:rPr>
              <a:t>‹Nr.›</a:t>
            </a:fld>
            <a:endParaRPr lang="de-DE" sz="900" b="0" dirty="0">
              <a:solidFill>
                <a:srgbClr val="006D7C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FE5D3318-47EA-4144-9F00-D12AE5CF4D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185" y="4608983"/>
            <a:ext cx="1189468" cy="42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9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72">
          <p15:clr>
            <a:srgbClr val="FBAE40"/>
          </p15:clr>
        </p15:guide>
        <p15:guide id="4" orient="horz" pos="509">
          <p15:clr>
            <a:srgbClr val="FBAE40"/>
          </p15:clr>
        </p15:guide>
        <p15:guide id="5" orient="horz" pos="293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BEE4C139-A0E8-4CD8-861F-728341978709}"/>
              </a:ext>
            </a:extLst>
          </p:cNvPr>
          <p:cNvSpPr/>
          <p:nvPr userDrawn="1"/>
        </p:nvSpPr>
        <p:spPr>
          <a:xfrm>
            <a:off x="-57150" y="0"/>
            <a:ext cx="9213851" cy="51435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rgbClr val="34404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="" xmlns:a16="http://schemas.microsoft.com/office/drawing/2014/main" id="{B4A9AF9E-2473-446B-A756-D2E26855994C}"/>
              </a:ext>
            </a:extLst>
          </p:cNvPr>
          <p:cNvSpPr txBox="1"/>
          <p:nvPr userDrawn="1"/>
        </p:nvSpPr>
        <p:spPr>
          <a:xfrm>
            <a:off x="350901" y="4724666"/>
            <a:ext cx="453768" cy="235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fld id="{2B83B8FF-0937-4208-982A-9FA7A90CD738}" type="slidenum">
              <a:rPr lang="de-DE" sz="900" b="0" smtClean="0">
                <a:solidFill>
                  <a:srgbClr val="006D7C"/>
                </a:solidFill>
              </a:rPr>
              <a:t>‹Nr.›</a:t>
            </a:fld>
            <a:endParaRPr lang="de-DE" sz="900" b="0" dirty="0">
              <a:solidFill>
                <a:srgbClr val="006D7C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FE5D3318-47EA-4144-9F00-D12AE5CF4D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185" y="4608983"/>
            <a:ext cx="1189468" cy="42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6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72">
          <p15:clr>
            <a:srgbClr val="FBAE40"/>
          </p15:clr>
        </p15:guide>
        <p15:guide id="4" orient="horz" pos="509">
          <p15:clr>
            <a:srgbClr val="FBAE40"/>
          </p15:clr>
        </p15:guide>
        <p15:guide id="5" orient="horz" pos="293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C549A9E-72E4-453D-A969-18030D09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9">
            <a:extLst>
              <a:ext uri="{FF2B5EF4-FFF2-40B4-BE49-F238E27FC236}">
                <a16:creationId xmlns="" xmlns:a16="http://schemas.microsoft.com/office/drawing/2014/main" id="{7354D325-36B6-4393-9937-7DD8A6F5FD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424282" y="811213"/>
            <a:ext cx="8505408" cy="3854450"/>
          </a:xfrm>
        </p:spPr>
        <p:txBody>
          <a:bodyPr/>
          <a:lstStyle>
            <a:lvl1pPr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4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4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1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291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57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="" xmlns:a16="http://schemas.microsoft.com/office/drawing/2014/main" id="{3F32DF54-F362-41C9-86DD-2571FFEFE4C2}"/>
              </a:ext>
            </a:extLst>
          </p:cNvPr>
          <p:cNvSpPr/>
          <p:nvPr/>
        </p:nvSpPr>
        <p:spPr>
          <a:xfrm>
            <a:off x="0" y="-986"/>
            <a:ext cx="9144000" cy="51435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98000">
                <a:schemeClr val="accent1"/>
              </a:gs>
            </a:gsLst>
            <a:lin ang="5400000" scaled="1"/>
          </a:gradFill>
          <a:ln w="9525">
            <a:solidFill>
              <a:srgbClr val="5A6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de-DE" sz="1400" dirty="0">
              <a:solidFill>
                <a:srgbClr val="344046"/>
              </a:solidFill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214311" y="160807"/>
            <a:ext cx="8715375" cy="40888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53543" y="797357"/>
            <a:ext cx="8260800" cy="38683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 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marL="1080000" marR="0" lvl="7" indent="-26828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●"/>
              <a:tabLst/>
              <a:defRPr/>
            </a:pPr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="" xmlns:a16="http://schemas.microsoft.com/office/drawing/2014/main" id="{AC62F0C0-8CCC-42ED-AA2B-745528AB1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0660" y="4605643"/>
            <a:ext cx="1172278" cy="41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DA66F0E4-D554-48AC-8EC0-1776E1C497AA}"/>
              </a:ext>
            </a:extLst>
          </p:cNvPr>
          <p:cNvSpPr txBox="1"/>
          <p:nvPr/>
        </p:nvSpPr>
        <p:spPr>
          <a:xfrm>
            <a:off x="350901" y="4724666"/>
            <a:ext cx="453768" cy="235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fld id="{2B83B8FF-0937-4208-982A-9FA7A90CD738}" type="slidenum">
              <a:rPr lang="de-DE" sz="900" b="0" smtClean="0">
                <a:solidFill>
                  <a:srgbClr val="006D7C"/>
                </a:solidFill>
              </a:rPr>
              <a:t>‹Nr.›</a:t>
            </a:fld>
            <a:endParaRPr lang="de-DE" sz="900" b="0" dirty="0">
              <a:solidFill>
                <a:srgbClr val="006D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18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3" r:id="rId2"/>
    <p:sldLayoutId id="2147483754" r:id="rId3"/>
    <p:sldLayoutId id="2147483752" r:id="rId4"/>
    <p:sldLayoutId id="214748375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bg1"/>
          </a:solidFill>
          <a:latin typeface="+mn-lt"/>
          <a:ea typeface="+mn-ea"/>
          <a:cs typeface="+mn-cs"/>
        </a:defRPr>
      </a:lvl1pPr>
      <a:lvl2pPr marL="271463" indent="-271463" algn="l" defTabSz="914400" rtl="0" eaLnBrk="1" latinLnBrk="0" hangingPunct="1">
        <a:spcBef>
          <a:spcPts val="60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●"/>
        <a:defRPr sz="1400" kern="1200">
          <a:solidFill>
            <a:schemeClr val="bg1"/>
          </a:solidFill>
          <a:latin typeface="+mn-lt"/>
          <a:ea typeface="+mn-ea"/>
          <a:cs typeface="+mn-cs"/>
        </a:defRPr>
      </a:lvl2pPr>
      <a:lvl3pPr marL="541338" indent="-269875" algn="l" defTabSz="914400" rtl="0" eaLnBrk="1" latinLnBrk="0" hangingPunct="1">
        <a:spcBef>
          <a:spcPts val="60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●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804863" indent="-263525" algn="l" defTabSz="914400" rtl="0" eaLnBrk="1" latinLnBrk="0" hangingPunct="1">
        <a:spcBef>
          <a:spcPts val="600"/>
        </a:spcBef>
        <a:spcAft>
          <a:spcPts val="300"/>
        </a:spcAft>
        <a:buClr>
          <a:schemeClr val="accent3"/>
        </a:buClr>
        <a:buFont typeface="Arial" panose="020B0604020202020204" pitchFamily="34" charset="0"/>
        <a:buChar char="●"/>
        <a:defRPr sz="1100" kern="1200">
          <a:solidFill>
            <a:schemeClr val="bg1"/>
          </a:solidFill>
          <a:latin typeface="+mn-lt"/>
          <a:ea typeface="+mn-ea"/>
          <a:cs typeface="+mn-cs"/>
        </a:defRPr>
      </a:lvl4pPr>
      <a:lvl5pPr marL="1080000" indent="-269875" algn="l" defTabSz="914400" rtl="0" eaLnBrk="1" latinLnBrk="0" hangingPunct="1">
        <a:spcBef>
          <a:spcPts val="600"/>
        </a:spcBef>
        <a:spcAft>
          <a:spcPts val="300"/>
        </a:spcAft>
        <a:buClr>
          <a:schemeClr val="accent3"/>
        </a:buClr>
        <a:buFont typeface="Arial" panose="020B0604020202020204" pitchFamily="34" charset="0"/>
        <a:buChar char="●"/>
        <a:defRPr sz="1100" kern="1200">
          <a:solidFill>
            <a:schemeClr val="bg1"/>
          </a:solidFill>
          <a:latin typeface="+mn-lt"/>
          <a:ea typeface="+mn-ea"/>
          <a:cs typeface="+mn-cs"/>
        </a:defRPr>
      </a:lvl5pPr>
      <a:lvl6pPr marL="1080000" indent="-268288" algn="l" defTabSz="914400" rtl="0" eaLnBrk="1" latinLnBrk="0" hangingPunct="1">
        <a:spcBef>
          <a:spcPts val="600"/>
        </a:spcBef>
        <a:spcAft>
          <a:spcPts val="300"/>
        </a:spcAft>
        <a:buClr>
          <a:schemeClr val="accent3"/>
        </a:buClr>
        <a:buFont typeface="Arial" panose="020B0604020202020204" pitchFamily="34" charset="0"/>
        <a:buChar char="●"/>
        <a:defRPr sz="1100" kern="1200">
          <a:solidFill>
            <a:schemeClr val="bg1"/>
          </a:solidFill>
          <a:latin typeface="+mn-lt"/>
          <a:ea typeface="+mn-ea"/>
          <a:cs typeface="+mn-cs"/>
        </a:defRPr>
      </a:lvl6pPr>
      <a:lvl7pPr marL="1080000" indent="-268288" algn="l" defTabSz="914400" rtl="0" eaLnBrk="1" latinLnBrk="0" hangingPunct="1">
        <a:spcBef>
          <a:spcPts val="600"/>
        </a:spcBef>
        <a:spcAft>
          <a:spcPts val="300"/>
        </a:spcAft>
        <a:buClr>
          <a:schemeClr val="accent3"/>
        </a:buClr>
        <a:buFont typeface="Arial" panose="020B0604020202020204" pitchFamily="34" charset="0"/>
        <a:buChar char="●"/>
        <a:defRPr sz="1100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811712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300"/>
        </a:spcAft>
        <a:buClr>
          <a:schemeClr val="accent3"/>
        </a:buClr>
        <a:buSzTx/>
        <a:buFont typeface="Arial" panose="020B0604020202020204" pitchFamily="34" charset="0"/>
        <a:buNone/>
        <a:tabLst/>
        <a:defRPr sz="1100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1080000" indent="-268288" algn="l" defTabSz="914400" rtl="0" eaLnBrk="1" latinLnBrk="0" hangingPunct="1">
        <a:spcBef>
          <a:spcPts val="600"/>
        </a:spcBef>
        <a:spcAft>
          <a:spcPts val="300"/>
        </a:spcAft>
        <a:buClr>
          <a:schemeClr val="accent3"/>
        </a:buClr>
        <a:buFont typeface="Arial" panose="020B0604020202020204" pitchFamily="34" charset="0"/>
        <a:buChar char="●"/>
        <a:defRPr sz="1100" kern="1200" baseline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7BACEB62-A5F2-4EDB-B555-AC39528C31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8522"/>
            <a:ext cx="9144000" cy="609600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27E267DE-CE9A-44AF-9035-9A5E009AC6F6}"/>
              </a:ext>
            </a:extLst>
          </p:cNvPr>
          <p:cNvSpPr/>
          <p:nvPr/>
        </p:nvSpPr>
        <p:spPr>
          <a:xfrm>
            <a:off x="0" y="1"/>
            <a:ext cx="9148546" cy="5143499"/>
          </a:xfrm>
          <a:prstGeom prst="rect">
            <a:avLst/>
          </a:prstGeom>
          <a:solidFill>
            <a:srgbClr val="006D7C">
              <a:alpha val="30196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rgbClr val="344046"/>
              </a:solidFill>
            </a:endParaRPr>
          </a:p>
        </p:txBody>
      </p:sp>
      <p:sp>
        <p:nvSpPr>
          <p:cNvPr id="3" name="Textplatzhalter 6"/>
          <p:cNvSpPr txBox="1">
            <a:spLocks/>
          </p:cNvSpPr>
          <p:nvPr/>
        </p:nvSpPr>
        <p:spPr>
          <a:xfrm>
            <a:off x="214313" y="3716488"/>
            <a:ext cx="5489800" cy="565022"/>
          </a:xfrm>
          <a:prstGeom prst="rect">
            <a:avLst/>
          </a:prstGeom>
          <a:noFill/>
        </p:spPr>
        <p:txBody>
          <a:bodyPr/>
          <a:lstStyle>
            <a:lvl1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1463" indent="-271463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269875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4863" indent="-263525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accent3"/>
              </a:buClr>
              <a:buFont typeface="Arial" panose="020B0604020202020204" pitchFamily="34" charset="0"/>
              <a:buChar char="●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69875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accent3"/>
              </a:buClr>
              <a:buFont typeface="Arial" panose="020B0604020202020204" pitchFamily="34" charset="0"/>
              <a:buChar char="●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268288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accent3"/>
              </a:buClr>
              <a:buFont typeface="Arial" panose="020B0604020202020204" pitchFamily="34" charset="0"/>
              <a:buChar char="●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68288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accent3"/>
              </a:buClr>
              <a:buFont typeface="Arial" panose="020B0604020202020204" pitchFamily="34" charset="0"/>
              <a:buChar char="●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1712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68288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chemeClr val="accent3"/>
              </a:buClr>
              <a:buFont typeface="Arial" panose="020B0604020202020204" pitchFamily="34" charset="0"/>
              <a:buChar char="●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de-DE" sz="2400" b="1" dirty="0" err="1" smtClean="0">
                <a:solidFill>
                  <a:schemeClr val="bg1"/>
                </a:solidFill>
              </a:rPr>
              <a:t>SvelteJS</a:t>
            </a:r>
            <a:endParaRPr lang="de-DE" sz="2400" b="1" dirty="0">
              <a:solidFill>
                <a:schemeClr val="bg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="" xmlns:a16="http://schemas.microsoft.com/office/drawing/2014/main" id="{7ECD2315-DA89-4CCF-BE43-1B315661514F}"/>
              </a:ext>
            </a:extLst>
          </p:cNvPr>
          <p:cNvSpPr txBox="1"/>
          <p:nvPr/>
        </p:nvSpPr>
        <p:spPr>
          <a:xfrm>
            <a:off x="214312" y="4209318"/>
            <a:ext cx="5489801" cy="3802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600" dirty="0" smtClean="0">
                <a:solidFill>
                  <a:schemeClr val="bg1"/>
                </a:solidFill>
              </a:rPr>
              <a:t>Finn Zentgraf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="" xmlns:a16="http://schemas.microsoft.com/office/drawing/2014/main" id="{20EC137B-C1DC-411B-B86D-CF51169CB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0660" y="4605643"/>
            <a:ext cx="1172278" cy="41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4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="" xmlns:a16="http://schemas.microsoft.com/office/drawing/2014/main" id="{02E1418F-13E9-4DD1-A436-757FB376FACC}"/>
              </a:ext>
            </a:extLst>
          </p:cNvPr>
          <p:cNvSpPr txBox="1">
            <a:spLocks/>
          </p:cNvSpPr>
          <p:nvPr/>
        </p:nvSpPr>
        <p:spPr>
          <a:xfrm>
            <a:off x="214313" y="-162797"/>
            <a:ext cx="8715375" cy="4088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1800" dirty="0">
              <a:solidFill>
                <a:schemeClr val="accent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642683" y="1132885"/>
            <a:ext cx="5850541" cy="249234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DE" sz="2800" b="1" dirty="0" smtClean="0"/>
              <a:t>„</a:t>
            </a:r>
            <a:r>
              <a:rPr lang="de-DE" sz="2800" b="1" dirty="0" err="1" smtClean="0"/>
              <a:t>the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virtual</a:t>
            </a:r>
            <a:r>
              <a:rPr lang="de-DE" sz="2800" b="1" dirty="0" smtClean="0"/>
              <a:t> DOM </a:t>
            </a:r>
            <a:r>
              <a:rPr lang="de-DE" sz="2800" b="1" dirty="0" err="1" smtClean="0"/>
              <a:t>is</a:t>
            </a:r>
            <a:r>
              <a:rPr lang="de-DE" sz="2800" b="1" dirty="0" smtClean="0"/>
              <a:t> fast“</a:t>
            </a:r>
            <a:endParaRPr lang="de-DE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6140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="" xmlns:a16="http://schemas.microsoft.com/office/drawing/2014/main" id="{02E1418F-13E9-4DD1-A436-757FB376FACC}"/>
              </a:ext>
            </a:extLst>
          </p:cNvPr>
          <p:cNvSpPr txBox="1">
            <a:spLocks/>
          </p:cNvSpPr>
          <p:nvPr/>
        </p:nvSpPr>
        <p:spPr>
          <a:xfrm>
            <a:off x="214313" y="-162797"/>
            <a:ext cx="8715375" cy="4088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1800" dirty="0">
              <a:solidFill>
                <a:schemeClr val="accent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642683" y="1132885"/>
            <a:ext cx="5850541" cy="249234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DE" sz="2800" b="1" dirty="0" smtClean="0"/>
              <a:t>„</a:t>
            </a:r>
            <a:r>
              <a:rPr lang="en-US" sz="2800" b="1" dirty="0"/>
              <a:t>the virtual DOM is usually fast enough </a:t>
            </a:r>
            <a:r>
              <a:rPr lang="de-DE" sz="2800" b="1" dirty="0" smtClean="0"/>
              <a:t>“</a:t>
            </a:r>
            <a:endParaRPr lang="de-DE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46825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="" xmlns:a16="http://schemas.microsoft.com/office/drawing/2014/main" id="{02E1418F-13E9-4DD1-A436-757FB376FACC}"/>
              </a:ext>
            </a:extLst>
          </p:cNvPr>
          <p:cNvSpPr txBox="1">
            <a:spLocks/>
          </p:cNvSpPr>
          <p:nvPr/>
        </p:nvSpPr>
        <p:spPr>
          <a:xfrm>
            <a:off x="214313" y="-162797"/>
            <a:ext cx="8715375" cy="4088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1800" dirty="0">
              <a:solidFill>
                <a:schemeClr val="accent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xmlns="" id="{77567E5F-1276-4AED-AB3C-C0E76606FFEA}"/>
              </a:ext>
            </a:extLst>
          </p:cNvPr>
          <p:cNvSpPr/>
          <p:nvPr/>
        </p:nvSpPr>
        <p:spPr>
          <a:xfrm>
            <a:off x="2934799" y="2324670"/>
            <a:ext cx="360000" cy="36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1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xmlns="" id="{77567E5F-1276-4AED-AB3C-C0E76606FFEA}"/>
              </a:ext>
            </a:extLst>
          </p:cNvPr>
          <p:cNvSpPr/>
          <p:nvPr/>
        </p:nvSpPr>
        <p:spPr>
          <a:xfrm>
            <a:off x="2942891" y="3049429"/>
            <a:ext cx="360000" cy="36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2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xmlns="" id="{77567E5F-1276-4AED-AB3C-C0E76606FFEA}"/>
              </a:ext>
            </a:extLst>
          </p:cNvPr>
          <p:cNvSpPr/>
          <p:nvPr/>
        </p:nvSpPr>
        <p:spPr>
          <a:xfrm>
            <a:off x="2934799" y="3779189"/>
            <a:ext cx="360000" cy="36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3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732703" y="2152761"/>
            <a:ext cx="3600000" cy="72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dirty="0" smtClean="0">
                <a:solidFill>
                  <a:srgbClr val="344046"/>
                </a:solidFill>
              </a:rPr>
              <a:t>Prüfung des Knotens</a:t>
            </a:r>
            <a:endParaRPr lang="de-DE" dirty="0" smtClean="0">
              <a:solidFill>
                <a:srgbClr val="344046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731355" y="2869429"/>
            <a:ext cx="3600000" cy="72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dirty="0" smtClean="0">
                <a:solidFill>
                  <a:srgbClr val="344046"/>
                </a:solidFill>
              </a:rPr>
              <a:t>Prüfung der Attribute</a:t>
            </a:r>
            <a:endParaRPr lang="de-DE" dirty="0" smtClean="0">
              <a:solidFill>
                <a:srgbClr val="344046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738099" y="3591243"/>
            <a:ext cx="3600000" cy="72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dirty="0" smtClean="0">
                <a:solidFill>
                  <a:srgbClr val="344046"/>
                </a:solidFill>
              </a:rPr>
              <a:t>Prüfung des Inhalts</a:t>
            </a:r>
            <a:endParaRPr lang="de-DE" dirty="0" smtClean="0">
              <a:solidFill>
                <a:srgbClr val="344046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908" y="409483"/>
            <a:ext cx="5760000" cy="1590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0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="" xmlns:a16="http://schemas.microsoft.com/office/drawing/2014/main" id="{02E1418F-13E9-4DD1-A436-757FB376FACC}"/>
              </a:ext>
            </a:extLst>
          </p:cNvPr>
          <p:cNvSpPr txBox="1">
            <a:spLocks/>
          </p:cNvSpPr>
          <p:nvPr/>
        </p:nvSpPr>
        <p:spPr>
          <a:xfrm>
            <a:off x="214313" y="-162797"/>
            <a:ext cx="8715375" cy="4088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1800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4" y="1820347"/>
            <a:ext cx="6568289" cy="966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20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="" xmlns:a16="http://schemas.microsoft.com/office/drawing/2014/main" id="{02E1418F-13E9-4DD1-A436-757FB376FACC}"/>
              </a:ext>
            </a:extLst>
          </p:cNvPr>
          <p:cNvSpPr txBox="1">
            <a:spLocks/>
          </p:cNvSpPr>
          <p:nvPr/>
        </p:nvSpPr>
        <p:spPr>
          <a:xfrm>
            <a:off x="214313" y="-162797"/>
            <a:ext cx="8715375" cy="4088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1800" dirty="0">
              <a:solidFill>
                <a:schemeClr val="accent1"/>
              </a:solidFill>
            </a:endParaRPr>
          </a:p>
        </p:txBody>
      </p:sp>
      <p:pic>
        <p:nvPicPr>
          <p:cNvPr id="1028" name="Picture 4" descr="C:\Users\fzentgra\Downloads\1_OJLglSTFZ1PbwpRG0U2xX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104" y="1389987"/>
            <a:ext cx="4377791" cy="236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29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Vorlage_GB40_2019_allg">
  <a:themeElements>
    <a:clrScheme name="INFORM Software">
      <a:dk1>
        <a:srgbClr val="344046"/>
      </a:dk1>
      <a:lt1>
        <a:sysClr val="window" lastClr="FFFFFF"/>
      </a:lt1>
      <a:dk2>
        <a:srgbClr val="5A6E78"/>
      </a:dk2>
      <a:lt2>
        <a:srgbClr val="81A5B6"/>
      </a:lt2>
      <a:accent1>
        <a:srgbClr val="0091A5"/>
      </a:accent1>
      <a:accent2>
        <a:srgbClr val="BECB00"/>
      </a:accent2>
      <a:accent3>
        <a:srgbClr val="F38300"/>
      </a:accent3>
      <a:accent4>
        <a:srgbClr val="C00222"/>
      </a:accent4>
      <a:accent5>
        <a:srgbClr val="3C96D2"/>
      </a:accent5>
      <a:accent6>
        <a:srgbClr val="00546E"/>
      </a:accent6>
      <a:hlink>
        <a:srgbClr val="5A6E78"/>
      </a:hlink>
      <a:folHlink>
        <a:srgbClr val="81A5B6"/>
      </a:folHlink>
    </a:clrScheme>
    <a:fontScheme name="Infor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3BECB"/>
        </a:solidFill>
        <a:ln w="9525">
          <a:solidFill>
            <a:srgbClr val="5A6E78"/>
          </a:solidFill>
        </a:ln>
      </a:spPr>
      <a:bodyPr rtlCol="0" anchor="ctr"/>
      <a:lstStyle>
        <a:defPPr>
          <a:defRPr sz="1400" dirty="0" err="1" smtClean="0">
            <a:solidFill>
              <a:srgbClr val="34404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dirty="0" smtClean="0">
            <a:solidFill>
              <a:srgbClr val="344046"/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Vorlage_GB40_2019_allg" id="{14DD758D-386E-4F27-BADB-233AF4E437AC}" vid="{C23B5E58-6611-4838-943A-650A7F6C90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Vorlage_GB40_2019_allg</Template>
  <TotalTime>0</TotalTime>
  <Words>208</Words>
  <Application>Microsoft Office PowerPoint</Application>
  <PresentationFormat>Bildschirmpräsentation (16:9)</PresentationFormat>
  <Paragraphs>31</Paragraphs>
  <Slides>6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Vorlage_GB40_2019_allg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Finn Zentgraf</dc:creator>
  <cp:lastModifiedBy>Finn Zentgraf</cp:lastModifiedBy>
  <cp:revision>16</cp:revision>
  <cp:lastPrinted>2018-09-11T08:32:14Z</cp:lastPrinted>
  <dcterms:created xsi:type="dcterms:W3CDTF">2019-07-11T09:23:29Z</dcterms:created>
  <dcterms:modified xsi:type="dcterms:W3CDTF">2019-07-19T09:15:15Z</dcterms:modified>
</cp:coreProperties>
</file>