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64" r:id="rId4"/>
    <p:sldId id="258" r:id="rId5"/>
    <p:sldId id="272" r:id="rId6"/>
    <p:sldId id="261" r:id="rId7"/>
    <p:sldId id="262" r:id="rId8"/>
    <p:sldId id="265" r:id="rId9"/>
    <p:sldId id="266" r:id="rId10"/>
    <p:sldId id="267" r:id="rId11"/>
    <p:sldId id="268" r:id="rId12"/>
    <p:sldId id="275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>
      <p:cViewPr varScale="1">
        <p:scale>
          <a:sx n="113" d="100"/>
          <a:sy n="113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27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001BCC-545B-A144-A34E-2F7969DBDC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F32DC-9D5C-494E-A5D3-A73AD8D685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624D6-C919-D146-A0EA-124FCA566C17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D3AD3-CB76-CB4D-8824-0E642B0A43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6BADF-B6AB-6441-B729-A784972FF4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6C2C5-EE64-824B-A8F7-D8DBFE130318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8969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F725-48E9-6A4F-9894-1E08674A0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1E98D-E4D8-8B47-8491-A6AE7DE89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11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239D-0DB0-5944-ACD1-5F80CD57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FFC7-C431-D34F-97AA-6AC3A686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A248D-764F-5B40-A875-B05F83C2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1734D2-1F38-F345-B108-BFC7EB2F1309}"/>
              </a:ext>
            </a:extLst>
          </p:cNvPr>
          <p:cNvSpPr/>
          <p:nvPr userDrawn="1"/>
        </p:nvSpPr>
        <p:spPr>
          <a:xfrm>
            <a:off x="9672638" y="5629275"/>
            <a:ext cx="1885950" cy="7270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A7A54-F044-1E42-B52C-F7C4E5BDE089}"/>
              </a:ext>
            </a:extLst>
          </p:cNvPr>
          <p:cNvSpPr/>
          <p:nvPr userDrawn="1"/>
        </p:nvSpPr>
        <p:spPr>
          <a:xfrm>
            <a:off x="1524000" y="356148"/>
            <a:ext cx="2313904" cy="1960015"/>
          </a:xfrm>
          <a:prstGeom prst="rect">
            <a:avLst/>
          </a:prstGeom>
          <a:blipFill dpi="0" rotWithShape="1">
            <a:blip r:embed="rId3">
              <a:alphaModFix amt="6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088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2EEC5-9C22-5D4D-B939-AC731746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D688B-5A45-6A40-8C12-83357100C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DE9ED-9AEB-D24A-926E-A561ADA4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3601-723A-2848-B6B4-3A6F2E8B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B81A5-430F-6944-B5D8-6386A0C1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704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A2BE0-213B-DA4E-8613-58624CD47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24065-E6CE-E840-8497-5CF0074E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6013-B688-8746-9F00-F7783812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7EB9-205A-EA47-AF11-B61ED3FB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ACBE-7D55-7B46-84F9-F8658487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66157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E2A3-39AB-5142-9543-B4B7BACC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64AA-810C-EF4D-8BD0-A5139A28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87B7-6B5F-0C4D-AD8B-241D987D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2DA9F-6B81-D24A-9237-1C18CA5E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2F148-50D6-344F-B094-CC2CC726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29FBE6-1A8E-D048-9CE7-19E1954FBD82}"/>
              </a:ext>
            </a:extLst>
          </p:cNvPr>
          <p:cNvSpPr/>
          <p:nvPr userDrawn="1"/>
        </p:nvSpPr>
        <p:spPr>
          <a:xfrm>
            <a:off x="9560859" y="5486400"/>
            <a:ext cx="1792941" cy="69056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B1C980-77C7-9747-8258-6820F0BD7BC8}"/>
              </a:ext>
            </a:extLst>
          </p:cNvPr>
          <p:cNvSpPr/>
          <p:nvPr userDrawn="1"/>
        </p:nvSpPr>
        <p:spPr>
          <a:xfrm>
            <a:off x="9706598" y="365126"/>
            <a:ext cx="1501462" cy="1460499"/>
          </a:xfrm>
          <a:prstGeom prst="rect">
            <a:avLst/>
          </a:prstGeom>
          <a:blipFill dpi="0" rotWithShape="1">
            <a:blip r:embed="rId3">
              <a:alphaModFix amt="2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876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60C2-F6BB-594B-9616-5B667E896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F8A84-6DF7-F64D-BE3C-FFD12042B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3084-DCED-8245-904F-48150FA7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C5103-BF18-7D44-922B-0C5A7788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DE63-9B8A-5348-9BB8-B7A2D0C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086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C3DC-1E1B-2743-A5CA-BD08ECF4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25E5-47D9-BE44-85C6-122D38989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024F0-1FF2-AB47-A5F9-BBCEA527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61CD4-7CCD-9744-BC2E-5ABF8D16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0C26F-0EDC-4C48-A210-DB88DC78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890F4-DA5F-454D-86B8-B4D5BF62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494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CC98-BE8C-1148-A75F-0076D63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C84B0-F043-3840-A77E-2DA520D6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2559E-0D22-B54A-8410-7A43D844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FB004-79F6-CE42-865D-64D83222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084B9-98B8-6A46-BEB0-299DFBF4C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C8AA6-6DDE-5840-AE37-178A7EC0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CA636-3F76-DC48-85A8-D61A561C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71EB9-6210-614E-871D-049048BA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3780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4C99-FEDC-7449-B802-6B1DEADF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B3E06-E080-5840-85ED-DD9DC8AF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03822-B489-3240-AF25-80966DA0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16771-C400-0C4C-8445-64CBE339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BC6D8C-CA71-1647-BBD9-B5D292EA417A}"/>
              </a:ext>
            </a:extLst>
          </p:cNvPr>
          <p:cNvSpPr/>
          <p:nvPr userDrawn="1"/>
        </p:nvSpPr>
        <p:spPr>
          <a:xfrm>
            <a:off x="9601201" y="5715000"/>
            <a:ext cx="1752600" cy="6413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624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8CFE7-831D-8341-AA98-4CD9BF08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2BEC7-FECB-1C4C-85B3-EAA5007B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4F675-0D71-8048-8A29-0389DF48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047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553A-2247-4A4B-A992-C8854665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B46-3251-F94B-B9BF-775B9FFD6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86440-5B97-7248-BF19-026529A5B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F905-B464-DC4F-99EE-85E24203C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F6A1-90B9-8341-B457-5D93DA09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1A878-5D86-CC41-B5D3-A68245AF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566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4915-A9CD-A040-813C-2B2E2281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85F84-8643-494D-A74C-A2FB5F498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8CD63-24F6-2B40-920D-C736B388E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0B04-07EC-604C-9BF7-C34DBED3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A1F64-A17F-DC45-83F7-D7A42066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D9362-A738-7C42-99E5-101A3930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824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DC89D-FB6D-2F42-9C76-0C147149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BD94-D405-8B4E-8FFB-D19849AC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7412-DA36-4A46-B653-21AE4EB1A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A98B-5E01-A144-85EC-BD38F66A6BF1}" type="datetimeFigureOut">
              <a:rPr lang="en-BE" smtClean="0"/>
              <a:t>31/03/2021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F10BA-8E1F-334D-8E5C-916FE8B0E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A670-E066-0642-B721-DEF811B82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C9D85-E6CD-754A-A105-A4F8AE3F2DF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531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6FC9-979C-AB4E-8981-FAB078A26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E" sz="2800" dirty="0">
                <a:latin typeface="+mn-lt"/>
              </a:rPr>
              <a:t>“This research is funded by”: Named Entity Recognition of Financial Information in Research Papers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BEDFA-F3E2-E547-BD6E-3F613119A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Daria Alexander, Arjen P. de Vries</a:t>
            </a:r>
          </a:p>
        </p:txBody>
      </p:sp>
    </p:spTree>
    <p:extLst>
      <p:ext uri="{BB962C8B-B14F-4D97-AF65-F5344CB8AC3E}">
        <p14:creationId xmlns:p14="http://schemas.microsoft.com/office/powerpoint/2010/main" val="2818031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81C7-7120-FB46-8340-C9126E11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4000" dirty="0"/>
              <a:t>6.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B06A-3C77-B240-81BF-9B7211DC7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306"/>
            <a:ext cx="10515600" cy="4579657"/>
          </a:xfrm>
        </p:spPr>
        <p:txBody>
          <a:bodyPr>
            <a:normAutofit fontScale="92500" lnSpcReduction="10000"/>
          </a:bodyPr>
          <a:lstStyle/>
          <a:p>
            <a:r>
              <a:rPr lang="en-BE" sz="2600" dirty="0"/>
              <a:t>Why does </a:t>
            </a:r>
            <a:r>
              <a:rPr lang="en-BE" sz="2600" i="1" dirty="0"/>
              <a:t>AckNer</a:t>
            </a:r>
            <a:r>
              <a:rPr lang="en-BE" sz="2600" dirty="0"/>
              <a:t> perform better than the selected NLP libraries?</a:t>
            </a:r>
          </a:p>
          <a:p>
            <a:pPr marL="0" indent="0">
              <a:buNone/>
            </a:pPr>
            <a:endParaRPr lang="en-BE" sz="2600" dirty="0"/>
          </a:p>
          <a:p>
            <a:pPr marL="457200" indent="-457200">
              <a:buAutoNum type="arabicParenR"/>
            </a:pPr>
            <a:r>
              <a:rPr lang="en-GB" sz="2600" dirty="0"/>
              <a:t>I</a:t>
            </a:r>
            <a:r>
              <a:rPr lang="en-BE" sz="2600" dirty="0"/>
              <a:t>t extracts the entities that have non-capitalised parts </a:t>
            </a:r>
            <a:r>
              <a:rPr lang="en-BE" sz="2400" dirty="0"/>
              <a:t>(</a:t>
            </a:r>
            <a:r>
              <a:rPr lang="en-GB" sz="2000" i="1" dirty="0" err="1"/>
              <a:t>Smartmix</a:t>
            </a:r>
            <a:r>
              <a:rPr lang="en-GB" sz="2000" i="1" dirty="0"/>
              <a:t> funding program</a:t>
            </a:r>
            <a:r>
              <a:rPr lang="en-GB" sz="2000" dirty="0"/>
              <a:t>, </a:t>
            </a:r>
            <a:r>
              <a:rPr lang="en-GB" sz="2000" i="1" dirty="0" err="1"/>
              <a:t>ToKeN</a:t>
            </a:r>
            <a:r>
              <a:rPr lang="en-GB" sz="2000" i="1" dirty="0"/>
              <a:t> </a:t>
            </a:r>
            <a:r>
              <a:rPr lang="en-GB" sz="2000" i="1" dirty="0" err="1"/>
              <a:t>VindIT</a:t>
            </a:r>
            <a:r>
              <a:rPr lang="en-GB" sz="2000" i="1" dirty="0"/>
              <a:t> project)</a:t>
            </a:r>
          </a:p>
          <a:p>
            <a:pPr marL="0" indent="0">
              <a:buNone/>
            </a:pPr>
            <a:r>
              <a:rPr lang="en-GB" sz="2000" b="1" i="1" dirty="0"/>
              <a:t>    E.g.: </a:t>
            </a:r>
            <a:r>
              <a:rPr lang="en-GB" sz="2000" i="1" dirty="0"/>
              <a:t>BSIK / BRICKS project</a:t>
            </a:r>
          </a:p>
          <a:p>
            <a:pPr marL="0" indent="0">
              <a:buNone/>
            </a:pPr>
            <a:r>
              <a:rPr lang="en-GB" sz="2000" i="1" dirty="0"/>
              <a:t>    </a:t>
            </a:r>
            <a:r>
              <a:rPr lang="en-GB" sz="2000" i="1" dirty="0" err="1"/>
              <a:t>DeepPavlov</a:t>
            </a:r>
            <a:r>
              <a:rPr lang="en-GB" sz="2000" dirty="0"/>
              <a:t> and </a:t>
            </a:r>
            <a:r>
              <a:rPr lang="en-GB" sz="2000" i="1" dirty="0"/>
              <a:t>Flair</a:t>
            </a:r>
            <a:r>
              <a:rPr lang="en-GB" sz="2000" dirty="0"/>
              <a:t>:    </a:t>
            </a:r>
            <a:r>
              <a:rPr lang="en-GB" sz="2000" i="1" dirty="0"/>
              <a:t>BSIK / BRICK</a:t>
            </a:r>
          </a:p>
          <a:p>
            <a:pPr marL="0" indent="0">
              <a:buNone/>
            </a:pPr>
            <a:r>
              <a:rPr lang="en-GB" sz="2000" i="1" dirty="0"/>
              <a:t>    Stanza</a:t>
            </a:r>
            <a:r>
              <a:rPr lang="en-GB" sz="2000" dirty="0"/>
              <a:t> and </a:t>
            </a:r>
            <a:r>
              <a:rPr lang="en-GB" sz="2000" i="1" dirty="0"/>
              <a:t>Spacy:</a:t>
            </a:r>
            <a:r>
              <a:rPr lang="en-GB" sz="2000" dirty="0"/>
              <a:t> do not recognise at all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sz="2400" i="1" dirty="0"/>
              <a:t>2) </a:t>
            </a:r>
            <a:r>
              <a:rPr lang="en-GB" sz="2600" dirty="0"/>
              <a:t>It extracts almost all contracts and grants:</a:t>
            </a:r>
          </a:p>
          <a:p>
            <a:pPr marL="0" indent="0">
              <a:buNone/>
            </a:pPr>
            <a:r>
              <a:rPr lang="en-GB" sz="2400" dirty="0"/>
              <a:t>    </a:t>
            </a:r>
            <a:r>
              <a:rPr lang="en-GB" sz="2000" i="1" dirty="0" err="1"/>
              <a:t>AckNER</a:t>
            </a:r>
            <a:r>
              <a:rPr lang="en-GB" sz="2000" dirty="0"/>
              <a:t> : 13 out of 14</a:t>
            </a:r>
          </a:p>
          <a:p>
            <a:pPr marL="0" indent="0">
              <a:buNone/>
            </a:pPr>
            <a:r>
              <a:rPr lang="en-GB" sz="2000" dirty="0"/>
              <a:t>     </a:t>
            </a:r>
            <a:r>
              <a:rPr lang="en-GB" sz="2000" i="1" dirty="0"/>
              <a:t>Flair </a:t>
            </a:r>
            <a:r>
              <a:rPr lang="en-GB" sz="2000" dirty="0"/>
              <a:t>: 3 out of 14</a:t>
            </a:r>
          </a:p>
          <a:p>
            <a:pPr marL="0" indent="0">
              <a:buNone/>
            </a:pPr>
            <a:r>
              <a:rPr lang="en-GB" sz="2000" dirty="0"/>
              <a:t>     </a:t>
            </a:r>
            <a:r>
              <a:rPr lang="en-GB" sz="2000" i="1" dirty="0"/>
              <a:t>Spacy </a:t>
            </a:r>
            <a:r>
              <a:rPr lang="en-GB" sz="2000" dirty="0"/>
              <a:t>and </a:t>
            </a:r>
            <a:r>
              <a:rPr lang="en-GB" sz="2000" i="1" dirty="0" err="1"/>
              <a:t>DeepPavlov</a:t>
            </a:r>
            <a:r>
              <a:rPr lang="en-GB" sz="2000" dirty="0"/>
              <a:t>: 0 out of 14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7516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A124-51B2-7049-9969-27FE7C17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4000" dirty="0"/>
              <a:t>7.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9527-2395-8243-99FC-B33E14A8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BE" sz="2400" b="1" dirty="0"/>
              <a:t>Limitations:</a:t>
            </a:r>
          </a:p>
          <a:p>
            <a:pPr>
              <a:buFontTx/>
              <a:buChar char="-"/>
            </a:pPr>
            <a:r>
              <a:rPr lang="en-GB" sz="2400" dirty="0"/>
              <a:t>The sample size is small (102 articles that contain an  “Acknowledgments”/“Funding” section, out of 321)</a:t>
            </a:r>
          </a:p>
          <a:p>
            <a:pPr>
              <a:buFontTx/>
              <a:buChar char="-"/>
            </a:pPr>
            <a:r>
              <a:rPr lang="en-GB" sz="2400" dirty="0"/>
              <a:t>Sometimes extracts sentences that do not contain funding information: </a:t>
            </a:r>
          </a:p>
          <a:p>
            <a:pPr marL="0" indent="0">
              <a:buNone/>
            </a:pPr>
            <a:r>
              <a:rPr lang="en-GB" sz="2400" i="1" dirty="0"/>
              <a:t>E.g.: </a:t>
            </a:r>
            <a:r>
              <a:rPr lang="en-GB" sz="2000" i="1" dirty="0"/>
              <a:t>We would like to thank G. </a:t>
            </a:r>
            <a:r>
              <a:rPr lang="en-GB" sz="2000" i="1" dirty="0" err="1"/>
              <a:t>Bihlmayer</a:t>
            </a:r>
            <a:r>
              <a:rPr lang="en-GB" sz="2000" i="1" dirty="0"/>
              <a:t> for technical </a:t>
            </a:r>
            <a:r>
              <a:rPr lang="en-GB" sz="2000" b="1" i="1" dirty="0"/>
              <a:t>support</a:t>
            </a:r>
            <a:r>
              <a:rPr lang="en-GB" sz="2000" i="1" dirty="0"/>
              <a:t>.</a:t>
            </a:r>
          </a:p>
          <a:p>
            <a:pPr marL="0" indent="0">
              <a:buNone/>
            </a:pPr>
            <a:r>
              <a:rPr lang="en-GB" sz="2400" b="1" dirty="0"/>
              <a:t>Findings: </a:t>
            </a:r>
          </a:p>
          <a:p>
            <a:pPr marL="0" indent="0">
              <a:buNone/>
            </a:pPr>
            <a:r>
              <a:rPr lang="en-GB" sz="2400" i="1" dirty="0"/>
              <a:t>    - </a:t>
            </a:r>
            <a:r>
              <a:rPr lang="en-GB" sz="2400" dirty="0"/>
              <a:t>NER is not a solved problem</a:t>
            </a:r>
          </a:p>
          <a:p>
            <a:pPr marL="0" indent="0">
              <a:buNone/>
            </a:pPr>
            <a:r>
              <a:rPr lang="en-GB" sz="2400" dirty="0"/>
              <a:t>    - as soon as you have unexpected data, NLP libraries do not perform that well</a:t>
            </a:r>
          </a:p>
          <a:p>
            <a:pPr marL="0" indent="0">
              <a:buNone/>
            </a:pPr>
            <a:r>
              <a:rPr lang="en-GB" sz="2400" b="1" dirty="0"/>
              <a:t>What’s next?</a:t>
            </a:r>
          </a:p>
          <a:p>
            <a:pPr marL="0" indent="0">
              <a:buNone/>
            </a:pPr>
            <a:r>
              <a:rPr lang="en-GB" sz="2400" dirty="0"/>
              <a:t>- run </a:t>
            </a:r>
            <a:r>
              <a:rPr lang="en-GB" sz="2400" i="1" dirty="0" err="1"/>
              <a:t>AckNER</a:t>
            </a:r>
            <a:r>
              <a:rPr lang="en-GB" sz="2400" dirty="0"/>
              <a:t> on a larger collection </a:t>
            </a:r>
          </a:p>
          <a:p>
            <a:pPr marL="0" indent="0">
              <a:buNone/>
            </a:pPr>
            <a:r>
              <a:rPr lang="en-GB" sz="2400" dirty="0"/>
              <a:t>- add extracted entities to a knowledge graph and link them to external and internal databases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6339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8A120-10A7-874D-A816-A52680D2BEDB}"/>
              </a:ext>
            </a:extLst>
          </p:cNvPr>
          <p:cNvSpPr txBox="1"/>
          <p:nvPr/>
        </p:nvSpPr>
        <p:spPr>
          <a:xfrm>
            <a:off x="8586439" y="1550019"/>
            <a:ext cx="324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Thank you for your attention!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BB3D2-7F18-F64E-9CB7-0C895671C688}"/>
              </a:ext>
            </a:extLst>
          </p:cNvPr>
          <p:cNvSpPr txBox="1"/>
          <p:nvPr/>
        </p:nvSpPr>
        <p:spPr>
          <a:xfrm>
            <a:off x="8642195" y="624468"/>
            <a:ext cx="354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An extract from </a:t>
            </a:r>
            <a:r>
              <a:rPr lang="en-BE" i="1" dirty="0"/>
              <a:t>AckNer </a:t>
            </a:r>
            <a:r>
              <a:rPr lang="en-BE" dirty="0"/>
              <a:t>run on ECIR-2021 proceedings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D5F2A-DAEF-9D44-B43D-E454FFD73DD2}"/>
              </a:ext>
            </a:extLst>
          </p:cNvPr>
          <p:cNvSpPr txBox="1"/>
          <p:nvPr/>
        </p:nvSpPr>
        <p:spPr>
          <a:xfrm>
            <a:off x="8642195" y="2198570"/>
            <a:ext cx="133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Questions?</a:t>
            </a:r>
          </a:p>
        </p:txBody>
      </p:sp>
      <p:pic>
        <p:nvPicPr>
          <p:cNvPr id="9" name="Picture 8" descr="Icon&#10;&#10;Description automatically generated with low confidence">
            <a:extLst>
              <a:ext uri="{FF2B5EF4-FFF2-40B4-BE49-F238E27FC236}">
                <a16:creationId xmlns:a16="http://schemas.microsoft.com/office/drawing/2014/main" id="{A9425BE9-4109-6D4A-B484-CF942A54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318" y="5477213"/>
            <a:ext cx="1681700" cy="674849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4295F3A-4A7B-4E49-811B-A59D582C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536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88F6-9864-DF4C-9925-0311A890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4000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B52E-4B5B-0B4E-BD13-4ED82BABE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3575"/>
          </a:xfrm>
        </p:spPr>
        <p:txBody>
          <a:bodyPr>
            <a:normAutofit/>
          </a:bodyPr>
          <a:lstStyle/>
          <a:p>
            <a:r>
              <a:rPr lang="en-GB" sz="2400" dirty="0"/>
              <a:t>Named Entity Recognition is the task of identifying named entities like person, location, organisation, drug, time, clinical procedure, biological protein in text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Our case: extracting funding information from research articles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It is important strategic information in academia</a:t>
            </a:r>
          </a:p>
          <a:p>
            <a:pPr marL="0" indent="0">
              <a:buNone/>
            </a:pPr>
            <a:r>
              <a:rPr lang="en-GB" sz="2400" dirty="0"/>
              <a:t> 	- which research output is linked to which research program</a:t>
            </a:r>
          </a:p>
          <a:p>
            <a:pPr marL="0" indent="0">
              <a:buNone/>
            </a:pPr>
            <a:r>
              <a:rPr lang="en-GB" sz="2400" dirty="0"/>
              <a:t>	- what are the subsidies that fund this type of research</a:t>
            </a:r>
          </a:p>
          <a:p>
            <a:pPr marL="0" indent="0">
              <a:buNone/>
            </a:pPr>
            <a:r>
              <a:rPr lang="en-GB" sz="2400" dirty="0"/>
              <a:t>	- recently: </a:t>
            </a:r>
            <a:r>
              <a:rPr lang="en-GB" sz="2400" i="1" dirty="0"/>
              <a:t>Google Scholar </a:t>
            </a:r>
            <a:r>
              <a:rPr lang="en-GB" sz="2400" dirty="0"/>
              <a:t>started using funding information to promote 	open access to papers</a:t>
            </a:r>
          </a:p>
        </p:txBody>
      </p:sp>
    </p:spTree>
    <p:extLst>
      <p:ext uri="{BB962C8B-B14F-4D97-AF65-F5344CB8AC3E}">
        <p14:creationId xmlns:p14="http://schemas.microsoft.com/office/powerpoint/2010/main" val="188996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40AD-D753-7C46-B3B4-674F0FCD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4000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73533-997F-5B4B-AF58-8AE5FB646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205" y="1825625"/>
            <a:ext cx="10624595" cy="38459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BE" sz="2400" dirty="0"/>
          </a:p>
          <a:p>
            <a:r>
              <a:rPr lang="en-GB" sz="2400" dirty="0"/>
              <a:t>Our aim: </a:t>
            </a:r>
            <a:r>
              <a:rPr lang="en-GB" sz="2400" b="1" dirty="0"/>
              <a:t>extract as much relevant funding information as possible</a:t>
            </a:r>
          </a:p>
          <a:p>
            <a:r>
              <a:rPr lang="en-BE" sz="2400" dirty="0"/>
              <a:t>For that purpose we introduce a tool which is called </a:t>
            </a:r>
            <a:r>
              <a:rPr lang="en-BE" sz="2400" i="1" dirty="0"/>
              <a:t>AckNER</a:t>
            </a:r>
          </a:p>
          <a:p>
            <a:r>
              <a:rPr lang="en-BE" sz="2400" i="1" dirty="0"/>
              <a:t>AckNER</a:t>
            </a:r>
            <a:r>
              <a:rPr lang="en-BE" sz="2400" dirty="0"/>
              <a:t> will be used to extract named entities from the ”Acknowledgements” and “Funding” sections of the scientific articles</a:t>
            </a:r>
          </a:p>
          <a:p>
            <a:r>
              <a:rPr lang="en-BE" sz="2400" dirty="0"/>
              <a:t>It will later populate a </a:t>
            </a:r>
            <a:r>
              <a:rPr lang="en-BE" sz="2400" i="1" dirty="0"/>
              <a:t>Spinque </a:t>
            </a:r>
            <a:r>
              <a:rPr lang="en-BE" sz="2400" dirty="0"/>
              <a:t>knowledge graph</a:t>
            </a:r>
          </a:p>
        </p:txBody>
      </p:sp>
    </p:spTree>
    <p:extLst>
      <p:ext uri="{BB962C8B-B14F-4D97-AF65-F5344CB8AC3E}">
        <p14:creationId xmlns:p14="http://schemas.microsoft.com/office/powerpoint/2010/main" val="313967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EC35-50AE-F843-812B-3889501B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4000" dirty="0"/>
              <a:t>2.Related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4709-3758-D244-9A6F-07483947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sz="2400" dirty="0"/>
              <a:t>Ways of extracting named entities from the ”Acknowledgements”:</a:t>
            </a:r>
          </a:p>
          <a:p>
            <a:pPr marL="0" indent="0">
              <a:buNone/>
            </a:pPr>
            <a:r>
              <a:rPr lang="en-BE" sz="2400" dirty="0"/>
              <a:t>-  Using regular expressions </a:t>
            </a:r>
            <a:r>
              <a:rPr lang="en-BE" sz="2000" i="1" dirty="0"/>
              <a:t>(Giles and Councill, 2005) </a:t>
            </a:r>
          </a:p>
          <a:p>
            <a:pPr>
              <a:buFontTx/>
              <a:buChar char="-"/>
            </a:pPr>
            <a:r>
              <a:rPr lang="en-GB" sz="2400" dirty="0"/>
              <a:t>Using pre-trained named entity recognisers such as </a:t>
            </a:r>
            <a:r>
              <a:rPr lang="en-GB" sz="2400" i="1" dirty="0" err="1"/>
              <a:t>OpenCalais</a:t>
            </a:r>
            <a:r>
              <a:rPr lang="en-GB" sz="2400" dirty="0"/>
              <a:t> and </a:t>
            </a:r>
            <a:r>
              <a:rPr lang="en-GB" sz="2400" i="1" dirty="0" err="1"/>
              <a:t>AlchemyAPI</a:t>
            </a:r>
            <a:r>
              <a:rPr lang="en-GB" sz="2400" i="1" dirty="0"/>
              <a:t> </a:t>
            </a:r>
            <a:r>
              <a:rPr lang="en-GB" sz="2000" i="1" dirty="0"/>
              <a:t>(</a:t>
            </a:r>
            <a:r>
              <a:rPr lang="en-GB" sz="2000" i="1" dirty="0" err="1"/>
              <a:t>Khabsa</a:t>
            </a:r>
            <a:r>
              <a:rPr lang="en-GB" sz="2000" i="1" dirty="0"/>
              <a:t> et al.,2012), </a:t>
            </a:r>
            <a:r>
              <a:rPr lang="en-GB" sz="2400" i="1" dirty="0"/>
              <a:t>Stanford Core NLP </a:t>
            </a:r>
            <a:r>
              <a:rPr lang="en-GB" sz="2400" dirty="0"/>
              <a:t>and </a:t>
            </a:r>
            <a:r>
              <a:rPr lang="en-GB" sz="2400" i="1" dirty="0" err="1"/>
              <a:t>LingPipe</a:t>
            </a:r>
            <a:r>
              <a:rPr lang="en-GB" sz="2400" i="1" dirty="0"/>
              <a:t>  </a:t>
            </a:r>
            <a:r>
              <a:rPr lang="en-GB" sz="2000" i="1" dirty="0"/>
              <a:t>(</a:t>
            </a:r>
            <a:r>
              <a:rPr lang="en-GB" sz="2000" i="1" dirty="0" err="1"/>
              <a:t>Kayal</a:t>
            </a:r>
            <a:r>
              <a:rPr lang="en-GB" sz="2000" i="1" dirty="0"/>
              <a:t> et al., 2019)</a:t>
            </a:r>
          </a:p>
          <a:p>
            <a:pPr>
              <a:buFontTx/>
              <a:buChar char="-"/>
            </a:pPr>
            <a:r>
              <a:rPr lang="en-GB" sz="2400" dirty="0"/>
              <a:t>Using vocabularies for the extracting the names of funding organisations, for example </a:t>
            </a:r>
            <a:r>
              <a:rPr lang="en-GB" sz="2400" i="1" dirty="0" err="1"/>
              <a:t>CrossRef’s</a:t>
            </a:r>
            <a:r>
              <a:rPr lang="en-GB" sz="2400" i="1" dirty="0"/>
              <a:t> Open Funder Regis</a:t>
            </a:r>
            <a:r>
              <a:rPr lang="en-GB" sz="2400" dirty="0"/>
              <a:t>try </a:t>
            </a:r>
            <a:r>
              <a:rPr lang="en-GB" sz="2000" i="1" dirty="0"/>
              <a:t>(</a:t>
            </a:r>
            <a:r>
              <a:rPr lang="en-GB" sz="2000" i="1" dirty="0" err="1"/>
              <a:t>Kayal</a:t>
            </a:r>
            <a:r>
              <a:rPr lang="en-GB" sz="2000" i="1" dirty="0"/>
              <a:t> et al., 2019)</a:t>
            </a:r>
          </a:p>
          <a:p>
            <a:pPr marL="0" indent="0">
              <a:buNone/>
            </a:pPr>
            <a:endParaRPr lang="en-GB" sz="2400" dirty="0"/>
          </a:p>
          <a:p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27796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754E-4FA3-8D43-A444-6C57CA3E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3. </a:t>
            </a:r>
            <a:r>
              <a:rPr lang="en-BE" sz="4000" dirty="0"/>
              <a:t>Methodology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DA60140-A48A-F94D-B4E5-A3C680E8F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25838"/>
            <a:ext cx="10368585" cy="318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2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B2CC-EE29-884B-A4F6-045A547A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4000" dirty="0"/>
              <a:t>3. Methodology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7DCD89D-80CC-0F41-8C29-8CEC018E6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9722"/>
            <a:ext cx="8559800" cy="3136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F78C1-3CE6-9A4E-B469-44429B662A67}"/>
              </a:ext>
            </a:extLst>
          </p:cNvPr>
          <p:cNvSpPr txBox="1"/>
          <p:nvPr/>
        </p:nvSpPr>
        <p:spPr>
          <a:xfrm>
            <a:off x="925975" y="1420390"/>
            <a:ext cx="847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1) Dependency patterns for extracting funding organisations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C9B57-0593-1D4F-8A28-9B0C40035CB0}"/>
              </a:ext>
            </a:extLst>
          </p:cNvPr>
          <p:cNvSpPr txBox="1"/>
          <p:nvPr/>
        </p:nvSpPr>
        <p:spPr>
          <a:xfrm>
            <a:off x="838200" y="5177118"/>
            <a:ext cx="10067365" cy="94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sentence pattern 1. This/det/work/</a:t>
            </a:r>
            <a:r>
              <a:rPr lang="en-GB" dirty="0" err="1"/>
              <a:t>nsubjpass</a:t>
            </a:r>
            <a:r>
              <a:rPr lang="en-GB" dirty="0"/>
              <a:t>/ was/</a:t>
            </a:r>
            <a:r>
              <a:rPr lang="en-GB" dirty="0" err="1"/>
              <a:t>auxpass</a:t>
            </a:r>
            <a:r>
              <a:rPr lang="en-GB" dirty="0"/>
              <a:t>/supported/ROOT/by/agent/</a:t>
            </a:r>
          </a:p>
          <a:p>
            <a:r>
              <a:rPr lang="en-GB" dirty="0"/>
              <a:t>the/det/</a:t>
            </a:r>
            <a:r>
              <a:rPr lang="en-GB" b="1" i="1" dirty="0"/>
              <a:t>Danish/comp/ National/comp/ Science/comp/ Foundation/</a:t>
            </a:r>
            <a:r>
              <a:rPr lang="en-GB" b="1" i="1" dirty="0" err="1"/>
              <a:t>pobj</a:t>
            </a:r>
            <a:r>
              <a:rPr lang="en-GB" b="1" i="1" dirty="0"/>
              <a:t>/</a:t>
            </a:r>
            <a:endParaRPr lang="en-GB" b="1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0389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5175-0860-9B43-BC79-3847A6E7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4000" dirty="0"/>
              <a:t>3.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0647-00D9-134A-933B-DBE2A11C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BE" sz="2000" b="1" dirty="0"/>
              <a:t>2) Regular expressions for extracting contracts and grants</a:t>
            </a:r>
          </a:p>
          <a:p>
            <a:pPr marL="0" indent="0">
              <a:buNone/>
            </a:pPr>
            <a:endParaRPr lang="en-BE" sz="2000" b="1" dirty="0"/>
          </a:p>
          <a:p>
            <a:pPr marL="0" indent="0">
              <a:buNone/>
            </a:pPr>
            <a:r>
              <a:rPr lang="en-BE" sz="2000" b="1" dirty="0"/>
              <a:t>a) For contracts:</a:t>
            </a:r>
          </a:p>
          <a:p>
            <a:pPr marL="0" indent="0">
              <a:buNone/>
            </a:pPr>
            <a:r>
              <a:rPr lang="en-GB" dirty="0">
                <a:latin typeface="+mj-lt"/>
              </a:rPr>
              <a:t>[Cc]</a:t>
            </a:r>
            <a:r>
              <a:rPr lang="en-GB" dirty="0" err="1">
                <a:latin typeface="+mj-lt"/>
              </a:rPr>
              <a:t>ontract</a:t>
            </a:r>
            <a:r>
              <a:rPr lang="en-GB" dirty="0">
                <a:latin typeface="+mj-lt"/>
              </a:rPr>
              <a:t> (No\.)?[A-Za-z0-9-]+</a:t>
            </a:r>
          </a:p>
          <a:p>
            <a:pPr marL="0" indent="0">
              <a:buNone/>
            </a:pPr>
            <a:endParaRPr lang="en-GB" sz="2000" dirty="0">
              <a:latin typeface="+mj-lt"/>
            </a:endParaRPr>
          </a:p>
          <a:p>
            <a:pPr marL="0" indent="0">
              <a:buNone/>
            </a:pPr>
            <a:r>
              <a:rPr lang="en-GB" sz="2000" b="1" dirty="0"/>
              <a:t>b) For grants: </a:t>
            </a:r>
          </a:p>
          <a:p>
            <a:pPr marL="0" indent="0">
              <a:buNone/>
            </a:pPr>
            <a:r>
              <a:rPr lang="en-GB" sz="2400" dirty="0">
                <a:latin typeface="+mj-lt"/>
              </a:rPr>
              <a:t>[Gg]rant ?([Aa]</a:t>
            </a:r>
            <a:r>
              <a:rPr lang="en-GB" sz="2400" dirty="0" err="1">
                <a:latin typeface="+mj-lt"/>
              </a:rPr>
              <a:t>greement</a:t>
            </a:r>
            <a:r>
              <a:rPr lang="en-GB" sz="2400" dirty="0">
                <a:latin typeface="+mj-lt"/>
              </a:rPr>
              <a:t>)? (No\.)?[A-Z0-9-\.\/\\]+</a:t>
            </a:r>
          </a:p>
          <a:p>
            <a:pPr marL="0" indent="0">
              <a:buNone/>
            </a:pPr>
            <a:endParaRPr lang="en-BE" sz="2000" b="1" dirty="0">
              <a:latin typeface="+mj-lt"/>
            </a:endParaRP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3792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F7EE-F655-6F45-9933-3E2476F5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4000" dirty="0"/>
              <a:t>4.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5854-A1C8-EE41-B76C-F1F26A11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On the from a random sample from TU Delft’s institutional repository</a:t>
            </a:r>
          </a:p>
          <a:p>
            <a:r>
              <a:rPr lang="en-GB" sz="2400" dirty="0"/>
              <a:t>321 research articles and dissertations</a:t>
            </a:r>
          </a:p>
          <a:p>
            <a:r>
              <a:rPr lang="en-GB" sz="2400" dirty="0"/>
              <a:t>Out of them 102 contained “Acknowledgments” or “Funding” sections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 Compared the results of </a:t>
            </a:r>
            <a:r>
              <a:rPr lang="en-GB" sz="2400" i="1" dirty="0" err="1"/>
              <a:t>AckNer</a:t>
            </a:r>
            <a:r>
              <a:rPr lang="en-GB" sz="2400" dirty="0"/>
              <a:t> with 4 state-of-the art NLP libraries</a:t>
            </a:r>
          </a:p>
          <a:p>
            <a:pPr>
              <a:buFontTx/>
              <a:buChar char="-"/>
            </a:pPr>
            <a:r>
              <a:rPr lang="en-GB" sz="2400" i="1" dirty="0"/>
              <a:t>Spacy</a:t>
            </a:r>
          </a:p>
          <a:p>
            <a:pPr>
              <a:buFontTx/>
              <a:buChar char="-"/>
            </a:pPr>
            <a:r>
              <a:rPr lang="en-GB" sz="2400" i="1" dirty="0"/>
              <a:t>Stanza (Stanford core NLP)</a:t>
            </a:r>
          </a:p>
          <a:p>
            <a:pPr>
              <a:buFontTx/>
              <a:buChar char="-"/>
            </a:pPr>
            <a:r>
              <a:rPr lang="en-GB" sz="2400" i="1" dirty="0"/>
              <a:t>Flair</a:t>
            </a:r>
          </a:p>
          <a:p>
            <a:pPr>
              <a:buFontTx/>
              <a:buChar char="-"/>
            </a:pPr>
            <a:r>
              <a:rPr lang="en-GB" sz="2400" i="1" dirty="0" err="1"/>
              <a:t>DeepPavlov</a:t>
            </a:r>
            <a:endParaRPr lang="en-GB" sz="2400" i="1" dirty="0"/>
          </a:p>
          <a:p>
            <a:pPr marL="0" indent="0">
              <a:buNone/>
            </a:pPr>
            <a:r>
              <a:rPr lang="en-GB" sz="2400" dirty="0"/>
              <a:t>Extracted ORG labels (for organisations) and LAW labels (for contracts and grants)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7089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B1D2-C5FF-A343-8922-B1FE0F04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sz="4000" dirty="0"/>
              <a:t>5. Results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E5E0A3-5A14-D949-A9A3-F95F41EE6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536" y="2062889"/>
            <a:ext cx="8762355" cy="2380524"/>
          </a:xfrm>
        </p:spPr>
      </p:pic>
    </p:spTree>
    <p:extLst>
      <p:ext uri="{BB962C8B-B14F-4D97-AF65-F5344CB8AC3E}">
        <p14:creationId xmlns:p14="http://schemas.microsoft.com/office/powerpoint/2010/main" val="29783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635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“This research is funded by”: Named Entity Recognition of Financial Information in Research Papers</vt:lpstr>
      <vt:lpstr>1. Introduction</vt:lpstr>
      <vt:lpstr>1. Introduction</vt:lpstr>
      <vt:lpstr>2.Related work</vt:lpstr>
      <vt:lpstr>3. Methodology</vt:lpstr>
      <vt:lpstr>3. Methodology</vt:lpstr>
      <vt:lpstr>3. Methodology</vt:lpstr>
      <vt:lpstr>4. Evaluation</vt:lpstr>
      <vt:lpstr>5. Results</vt:lpstr>
      <vt:lpstr>6. Discussion</vt:lpstr>
      <vt:lpstr>7.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Alexander</dc:creator>
  <cp:lastModifiedBy>Daria Alexander</cp:lastModifiedBy>
  <cp:revision>43</cp:revision>
  <dcterms:created xsi:type="dcterms:W3CDTF">2021-03-29T09:01:36Z</dcterms:created>
  <dcterms:modified xsi:type="dcterms:W3CDTF">2021-03-31T10:15:37Z</dcterms:modified>
</cp:coreProperties>
</file>