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6"/>
  </p:notesMasterIdLst>
  <p:sldIdLst>
    <p:sldId id="256" r:id="rId2"/>
    <p:sldId id="276" r:id="rId3"/>
    <p:sldId id="273" r:id="rId4"/>
    <p:sldId id="275" r:id="rId5"/>
    <p:sldId id="257" r:id="rId6"/>
    <p:sldId id="258" r:id="rId7"/>
    <p:sldId id="259" r:id="rId8"/>
    <p:sldId id="260" r:id="rId9"/>
    <p:sldId id="262" r:id="rId10"/>
    <p:sldId id="268" r:id="rId11"/>
    <p:sldId id="269" r:id="rId12"/>
    <p:sldId id="270" r:id="rId13"/>
    <p:sldId id="271" r:id="rId14"/>
    <p:sldId id="272" r:id="rId15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39" autoAdjust="0"/>
    <p:restoredTop sz="94713" autoAdjust="0"/>
  </p:normalViewPr>
  <p:slideViewPr>
    <p:cSldViewPr>
      <p:cViewPr varScale="1">
        <p:scale>
          <a:sx n="115" d="100"/>
          <a:sy n="115" d="100"/>
        </p:scale>
        <p:origin x="-1512" y="-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BD34528E-67D8-4513-AFA7-D6085E4CC864}" type="datetimeFigureOut">
              <a:rPr lang="ru-RU"/>
              <a:pPr>
                <a:defRPr/>
              </a:pPr>
              <a:t>08.05.2018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5BDEABBD-5C3B-4E31-9B34-BA87C046295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Образ слайда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smtClean="0"/>
          </a:p>
        </p:txBody>
      </p:sp>
      <p:sp>
        <p:nvSpPr>
          <p:cNvPr id="18435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58C4CA7-1DC8-4473-8277-A7551B2A9D18}" type="slidenum">
              <a:rPr lang="ru-RU"/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B05370-7B84-4FC2-B3C8-B681BA5BBC42}" type="datetime1">
              <a:rPr lang="ru-RU"/>
              <a:pPr>
                <a:defRPr/>
              </a:pPr>
              <a:t>08.05.2018</a:t>
            </a:fld>
            <a:endParaRPr lang="ru-RU"/>
          </a:p>
        </p:txBody>
      </p:sp>
      <p:sp>
        <p:nvSpPr>
          <p:cNvPr id="5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Наукова бібліотека ХДУ</a:t>
            </a:r>
          </a:p>
        </p:txBody>
      </p:sp>
      <p:sp>
        <p:nvSpPr>
          <p:cNvPr id="6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9A24F6-5308-4503-AE57-02B7CE57FF2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019C5A-582C-4AB4-85A5-4D7986951D54}" type="datetime1">
              <a:rPr lang="ru-RU"/>
              <a:pPr>
                <a:defRPr/>
              </a:pPr>
              <a:t>08.05.2018</a:t>
            </a:fld>
            <a:endParaRPr lang="ru-RU"/>
          </a:p>
        </p:txBody>
      </p:sp>
      <p:sp>
        <p:nvSpPr>
          <p:cNvPr id="5" name="Нижний колонтитул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Наукова бібліотека ХДУ</a:t>
            </a:r>
          </a:p>
        </p:txBody>
      </p:sp>
      <p:sp>
        <p:nvSpPr>
          <p:cNvPr id="6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940217-C85E-4388-BA95-97E3223503F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ECDD68-8342-4FC5-A0C8-C17270D282DE}" type="datetime1">
              <a:rPr lang="ru-RU"/>
              <a:pPr>
                <a:defRPr/>
              </a:pPr>
              <a:t>08.05.2018</a:t>
            </a:fld>
            <a:endParaRPr lang="ru-RU"/>
          </a:p>
        </p:txBody>
      </p:sp>
      <p:sp>
        <p:nvSpPr>
          <p:cNvPr id="5" name="Нижний колонтитул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Наукова бібліотека ХДУ</a:t>
            </a:r>
          </a:p>
        </p:txBody>
      </p:sp>
      <p:sp>
        <p:nvSpPr>
          <p:cNvPr id="6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D1ED34-E353-4DA7-B7C2-381A3BE1F1F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ctr">
              <a:defRPr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ru-RU"/>
              <a:t>Наукова бібліотека ХДУ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 algn="l">
              <a:defRPr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35BA7003-0A59-4211-839A-280EB474E4E3}" type="datetime1">
              <a:rPr lang="ru-RU"/>
              <a:pPr>
                <a:defRPr/>
              </a:pPr>
              <a:t>08.05.2018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0CDB22E-B74B-4303-A883-A8D88B17C009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95ED98-FB29-41A6-A929-011434E69FE0}" type="datetime1">
              <a:rPr lang="ru-RU"/>
              <a:pPr>
                <a:defRPr/>
              </a:pPr>
              <a:t>08.05.2018</a:t>
            </a:fld>
            <a:endParaRPr lang="ru-RU"/>
          </a:p>
        </p:txBody>
      </p:sp>
      <p:sp>
        <p:nvSpPr>
          <p:cNvPr id="5" name="Нижний колонтитул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Наукова бібліотека ХДУ</a:t>
            </a:r>
          </a:p>
        </p:txBody>
      </p:sp>
      <p:sp>
        <p:nvSpPr>
          <p:cNvPr id="6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FD50FF-3C88-4CC3-9148-E211DE6942F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385C79-4E2C-45A6-B5CA-F7BC274784EC}" type="datetime1">
              <a:rPr lang="ru-RU"/>
              <a:pPr>
                <a:defRPr/>
              </a:pPr>
              <a:t>08.05.2018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Наукова бібліотека ХДУ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0337AC-E73B-449B-9A75-20980B7A36F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23207A-FD9B-41B2-B1E0-62FF9E10501D}" type="datetime1">
              <a:rPr lang="ru-RU"/>
              <a:pPr>
                <a:defRPr/>
              </a:pPr>
              <a:t>08.05.2018</a:t>
            </a:fld>
            <a:endParaRPr lang="ru-RU"/>
          </a:p>
        </p:txBody>
      </p:sp>
      <p:sp>
        <p:nvSpPr>
          <p:cNvPr id="6" name="Нижний колонтитул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Наукова бібліотека ХДУ</a:t>
            </a:r>
          </a:p>
        </p:txBody>
      </p:sp>
      <p:sp>
        <p:nvSpPr>
          <p:cNvPr id="7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BE7D8F-9C26-43DD-857F-239D1E8B8E0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DDAEA8-3BE7-4F27-B170-764D7B14DD4B}" type="datetime1">
              <a:rPr lang="ru-RU"/>
              <a:pPr>
                <a:defRPr/>
              </a:pPr>
              <a:t>08.05.2018</a:t>
            </a:fld>
            <a:endParaRPr lang="ru-RU"/>
          </a:p>
        </p:txBody>
      </p:sp>
      <p:sp>
        <p:nvSpPr>
          <p:cNvPr id="8" name="Нижний колонтитул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Наукова бібліотека ХДУ</a:t>
            </a:r>
          </a:p>
        </p:txBody>
      </p:sp>
      <p:sp>
        <p:nvSpPr>
          <p:cNvPr id="9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DB75CB-BE16-499F-86E6-5253AE94BE3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D00D1F-C459-41BC-BF51-5EC3B08CB2DC}" type="datetime1">
              <a:rPr lang="ru-RU"/>
              <a:pPr>
                <a:defRPr/>
              </a:pPr>
              <a:t>08.05.2018</a:t>
            </a:fld>
            <a:endParaRPr lang="ru-RU"/>
          </a:p>
        </p:txBody>
      </p:sp>
      <p:sp>
        <p:nvSpPr>
          <p:cNvPr id="4" name="Нижний колонтитул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Наукова бібліотека ХДУ</a:t>
            </a:r>
          </a:p>
        </p:txBody>
      </p:sp>
      <p:sp>
        <p:nvSpPr>
          <p:cNvPr id="5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38BDEF-1CCA-468B-9CE8-0C5C0681A78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EBA449-3234-4DBF-B49A-3F7EA528C514}" type="datetime1">
              <a:rPr lang="ru-RU"/>
              <a:pPr>
                <a:defRPr/>
              </a:pPr>
              <a:t>08.05.2018</a:t>
            </a:fld>
            <a:endParaRPr lang="ru-RU"/>
          </a:p>
        </p:txBody>
      </p:sp>
      <p:sp>
        <p:nvSpPr>
          <p:cNvPr id="3" name="Нижний колонтитул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Наукова бібліотека ХДУ</a:t>
            </a:r>
          </a:p>
        </p:txBody>
      </p:sp>
      <p:sp>
        <p:nvSpPr>
          <p:cNvPr id="4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7BF7D9-F80D-42B9-A944-D332E4097F7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F20220-515F-4D39-B4ED-841580BDB42B}" type="datetime1">
              <a:rPr lang="ru-RU"/>
              <a:pPr>
                <a:defRPr/>
              </a:pPr>
              <a:t>08.05.2018</a:t>
            </a:fld>
            <a:endParaRPr lang="ru-RU"/>
          </a:p>
        </p:txBody>
      </p:sp>
      <p:sp>
        <p:nvSpPr>
          <p:cNvPr id="6" name="Нижний колонтитул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Наукова бібліотека ХДУ</a:t>
            </a:r>
          </a:p>
        </p:txBody>
      </p:sp>
      <p:sp>
        <p:nvSpPr>
          <p:cNvPr id="7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1E4F7E-A49B-4437-B6D9-AB2EB1983CD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с одним вырезанным скругленным углом 8"/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Прямоугольный треугольник 11"/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Полилиния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8" name="Полилиния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ru-RU" noProof="0" smtClean="0"/>
              <a:t>Вставка рисунка</a:t>
            </a:r>
            <a:endParaRPr lang="en-US" noProof="0" dirty="0"/>
          </a:p>
        </p:txBody>
      </p:sp>
      <p:sp>
        <p:nvSpPr>
          <p:cNvPr id="9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67C9BC-8505-467C-980F-815100B341C6}" type="datetime1">
              <a:rPr lang="ru-RU"/>
              <a:pPr>
                <a:defRPr/>
              </a:pPr>
              <a:t>08.05.2018</a:t>
            </a:fld>
            <a:endParaRPr lang="ru-RU"/>
          </a:p>
        </p:txBody>
      </p:sp>
      <p:sp>
        <p:nvSpPr>
          <p:cNvPr id="10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Наукова бібліотека ХДУ</a:t>
            </a:r>
          </a:p>
        </p:txBody>
      </p:sp>
      <p:sp>
        <p:nvSpPr>
          <p:cNvPr id="11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6F626A-A313-459E-A042-F25F83F0F4A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 6"/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028" name="Заголовок 8"/>
          <p:cNvSpPr>
            <a:spLocks noGrp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  <a:endParaRPr lang="en-US" smtClean="0"/>
          </a:p>
        </p:txBody>
      </p:sp>
      <p:sp>
        <p:nvSpPr>
          <p:cNvPr id="1029" name="Текст 29"/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smtClean="0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2">
                    <a:shade val="9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203D0786-823A-4421-837A-696860EF820A}" type="datetime1">
              <a:rPr lang="ru-RU"/>
              <a:pPr>
                <a:defRPr/>
              </a:pPr>
              <a:t>08.05.2018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2">
                    <a:shade val="9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ru-RU"/>
              <a:t>Наукова бібліотека ХДУ</a:t>
            </a:r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2">
                    <a:shade val="9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9EC0B705-58F6-4048-920B-EEA09EAB6C0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grpSp>
        <p:nvGrpSpPr>
          <p:cNvPr id="1033" name="Группа 1"/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12" name="Полилиния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3" name="Полилиния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77" r:id="rId2"/>
    <p:sldLayoutId id="2147483686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7" r:id="rId9"/>
    <p:sldLayoutId id="2147483683" r:id="rId10"/>
    <p:sldLayoutId id="2147483684" r:id="rId11"/>
    <p:sldLayoutId id="2147483688" r:id="rId12"/>
  </p:sldLayoutIdLst>
  <p:hf sldNum="0" hdr="0" dt="0"/>
  <p:txStyles>
    <p:titleStyle>
      <a:lvl1pPr algn="l" rtl="0" fontAlgn="base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9pPr>
    </p:titleStyle>
    <p:bodyStyle>
      <a:lvl1pPr marL="273050" indent="-273050" algn="l" rtl="0" fontAlgn="base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fontAlgn="base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fontAlgn="base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fontAlgn="base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337320"/>
          </a:xfrm>
        </p:spPr>
        <p:txBody>
          <a:bodyPr>
            <a:no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6600" dirty="0" smtClean="0">
                <a:latin typeface="Candara" panose="020E0502030303020204" pitchFamily="34" charset="0"/>
              </a:rPr>
              <a:t>Google </a:t>
            </a:r>
            <a:r>
              <a:rPr lang="ru-RU" sz="6600" dirty="0" err="1" smtClean="0">
                <a:latin typeface="Candara" panose="020E0502030303020204" pitchFamily="34" charset="0"/>
              </a:rPr>
              <a:t>Академія</a:t>
            </a:r>
            <a:endParaRPr lang="ru-RU" sz="6600" dirty="0">
              <a:latin typeface="Candara" panose="020E0502030303020204" pitchFamily="34" charset="0"/>
            </a:endParaRPr>
          </a:p>
        </p:txBody>
      </p:sp>
      <p:sp>
        <p:nvSpPr>
          <p:cNvPr id="15362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39750" y="3068638"/>
            <a:ext cx="7854950" cy="1752600"/>
          </a:xfrm>
        </p:spPr>
        <p:txBody>
          <a:bodyPr/>
          <a:lstStyle/>
          <a:p>
            <a:pPr marR="0" algn="just"/>
            <a:r>
              <a:rPr lang="ru-RU" sz="2800" smtClean="0">
                <a:latin typeface="Candara" pitchFamily="34" charset="0"/>
              </a:rPr>
              <a:t>безкоштовна спеціалізована пошукова система, що </a:t>
            </a:r>
            <a:r>
              <a:rPr lang="uk-UA" sz="2800" smtClean="0">
                <a:latin typeface="Candara" pitchFamily="34" charset="0"/>
              </a:rPr>
              <a:t>індексує повні тексти наукових публікацій усіх форматів та дисциплін</a:t>
            </a:r>
            <a:endParaRPr lang="ru-RU" sz="2800" smtClean="0">
              <a:latin typeface="Candara" pitchFamily="34" charset="0"/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179388" y="6381750"/>
            <a:ext cx="3352800" cy="365125"/>
          </a:xfrm>
        </p:spPr>
        <p:txBody>
          <a:bodyPr/>
          <a:lstStyle/>
          <a:p>
            <a:pPr>
              <a:defRPr/>
            </a:pPr>
            <a:r>
              <a:rPr lang="ru-RU" dirty="0" err="1"/>
              <a:t>Наукова</a:t>
            </a:r>
            <a:r>
              <a:rPr lang="ru-RU" dirty="0"/>
              <a:t> </a:t>
            </a:r>
            <a:r>
              <a:rPr lang="ru-RU" dirty="0" err="1"/>
              <a:t>бібліотека</a:t>
            </a:r>
            <a:r>
              <a:rPr lang="ru-RU" dirty="0"/>
              <a:t> ХДУ</a:t>
            </a:r>
            <a:endParaRPr lang="ru-RU" dirty="0"/>
          </a:p>
        </p:txBody>
      </p:sp>
      <p:pic>
        <p:nvPicPr>
          <p:cNvPr id="15364" name="Picture 6" descr="ÐÐ°ÑÑÐ¸Ð½ÐºÐ¸ Ð¿Ð¾ Ð·Ð°Ð¿ÑÐ¾ÑÑ google scholar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90963" y="4652963"/>
            <a:ext cx="4824412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Заголовок 2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514475"/>
          </a:xfrm>
        </p:spPr>
        <p:txBody>
          <a:bodyPr tIns="40087"/>
          <a:lstStyle/>
          <a:p>
            <a:pPr marL="11113">
              <a:spcBef>
                <a:spcPts val="775"/>
              </a:spcBef>
            </a:pPr>
            <a:r>
              <a:rPr lang="ru-RU" sz="4400" smtClean="0">
                <a:latin typeface="Candara" pitchFamily="34" charset="0"/>
                <a:cs typeface="Times New Roman" pitchFamily="18" charset="0"/>
              </a:rPr>
              <a:t>2. Основна реєстрація в системі.</a:t>
            </a:r>
            <a:r>
              <a:rPr lang="ru-RU" sz="3800" smtClean="0">
                <a:latin typeface="Candara" pitchFamily="34" charset="0"/>
                <a:cs typeface="Times New Roman" pitchFamily="18" charset="0"/>
              </a:rPr>
              <a:t/>
            </a:r>
            <a:br>
              <a:rPr lang="ru-RU" sz="3800" smtClean="0">
                <a:latin typeface="Candara" pitchFamily="34" charset="0"/>
                <a:cs typeface="Times New Roman" pitchFamily="18" charset="0"/>
              </a:rPr>
            </a:br>
            <a:r>
              <a:rPr lang="ru-RU" sz="2800" smtClean="0">
                <a:latin typeface="Candara" pitchFamily="34" charset="0"/>
                <a:cs typeface="Times New Roman" pitchFamily="18" charset="0"/>
              </a:rPr>
              <a:t>Після входу в свій аккаунт Google з'явиться форма реєстрації в Google Академії</a:t>
            </a:r>
            <a:endParaRPr lang="ru-RU" sz="2800" smtClean="0">
              <a:latin typeface="Candara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79388" y="3500438"/>
            <a:ext cx="3097212" cy="2374900"/>
          </a:xfrm>
          <a:prstGeom prst="rect">
            <a:avLst/>
          </a:prstGeom>
        </p:spPr>
        <p:txBody>
          <a:bodyPr lIns="80175" tIns="40087" rIns="80175" bIns="40087">
            <a:spAutoFit/>
          </a:bodyPr>
          <a:lstStyle/>
          <a:p>
            <a:pPr marL="11133" fontAlgn="auto">
              <a:spcBef>
                <a:spcPts val="649"/>
              </a:spcBef>
              <a:spcAft>
                <a:spcPts val="0"/>
              </a:spcAft>
              <a:defRPr/>
            </a:pPr>
            <a:r>
              <a:rPr lang="ru-RU" sz="2400" spc="-9" dirty="0">
                <a:latin typeface="Candara" panose="020E0502030303020204" pitchFamily="34" charset="0"/>
                <a:cs typeface="Arial"/>
              </a:rPr>
              <a:t>Поля </a:t>
            </a:r>
            <a:r>
              <a:rPr lang="ru-RU" sz="2400" spc="-4" dirty="0">
                <a:latin typeface="Candara" panose="020E0502030303020204" pitchFamily="34" charset="0"/>
                <a:cs typeface="Arial"/>
              </a:rPr>
              <a:t>для </a:t>
            </a:r>
            <a:r>
              <a:rPr lang="ru-RU" sz="2400" spc="-4" dirty="0" err="1">
                <a:latin typeface="Candara" panose="020E0502030303020204" pitchFamily="34" charset="0"/>
                <a:cs typeface="Arial"/>
              </a:rPr>
              <a:t>заповнення</a:t>
            </a:r>
            <a:r>
              <a:rPr lang="ru-RU" sz="2400" spc="-4" dirty="0">
                <a:latin typeface="Candara" panose="020E0502030303020204" pitchFamily="34" charset="0"/>
                <a:cs typeface="Arial"/>
              </a:rPr>
              <a:t>:</a:t>
            </a:r>
            <a:endParaRPr lang="ru-RU" sz="2400" dirty="0">
              <a:latin typeface="Candara" panose="020E0502030303020204" pitchFamily="34" charset="0"/>
              <a:cs typeface="Arial"/>
            </a:endParaRPr>
          </a:p>
          <a:p>
            <a:pPr marL="276225" indent="-200025" fontAlgn="auto">
              <a:spcBef>
                <a:spcPts val="561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76225" algn="l"/>
              </a:tabLst>
              <a:defRPr/>
            </a:pPr>
            <a:r>
              <a:rPr lang="uk-UA" sz="2400" spc="-4" dirty="0">
                <a:latin typeface="Candara" panose="020E0502030303020204" pitchFamily="34" charset="0"/>
                <a:cs typeface="Arial"/>
              </a:rPr>
              <a:t>Ім’я</a:t>
            </a:r>
            <a:endParaRPr lang="ru-RU" sz="2400" dirty="0">
              <a:latin typeface="Candara" panose="020E0502030303020204" pitchFamily="34" charset="0"/>
              <a:cs typeface="Arial"/>
            </a:endParaRPr>
          </a:p>
          <a:p>
            <a:pPr marL="276225" indent="-200025" fontAlgn="auto">
              <a:spcBef>
                <a:spcPts val="35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76225" algn="l"/>
              </a:tabLst>
              <a:defRPr/>
            </a:pPr>
            <a:r>
              <a:rPr lang="ru-RU" sz="2400" spc="-4" dirty="0" err="1">
                <a:latin typeface="Candara" panose="020E0502030303020204" pitchFamily="34" charset="0"/>
                <a:cs typeface="Arial"/>
              </a:rPr>
              <a:t>Місце</a:t>
            </a:r>
            <a:r>
              <a:rPr lang="ru-RU" sz="2400" spc="-4" dirty="0">
                <a:latin typeface="Candara" panose="020E0502030303020204" pitchFamily="34" charset="0"/>
                <a:cs typeface="Arial"/>
              </a:rPr>
              <a:t> </a:t>
            </a:r>
            <a:r>
              <a:rPr lang="ru-RU" sz="2400" spc="-4" dirty="0" err="1">
                <a:latin typeface="Candara" panose="020E0502030303020204" pitchFamily="34" charset="0"/>
                <a:cs typeface="Arial"/>
              </a:rPr>
              <a:t>роботи</a:t>
            </a:r>
            <a:endParaRPr lang="ru-RU" sz="2400" dirty="0">
              <a:latin typeface="Candara" panose="020E0502030303020204" pitchFamily="34" charset="0"/>
              <a:cs typeface="Arial"/>
            </a:endParaRPr>
          </a:p>
          <a:p>
            <a:pPr marL="276225" indent="-200025" fontAlgn="auto">
              <a:spcBef>
                <a:spcPts val="35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76225" algn="l"/>
              </a:tabLst>
              <a:defRPr/>
            </a:pPr>
            <a:r>
              <a:rPr lang="uk-UA" sz="2400" spc="-4" dirty="0">
                <a:latin typeface="Candara" panose="020E0502030303020204" pitchFamily="34" charset="0"/>
                <a:cs typeface="Arial"/>
              </a:rPr>
              <a:t>Електронна пошта для підтвердження</a:t>
            </a:r>
          </a:p>
          <a:p>
            <a:pPr marL="276225" indent="-200025" fontAlgn="auto">
              <a:spcBef>
                <a:spcPts val="35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76225" algn="l"/>
              </a:tabLst>
              <a:defRPr/>
            </a:pPr>
            <a:r>
              <a:rPr lang="ru-RU" sz="2400" dirty="0">
                <a:latin typeface="Candara" panose="020E0502030303020204" pitchFamily="34" charset="0"/>
                <a:cs typeface="Arial"/>
              </a:rPr>
              <a:t>Область </a:t>
            </a:r>
            <a:r>
              <a:rPr lang="ru-RU" sz="2400" dirty="0" err="1">
                <a:latin typeface="Candara" panose="020E0502030303020204" pitchFamily="34" charset="0"/>
                <a:cs typeface="Arial"/>
              </a:rPr>
              <a:t>інтересів</a:t>
            </a:r>
            <a:endParaRPr lang="ru-RU" sz="2400" dirty="0">
              <a:latin typeface="Candara" panose="020E0502030303020204" pitchFamily="34" charset="0"/>
              <a:cs typeface="Arial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 t="8675" r="49983" b="32768"/>
          <a:stretch>
            <a:fillRect/>
          </a:stretch>
        </p:blipFill>
        <p:spPr bwMode="auto">
          <a:xfrm>
            <a:off x="3281363" y="2708275"/>
            <a:ext cx="5467350" cy="36004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107950" y="6356350"/>
            <a:ext cx="3352800" cy="365125"/>
          </a:xfrm>
        </p:spPr>
        <p:txBody>
          <a:bodyPr/>
          <a:lstStyle/>
          <a:p>
            <a:pPr>
              <a:defRPr/>
            </a:pPr>
            <a:r>
              <a:rPr lang="ru-RU" dirty="0" err="1"/>
              <a:t>Наукова</a:t>
            </a:r>
            <a:r>
              <a:rPr lang="ru-RU" dirty="0"/>
              <a:t> </a:t>
            </a:r>
            <a:r>
              <a:rPr lang="ru-RU" dirty="0" err="1"/>
              <a:t>бібліотека</a:t>
            </a:r>
            <a:r>
              <a:rPr lang="ru-RU" dirty="0"/>
              <a:t> ХДУ</a:t>
            </a:r>
            <a:endParaRPr lang="ru-RU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50825" y="692150"/>
            <a:ext cx="8405813" cy="514350"/>
          </a:xfrm>
          <a:prstGeom prst="rect">
            <a:avLst/>
          </a:prstGeom>
        </p:spPr>
        <p:txBody>
          <a:bodyPr lIns="0" tIns="82386" rIns="0" bIns="0">
            <a:spAutoFit/>
          </a:bodyPr>
          <a:lstStyle/>
          <a:p>
            <a:pPr marL="11133" algn="ctr" fontAlgn="auto">
              <a:spcBef>
                <a:spcPts val="482"/>
              </a:spcBef>
              <a:spcAft>
                <a:spcPts val="0"/>
              </a:spcAft>
              <a:defRPr/>
            </a:pPr>
            <a:r>
              <a:rPr sz="2800" spc="-4" dirty="0" err="1">
                <a:solidFill>
                  <a:schemeClr val="tx2"/>
                </a:solidFill>
                <a:latin typeface="Candara" panose="020E0502030303020204" pitchFamily="34" charset="0"/>
                <a:cs typeface="Arial"/>
              </a:rPr>
              <a:t>На</a:t>
            </a:r>
            <a:r>
              <a:rPr sz="2800" spc="-4" dirty="0">
                <a:solidFill>
                  <a:schemeClr val="tx2"/>
                </a:solidFill>
                <a:latin typeface="Candara" panose="020E0502030303020204" pitchFamily="34" charset="0"/>
                <a:cs typeface="Arial"/>
              </a:rPr>
              <a:t> </a:t>
            </a:r>
            <a:r>
              <a:rPr lang="uk-UA" sz="2800" spc="-9" dirty="0">
                <a:solidFill>
                  <a:schemeClr val="tx2"/>
                </a:solidFill>
                <a:latin typeface="Candara" panose="020E0502030303020204" pitchFamily="34" charset="0"/>
                <a:cs typeface="Arial"/>
              </a:rPr>
              <a:t>наступному кроці необхідно вказати свої статті.</a:t>
            </a:r>
            <a:endParaRPr sz="2800" dirty="0">
              <a:solidFill>
                <a:schemeClr val="tx2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26626" name="Rectangle 1"/>
          <p:cNvSpPr>
            <a:spLocks noChangeArrowheads="1"/>
          </p:cNvSpPr>
          <p:nvPr/>
        </p:nvSpPr>
        <p:spPr bwMode="auto">
          <a:xfrm>
            <a:off x="928688" y="5510213"/>
            <a:ext cx="7070725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0175" tIns="40087" rIns="80175" bIns="40087" anchor="ctr">
            <a:spAutoFit/>
          </a:bodyPr>
          <a:lstStyle/>
          <a:p>
            <a:pPr defTabSz="801688"/>
            <a:r>
              <a:rPr lang="uk-UA" sz="2800">
                <a:solidFill>
                  <a:schemeClr val="tx2"/>
                </a:solidFill>
                <a:latin typeface="Candara" pitchFamily="34" charset="0"/>
                <a:cs typeface="Arial" charset="0"/>
              </a:rPr>
              <a:t>Можна пропустити цей крок, натиснувши </a:t>
            </a:r>
            <a:r>
              <a:rPr lang="en-US" sz="2800">
                <a:solidFill>
                  <a:schemeClr val="tx2"/>
                </a:solidFill>
                <a:latin typeface="Candara" pitchFamily="34" charset="0"/>
                <a:cs typeface="Arial" charset="0"/>
              </a:rPr>
              <a:t/>
            </a:r>
            <a:br>
              <a:rPr lang="en-US" sz="2800">
                <a:solidFill>
                  <a:schemeClr val="tx2"/>
                </a:solidFill>
                <a:latin typeface="Candara" pitchFamily="34" charset="0"/>
                <a:cs typeface="Arial" charset="0"/>
              </a:rPr>
            </a:br>
            <a:r>
              <a:rPr lang="uk-UA" sz="2800">
                <a:solidFill>
                  <a:schemeClr val="tx2"/>
                </a:solidFill>
                <a:latin typeface="Candara" pitchFamily="34" charset="0"/>
                <a:cs typeface="Arial" charset="0"/>
              </a:rPr>
              <a:t>відповідне посилання.</a:t>
            </a:r>
            <a:endParaRPr lang="ru-RU" sz="2800">
              <a:solidFill>
                <a:schemeClr val="tx2"/>
              </a:solidFill>
              <a:latin typeface="Candara" pitchFamily="34" charset="0"/>
              <a:cs typeface="Arial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 t="8535" r="43187" b="10380"/>
          <a:stretch>
            <a:fillRect/>
          </a:stretch>
        </p:blipFill>
        <p:spPr bwMode="auto">
          <a:xfrm>
            <a:off x="1908175" y="1341438"/>
            <a:ext cx="5111750" cy="41036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Овал 6"/>
          <p:cNvSpPr/>
          <p:nvPr/>
        </p:nvSpPr>
        <p:spPr>
          <a:xfrm>
            <a:off x="6084888" y="1557338"/>
            <a:ext cx="647700" cy="431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8" name="Стрелка вниз 7"/>
          <p:cNvSpPr/>
          <p:nvPr/>
        </p:nvSpPr>
        <p:spPr>
          <a:xfrm rot="7165252">
            <a:off x="6997701" y="1601787"/>
            <a:ext cx="487362" cy="1223963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10"/>
          </p:nvPr>
        </p:nvSpPr>
        <p:spPr>
          <a:xfrm>
            <a:off x="107950" y="6381750"/>
            <a:ext cx="3352800" cy="365125"/>
          </a:xfrm>
        </p:spPr>
        <p:txBody>
          <a:bodyPr/>
          <a:lstStyle/>
          <a:p>
            <a:pPr algn="l">
              <a:defRPr/>
            </a:pPr>
            <a:r>
              <a:rPr lang="ru-RU" dirty="0" err="1"/>
              <a:t>Наукова</a:t>
            </a:r>
            <a:r>
              <a:rPr lang="ru-RU" dirty="0"/>
              <a:t> </a:t>
            </a:r>
            <a:r>
              <a:rPr lang="ru-RU" dirty="0" err="1"/>
              <a:t>бібліотека</a:t>
            </a:r>
            <a:r>
              <a:rPr lang="ru-RU" dirty="0"/>
              <a:t> ХДУ</a:t>
            </a:r>
            <a:endParaRPr lang="ru-RU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Прямоугольник 1"/>
          <p:cNvSpPr>
            <a:spLocks noChangeArrowheads="1"/>
          </p:cNvSpPr>
          <p:nvPr/>
        </p:nvSpPr>
        <p:spPr bwMode="auto">
          <a:xfrm>
            <a:off x="1187450" y="1065213"/>
            <a:ext cx="63023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0175" tIns="40087" rIns="80175" bIns="40087">
            <a:spAutoFit/>
          </a:bodyPr>
          <a:lstStyle/>
          <a:p>
            <a:pPr defTabSz="801688" eaLnBrk="0" hangingPunct="0"/>
            <a:r>
              <a:rPr lang="uk-UA" sz="2800">
                <a:solidFill>
                  <a:schemeClr val="tx2"/>
                </a:solidFill>
                <a:latin typeface="Candara" pitchFamily="34" charset="0"/>
                <a:cs typeface="Arial" charset="0"/>
              </a:rPr>
              <a:t>Обираєте спосіб оновлювання статтей.</a:t>
            </a:r>
            <a:endParaRPr lang="ru-RU" sz="2800">
              <a:solidFill>
                <a:schemeClr val="tx2"/>
              </a:solidFill>
              <a:latin typeface="Candara" pitchFamily="34" charset="0"/>
              <a:cs typeface="Arial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 t="8766" r="53512" b="53668"/>
          <a:stretch>
            <a:fillRect/>
          </a:stretch>
        </p:blipFill>
        <p:spPr bwMode="auto">
          <a:xfrm>
            <a:off x="539750" y="2001838"/>
            <a:ext cx="8208963" cy="37306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>
          <a:xfrm>
            <a:off x="139700" y="6356350"/>
            <a:ext cx="3352800" cy="365125"/>
          </a:xfrm>
        </p:spPr>
        <p:txBody>
          <a:bodyPr/>
          <a:lstStyle/>
          <a:p>
            <a:pPr algn="l">
              <a:defRPr/>
            </a:pPr>
            <a:r>
              <a:rPr lang="ru-RU" dirty="0" err="1"/>
              <a:t>Наукова</a:t>
            </a:r>
            <a:r>
              <a:rPr lang="ru-RU" dirty="0"/>
              <a:t> </a:t>
            </a:r>
            <a:r>
              <a:rPr lang="ru-RU" dirty="0" err="1"/>
              <a:t>бібліотека</a:t>
            </a:r>
            <a:r>
              <a:rPr lang="ru-RU" dirty="0"/>
              <a:t> ХДУ</a:t>
            </a:r>
            <a:endParaRPr lang="ru-RU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object 5"/>
          <p:cNvSpPr txBox="1">
            <a:spLocks noChangeArrowheads="1"/>
          </p:cNvSpPr>
          <p:nvPr/>
        </p:nvSpPr>
        <p:spPr bwMode="auto">
          <a:xfrm>
            <a:off x="228600" y="3933825"/>
            <a:ext cx="8497888" cy="155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20040" rIns="0" bIns="0">
            <a:spAutoFit/>
          </a:bodyPr>
          <a:lstStyle/>
          <a:p>
            <a:pPr marL="11113" algn="just">
              <a:spcBef>
                <a:spcPts val="163"/>
              </a:spcBef>
            </a:pPr>
            <a:r>
              <a:rPr lang="ru-RU" sz="2000">
                <a:solidFill>
                  <a:schemeClr val="tx2"/>
                </a:solidFill>
                <a:latin typeface="Candara" pitchFamily="34" charset="0"/>
                <a:cs typeface="Arial" charset="0"/>
              </a:rPr>
              <a:t>На цій сторінці можна завантажити свою фотографію, натиснути на посилання для підтвердження в електронному листі, ще раз перевірити список статей та, коли все буде готово, зробити профіль загальнодоступним. Якщо в поштовій скриньці немає листів з посиланням для підтвердження, необхідно перевірити папку "Спам". 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614363" y="396875"/>
            <a:ext cx="7486650" cy="511175"/>
          </a:xfrm>
          <a:prstGeom prst="rect">
            <a:avLst/>
          </a:prstGeom>
        </p:spPr>
        <p:txBody>
          <a:bodyPr lIns="80175" tIns="40087" rIns="80175" bIns="40087">
            <a:spAutoFit/>
          </a:bodyPr>
          <a:lstStyle/>
          <a:p>
            <a:pPr marL="11113">
              <a:spcBef>
                <a:spcPts val="163"/>
              </a:spcBef>
            </a:pPr>
            <a:r>
              <a:rPr lang="ru-RU" sz="2800">
                <a:solidFill>
                  <a:schemeClr val="tx2"/>
                </a:solidFill>
                <a:latin typeface="Candara" pitchFamily="34" charset="0"/>
                <a:cs typeface="Arial" charset="0"/>
              </a:rPr>
              <a:t>Останній етап - заповнення сторінки профілю 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/>
          <a:srcRect t="7865" r="17050" b="39162"/>
          <a:stretch>
            <a:fillRect/>
          </a:stretch>
        </p:blipFill>
        <p:spPr bwMode="auto">
          <a:xfrm>
            <a:off x="649288" y="1125538"/>
            <a:ext cx="7416800" cy="26638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object 2"/>
          <p:cNvSpPr txBox="1"/>
          <p:nvPr/>
        </p:nvSpPr>
        <p:spPr>
          <a:xfrm>
            <a:off x="228600" y="5732463"/>
            <a:ext cx="8497888" cy="627062"/>
          </a:xfrm>
          <a:prstGeom prst="rect">
            <a:avLst/>
          </a:prstGeom>
        </p:spPr>
        <p:txBody>
          <a:bodyPr lIns="0" tIns="11133" rIns="0" bIns="0">
            <a:spAutoFit/>
          </a:bodyPr>
          <a:lstStyle/>
          <a:p>
            <a:pPr marL="11113" algn="just">
              <a:spcBef>
                <a:spcPts val="563"/>
              </a:spcBef>
            </a:pPr>
            <a:r>
              <a:rPr lang="ru-RU" sz="2000">
                <a:solidFill>
                  <a:schemeClr val="tx2"/>
                </a:solidFill>
                <a:latin typeface="Candara" pitchFamily="34" charset="0"/>
                <a:cs typeface="Arial" charset="0"/>
              </a:rPr>
              <a:t>Після реєстрації профіль буде відображено в результатах пошуку Google Академія за ім’ям автора. 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0"/>
          </p:nvPr>
        </p:nvSpPr>
        <p:spPr>
          <a:xfrm>
            <a:off x="179388" y="6356350"/>
            <a:ext cx="3352800" cy="365125"/>
          </a:xfrm>
        </p:spPr>
        <p:txBody>
          <a:bodyPr/>
          <a:lstStyle/>
          <a:p>
            <a:pPr algn="l">
              <a:defRPr/>
            </a:pPr>
            <a:r>
              <a:rPr lang="ru-RU" dirty="0" err="1"/>
              <a:t>Наукова</a:t>
            </a:r>
            <a:r>
              <a:rPr lang="ru-RU" dirty="0"/>
              <a:t> </a:t>
            </a:r>
            <a:r>
              <a:rPr lang="ru-RU" dirty="0" err="1"/>
              <a:t>бібліотека</a:t>
            </a:r>
            <a:r>
              <a:rPr lang="ru-RU" dirty="0"/>
              <a:t> ХДУ</a:t>
            </a:r>
            <a:endParaRPr lang="ru-RU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>
          <a:xfrm>
            <a:off x="211138" y="6376988"/>
            <a:ext cx="3352800" cy="365125"/>
          </a:xfrm>
        </p:spPr>
        <p:txBody>
          <a:bodyPr/>
          <a:lstStyle/>
          <a:p>
            <a:pPr>
              <a:defRPr/>
            </a:pPr>
            <a:r>
              <a:rPr lang="ru-RU" dirty="0" err="1"/>
              <a:t>Наукова</a:t>
            </a:r>
            <a:r>
              <a:rPr lang="ru-RU" dirty="0"/>
              <a:t> </a:t>
            </a:r>
            <a:r>
              <a:rPr lang="ru-RU" dirty="0" err="1"/>
              <a:t>бібліотека</a:t>
            </a:r>
            <a:r>
              <a:rPr lang="ru-RU" dirty="0"/>
              <a:t> ХДУ</a:t>
            </a:r>
            <a:endParaRPr lang="ru-RU" dirty="0"/>
          </a:p>
        </p:txBody>
      </p:sp>
      <p:sp>
        <p:nvSpPr>
          <p:cNvPr id="29700" name="WordArt 4"/>
          <p:cNvSpPr>
            <a:spLocks noChangeArrowheads="1" noChangeShapeType="1" noTextEdit="1"/>
          </p:cNvSpPr>
          <p:nvPr/>
        </p:nvSpPr>
        <p:spPr bwMode="auto">
          <a:xfrm>
            <a:off x="1763713" y="2708275"/>
            <a:ext cx="5573712" cy="890588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ru-RU" sz="3600" kern="10">
                <a:ln w="12700">
                  <a:solidFill>
                    <a:srgbClr val="3366FF"/>
                  </a:solidFill>
                  <a:round/>
                  <a:headEnd/>
                  <a:tailEnd/>
                </a:ln>
                <a:solidFill>
                  <a:srgbClr val="3366FF"/>
                </a:solidFill>
                <a:effectLst>
                  <a:outerShdw dist="45791" dir="2021404" algn="ctr" rotWithShape="0">
                    <a:srgbClr val="9999FF"/>
                  </a:outerShdw>
                </a:effectLst>
                <a:latin typeface="Candara"/>
              </a:rPr>
              <a:t>Дякуємо за увагу!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 2" pitchFamily="18" charset="2"/>
              <a:buNone/>
            </a:pPr>
            <a:r>
              <a:rPr lang="ru-RU" sz="2400" smtClean="0">
                <a:solidFill>
                  <a:schemeClr val="tx2"/>
                </a:solidFill>
                <a:latin typeface="Candara" pitchFamily="34" charset="0"/>
              </a:rPr>
              <a:t>Основною метою авторського профіля є вирішення проблеми ідентифікації вчених з однаковими іменами та прізвищами. Крім цього дані платформи дають змогу відслідковувати бібліометричні метрики та є майданчиком для пошуку співаторів для спільної наукової роботи.</a:t>
            </a:r>
          </a:p>
          <a:p>
            <a:pPr algn="just">
              <a:buFont typeface="Wingdings 2" pitchFamily="18" charset="2"/>
              <a:buNone/>
            </a:pPr>
            <a:r>
              <a:rPr lang="ru-RU" sz="2400" smtClean="0">
                <a:solidFill>
                  <a:schemeClr val="tx2"/>
                </a:solidFill>
                <a:latin typeface="Candara" pitchFamily="34" charset="0"/>
              </a:rPr>
              <a:t>В свою чергу науково-дослідні установи, спонсорські фонди, наукові співтовариства і бібліотеки за допомогою авторських ідентифікаторів автора можуть швидко і точно отримати актуальну інформацію наукової діяльність вченого.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142875" y="6286500"/>
            <a:ext cx="3352800" cy="365125"/>
          </a:xfrm>
        </p:spPr>
        <p:txBody>
          <a:bodyPr/>
          <a:lstStyle/>
          <a:p>
            <a:pPr>
              <a:defRPr/>
            </a:pPr>
            <a:r>
              <a:rPr lang="ru-RU" dirty="0" err="1"/>
              <a:t>Наукова</a:t>
            </a:r>
            <a:r>
              <a:rPr lang="ru-RU" dirty="0"/>
              <a:t> </a:t>
            </a:r>
            <a:r>
              <a:rPr lang="ru-RU" dirty="0" err="1"/>
              <a:t>бібліотека</a:t>
            </a:r>
            <a:r>
              <a:rPr lang="ru-RU" dirty="0"/>
              <a:t> ХДУ</a:t>
            </a:r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Содержимое 2"/>
          <p:cNvSpPr>
            <a:spLocks noGrp="1"/>
          </p:cNvSpPr>
          <p:nvPr>
            <p:ph idx="1"/>
          </p:nvPr>
        </p:nvSpPr>
        <p:spPr>
          <a:xfrm>
            <a:off x="395288" y="1071563"/>
            <a:ext cx="8229600" cy="2717800"/>
          </a:xfrm>
        </p:spPr>
        <p:txBody>
          <a:bodyPr/>
          <a:lstStyle/>
          <a:p>
            <a:pPr>
              <a:buFont typeface="Wingdings 2" pitchFamily="18" charset="2"/>
              <a:buNone/>
            </a:pPr>
            <a:r>
              <a:rPr lang="uk-UA" sz="2400" smtClean="0">
                <a:solidFill>
                  <a:schemeClr val="tx2"/>
                </a:solidFill>
                <a:latin typeface="Candara" pitchFamily="34" charset="0"/>
              </a:rPr>
              <a:t>Система </a:t>
            </a:r>
            <a:r>
              <a:rPr lang="en-US" sz="2400" smtClean="0">
                <a:solidFill>
                  <a:schemeClr val="tx2"/>
                </a:solidFill>
                <a:latin typeface="Candara" pitchFamily="34" charset="0"/>
              </a:rPr>
              <a:t>Google </a:t>
            </a:r>
            <a:r>
              <a:rPr lang="uk-UA" sz="2400" smtClean="0">
                <a:solidFill>
                  <a:schemeClr val="tx2"/>
                </a:solidFill>
                <a:latin typeface="Candara" pitchFamily="34" charset="0"/>
              </a:rPr>
              <a:t>Академія має </a:t>
            </a:r>
            <a:r>
              <a:rPr lang="ru-RU" sz="2400" smtClean="0">
                <a:solidFill>
                  <a:schemeClr val="tx2"/>
                </a:solidFill>
                <a:latin typeface="Candara" pitchFamily="34" charset="0"/>
              </a:rPr>
              <a:t>чотири основних можливості: </a:t>
            </a:r>
            <a:br>
              <a:rPr lang="ru-RU" sz="2400" smtClean="0">
                <a:solidFill>
                  <a:schemeClr val="tx2"/>
                </a:solidFill>
                <a:latin typeface="Candara" pitchFamily="34" charset="0"/>
              </a:rPr>
            </a:br>
            <a:r>
              <a:rPr lang="ru-RU" sz="2400" smtClean="0">
                <a:solidFill>
                  <a:schemeClr val="tx2"/>
                </a:solidFill>
                <a:latin typeface="Candara" pitchFamily="34" charset="0"/>
              </a:rPr>
              <a:t>• пошук у </a:t>
            </a:r>
            <a:r>
              <a:rPr lang="en-US" sz="2400" smtClean="0">
                <a:solidFill>
                  <a:schemeClr val="tx2"/>
                </a:solidFill>
                <a:latin typeface="Candara" pitchFamily="34" charset="0"/>
              </a:rPr>
              <a:t>Google </a:t>
            </a:r>
            <a:r>
              <a:rPr lang="ru-RU" sz="2400" smtClean="0">
                <a:solidFill>
                  <a:schemeClr val="tx2"/>
                </a:solidFill>
                <a:latin typeface="Candara" pitchFamily="34" charset="0"/>
              </a:rPr>
              <a:t>Академії; </a:t>
            </a:r>
            <a:br>
              <a:rPr lang="ru-RU" sz="2400" smtClean="0">
                <a:solidFill>
                  <a:schemeClr val="tx2"/>
                </a:solidFill>
                <a:latin typeface="Candara" pitchFamily="34" charset="0"/>
              </a:rPr>
            </a:br>
            <a:r>
              <a:rPr lang="ru-RU" sz="2400" smtClean="0">
                <a:solidFill>
                  <a:schemeClr val="tx2"/>
                </a:solidFill>
                <a:latin typeface="Candara" pitchFamily="34" charset="0"/>
              </a:rPr>
              <a:t>• профіль вченого у </a:t>
            </a:r>
            <a:r>
              <a:rPr lang="en-US" sz="2400" smtClean="0">
                <a:solidFill>
                  <a:schemeClr val="tx2"/>
                </a:solidFill>
                <a:latin typeface="Candara" pitchFamily="34" charset="0"/>
              </a:rPr>
              <a:t>Google </a:t>
            </a:r>
            <a:r>
              <a:rPr lang="ru-RU" sz="2400" smtClean="0">
                <a:solidFill>
                  <a:schemeClr val="tx2"/>
                </a:solidFill>
                <a:latin typeface="Candara" pitchFamily="34" charset="0"/>
              </a:rPr>
              <a:t>Академії; </a:t>
            </a:r>
            <a:br>
              <a:rPr lang="ru-RU" sz="2400" smtClean="0">
                <a:solidFill>
                  <a:schemeClr val="tx2"/>
                </a:solidFill>
                <a:latin typeface="Candara" pitchFamily="34" charset="0"/>
              </a:rPr>
            </a:br>
            <a:r>
              <a:rPr lang="ru-RU" sz="2400" smtClean="0">
                <a:solidFill>
                  <a:schemeClr val="tx2"/>
                </a:solidFill>
                <a:latin typeface="Candara" pitchFamily="34" charset="0"/>
              </a:rPr>
              <a:t>• моя бібліотека в </a:t>
            </a:r>
            <a:r>
              <a:rPr lang="en-US" sz="2400" smtClean="0">
                <a:solidFill>
                  <a:schemeClr val="tx2"/>
                </a:solidFill>
                <a:latin typeface="Candara" pitchFamily="34" charset="0"/>
              </a:rPr>
              <a:t>Google </a:t>
            </a:r>
            <a:r>
              <a:rPr lang="ru-RU" sz="2400" smtClean="0">
                <a:solidFill>
                  <a:schemeClr val="tx2"/>
                </a:solidFill>
                <a:latin typeface="Candara" pitchFamily="34" charset="0"/>
              </a:rPr>
              <a:t>Академії; </a:t>
            </a:r>
            <a:br>
              <a:rPr lang="ru-RU" sz="2400" smtClean="0">
                <a:solidFill>
                  <a:schemeClr val="tx2"/>
                </a:solidFill>
                <a:latin typeface="Candara" pitchFamily="34" charset="0"/>
              </a:rPr>
            </a:br>
            <a:r>
              <a:rPr lang="ru-RU" sz="2400" smtClean="0">
                <a:solidFill>
                  <a:schemeClr val="tx2"/>
                </a:solidFill>
                <a:latin typeface="Candara" pitchFamily="34" charset="0"/>
              </a:rPr>
              <a:t>• показники </a:t>
            </a:r>
            <a:r>
              <a:rPr lang="en-US" sz="2400" smtClean="0">
                <a:solidFill>
                  <a:schemeClr val="tx2"/>
                </a:solidFill>
                <a:latin typeface="Candara" pitchFamily="34" charset="0"/>
              </a:rPr>
              <a:t>Google </a:t>
            </a:r>
            <a:r>
              <a:rPr lang="ru-RU" sz="2400" smtClean="0">
                <a:solidFill>
                  <a:schemeClr val="tx2"/>
                </a:solidFill>
                <a:latin typeface="Candara" pitchFamily="34" charset="0"/>
              </a:rPr>
              <a:t>Академії</a:t>
            </a:r>
            <a:r>
              <a:rPr lang="ru-RU" sz="2400" smtClean="0">
                <a:latin typeface="Candara" pitchFamily="34" charset="0"/>
              </a:rPr>
              <a:t>.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107950" y="6381750"/>
            <a:ext cx="3352800" cy="365125"/>
          </a:xfrm>
        </p:spPr>
        <p:txBody>
          <a:bodyPr/>
          <a:lstStyle/>
          <a:p>
            <a:pPr>
              <a:defRPr/>
            </a:pPr>
            <a:r>
              <a:rPr lang="ru-RU" dirty="0" err="1"/>
              <a:t>Наукова</a:t>
            </a:r>
            <a:r>
              <a:rPr lang="ru-RU" dirty="0"/>
              <a:t> </a:t>
            </a:r>
            <a:r>
              <a:rPr lang="ru-RU" dirty="0" err="1"/>
              <a:t>бібліотека</a:t>
            </a:r>
            <a:r>
              <a:rPr lang="ru-RU" dirty="0"/>
              <a:t> ХДУ</a:t>
            </a:r>
            <a:endParaRPr lang="ru-RU" dirty="0"/>
          </a:p>
        </p:txBody>
      </p:sp>
      <p:sp>
        <p:nvSpPr>
          <p:cNvPr id="17411" name="Прямоугольник 4"/>
          <p:cNvSpPr>
            <a:spLocks noChangeArrowheads="1"/>
          </p:cNvSpPr>
          <p:nvPr/>
        </p:nvSpPr>
        <p:spPr bwMode="auto">
          <a:xfrm>
            <a:off x="539750" y="4905375"/>
            <a:ext cx="8064500" cy="1201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ru-RU" sz="2400">
                <a:solidFill>
                  <a:schemeClr val="tx2"/>
                </a:solidFill>
                <a:latin typeface="Candara" pitchFamily="34" charset="0"/>
              </a:rPr>
              <a:t>Зверніть увагу, що в інтерфейсі </a:t>
            </a:r>
            <a:r>
              <a:rPr lang="en-US" sz="2400">
                <a:solidFill>
                  <a:schemeClr val="tx2"/>
                </a:solidFill>
                <a:latin typeface="Candara" pitchFamily="34" charset="0"/>
              </a:rPr>
              <a:t>Google </a:t>
            </a:r>
            <a:r>
              <a:rPr lang="ru-RU" sz="2400">
                <a:solidFill>
                  <a:schemeClr val="tx2"/>
                </a:solidFill>
                <a:latin typeface="Candara" pitchFamily="34" charset="0"/>
              </a:rPr>
              <a:t>Академії широко використовується слово «стаття», під яким слід розуміти різні види документів.</a:t>
            </a:r>
          </a:p>
        </p:txBody>
      </p:sp>
      <p:sp>
        <p:nvSpPr>
          <p:cNvPr id="17412" name="Прямоугольник 6"/>
          <p:cNvSpPr>
            <a:spLocks noChangeArrowheads="1"/>
          </p:cNvSpPr>
          <p:nvPr/>
        </p:nvSpPr>
        <p:spPr bwMode="auto">
          <a:xfrm>
            <a:off x="468313" y="3517900"/>
            <a:ext cx="8135937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ru-RU" sz="2400">
                <a:solidFill>
                  <a:schemeClr val="tx2"/>
                </a:solidFill>
                <a:latin typeface="Candara" pitchFamily="34" charset="0"/>
              </a:rPr>
              <a:t>Показники </a:t>
            </a:r>
            <a:r>
              <a:rPr lang="en-US" sz="2400">
                <a:solidFill>
                  <a:schemeClr val="tx2"/>
                </a:solidFill>
                <a:latin typeface="Candara" pitchFamily="34" charset="0"/>
              </a:rPr>
              <a:t>Google </a:t>
            </a:r>
            <a:r>
              <a:rPr lang="ru-RU" sz="2400">
                <a:solidFill>
                  <a:schemeClr val="tx2"/>
                </a:solidFill>
                <a:latin typeface="Candara" pitchFamily="34" charset="0"/>
              </a:rPr>
              <a:t>Академії забезпечують простий спосіб оцінки видимості та впливу статей у наукових виданнях</a:t>
            </a:r>
            <a:endParaRPr lang="ru-RU" sz="2400">
              <a:latin typeface="Candara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Заголовок 1"/>
          <p:cNvSpPr>
            <a:spLocks noGrp="1"/>
          </p:cNvSpPr>
          <p:nvPr>
            <p:ph type="title"/>
          </p:nvPr>
        </p:nvSpPr>
        <p:spPr>
          <a:xfrm>
            <a:off x="250825" y="4005263"/>
            <a:ext cx="8713788" cy="803275"/>
          </a:xfrm>
        </p:spPr>
        <p:txBody>
          <a:bodyPr/>
          <a:lstStyle/>
          <a:p>
            <a:pPr algn="just"/>
            <a:r>
              <a:rPr lang="ru-RU" sz="2400" smtClean="0">
                <a:latin typeface="Candara" pitchFamily="34" charset="0"/>
              </a:rPr>
              <a:t>Ви можете переглядати топи-100 публікацій для різних мов, які впорядковані за показниками </a:t>
            </a:r>
            <a:r>
              <a:rPr lang="en-US" sz="2400" smtClean="0">
                <a:latin typeface="Candara" pitchFamily="34" charset="0"/>
              </a:rPr>
              <a:t>h5-</a:t>
            </a:r>
            <a:r>
              <a:rPr lang="ru-RU" sz="2400" smtClean="0">
                <a:latin typeface="Candara" pitchFamily="34" charset="0"/>
              </a:rPr>
              <a:t>індекс і Медіана </a:t>
            </a:r>
            <a:r>
              <a:rPr lang="en-US" sz="2400" smtClean="0">
                <a:latin typeface="Candara" pitchFamily="34" charset="0"/>
              </a:rPr>
              <a:t>h5:</a:t>
            </a:r>
            <a:endParaRPr lang="ru-RU" sz="2400" smtClean="0">
              <a:latin typeface="Candara" pitchFamily="34" charset="0"/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t="6365" r="38099" b="37932"/>
          <a:stretch>
            <a:fillRect/>
          </a:stretch>
        </p:blipFill>
        <p:spPr>
          <a:xfrm>
            <a:off x="900113" y="333375"/>
            <a:ext cx="7127875" cy="3608388"/>
          </a:xfrm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107950" y="6381750"/>
            <a:ext cx="3352800" cy="365125"/>
          </a:xfrm>
        </p:spPr>
        <p:txBody>
          <a:bodyPr/>
          <a:lstStyle/>
          <a:p>
            <a:pPr>
              <a:defRPr/>
            </a:pPr>
            <a:r>
              <a:rPr lang="ru-RU" dirty="0" err="1"/>
              <a:t>Наукова</a:t>
            </a:r>
            <a:r>
              <a:rPr lang="ru-RU" dirty="0"/>
              <a:t> </a:t>
            </a:r>
            <a:r>
              <a:rPr lang="ru-RU" dirty="0" err="1"/>
              <a:t>бібліотека</a:t>
            </a:r>
            <a:r>
              <a:rPr lang="ru-RU" dirty="0"/>
              <a:t> ХДУ</a:t>
            </a:r>
            <a:endParaRPr lang="ru-RU" dirty="0"/>
          </a:p>
        </p:txBody>
      </p:sp>
      <p:sp>
        <p:nvSpPr>
          <p:cNvPr id="19460" name="Заголовок 1"/>
          <p:cNvSpPr txBox="1">
            <a:spLocks/>
          </p:cNvSpPr>
          <p:nvPr/>
        </p:nvSpPr>
        <p:spPr bwMode="auto">
          <a:xfrm>
            <a:off x="250825" y="5002213"/>
            <a:ext cx="8713788" cy="145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bIns="0" anchor="b"/>
          <a:lstStyle/>
          <a:p>
            <a:pPr marL="342900" indent="-342900" algn="just">
              <a:buFont typeface="Arial" charset="0"/>
              <a:buChar char="•"/>
            </a:pPr>
            <a:r>
              <a:rPr lang="en-US" sz="2400">
                <a:solidFill>
                  <a:schemeClr val="tx2"/>
                </a:solidFill>
                <a:latin typeface="Candara" pitchFamily="34" charset="0"/>
              </a:rPr>
              <a:t>h5-</a:t>
            </a:r>
            <a:r>
              <a:rPr lang="ru-RU" sz="2400">
                <a:solidFill>
                  <a:schemeClr val="tx2"/>
                </a:solidFill>
                <a:latin typeface="Candara" pitchFamily="34" charset="0"/>
              </a:rPr>
              <a:t>індекс – </a:t>
            </a:r>
            <a:r>
              <a:rPr lang="en-US" sz="2400">
                <a:solidFill>
                  <a:schemeClr val="tx2"/>
                </a:solidFill>
                <a:latin typeface="Candara" pitchFamily="34" charset="0"/>
              </a:rPr>
              <a:t>h-</a:t>
            </a:r>
            <a:r>
              <a:rPr lang="ru-RU" sz="2400">
                <a:solidFill>
                  <a:schemeClr val="tx2"/>
                </a:solidFill>
                <a:latin typeface="Candara" pitchFamily="34" charset="0"/>
              </a:rPr>
              <a:t>індекс для публікацій, які опубліковані за останні повні 5 років;</a:t>
            </a:r>
            <a:endParaRPr lang="en-US" sz="2400">
              <a:solidFill>
                <a:schemeClr val="tx2"/>
              </a:solidFill>
              <a:latin typeface="Candara" pitchFamily="34" charset="0"/>
            </a:endParaRPr>
          </a:p>
          <a:p>
            <a:pPr marL="342900" indent="-342900" algn="just">
              <a:buFont typeface="Arial" charset="0"/>
              <a:buChar char="•"/>
            </a:pPr>
            <a:r>
              <a:rPr lang="ru-RU" sz="2400">
                <a:solidFill>
                  <a:schemeClr val="tx2"/>
                </a:solidFill>
                <a:latin typeface="Candara" pitchFamily="34" charset="0"/>
              </a:rPr>
              <a:t>Медіана </a:t>
            </a:r>
            <a:r>
              <a:rPr lang="en-US" sz="2400">
                <a:solidFill>
                  <a:schemeClr val="tx2"/>
                </a:solidFill>
                <a:latin typeface="Candara" pitchFamily="34" charset="0"/>
              </a:rPr>
              <a:t>h5 – </a:t>
            </a:r>
            <a:r>
              <a:rPr lang="ru-RU" sz="2400">
                <a:solidFill>
                  <a:schemeClr val="tx2"/>
                </a:solidFill>
                <a:latin typeface="Candara" pitchFamily="34" charset="0"/>
              </a:rPr>
              <a:t>медіана кількості цитувань публікацій, які увійшли в </a:t>
            </a:r>
            <a:r>
              <a:rPr lang="en-US" sz="2400">
                <a:solidFill>
                  <a:schemeClr val="tx2"/>
                </a:solidFill>
                <a:latin typeface="Candara" pitchFamily="34" charset="0"/>
              </a:rPr>
              <a:t>h5-</a:t>
            </a:r>
            <a:r>
              <a:rPr lang="ru-RU" sz="2400">
                <a:solidFill>
                  <a:schemeClr val="tx2"/>
                </a:solidFill>
                <a:latin typeface="Candara" pitchFamily="34" charset="0"/>
              </a:rPr>
              <a:t>індекс. 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Заголовок 1"/>
          <p:cNvSpPr>
            <a:spLocks noGrp="1"/>
          </p:cNvSpPr>
          <p:nvPr>
            <p:ph type="title"/>
          </p:nvPr>
        </p:nvSpPr>
        <p:spPr>
          <a:xfrm>
            <a:off x="395288" y="765175"/>
            <a:ext cx="8229600" cy="1143000"/>
          </a:xfrm>
        </p:spPr>
        <p:txBody>
          <a:bodyPr/>
          <a:lstStyle/>
          <a:p>
            <a:pPr algn="ctr"/>
            <a:r>
              <a:rPr lang="uk-UA" sz="4400" smtClean="0">
                <a:latin typeface="Candara" pitchFamily="34" charset="0"/>
              </a:rPr>
              <a:t>Пошук у </a:t>
            </a:r>
            <a:r>
              <a:rPr lang="en-US" sz="4400" smtClean="0">
                <a:latin typeface="Candara" pitchFamily="34" charset="0"/>
              </a:rPr>
              <a:t>Google </a:t>
            </a:r>
            <a:r>
              <a:rPr lang="uk-UA" sz="4400" smtClean="0">
                <a:latin typeface="Candara" pitchFamily="34" charset="0"/>
              </a:rPr>
              <a:t>Академії</a:t>
            </a:r>
            <a:endParaRPr lang="ru-RU" sz="4400" smtClean="0">
              <a:latin typeface="Candara" pitchFamily="34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8313" y="2276475"/>
            <a:ext cx="8229600" cy="3725863"/>
          </a:xfrm>
        </p:spPr>
        <p:txBody>
          <a:bodyPr>
            <a:normAutofit/>
          </a:bodyPr>
          <a:lstStyle/>
          <a:p>
            <a:pPr marL="274320" indent="-274320" algn="just" fontAlgn="auto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en-US" sz="2400" dirty="0" smtClean="0">
                <a:solidFill>
                  <a:schemeClr val="accent3">
                    <a:lumMod val="50000"/>
                  </a:schemeClr>
                </a:solidFill>
                <a:latin typeface="Candara" panose="020E0502030303020204" pitchFamily="34" charset="0"/>
              </a:rPr>
              <a:t>   </a:t>
            </a:r>
            <a:r>
              <a:rPr lang="ru-RU" sz="2400" dirty="0" smtClean="0">
                <a:solidFill>
                  <a:schemeClr val="accent3">
                    <a:lumMod val="50000"/>
                  </a:schemeClr>
                </a:solidFill>
                <a:latin typeface="Candara" panose="020E0502030303020204" pitchFamily="34" charset="0"/>
              </a:rPr>
              <a:t>Для </a:t>
            </a:r>
            <a:r>
              <a:rPr lang="ru-RU" sz="2400" dirty="0" err="1" smtClean="0">
                <a:solidFill>
                  <a:schemeClr val="accent3">
                    <a:lumMod val="50000"/>
                  </a:schemeClr>
                </a:solidFill>
                <a:latin typeface="Candara" panose="020E0502030303020204" pitchFamily="34" charset="0"/>
              </a:rPr>
              <a:t>проведення</a:t>
            </a:r>
            <a:r>
              <a:rPr lang="ru-RU" sz="2400" dirty="0" smtClean="0">
                <a:solidFill>
                  <a:schemeClr val="accent3">
                    <a:lumMod val="50000"/>
                  </a:schemeClr>
                </a:solidFill>
                <a:latin typeface="Candara" panose="020E0502030303020204" pitchFamily="34" charset="0"/>
              </a:rPr>
              <a:t> простого </a:t>
            </a:r>
            <a:r>
              <a:rPr lang="ru-RU" sz="2400" dirty="0" err="1" smtClean="0">
                <a:solidFill>
                  <a:schemeClr val="accent3">
                    <a:lumMod val="50000"/>
                  </a:schemeClr>
                </a:solidFill>
                <a:latin typeface="Candara" panose="020E0502030303020204" pitchFamily="34" charset="0"/>
              </a:rPr>
              <a:t>пошуку</a:t>
            </a:r>
            <a:r>
              <a:rPr lang="ru-RU" sz="2400" dirty="0" smtClean="0">
                <a:solidFill>
                  <a:schemeClr val="accent3">
                    <a:lumMod val="50000"/>
                  </a:schemeClr>
                </a:solidFill>
                <a:latin typeface="Candara" panose="020E0502030303020204" pitchFamily="34" charset="0"/>
              </a:rPr>
              <a:t> в </a:t>
            </a:r>
            <a:r>
              <a:rPr lang="en-US" sz="2400" dirty="0" smtClean="0">
                <a:solidFill>
                  <a:schemeClr val="accent3">
                    <a:lumMod val="50000"/>
                  </a:schemeClr>
                </a:solidFill>
                <a:latin typeface="Candara" panose="020E0502030303020204" pitchFamily="34" charset="0"/>
              </a:rPr>
              <a:t>Google </a:t>
            </a:r>
            <a:r>
              <a:rPr lang="ru-RU" sz="2400" dirty="0" err="1" smtClean="0">
                <a:solidFill>
                  <a:schemeClr val="accent3">
                    <a:lumMod val="50000"/>
                  </a:schemeClr>
                </a:solidFill>
                <a:latin typeface="Candara" panose="020E0502030303020204" pitchFamily="34" charset="0"/>
              </a:rPr>
              <a:t>Академії</a:t>
            </a:r>
            <a:r>
              <a:rPr lang="ru-RU" sz="2400" dirty="0" smtClean="0">
                <a:solidFill>
                  <a:schemeClr val="accent3">
                    <a:lumMod val="50000"/>
                  </a:schemeClr>
                </a:solidFill>
                <a:latin typeface="Candara" panose="020E0502030303020204" pitchFamily="34" charset="0"/>
              </a:rPr>
              <a:t> (</a:t>
            </a:r>
            <a:r>
              <a:rPr lang="en-US" sz="2400" dirty="0" smtClean="0">
                <a:solidFill>
                  <a:schemeClr val="accent3">
                    <a:lumMod val="50000"/>
                  </a:schemeClr>
                </a:solidFill>
                <a:latin typeface="Candara" panose="020E0502030303020204" pitchFamily="34" charset="0"/>
              </a:rPr>
              <a:t>http://scholar.google.com) </a:t>
            </a:r>
            <a:r>
              <a:rPr lang="ru-RU" sz="2400" dirty="0" err="1" smtClean="0">
                <a:solidFill>
                  <a:schemeClr val="accent3">
                    <a:lumMod val="50000"/>
                  </a:schemeClr>
                </a:solidFill>
                <a:latin typeface="Candara" panose="020E0502030303020204" pitchFamily="34" charset="0"/>
              </a:rPr>
              <a:t>достатньо</a:t>
            </a:r>
            <a:r>
              <a:rPr lang="ru-RU" sz="2400" dirty="0" smtClean="0">
                <a:solidFill>
                  <a:schemeClr val="accent3">
                    <a:lumMod val="50000"/>
                  </a:schemeClr>
                </a:solidFill>
                <a:latin typeface="Candara" panose="020E0502030303020204" pitchFamily="34" charset="0"/>
              </a:rPr>
              <a:t> ввести </a:t>
            </a:r>
            <a:r>
              <a:rPr lang="ru-RU" sz="2400" dirty="0" err="1" smtClean="0">
                <a:solidFill>
                  <a:schemeClr val="accent3">
                    <a:lumMod val="50000"/>
                  </a:schemeClr>
                </a:solidFill>
                <a:latin typeface="Candara" panose="020E0502030303020204" pitchFamily="34" charset="0"/>
              </a:rPr>
              <a:t>пошуковий</a:t>
            </a:r>
            <a:r>
              <a:rPr lang="ru-RU" sz="2400" dirty="0" smtClean="0">
                <a:solidFill>
                  <a:schemeClr val="accent3">
                    <a:lumMod val="50000"/>
                  </a:schemeClr>
                </a:solidFill>
                <a:latin typeface="Candara" panose="020E0502030303020204" pitchFamily="34" charset="0"/>
              </a:rPr>
              <a:t> запит </a:t>
            </a:r>
            <a:r>
              <a:rPr lang="ru-RU" sz="2400" dirty="0" err="1" smtClean="0">
                <a:solidFill>
                  <a:schemeClr val="accent3">
                    <a:lumMod val="50000"/>
                  </a:schemeClr>
                </a:solidFill>
                <a:latin typeface="Candara" panose="020E0502030303020204" pitchFamily="34" charset="0"/>
              </a:rPr>
              <a:t>і</a:t>
            </a:r>
            <a:r>
              <a:rPr lang="ru-RU" sz="2400" dirty="0" smtClean="0">
                <a:solidFill>
                  <a:schemeClr val="accent3">
                    <a:lumMod val="5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ru-RU" sz="2400" dirty="0" err="1" smtClean="0">
                <a:solidFill>
                  <a:schemeClr val="accent3">
                    <a:lumMod val="50000"/>
                  </a:schemeClr>
                </a:solidFill>
                <a:latin typeface="Candara" panose="020E0502030303020204" pitchFamily="34" charset="0"/>
              </a:rPr>
              <a:t>натиснути</a:t>
            </a:r>
            <a:r>
              <a:rPr lang="ru-RU" sz="2400" dirty="0" smtClean="0">
                <a:solidFill>
                  <a:schemeClr val="accent3">
                    <a:lumMod val="50000"/>
                  </a:schemeClr>
                </a:solidFill>
                <a:latin typeface="Candara" panose="020E0502030303020204" pitchFamily="34" charset="0"/>
              </a:rPr>
              <a:t> кнопку </a:t>
            </a:r>
            <a:r>
              <a:rPr lang="ru-RU" sz="2400" dirty="0" err="1" smtClean="0">
                <a:solidFill>
                  <a:schemeClr val="accent3">
                    <a:lumMod val="50000"/>
                  </a:schemeClr>
                </a:solidFill>
                <a:latin typeface="Candara" panose="020E0502030303020204" pitchFamily="34" charset="0"/>
              </a:rPr>
              <a:t>пошуку</a:t>
            </a:r>
            <a:r>
              <a:rPr lang="ru-RU" sz="2400" dirty="0" smtClean="0">
                <a:solidFill>
                  <a:schemeClr val="accent3">
                    <a:lumMod val="50000"/>
                  </a:schemeClr>
                </a:solidFill>
                <a:latin typeface="Candara" panose="020E0502030303020204" pitchFamily="34" charset="0"/>
              </a:rPr>
              <a:t>. </a:t>
            </a:r>
            <a:r>
              <a:rPr lang="en-US" sz="2400" dirty="0" smtClean="0">
                <a:solidFill>
                  <a:schemeClr val="accent3">
                    <a:lumMod val="50000"/>
                  </a:schemeClr>
                </a:solidFill>
                <a:latin typeface="Candara" panose="020E0502030303020204" pitchFamily="34" charset="0"/>
              </a:rPr>
              <a:t>Google </a:t>
            </a:r>
            <a:r>
              <a:rPr lang="ru-RU" sz="2400" dirty="0" err="1" smtClean="0">
                <a:solidFill>
                  <a:schemeClr val="accent3">
                    <a:lumMod val="50000"/>
                  </a:schemeClr>
                </a:solidFill>
                <a:latin typeface="Candara" panose="020E0502030303020204" pitchFamily="34" charset="0"/>
              </a:rPr>
              <a:t>Академія</a:t>
            </a:r>
            <a:r>
              <a:rPr lang="ru-RU" sz="2400" dirty="0" smtClean="0">
                <a:solidFill>
                  <a:schemeClr val="accent3">
                    <a:lumMod val="50000"/>
                  </a:schemeClr>
                </a:solidFill>
                <a:latin typeface="Candara" panose="020E0502030303020204" pitchFamily="34" charset="0"/>
              </a:rPr>
              <a:t> проводить </a:t>
            </a:r>
            <a:r>
              <a:rPr lang="ru-RU" sz="2400" dirty="0" err="1" smtClean="0">
                <a:solidFill>
                  <a:schemeClr val="accent3">
                    <a:lumMod val="50000"/>
                  </a:schemeClr>
                </a:solidFill>
                <a:latin typeface="Candara" panose="020E0502030303020204" pitchFamily="34" charset="0"/>
              </a:rPr>
              <a:t>пошук</a:t>
            </a:r>
            <a:r>
              <a:rPr lang="ru-RU" sz="2400" dirty="0" smtClean="0">
                <a:solidFill>
                  <a:schemeClr val="accent3">
                    <a:lumMod val="5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ru-RU" sz="2400" dirty="0" err="1" smtClean="0">
                <a:solidFill>
                  <a:schemeClr val="accent3">
                    <a:lumMod val="50000"/>
                  </a:schemeClr>
                </a:solidFill>
                <a:latin typeface="Candara" panose="020E0502030303020204" pitchFamily="34" charset="0"/>
              </a:rPr>
              <a:t>серед</a:t>
            </a:r>
            <a:r>
              <a:rPr lang="ru-RU" sz="2400" dirty="0" smtClean="0">
                <a:solidFill>
                  <a:schemeClr val="accent3">
                    <a:lumMod val="5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ru-RU" sz="2400" dirty="0" err="1" smtClean="0">
                <a:solidFill>
                  <a:schemeClr val="accent3">
                    <a:lumMod val="50000"/>
                  </a:schemeClr>
                </a:solidFill>
                <a:latin typeface="Candara" panose="020E0502030303020204" pitchFamily="34" charset="0"/>
              </a:rPr>
              <a:t>різних</a:t>
            </a:r>
            <a:r>
              <a:rPr lang="ru-RU" sz="2400" dirty="0" smtClean="0">
                <a:solidFill>
                  <a:schemeClr val="accent3">
                    <a:lumMod val="5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ru-RU" sz="2400" dirty="0" err="1" smtClean="0">
                <a:solidFill>
                  <a:schemeClr val="accent3">
                    <a:lumMod val="50000"/>
                  </a:schemeClr>
                </a:solidFill>
                <a:latin typeface="Candara" panose="020E0502030303020204" pitchFamily="34" charset="0"/>
              </a:rPr>
              <a:t>наукових</a:t>
            </a:r>
            <a:r>
              <a:rPr lang="ru-RU" sz="2400" dirty="0" smtClean="0">
                <a:solidFill>
                  <a:schemeClr val="accent3">
                    <a:lumMod val="5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ru-RU" sz="2400" dirty="0" err="1" smtClean="0">
                <a:solidFill>
                  <a:schemeClr val="accent3">
                    <a:lumMod val="50000"/>
                  </a:schemeClr>
                </a:solidFill>
                <a:latin typeface="Candara" panose="020E0502030303020204" pitchFamily="34" charset="0"/>
              </a:rPr>
              <a:t>дисциплін</a:t>
            </a:r>
            <a:r>
              <a:rPr lang="ru-RU" sz="2400" dirty="0" smtClean="0">
                <a:solidFill>
                  <a:schemeClr val="accent3">
                    <a:lumMod val="50000"/>
                  </a:schemeClr>
                </a:solidFill>
                <a:latin typeface="Candara" panose="020E0502030303020204" pitchFamily="34" charset="0"/>
              </a:rPr>
              <a:t> та </a:t>
            </a:r>
            <a:r>
              <a:rPr lang="ru-RU" sz="2400" dirty="0" err="1" smtClean="0">
                <a:solidFill>
                  <a:schemeClr val="accent3">
                    <a:lumMod val="50000"/>
                  </a:schemeClr>
                </a:solidFill>
                <a:latin typeface="Candara" panose="020E0502030303020204" pitchFamily="34" charset="0"/>
              </a:rPr>
              <a:t>джерел</a:t>
            </a:r>
            <a:r>
              <a:rPr lang="ru-RU" sz="2400" dirty="0" smtClean="0">
                <a:solidFill>
                  <a:schemeClr val="accent3">
                    <a:lumMod val="50000"/>
                  </a:schemeClr>
                </a:solidFill>
                <a:latin typeface="Candara" panose="020E0502030303020204" pitchFamily="34" charset="0"/>
              </a:rPr>
              <a:t>, </a:t>
            </a:r>
            <a:r>
              <a:rPr lang="ru-RU" sz="2400" dirty="0" err="1" smtClean="0">
                <a:solidFill>
                  <a:schemeClr val="accent3">
                    <a:lumMod val="50000"/>
                  </a:schemeClr>
                </a:solidFill>
                <a:latin typeface="Candara" panose="020E0502030303020204" pitchFamily="34" charset="0"/>
              </a:rPr>
              <a:t>включаючи</a:t>
            </a:r>
            <a:r>
              <a:rPr lang="ru-RU" sz="2400" dirty="0" smtClean="0">
                <a:solidFill>
                  <a:schemeClr val="accent3">
                    <a:lumMod val="5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ru-RU" sz="2400" dirty="0" err="1" smtClean="0">
                <a:solidFill>
                  <a:schemeClr val="accent3">
                    <a:lumMod val="50000"/>
                  </a:schemeClr>
                </a:solidFill>
                <a:latin typeface="Candara" panose="020E0502030303020204" pitchFamily="34" charset="0"/>
              </a:rPr>
              <a:t>рецензовані</a:t>
            </a:r>
            <a:r>
              <a:rPr lang="ru-RU" sz="2400" dirty="0" smtClean="0">
                <a:solidFill>
                  <a:schemeClr val="accent3">
                    <a:lumMod val="5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ru-RU" sz="2400" dirty="0" err="1" smtClean="0">
                <a:solidFill>
                  <a:schemeClr val="accent3">
                    <a:lumMod val="50000"/>
                  </a:schemeClr>
                </a:solidFill>
                <a:latin typeface="Candara" panose="020E0502030303020204" pitchFamily="34" charset="0"/>
              </a:rPr>
              <a:t>статті</a:t>
            </a:r>
            <a:r>
              <a:rPr lang="ru-RU" sz="2400" dirty="0" smtClean="0">
                <a:solidFill>
                  <a:schemeClr val="accent3">
                    <a:lumMod val="50000"/>
                  </a:schemeClr>
                </a:solidFill>
                <a:latin typeface="Candara" panose="020E0502030303020204" pitchFamily="34" charset="0"/>
              </a:rPr>
              <a:t>,  </a:t>
            </a:r>
            <a:r>
              <a:rPr lang="ru-RU" sz="2400" dirty="0" err="1" smtClean="0">
                <a:solidFill>
                  <a:schemeClr val="accent3">
                    <a:lumMod val="50000"/>
                  </a:schemeClr>
                </a:solidFill>
                <a:latin typeface="Candara" panose="020E0502030303020204" pitchFamily="34" charset="0"/>
              </a:rPr>
              <a:t>дисертації</a:t>
            </a:r>
            <a:r>
              <a:rPr lang="ru-RU" sz="2400" dirty="0" smtClean="0">
                <a:solidFill>
                  <a:schemeClr val="accent3">
                    <a:lumMod val="50000"/>
                  </a:schemeClr>
                </a:solidFill>
                <a:latin typeface="Candara" panose="020E0502030303020204" pitchFamily="34" charset="0"/>
              </a:rPr>
              <a:t>, книги, </a:t>
            </a:r>
            <a:r>
              <a:rPr lang="ru-RU" sz="2400" dirty="0" err="1" smtClean="0">
                <a:solidFill>
                  <a:schemeClr val="accent3">
                    <a:lumMod val="50000"/>
                  </a:schemeClr>
                </a:solidFill>
                <a:latin typeface="Candara" panose="020E0502030303020204" pitchFamily="34" charset="0"/>
              </a:rPr>
              <a:t>анотації</a:t>
            </a:r>
            <a:r>
              <a:rPr lang="ru-RU" sz="2400" dirty="0" smtClean="0">
                <a:solidFill>
                  <a:schemeClr val="accent3">
                    <a:lumMod val="50000"/>
                  </a:schemeClr>
                </a:solidFill>
                <a:latin typeface="Candara" panose="020E0502030303020204" pitchFamily="34" charset="0"/>
              </a:rPr>
              <a:t>, </a:t>
            </a:r>
            <a:r>
              <a:rPr lang="ru-RU" sz="2400" dirty="0" err="1" smtClean="0">
                <a:solidFill>
                  <a:schemeClr val="accent3">
                    <a:lumMod val="50000"/>
                  </a:schemeClr>
                </a:solidFill>
                <a:latin typeface="Candara" panose="020E0502030303020204" pitchFamily="34" charset="0"/>
              </a:rPr>
              <a:t>статті</a:t>
            </a:r>
            <a:r>
              <a:rPr lang="ru-RU" sz="2400" dirty="0" smtClean="0">
                <a:solidFill>
                  <a:schemeClr val="accent3">
                    <a:lumMod val="5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ru-RU" sz="2400" dirty="0" err="1" smtClean="0">
                <a:solidFill>
                  <a:schemeClr val="accent3">
                    <a:lumMod val="50000"/>
                  </a:schemeClr>
                </a:solidFill>
                <a:latin typeface="Candara" panose="020E0502030303020204" pitchFamily="34" charset="0"/>
              </a:rPr>
              <a:t>академічних</a:t>
            </a:r>
            <a:r>
              <a:rPr lang="ru-RU" sz="2400" dirty="0" smtClean="0">
                <a:solidFill>
                  <a:schemeClr val="accent3">
                    <a:lumMod val="5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ru-RU" sz="2400" dirty="0" err="1" smtClean="0">
                <a:solidFill>
                  <a:schemeClr val="accent3">
                    <a:lumMod val="50000"/>
                  </a:schemeClr>
                </a:solidFill>
                <a:latin typeface="Candara" panose="020E0502030303020204" pitchFamily="34" charset="0"/>
              </a:rPr>
              <a:t>видань</a:t>
            </a:r>
            <a:r>
              <a:rPr lang="ru-RU" sz="2400" dirty="0" smtClean="0">
                <a:solidFill>
                  <a:schemeClr val="accent3">
                    <a:lumMod val="50000"/>
                  </a:schemeClr>
                </a:solidFill>
                <a:latin typeface="Candara" panose="020E0502030303020204" pitchFamily="34" charset="0"/>
              </a:rPr>
              <a:t>, </a:t>
            </a:r>
            <a:r>
              <a:rPr lang="ru-RU" sz="2400" dirty="0" err="1" smtClean="0">
                <a:solidFill>
                  <a:schemeClr val="accent3">
                    <a:lumMod val="50000"/>
                  </a:schemeClr>
                </a:solidFill>
                <a:latin typeface="Candara" panose="020E0502030303020204" pitchFamily="34" charset="0"/>
              </a:rPr>
              <a:t>професійних</a:t>
            </a:r>
            <a:r>
              <a:rPr lang="ru-RU" sz="2400" dirty="0" smtClean="0">
                <a:solidFill>
                  <a:schemeClr val="accent3">
                    <a:lumMod val="5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ru-RU" sz="2400" dirty="0" err="1" smtClean="0">
                <a:solidFill>
                  <a:schemeClr val="accent3">
                    <a:lumMod val="50000"/>
                  </a:schemeClr>
                </a:solidFill>
                <a:latin typeface="Candara" panose="020E0502030303020204" pitchFamily="34" charset="0"/>
              </a:rPr>
              <a:t>асоціацій</a:t>
            </a:r>
            <a:r>
              <a:rPr lang="ru-RU" sz="2400" dirty="0" smtClean="0">
                <a:solidFill>
                  <a:schemeClr val="accent3">
                    <a:lumMod val="50000"/>
                  </a:schemeClr>
                </a:solidFill>
                <a:latin typeface="Candara" panose="020E0502030303020204" pitchFamily="34" charset="0"/>
              </a:rPr>
              <a:t>, </a:t>
            </a:r>
            <a:r>
              <a:rPr lang="ru-RU" sz="2400" dirty="0" err="1" smtClean="0">
                <a:solidFill>
                  <a:schemeClr val="accent3">
                    <a:lumMod val="50000"/>
                  </a:schemeClr>
                </a:solidFill>
                <a:latin typeface="Candara" panose="020E0502030303020204" pitchFamily="34" charset="0"/>
              </a:rPr>
              <a:t>сховища</a:t>
            </a:r>
            <a:r>
              <a:rPr lang="ru-RU" sz="2400" dirty="0" smtClean="0">
                <a:solidFill>
                  <a:schemeClr val="accent3">
                    <a:lumMod val="5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ru-RU" sz="2400" dirty="0" err="1" smtClean="0">
                <a:solidFill>
                  <a:schemeClr val="accent3">
                    <a:lumMod val="50000"/>
                  </a:schemeClr>
                </a:solidFill>
                <a:latin typeface="Candara" panose="020E0502030303020204" pitchFamily="34" charset="0"/>
              </a:rPr>
              <a:t>препринтів</a:t>
            </a:r>
            <a:r>
              <a:rPr lang="ru-RU" sz="2400" dirty="0" smtClean="0">
                <a:solidFill>
                  <a:schemeClr val="accent3">
                    <a:lumMod val="50000"/>
                  </a:schemeClr>
                </a:solidFill>
                <a:latin typeface="Candara" panose="020E0502030303020204" pitchFamily="34" charset="0"/>
              </a:rPr>
              <a:t>, </a:t>
            </a:r>
            <a:r>
              <a:rPr lang="ru-RU" sz="2400" dirty="0" err="1" smtClean="0">
                <a:solidFill>
                  <a:schemeClr val="accent3">
                    <a:lumMod val="50000"/>
                  </a:schemeClr>
                </a:solidFill>
                <a:latin typeface="Candara" panose="020E0502030303020204" pitchFamily="34" charset="0"/>
              </a:rPr>
              <a:t>сайтів</a:t>
            </a:r>
            <a:r>
              <a:rPr lang="ru-RU" sz="2400" dirty="0" smtClean="0">
                <a:solidFill>
                  <a:schemeClr val="accent3">
                    <a:lumMod val="5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ru-RU" sz="2400" dirty="0" err="1" smtClean="0">
                <a:solidFill>
                  <a:schemeClr val="accent3">
                    <a:lumMod val="50000"/>
                  </a:schemeClr>
                </a:solidFill>
                <a:latin typeface="Candara" panose="020E0502030303020204" pitchFamily="34" charset="0"/>
              </a:rPr>
              <a:t>закладів</a:t>
            </a:r>
            <a:r>
              <a:rPr lang="ru-RU" sz="2400" dirty="0" smtClean="0">
                <a:solidFill>
                  <a:schemeClr val="accent3">
                    <a:lumMod val="5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ru-RU" sz="2400" dirty="0" err="1" smtClean="0">
                <a:solidFill>
                  <a:schemeClr val="accent3">
                    <a:lumMod val="50000"/>
                  </a:schemeClr>
                </a:solidFill>
                <a:latin typeface="Candara" panose="020E0502030303020204" pitchFamily="34" charset="0"/>
              </a:rPr>
              <a:t>вищої</a:t>
            </a:r>
            <a:r>
              <a:rPr lang="ru-RU" sz="2400" dirty="0" smtClean="0">
                <a:solidFill>
                  <a:schemeClr val="accent3">
                    <a:lumMod val="5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ru-RU" sz="2400" dirty="0" err="1" smtClean="0">
                <a:solidFill>
                  <a:schemeClr val="accent3">
                    <a:lumMod val="50000"/>
                  </a:schemeClr>
                </a:solidFill>
                <a:latin typeface="Candara" panose="020E0502030303020204" pitchFamily="34" charset="0"/>
              </a:rPr>
              <a:t>освити</a:t>
            </a:r>
            <a:r>
              <a:rPr lang="ru-RU" sz="2400" dirty="0" smtClean="0">
                <a:solidFill>
                  <a:schemeClr val="accent3">
                    <a:lumMod val="50000"/>
                  </a:schemeClr>
                </a:solidFill>
                <a:latin typeface="Candara" panose="020E0502030303020204" pitchFamily="34" charset="0"/>
              </a:rPr>
              <a:t> та </a:t>
            </a:r>
            <a:r>
              <a:rPr lang="ru-RU" sz="2400" dirty="0" err="1" smtClean="0">
                <a:solidFill>
                  <a:schemeClr val="accent3">
                    <a:lumMod val="50000"/>
                  </a:schemeClr>
                </a:solidFill>
                <a:latin typeface="Candara" panose="020E0502030303020204" pitchFamily="34" charset="0"/>
              </a:rPr>
              <a:t>освітніх</a:t>
            </a:r>
            <a:r>
              <a:rPr lang="ru-RU" sz="2400" dirty="0" smtClean="0">
                <a:solidFill>
                  <a:schemeClr val="accent3">
                    <a:lumMod val="5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ru-RU" sz="2400" dirty="0" err="1" smtClean="0">
                <a:solidFill>
                  <a:schemeClr val="accent3">
                    <a:lumMod val="50000"/>
                  </a:schemeClr>
                </a:solidFill>
                <a:latin typeface="Candara" panose="020E0502030303020204" pitchFamily="34" charset="0"/>
              </a:rPr>
              <a:t>організацій</a:t>
            </a:r>
            <a:r>
              <a:rPr lang="ru-RU" sz="2400" dirty="0" smtClean="0">
                <a:solidFill>
                  <a:schemeClr val="accent3">
                    <a:lumMod val="50000"/>
                  </a:schemeClr>
                </a:solidFill>
                <a:latin typeface="Candara" panose="020E0502030303020204" pitchFamily="34" charset="0"/>
              </a:rPr>
              <a:t>.</a:t>
            </a:r>
            <a:endParaRPr lang="ru-RU" sz="2400" dirty="0">
              <a:solidFill>
                <a:schemeClr val="accent3">
                  <a:lumMod val="50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211138" y="6308725"/>
            <a:ext cx="3352800" cy="365125"/>
          </a:xfrm>
        </p:spPr>
        <p:txBody>
          <a:bodyPr/>
          <a:lstStyle/>
          <a:p>
            <a:pPr>
              <a:defRPr/>
            </a:pPr>
            <a:r>
              <a:rPr lang="ru-RU" dirty="0" err="1"/>
              <a:t>Наукова</a:t>
            </a:r>
            <a:r>
              <a:rPr lang="ru-RU" dirty="0"/>
              <a:t> </a:t>
            </a:r>
            <a:r>
              <a:rPr lang="ru-RU" dirty="0" err="1"/>
              <a:t>бібліотека</a:t>
            </a:r>
            <a:r>
              <a:rPr lang="ru-RU" dirty="0"/>
              <a:t> ХДУ</a:t>
            </a:r>
            <a:endParaRPr lang="ru-RU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ru-RU" sz="2400" smtClean="0">
                <a:latin typeface="Candara" pitchFamily="34" charset="0"/>
              </a:rPr>
              <a:t>Google Академія дозволяє упорядкувати, чи відфільтрувати результати пошуку за датою, створити сповіщення, вилучати з результатів пошуку патенти, або цитати.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l="565" t="6365" r="28029" b="9005"/>
          <a:stretch>
            <a:fillRect/>
          </a:stretch>
        </p:blipFill>
        <p:spPr>
          <a:xfrm>
            <a:off x="1635125" y="2143125"/>
            <a:ext cx="6249988" cy="4165600"/>
          </a:xfrm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34925" y="6376988"/>
            <a:ext cx="3352800" cy="365125"/>
          </a:xfrm>
        </p:spPr>
        <p:txBody>
          <a:bodyPr/>
          <a:lstStyle/>
          <a:p>
            <a:pPr>
              <a:defRPr/>
            </a:pPr>
            <a:r>
              <a:rPr lang="ru-RU" dirty="0" err="1"/>
              <a:t>Наукова</a:t>
            </a:r>
            <a:r>
              <a:rPr lang="ru-RU" dirty="0"/>
              <a:t> </a:t>
            </a:r>
            <a:r>
              <a:rPr lang="ru-RU" dirty="0" err="1"/>
              <a:t>бібліотека</a:t>
            </a:r>
            <a:r>
              <a:rPr lang="ru-RU" dirty="0"/>
              <a:t> ХДУ</a:t>
            </a:r>
            <a:endParaRPr lang="ru-RU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Заголовок 1"/>
          <p:cNvSpPr>
            <a:spLocks noGrp="1"/>
          </p:cNvSpPr>
          <p:nvPr>
            <p:ph type="title"/>
          </p:nvPr>
        </p:nvSpPr>
        <p:spPr>
          <a:xfrm>
            <a:off x="468313" y="704850"/>
            <a:ext cx="8424862" cy="1938338"/>
          </a:xfrm>
        </p:spPr>
        <p:txBody>
          <a:bodyPr/>
          <a:lstStyle/>
          <a:p>
            <a:pPr algn="just"/>
            <a:r>
              <a:rPr lang="ru-RU" sz="2400" smtClean="0">
                <a:latin typeface="Candara" pitchFamily="34" charset="0"/>
              </a:rPr>
              <a:t>Профіль вченого у </a:t>
            </a:r>
            <a:r>
              <a:rPr lang="en-US" sz="2400" smtClean="0">
                <a:latin typeface="Candara" pitchFamily="34" charset="0"/>
              </a:rPr>
              <a:t>Google </a:t>
            </a:r>
            <a:r>
              <a:rPr lang="ru-RU" sz="2400" smtClean="0">
                <a:latin typeface="Candara" pitchFamily="34" charset="0"/>
              </a:rPr>
              <a:t>Академії надає можливість авторам відстежувати бібліографічні посилання на свої статті, переглядати, хто саме цитує ваші публікації, переглядати графіки цитувань у часі та розраховувати наукометричні показники. 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34925" y="6376988"/>
            <a:ext cx="3352800" cy="365125"/>
          </a:xfrm>
        </p:spPr>
        <p:txBody>
          <a:bodyPr/>
          <a:lstStyle/>
          <a:p>
            <a:pPr>
              <a:defRPr/>
            </a:pPr>
            <a:r>
              <a:rPr lang="ru-RU" dirty="0" err="1"/>
              <a:t>Наукова</a:t>
            </a:r>
            <a:r>
              <a:rPr lang="ru-RU" dirty="0"/>
              <a:t> </a:t>
            </a:r>
            <a:r>
              <a:rPr lang="ru-RU" dirty="0" err="1"/>
              <a:t>бібліотека</a:t>
            </a:r>
            <a:r>
              <a:rPr lang="ru-RU" dirty="0"/>
              <a:t> ХДУ</a:t>
            </a:r>
            <a:endParaRPr lang="ru-RU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 t="8140" r="16287" b="6155"/>
          <a:stretch>
            <a:fillRect/>
          </a:stretch>
        </p:blipFill>
        <p:spPr bwMode="auto">
          <a:xfrm>
            <a:off x="1612900" y="2852738"/>
            <a:ext cx="6127750" cy="35290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Заголовок 1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1724025"/>
          </a:xfrm>
        </p:spPr>
        <p:txBody>
          <a:bodyPr/>
          <a:lstStyle/>
          <a:p>
            <a:pPr algn="ctr"/>
            <a:r>
              <a:rPr lang="ru-RU" sz="4400" smtClean="0">
                <a:latin typeface="Candara" pitchFamily="34" charset="0"/>
              </a:rPr>
              <a:t>Створіть власний</a:t>
            </a:r>
            <a:br>
              <a:rPr lang="ru-RU" sz="4400" smtClean="0">
                <a:latin typeface="Candara" pitchFamily="34" charset="0"/>
              </a:rPr>
            </a:br>
            <a:r>
              <a:rPr lang="ru-RU" sz="4400" smtClean="0">
                <a:latin typeface="Candara" pitchFamily="34" charset="0"/>
              </a:rPr>
              <a:t>профіль у Google Академія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714375" y="2857500"/>
            <a:ext cx="7972425" cy="2227263"/>
          </a:xfrm>
        </p:spPr>
        <p:txBody>
          <a:bodyPr>
            <a:noAutofit/>
          </a:bodyPr>
          <a:lstStyle/>
          <a:p>
            <a:pPr marL="274320" indent="-274320" algn="just" fontAlgn="auto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en-US" sz="2400" dirty="0" smtClean="0">
                <a:solidFill>
                  <a:schemeClr val="accent3">
                    <a:lumMod val="50000"/>
                  </a:schemeClr>
                </a:solidFill>
              </a:rPr>
              <a:t>   </a:t>
            </a:r>
            <a:r>
              <a:rPr lang="ru-RU" sz="2400" dirty="0" err="1" smtClean="0">
                <a:solidFill>
                  <a:schemeClr val="accent3">
                    <a:lumMod val="50000"/>
                  </a:schemeClr>
                </a:solidFill>
              </a:rPr>
              <a:t>Натисніть</a:t>
            </a:r>
            <a:r>
              <a:rPr lang="ru-RU" sz="2400" dirty="0" smtClean="0">
                <a:solidFill>
                  <a:schemeClr val="accent3">
                    <a:lumMod val="50000"/>
                  </a:schemeClr>
                </a:solidFill>
              </a:rPr>
              <a:t> «http://scholar.google.com.ua та </a:t>
            </a:r>
            <a:r>
              <a:rPr lang="ru-RU" sz="2400" dirty="0" err="1" smtClean="0">
                <a:solidFill>
                  <a:schemeClr val="accent3">
                    <a:lumMod val="50000"/>
                  </a:schemeClr>
                </a:solidFill>
              </a:rPr>
              <a:t>пройдіть</a:t>
            </a:r>
            <a:r>
              <a:rPr lang="ru-RU" sz="2400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ru-RU" sz="2400" dirty="0" err="1" smtClean="0">
                <a:solidFill>
                  <a:schemeClr val="accent3">
                    <a:lumMod val="50000"/>
                  </a:schemeClr>
                </a:solidFill>
              </a:rPr>
              <a:t>усі</a:t>
            </a:r>
            <a:r>
              <a:rPr lang="ru-RU" sz="2400" dirty="0" smtClean="0">
                <a:solidFill>
                  <a:schemeClr val="accent3">
                    <a:lumMod val="50000"/>
                  </a:schemeClr>
                </a:solidFill>
              </a:rPr>
              <a:t> кроки </a:t>
            </a:r>
            <a:r>
              <a:rPr lang="ru-RU" sz="2400" dirty="0" err="1" smtClean="0">
                <a:solidFill>
                  <a:schemeClr val="accent3">
                    <a:lumMod val="50000"/>
                  </a:schemeClr>
                </a:solidFill>
              </a:rPr>
              <a:t>реєстрації</a:t>
            </a:r>
            <a:r>
              <a:rPr lang="ru-RU" sz="2400" dirty="0" smtClean="0">
                <a:solidFill>
                  <a:schemeClr val="accent3">
                    <a:lumMod val="50000"/>
                  </a:schemeClr>
                </a:solidFill>
              </a:rPr>
              <a:t>. </a:t>
            </a:r>
            <a:endParaRPr lang="en-US" sz="2400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marL="274320" indent="-274320" algn="just" fontAlgn="auto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en-US" sz="2400" dirty="0" smtClean="0">
                <a:solidFill>
                  <a:schemeClr val="accent3">
                    <a:lumMod val="50000"/>
                  </a:schemeClr>
                </a:solidFill>
              </a:rPr>
              <a:t>    </a:t>
            </a:r>
            <a:r>
              <a:rPr lang="ru-RU" sz="2400" dirty="0" smtClean="0">
                <a:solidFill>
                  <a:schemeClr val="accent3">
                    <a:lumMod val="50000"/>
                  </a:schemeClr>
                </a:solidFill>
              </a:rPr>
              <a:t>Для того, </a:t>
            </a:r>
            <a:r>
              <a:rPr lang="ru-RU" sz="2400" dirty="0" err="1" smtClean="0">
                <a:solidFill>
                  <a:schemeClr val="accent3">
                    <a:lumMod val="50000"/>
                  </a:schemeClr>
                </a:solidFill>
              </a:rPr>
              <a:t>щоб</a:t>
            </a:r>
            <a:r>
              <a:rPr lang="ru-RU" sz="2400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ru-RU" sz="2400" dirty="0" err="1" smtClean="0">
                <a:solidFill>
                  <a:schemeClr val="accent3">
                    <a:lumMod val="50000"/>
                  </a:schemeClr>
                </a:solidFill>
              </a:rPr>
              <a:t>створити</a:t>
            </a:r>
            <a:r>
              <a:rPr lang="ru-RU" sz="2400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ru-RU" sz="2400" dirty="0" err="1" smtClean="0">
                <a:solidFill>
                  <a:schemeClr val="accent3">
                    <a:lumMod val="50000"/>
                  </a:schemeClr>
                </a:solidFill>
              </a:rPr>
              <a:t>профіль</a:t>
            </a:r>
            <a:r>
              <a:rPr lang="ru-RU" sz="2400" dirty="0" smtClean="0">
                <a:solidFill>
                  <a:schemeClr val="accent3">
                    <a:lumMod val="50000"/>
                  </a:schemeClr>
                </a:solidFill>
              </a:rPr>
              <a:t> у </a:t>
            </a:r>
            <a:r>
              <a:rPr lang="ru-RU" sz="2400" dirty="0" err="1" smtClean="0">
                <a:solidFill>
                  <a:schemeClr val="accent3">
                    <a:lumMod val="50000"/>
                  </a:schemeClr>
                </a:solidFill>
              </a:rPr>
              <a:t>Google</a:t>
            </a:r>
            <a:r>
              <a:rPr lang="ru-RU" sz="2400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ru-RU" sz="2400" dirty="0" err="1" smtClean="0">
                <a:solidFill>
                  <a:schemeClr val="accent3">
                    <a:lumMod val="50000"/>
                  </a:schemeClr>
                </a:solidFill>
              </a:rPr>
              <a:t>Академія</a:t>
            </a:r>
            <a:r>
              <a:rPr lang="ru-RU" sz="2400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ru-RU" sz="2400" dirty="0" err="1" smtClean="0">
                <a:solidFill>
                  <a:schemeClr val="accent3">
                    <a:lumMod val="50000"/>
                  </a:schemeClr>
                </a:solidFill>
              </a:rPr>
              <a:t>необов’язково</a:t>
            </a:r>
            <a:r>
              <a:rPr lang="en-US" sz="2400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ru-RU" sz="2400" dirty="0" err="1" smtClean="0">
                <a:solidFill>
                  <a:schemeClr val="accent3">
                    <a:lumMod val="50000"/>
                  </a:schemeClr>
                </a:solidFill>
              </a:rPr>
              <a:t>мати</a:t>
            </a:r>
            <a:r>
              <a:rPr lang="ru-RU" sz="2400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ru-RU" sz="2400" dirty="0" err="1" smtClean="0">
                <a:solidFill>
                  <a:schemeClr val="accent3">
                    <a:lumMod val="50000"/>
                  </a:schemeClr>
                </a:solidFill>
              </a:rPr>
              <a:t>скриньку</a:t>
            </a:r>
            <a:r>
              <a:rPr lang="ru-RU" sz="2400" dirty="0" smtClean="0">
                <a:solidFill>
                  <a:schemeClr val="accent3">
                    <a:lumMod val="50000"/>
                  </a:schemeClr>
                </a:solidFill>
              </a:rPr>
              <a:t> на </a:t>
            </a:r>
            <a:r>
              <a:rPr lang="ru-RU" sz="2400" dirty="0" err="1" smtClean="0">
                <a:solidFill>
                  <a:schemeClr val="accent3">
                    <a:lumMod val="50000"/>
                  </a:schemeClr>
                </a:solidFill>
              </a:rPr>
              <a:t>Gmail</a:t>
            </a:r>
            <a:r>
              <a:rPr lang="ru-RU" sz="2400" dirty="0" smtClean="0">
                <a:solidFill>
                  <a:schemeClr val="accent3">
                    <a:lumMod val="50000"/>
                  </a:schemeClr>
                </a:solidFill>
              </a:rPr>
              <a:t>. </a:t>
            </a:r>
            <a:endParaRPr lang="ru-RU" sz="2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139700" y="6381750"/>
            <a:ext cx="3352800" cy="365125"/>
          </a:xfrm>
        </p:spPr>
        <p:txBody>
          <a:bodyPr/>
          <a:lstStyle/>
          <a:p>
            <a:pPr>
              <a:defRPr/>
            </a:pPr>
            <a:r>
              <a:rPr lang="ru-RU" dirty="0" err="1"/>
              <a:t>Наукова</a:t>
            </a:r>
            <a:r>
              <a:rPr lang="ru-RU" dirty="0"/>
              <a:t> </a:t>
            </a:r>
            <a:r>
              <a:rPr lang="ru-RU" dirty="0" err="1"/>
              <a:t>бібліотека</a:t>
            </a:r>
            <a:r>
              <a:rPr lang="ru-RU" dirty="0"/>
              <a:t> ХДУ</a:t>
            </a:r>
            <a:endParaRPr lang="ru-RU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Заголовок 1"/>
          <p:cNvSpPr>
            <a:spLocks noGrp="1"/>
          </p:cNvSpPr>
          <p:nvPr>
            <p:ph type="title"/>
          </p:nvPr>
        </p:nvSpPr>
        <p:spPr>
          <a:xfrm>
            <a:off x="539750" y="908050"/>
            <a:ext cx="8115300" cy="1517650"/>
          </a:xfrm>
        </p:spPr>
        <p:txBody>
          <a:bodyPr/>
          <a:lstStyle/>
          <a:p>
            <a:r>
              <a:rPr lang="ru-RU" sz="4400" smtClean="0">
                <a:latin typeface="Candara" pitchFamily="34" charset="0"/>
                <a:cs typeface="Times New Roman" pitchFamily="18" charset="0"/>
              </a:rPr>
              <a:t>1. Попередня реєстрація. </a:t>
            </a:r>
            <a:r>
              <a:rPr lang="ru-RU" sz="2400" smtClean="0">
                <a:latin typeface="Candara" pitchFamily="34" charset="0"/>
                <a:cs typeface="Times New Roman" pitchFamily="18" charset="0"/>
              </a:rPr>
              <a:t/>
            </a:r>
            <a:br>
              <a:rPr lang="ru-RU" sz="2400" smtClean="0">
                <a:latin typeface="Candara" pitchFamily="34" charset="0"/>
                <a:cs typeface="Times New Roman" pitchFamily="18" charset="0"/>
              </a:rPr>
            </a:br>
            <a:r>
              <a:rPr lang="ru-RU" sz="2800" smtClean="0">
                <a:latin typeface="Candara" pitchFamily="34" charset="0"/>
                <a:cs typeface="Times New Roman" pitchFamily="18" charset="0"/>
              </a:rPr>
              <a:t>Спочатку необхідно створити новий обліковий запис Google або увійти </a:t>
            </a:r>
            <a:r>
              <a:rPr lang="uk-UA" sz="2800" smtClean="0">
                <a:latin typeface="Candara" pitchFamily="34" charset="0"/>
                <a:cs typeface="Times New Roman" pitchFamily="18" charset="0"/>
              </a:rPr>
              <a:t>в </a:t>
            </a:r>
            <a:r>
              <a:rPr lang="ru-RU" sz="2800" smtClean="0">
                <a:latin typeface="Candara" pitchFamily="34" charset="0"/>
                <a:cs typeface="Times New Roman" pitchFamily="18" charset="0"/>
              </a:rPr>
              <a:t>існуючий аккаунт.</a:t>
            </a:r>
            <a:endParaRPr lang="ru-RU" sz="2800" smtClean="0">
              <a:latin typeface="Candara" pitchFamily="34" charset="0"/>
            </a:endParaRPr>
          </a:p>
        </p:txBody>
      </p:sp>
      <p:pic>
        <p:nvPicPr>
          <p:cNvPr id="4" name="Содержимое 3" descr="image002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684213" y="2924175"/>
            <a:ext cx="7900987" cy="2833688"/>
          </a:xfrm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179388" y="6356350"/>
            <a:ext cx="3352800" cy="365125"/>
          </a:xfrm>
        </p:spPr>
        <p:txBody>
          <a:bodyPr/>
          <a:lstStyle/>
          <a:p>
            <a:pPr>
              <a:defRPr/>
            </a:pPr>
            <a:r>
              <a:rPr lang="ru-RU" dirty="0" err="1"/>
              <a:t>Наукова</a:t>
            </a:r>
            <a:r>
              <a:rPr lang="ru-RU" dirty="0"/>
              <a:t> </a:t>
            </a:r>
            <a:r>
              <a:rPr lang="ru-RU" dirty="0" err="1"/>
              <a:t>бібліотека</a:t>
            </a:r>
            <a:r>
              <a:rPr lang="ru-RU" dirty="0"/>
              <a:t> ХДУ</a:t>
            </a:r>
            <a:endParaRPr lang="ru-RU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оток">
  <a:themeElements>
    <a:clrScheme name="Поток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Поток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Поток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Поток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ppt/theme/themeOverride2.xml><?xml version="1.0" encoding="utf-8"?>
<a:themeOverride xmlns:a="http://schemas.openxmlformats.org/drawingml/2006/main">
  <a:clrScheme name="Поток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397</TotalTime>
  <Words>461</Words>
  <Application>Microsoft Office PowerPoint</Application>
  <PresentationFormat>On-screen Show (4:3)</PresentationFormat>
  <Paragraphs>44</Paragraphs>
  <Slides>14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Шаблон оформления</vt:lpstr>
      </vt:variant>
      <vt:variant>
        <vt:i4>5</vt:i4>
      </vt:variant>
      <vt:variant>
        <vt:lpstr>Заголовки слайдов</vt:lpstr>
      </vt:variant>
      <vt:variant>
        <vt:i4>14</vt:i4>
      </vt:variant>
    </vt:vector>
  </HeadingPairs>
  <TitlesOfParts>
    <vt:vector size="25" baseType="lpstr">
      <vt:lpstr>Constantia</vt:lpstr>
      <vt:lpstr>Arial</vt:lpstr>
      <vt:lpstr>Calibri</vt:lpstr>
      <vt:lpstr>Wingdings 2</vt:lpstr>
      <vt:lpstr>Candara</vt:lpstr>
      <vt:lpstr>Times New Roman</vt:lpstr>
      <vt:lpstr>Поток</vt:lpstr>
      <vt:lpstr>Поток</vt:lpstr>
      <vt:lpstr>Поток</vt:lpstr>
      <vt:lpstr>Поток</vt:lpstr>
      <vt:lpstr>Поток</vt:lpstr>
      <vt:lpstr>Слайд 1</vt:lpstr>
      <vt:lpstr>Слайд 2</vt:lpstr>
      <vt:lpstr>Слайд 3</vt:lpstr>
      <vt:lpstr>Ви можете переглядати топи-100 публікацій для різних мов, які впорядковані за показниками h5-індекс і Медіана h5:</vt:lpstr>
      <vt:lpstr>Пошук у Google Академії</vt:lpstr>
      <vt:lpstr>Google Академія дозволяє упорядкувати, чи відфільтрувати результати пошуку за датою, створити сповіщення, вилучати з результатів пошуку патенти, або цитати.</vt:lpstr>
      <vt:lpstr>Профіль вченого у Google Академії надає можливість авторам відстежувати бібліографічні посилання на свої статті, переглядати, хто саме цитує ваші публікації, переглядати графіки цитувань у часі та розраховувати наукометричні показники. </vt:lpstr>
      <vt:lpstr>Створіть власний профіль у Google Академія</vt:lpstr>
      <vt:lpstr>1. Попередня реєстрація.  Спочатку необхідно створити новий обліковий запис Google або увійти в існуючий аккаунт.</vt:lpstr>
      <vt:lpstr>2. Основна реєстрація в системі. Після входу в свій аккаунт Google з'явиться форма реєстрації в Google Академії</vt:lpstr>
      <vt:lpstr>Слайд 11</vt:lpstr>
      <vt:lpstr>Слайд 12</vt:lpstr>
      <vt:lpstr>Слайд 13</vt:lpstr>
      <vt:lpstr>Слайд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Інструкція Google Академія</dc:title>
  <dc:creator>Коваль</dc:creator>
  <cp:lastModifiedBy>OLadychuk</cp:lastModifiedBy>
  <cp:revision>37</cp:revision>
  <dcterms:created xsi:type="dcterms:W3CDTF">2018-05-07T06:17:19Z</dcterms:created>
  <dcterms:modified xsi:type="dcterms:W3CDTF">2018-05-08T08:05:01Z</dcterms:modified>
</cp:coreProperties>
</file>