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81" r:id="rId4"/>
    <p:sldId id="280" r:id="rId5"/>
    <p:sldId id="260" r:id="rId6"/>
    <p:sldId id="27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45B9E-CFD2-48EE-8C4B-66EF03FEFD21}" type="datetimeFigureOut">
              <a:rPr lang="ru-RU" smtClean="0"/>
              <a:pPr/>
              <a:t>08.05.2018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54EF6-AACE-4D56-B6DE-BDA00542A2A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9257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B2F3-8FD9-4167-89B7-AB697DD77356}" type="datetime1">
              <a:rPr lang="ru-RU" smtClean="0"/>
              <a:pPr/>
              <a:t>08.05.2018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99F0-E5E5-4F94-B945-37ABF9B099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EEF3-1E8B-403F-B160-BE8DD57D0AA0}" type="datetime1">
              <a:rPr lang="ru-RU" smtClean="0"/>
              <a:pPr/>
              <a:t>08.05.2018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99F0-E5E5-4F94-B945-37ABF9B099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A6DF-669A-4A3E-AD57-2BF795EB2BE8}" type="datetime1">
              <a:rPr lang="ru-RU" smtClean="0"/>
              <a:pPr/>
              <a:t>08.05.2018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99F0-E5E5-4F94-B945-37ABF9B099E3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i="0">
                <a:solidFill>
                  <a:schemeClr val="bg1"/>
                </a:solidFill>
                <a:latin typeface="Candara"/>
                <a:cs typeface="Candar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Наукова бібліотека ХДУ</a:t>
            </a: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A48D1-689D-4472-BF62-C33B5EDB45DC}" type="datetime1">
              <a:rPr lang="ru-RU" smtClean="0"/>
              <a:pPr>
                <a:defRPr/>
              </a:pPr>
              <a:t>08.05.2018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A8948-2123-4C26-B268-308D081C245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71750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362E-B521-4491-9953-65037D65A54C}" type="datetime1">
              <a:rPr lang="ru-RU" smtClean="0"/>
              <a:pPr/>
              <a:t>08.05.2018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99F0-E5E5-4F94-B945-37ABF9B09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4361-6D93-4103-87D7-273E3E806E10}" type="datetime1">
              <a:rPr lang="ru-RU" smtClean="0"/>
              <a:pPr/>
              <a:t>08.05.2018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99F0-E5E5-4F94-B945-37ABF9B099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5A46-4AB9-44DF-8A2B-EDE5484BD5C6}" type="datetime1">
              <a:rPr lang="ru-RU" smtClean="0"/>
              <a:pPr/>
              <a:t>08.05.2018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99F0-E5E5-4F94-B945-37ABF9B09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4D94-4A5C-4C4E-A160-303A7BC46BC1}" type="datetime1">
              <a:rPr lang="ru-RU" smtClean="0"/>
              <a:pPr/>
              <a:t>08.05.2018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99F0-E5E5-4F94-B945-37ABF9B099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1787-7204-4824-9AB0-ACEB0680595E}" type="datetime1">
              <a:rPr lang="ru-RU" smtClean="0"/>
              <a:pPr/>
              <a:t>08.05.2018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99F0-E5E5-4F94-B945-37ABF9B099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DBAEE-A3BD-443F-874B-5350D314E5CE}" type="datetime1">
              <a:rPr lang="ru-RU" smtClean="0"/>
              <a:pPr/>
              <a:t>08.05.2018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99F0-E5E5-4F94-B945-37ABF9B099E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A38A-93C7-4973-A9FF-9B436DB67F6E}" type="datetime1">
              <a:rPr lang="ru-RU" smtClean="0"/>
              <a:pPr/>
              <a:t>08.05.2018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99F0-E5E5-4F94-B945-37ABF9B09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C113-D466-45D3-82BA-1529D5E7069B}" type="datetime1">
              <a:rPr lang="ru-RU" smtClean="0"/>
              <a:pPr/>
              <a:t>08.05.2018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999F0-E5E5-4F94-B945-37ABF9B09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6B473BA-1CD4-4093-85F1-10B18E474DE6}" type="datetime1">
              <a:rPr lang="ru-RU" smtClean="0"/>
              <a:pPr/>
              <a:t>08.05.2018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Наукова бібліотека ХДУ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7F999F0-E5E5-4F94-B945-37ABF9B09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rcid.org/0000-0002-1825-0097" TargetMode="External"/><Relationship Id="rId2" Type="http://schemas.openxmlformats.org/officeDocument/2006/relationships/hyperlink" Target="http://orcid.org/xxxx-xxxx-xxxx-xxx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rcid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ORCID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 err="1" smtClean="0"/>
              <a:t>Open</a:t>
            </a:r>
            <a:r>
              <a:rPr lang="uk-UA" b="1" dirty="0" smtClean="0"/>
              <a:t> </a:t>
            </a:r>
            <a:r>
              <a:rPr lang="uk-UA" b="1" dirty="0" err="1" smtClean="0"/>
              <a:t>Researcher</a:t>
            </a:r>
            <a:r>
              <a:rPr lang="uk-UA" b="1" dirty="0" smtClean="0"/>
              <a:t> </a:t>
            </a:r>
            <a:r>
              <a:rPr lang="uk-UA" b="1" dirty="0" err="1" smtClean="0"/>
              <a:t>and</a:t>
            </a:r>
            <a:r>
              <a:rPr lang="uk-UA" b="1" dirty="0" smtClean="0"/>
              <a:t> </a:t>
            </a:r>
            <a:r>
              <a:rPr lang="uk-UA" b="1" dirty="0" err="1" smtClean="0"/>
              <a:t>Contributor</a:t>
            </a:r>
            <a:r>
              <a:rPr lang="uk-UA" b="1" dirty="0" smtClean="0"/>
              <a:t> </a:t>
            </a:r>
            <a:r>
              <a:rPr lang="uk-UA" b="1" dirty="0" smtClean="0"/>
              <a:t>ID </a:t>
            </a:r>
            <a:r>
              <a:rPr lang="uk-UA" dirty="0" smtClean="0"/>
              <a:t>- єдиний міжнародний реєстр вчених. Реєструючись в системі ORCID, вчений отримує свій унікальний ідентифікаційний номер.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  <p:pic>
        <p:nvPicPr>
          <p:cNvPr id="4" name="Picture 4" descr="D:\Инна\Для Инны\инструкции\оркид, гугл\orcid_logo-2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091" b="18411"/>
          <a:stretch/>
        </p:blipFill>
        <p:spPr bwMode="auto">
          <a:xfrm>
            <a:off x="609600" y="609600"/>
            <a:ext cx="2381250" cy="158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505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object 3"/>
          <p:cNvSpPr txBox="1">
            <a:spLocks noChangeArrowheads="1"/>
          </p:cNvSpPr>
          <p:nvPr/>
        </p:nvSpPr>
        <p:spPr bwMode="auto">
          <a:xfrm>
            <a:off x="284956" y="1052736"/>
            <a:ext cx="8535516" cy="56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uk-UA" dirty="0">
                <a:solidFill>
                  <a:schemeClr val="bg1"/>
                </a:solidFill>
                <a:latin typeface="+mn-lt"/>
              </a:rPr>
              <a:t>Після успішного проходження процедури реєстрації Вам безкоштовно присвоюється 16-значний ідентифікатор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.</a:t>
            </a:r>
            <a:endParaRPr lang="ru-RU" alt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248" y="332656"/>
            <a:ext cx="4746104" cy="801837"/>
          </a:xfrm>
        </p:spPr>
        <p:txBody>
          <a:bodyPr tIns="12700" rtlCol="0">
            <a:noAutofit/>
          </a:bodyPr>
          <a:lstStyle/>
          <a:p>
            <a:pPr marL="12700" algn="l">
              <a:spcBef>
                <a:spcPts val="100"/>
              </a:spcBef>
              <a:defRPr/>
            </a:pPr>
            <a:r>
              <a:rPr lang="uk-UA" sz="3600" dirty="0">
                <a:solidFill>
                  <a:schemeClr val="bg1"/>
                </a:solidFill>
              </a:rPr>
              <a:t>Обліковий запис</a:t>
            </a:r>
            <a:endParaRPr sz="3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/>
          <a:srcRect l="22266" t="8333" r="22656"/>
          <a:stretch>
            <a:fillRect/>
          </a:stretch>
        </p:blipFill>
        <p:spPr bwMode="auto">
          <a:xfrm>
            <a:off x="2057400" y="1914815"/>
            <a:ext cx="5034880" cy="4714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Овал 7"/>
          <p:cNvSpPr/>
          <p:nvPr/>
        </p:nvSpPr>
        <p:spPr>
          <a:xfrm>
            <a:off x="2205030" y="3286124"/>
            <a:ext cx="12954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8817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404664"/>
            <a:ext cx="5112568" cy="748879"/>
          </a:xfrm>
        </p:spPr>
        <p:txBody>
          <a:bodyPr tIns="12700" rtlCol="0">
            <a:noAutofit/>
          </a:bodyPr>
          <a:lstStyle/>
          <a:p>
            <a:pPr marL="12700" algn="l">
              <a:spcBef>
                <a:spcPts val="100"/>
              </a:spcBef>
              <a:defRPr/>
            </a:pP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Особиста інформація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1267" name="object 4"/>
          <p:cNvSpPr>
            <a:spLocks/>
          </p:cNvSpPr>
          <p:nvPr/>
        </p:nvSpPr>
        <p:spPr bwMode="auto">
          <a:xfrm>
            <a:off x="211138" y="2436813"/>
            <a:ext cx="1873250" cy="862012"/>
          </a:xfrm>
          <a:custGeom>
            <a:avLst/>
            <a:gdLst>
              <a:gd name="T0" fmla="*/ 0 w 1872614"/>
              <a:gd name="T1" fmla="*/ 0 h 862329"/>
              <a:gd name="T2" fmla="*/ 1873480 w 1872614"/>
              <a:gd name="T3" fmla="*/ 0 h 862329"/>
              <a:gd name="T4" fmla="*/ 1873480 w 1872614"/>
              <a:gd name="T5" fmla="*/ 861137 h 862329"/>
              <a:gd name="T6" fmla="*/ 0 w 1872614"/>
              <a:gd name="T7" fmla="*/ 861137 h 862329"/>
              <a:gd name="T8" fmla="*/ 0 w 1872614"/>
              <a:gd name="T9" fmla="*/ 0 h 8623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614"/>
              <a:gd name="T16" fmla="*/ 0 h 862329"/>
              <a:gd name="T17" fmla="*/ 1872614 w 1872614"/>
              <a:gd name="T18" fmla="*/ 862329 h 8623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614" h="862329">
                <a:moveTo>
                  <a:pt x="0" y="0"/>
                </a:moveTo>
                <a:lnTo>
                  <a:pt x="1872208" y="0"/>
                </a:lnTo>
                <a:lnTo>
                  <a:pt x="1872208" y="861771"/>
                </a:lnTo>
                <a:lnTo>
                  <a:pt x="0" y="8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1269" name="object 6"/>
          <p:cNvSpPr txBox="1">
            <a:spLocks noChangeArrowheads="1"/>
          </p:cNvSpPr>
          <p:nvPr/>
        </p:nvSpPr>
        <p:spPr bwMode="auto">
          <a:xfrm>
            <a:off x="261938" y="1121318"/>
            <a:ext cx="8402637" cy="56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uk-UA" dirty="0">
                <a:solidFill>
                  <a:schemeClr val="bg1"/>
                </a:solidFill>
                <a:latin typeface="+mn-lt"/>
              </a:rPr>
              <a:t>У обліковому запису ORCID Ви можете додавати два види інформації: персональні дані і список публікацій (встановлюючи бажаний рівень конфіденційності).</a:t>
            </a:r>
            <a:endParaRPr lang="ru-RU" altLang="ru-RU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/>
          <a:srcRect l="21242" t="8448" r="23632" b="3548"/>
          <a:stretch>
            <a:fillRect/>
          </a:stretch>
        </p:blipFill>
        <p:spPr bwMode="auto">
          <a:xfrm>
            <a:off x="1979712" y="1960711"/>
            <a:ext cx="5003800" cy="449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8719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65" y="332656"/>
            <a:ext cx="5206156" cy="748879"/>
          </a:xfrm>
        </p:spPr>
        <p:txBody>
          <a:bodyPr tIns="12700" rtlCol="0">
            <a:noAutofit/>
          </a:bodyPr>
          <a:lstStyle/>
          <a:p>
            <a:pPr marL="12700" algn="l">
              <a:spcBef>
                <a:spcPts val="100"/>
              </a:spcBef>
              <a:defRPr/>
            </a:pP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Особиста інформація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2292" name="object 4"/>
          <p:cNvSpPr txBox="1">
            <a:spLocks noChangeArrowheads="1"/>
          </p:cNvSpPr>
          <p:nvPr/>
        </p:nvSpPr>
        <p:spPr bwMode="auto">
          <a:xfrm>
            <a:off x="2411760" y="2564904"/>
            <a:ext cx="6289675" cy="305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/>
            <a:r>
              <a:rPr lang="uk-UA" b="1" dirty="0">
                <a:latin typeface="+mn-lt"/>
              </a:rPr>
              <a:t>Також відомий як.</a:t>
            </a:r>
            <a:r>
              <a:rPr lang="uk-UA" dirty="0">
                <a:latin typeface="+mn-lt"/>
              </a:rPr>
              <a:t> В даному полі можливо вказати транслітерацію Вашого імені.</a:t>
            </a:r>
            <a:endParaRPr lang="ru-RU" dirty="0">
              <a:latin typeface="+mn-lt"/>
            </a:endParaRPr>
          </a:p>
          <a:p>
            <a:pPr algn="just"/>
            <a:r>
              <a:rPr lang="uk-UA" b="1" dirty="0">
                <a:latin typeface="+mn-lt"/>
              </a:rPr>
              <a:t>Країна</a:t>
            </a:r>
            <a:r>
              <a:rPr lang="uk-UA" dirty="0">
                <a:latin typeface="+mn-lt"/>
              </a:rPr>
              <a:t>. У </a:t>
            </a:r>
            <a:r>
              <a:rPr lang="uk-UA" dirty="0" err="1">
                <a:latin typeface="+mn-lt"/>
              </a:rPr>
              <a:t>випадаючому</a:t>
            </a:r>
            <a:r>
              <a:rPr lang="uk-UA" dirty="0">
                <a:latin typeface="+mn-lt"/>
              </a:rPr>
              <a:t> списку, Ви можете вибрати країну, в якій працюєте.</a:t>
            </a:r>
            <a:endParaRPr lang="ru-RU" dirty="0">
              <a:latin typeface="+mn-lt"/>
            </a:endParaRPr>
          </a:p>
          <a:p>
            <a:pPr algn="just"/>
            <a:r>
              <a:rPr lang="uk-UA" b="1" dirty="0">
                <a:latin typeface="+mn-lt"/>
              </a:rPr>
              <a:t>Ключові слова.</a:t>
            </a:r>
            <a:r>
              <a:rPr lang="uk-UA" dirty="0">
                <a:latin typeface="+mn-lt"/>
              </a:rPr>
              <a:t> Ключові слова - слова або фрази, які описують Вашу науково-дослідницьку діяльність і, можливо, зможуть допомогти ідентифікувати Вас.</a:t>
            </a:r>
            <a:endParaRPr lang="ru-RU" dirty="0">
              <a:latin typeface="+mn-lt"/>
            </a:endParaRPr>
          </a:p>
          <a:p>
            <a:pPr algn="just"/>
            <a:r>
              <a:rPr lang="uk-UA" b="1" dirty="0">
                <a:latin typeface="+mn-lt"/>
              </a:rPr>
              <a:t>Сайти.</a:t>
            </a:r>
            <a:r>
              <a:rPr lang="uk-UA" dirty="0">
                <a:latin typeface="+mn-lt"/>
              </a:rPr>
              <a:t> ORCID запис може бути пов'язаний з декількома зовнішніми веб-сторінками, такими як персональний сайт, профіль відділу, сторінка </a:t>
            </a:r>
            <a:r>
              <a:rPr lang="uk-UA" dirty="0" err="1">
                <a:latin typeface="+mn-lt"/>
              </a:rPr>
              <a:t>Вікіпедії</a:t>
            </a:r>
            <a:r>
              <a:rPr lang="uk-UA" dirty="0">
                <a:latin typeface="+mn-lt"/>
              </a:rPr>
              <a:t>, або соціальні профілі, такі як </a:t>
            </a:r>
            <a:r>
              <a:rPr lang="uk-UA" dirty="0" err="1">
                <a:latin typeface="+mn-lt"/>
              </a:rPr>
              <a:t>Twitter</a:t>
            </a:r>
            <a:r>
              <a:rPr lang="uk-UA" dirty="0">
                <a:latin typeface="+mn-lt"/>
              </a:rPr>
              <a:t>, </a:t>
            </a:r>
            <a:r>
              <a:rPr lang="uk-UA" dirty="0" err="1">
                <a:latin typeface="+mn-lt"/>
              </a:rPr>
              <a:t>LinkedIn</a:t>
            </a:r>
            <a:r>
              <a:rPr lang="uk-UA" dirty="0">
                <a:latin typeface="+mn-lt"/>
              </a:rPr>
              <a:t>, </a:t>
            </a:r>
            <a:r>
              <a:rPr lang="uk-UA" dirty="0" err="1">
                <a:latin typeface="+mn-lt"/>
              </a:rPr>
              <a:t>Facebook</a:t>
            </a:r>
            <a:r>
              <a:rPr lang="uk-UA" dirty="0">
                <a:latin typeface="+mn-lt"/>
              </a:rPr>
              <a:t>, </a:t>
            </a:r>
            <a:r>
              <a:rPr lang="uk-UA" dirty="0" err="1">
                <a:latin typeface="+mn-lt"/>
              </a:rPr>
              <a:t>Google</a:t>
            </a:r>
            <a:r>
              <a:rPr lang="uk-UA" dirty="0">
                <a:latin typeface="+mn-lt"/>
              </a:rPr>
              <a:t>+ та інші.</a:t>
            </a:r>
            <a:endParaRPr lang="ru-RU" dirty="0">
              <a:latin typeface="+mn-lt"/>
            </a:endParaRPr>
          </a:p>
        </p:txBody>
      </p:sp>
      <p:sp>
        <p:nvSpPr>
          <p:cNvPr id="12293" name="object 5"/>
          <p:cNvSpPr>
            <a:spLocks noChangeArrowheads="1"/>
          </p:cNvSpPr>
          <p:nvPr/>
        </p:nvSpPr>
        <p:spPr bwMode="auto">
          <a:xfrm>
            <a:off x="334963" y="3359448"/>
            <a:ext cx="1901825" cy="15097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>
              <a:latin typeface="Calibri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9715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332656"/>
            <a:ext cx="4994275" cy="676870"/>
          </a:xfrm>
        </p:spPr>
        <p:txBody>
          <a:bodyPr tIns="12700" rtlCol="0">
            <a:noAutofit/>
          </a:bodyPr>
          <a:lstStyle/>
          <a:p>
            <a:pPr marL="12700" algn="l">
              <a:spcBef>
                <a:spcPts val="100"/>
              </a:spcBef>
              <a:defRPr/>
            </a:pP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Особиста інформація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3316" name="object 4"/>
          <p:cNvSpPr txBox="1">
            <a:spLocks noChangeArrowheads="1"/>
          </p:cNvSpPr>
          <p:nvPr/>
        </p:nvSpPr>
        <p:spPr bwMode="auto">
          <a:xfrm>
            <a:off x="401637" y="4365104"/>
            <a:ext cx="8342312" cy="167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/>
            <a:r>
              <a:rPr lang="uk-UA" b="1" dirty="0">
                <a:latin typeface="+mn-lt"/>
              </a:rPr>
              <a:t>Біографія.</a:t>
            </a:r>
            <a:r>
              <a:rPr lang="uk-UA" dirty="0">
                <a:latin typeface="+mn-lt"/>
              </a:rPr>
              <a:t> Поле може бути використано для короткого опису Вашої професійної кар'єри.</a:t>
            </a:r>
            <a:endParaRPr lang="ru-RU" dirty="0">
              <a:latin typeface="+mn-lt"/>
            </a:endParaRPr>
          </a:p>
          <a:p>
            <a:pPr algn="just"/>
            <a:r>
              <a:rPr lang="uk-UA" b="1" dirty="0">
                <a:latin typeface="+mn-lt"/>
              </a:rPr>
              <a:t>Освіта і Робота</a:t>
            </a:r>
            <a:r>
              <a:rPr lang="uk-UA" dirty="0">
                <a:latin typeface="+mn-lt"/>
              </a:rPr>
              <a:t>. Дані розділи можуть включати в себе інформацію про організації в яких Ви навчалися / вчитеся, або працювали / працюєте.</a:t>
            </a:r>
            <a:endParaRPr lang="ru-RU" dirty="0">
              <a:latin typeface="+mn-lt"/>
            </a:endParaRPr>
          </a:p>
          <a:p>
            <a:pPr algn="just"/>
            <a:r>
              <a:rPr lang="uk-UA" b="1" dirty="0">
                <a:latin typeface="+mn-lt"/>
              </a:rPr>
              <a:t>Фінансування.</a:t>
            </a:r>
            <a:r>
              <a:rPr lang="uk-UA" dirty="0">
                <a:latin typeface="+mn-lt"/>
              </a:rPr>
              <a:t> В даному розділі записуйте будь-які гранти або джерела фінансування, які Ви отримали для підтримки досліджень.</a:t>
            </a:r>
            <a:endParaRPr lang="ru-RU" altLang="ru-RU" dirty="0">
              <a:latin typeface="+mn-lt"/>
              <a:cs typeface="Times New Roman" pitchFamily="18" charset="0"/>
            </a:endParaRPr>
          </a:p>
        </p:txBody>
      </p:sp>
      <p:sp>
        <p:nvSpPr>
          <p:cNvPr id="13319" name="object 7"/>
          <p:cNvSpPr>
            <a:spLocks noChangeArrowheads="1"/>
          </p:cNvSpPr>
          <p:nvPr/>
        </p:nvSpPr>
        <p:spPr bwMode="auto">
          <a:xfrm>
            <a:off x="1619672" y="1124744"/>
            <a:ext cx="5760640" cy="309634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>
              <a:latin typeface="Calibri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4544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55600" y="1143635"/>
            <a:ext cx="8470900" cy="289823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4445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lang="uk-UA" dirty="0">
                <a:solidFill>
                  <a:schemeClr val="bg1"/>
                </a:solidFill>
              </a:rPr>
              <a:t>Додати інформацію про публікації, можливо як вручну так і автоматично.</a:t>
            </a:r>
            <a:endParaRPr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4340" name="Группа 9"/>
          <p:cNvGrpSpPr>
            <a:grpSpLocks/>
          </p:cNvGrpSpPr>
          <p:nvPr/>
        </p:nvGrpSpPr>
        <p:grpSpPr bwMode="auto">
          <a:xfrm>
            <a:off x="304800" y="3048000"/>
            <a:ext cx="8521700" cy="1905000"/>
            <a:chOff x="304800" y="1981200"/>
            <a:chExt cx="8521674" cy="1905000"/>
          </a:xfrm>
        </p:grpSpPr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2"/>
            <a:srcRect l="22829" t="72949" r="24025" b="7476"/>
            <a:stretch>
              <a:fillRect/>
            </a:stretch>
          </p:blipFill>
          <p:spPr bwMode="auto">
            <a:xfrm>
              <a:off x="304800" y="2120900"/>
              <a:ext cx="8521674" cy="1765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4342" name="Группа 8"/>
            <p:cNvGrpSpPr>
              <a:grpSpLocks/>
            </p:cNvGrpSpPr>
            <p:nvPr/>
          </p:nvGrpSpPr>
          <p:grpSpPr bwMode="auto">
            <a:xfrm>
              <a:off x="5410200" y="1981200"/>
              <a:ext cx="2688461" cy="1534413"/>
              <a:chOff x="5410200" y="1981200"/>
              <a:chExt cx="2688461" cy="1534413"/>
            </a:xfrm>
          </p:grpSpPr>
          <p:sp>
            <p:nvSpPr>
              <p:cNvPr id="7" name="Овал 6"/>
              <p:cNvSpPr/>
              <p:nvPr/>
            </p:nvSpPr>
            <p:spPr>
              <a:xfrm>
                <a:off x="5410184" y="1981200"/>
                <a:ext cx="1904994" cy="14478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8" name="Стрелка вниз 7"/>
              <p:cNvSpPr/>
              <p:nvPr/>
            </p:nvSpPr>
            <p:spPr>
              <a:xfrm rot="7650751">
                <a:off x="7451702" y="2868614"/>
                <a:ext cx="381000" cy="914397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3898776" cy="851546"/>
          </a:xfrm>
        </p:spPr>
        <p:txBody>
          <a:bodyPr>
            <a:normAutofit/>
          </a:bodyPr>
          <a:lstStyle/>
          <a:p>
            <a:pPr algn="l"/>
            <a:r>
              <a:rPr lang="uk-UA" sz="3600" dirty="0"/>
              <a:t>Обліковий запис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9952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object 3"/>
          <p:cNvSpPr>
            <a:spLocks noChangeArrowheads="1"/>
          </p:cNvSpPr>
          <p:nvPr/>
        </p:nvSpPr>
        <p:spPr bwMode="auto">
          <a:xfrm>
            <a:off x="2109788" y="1844824"/>
            <a:ext cx="4982492" cy="4730601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>
              <a:latin typeface="Calibri" pitchFamily="34" charset="0"/>
            </a:endParaRPr>
          </a:p>
        </p:txBody>
      </p:sp>
      <p:sp>
        <p:nvSpPr>
          <p:cNvPr id="15364" name="object 4"/>
          <p:cNvSpPr txBox="1">
            <a:spLocks noChangeArrowheads="1"/>
          </p:cNvSpPr>
          <p:nvPr/>
        </p:nvSpPr>
        <p:spPr bwMode="auto">
          <a:xfrm>
            <a:off x="368300" y="948985"/>
            <a:ext cx="8308156" cy="56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4095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uk-UA" dirty="0">
                <a:solidFill>
                  <a:schemeClr val="bg1"/>
                </a:solidFill>
                <a:latin typeface="+mn-lt"/>
              </a:rPr>
              <a:t>Для того щоб додати публікацію самостійно, натисніть «зв'язати вручну» і заповніть анкету:</a:t>
            </a:r>
            <a:endParaRPr lang="ru-RU" altLang="ru-RU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330824" cy="786416"/>
          </a:xfrm>
        </p:spPr>
        <p:txBody>
          <a:bodyPr>
            <a:normAutofit/>
          </a:bodyPr>
          <a:lstStyle/>
          <a:p>
            <a:pPr algn="l"/>
            <a:r>
              <a:rPr lang="uk-UA" sz="3600" dirty="0"/>
              <a:t>1. Зв'язати вручну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8033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object 3"/>
          <p:cNvSpPr txBox="1">
            <a:spLocks noChangeArrowheads="1"/>
          </p:cNvSpPr>
          <p:nvPr/>
        </p:nvSpPr>
        <p:spPr bwMode="auto">
          <a:xfrm>
            <a:off x="-108520" y="938213"/>
            <a:ext cx="8964488" cy="112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37623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ts val="100"/>
              </a:spcBef>
            </a:pPr>
            <a:r>
              <a:rPr lang="uk-UA" dirty="0">
                <a:solidFill>
                  <a:schemeClr val="bg1"/>
                </a:solidFill>
                <a:latin typeface="+mn-lt"/>
              </a:rPr>
              <a:t>Список публікацій можна імпортувати у власний ORCID з зовнішніх баз даних партнерів (наприклад, </a:t>
            </a:r>
            <a:r>
              <a:rPr lang="uk-UA" dirty="0" err="1">
                <a:solidFill>
                  <a:schemeClr val="bg1"/>
                </a:solidFill>
                <a:latin typeface="+mn-lt"/>
              </a:rPr>
              <a:t>CrossRef</a:t>
            </a:r>
            <a:r>
              <a:rPr lang="uk-UA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+mn-lt"/>
              </a:rPr>
              <a:t>Metadata</a:t>
            </a:r>
            <a:r>
              <a:rPr lang="uk-UA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+mn-lt"/>
              </a:rPr>
              <a:t>Search</a:t>
            </a:r>
            <a:r>
              <a:rPr lang="uk-UA" dirty="0">
                <a:solidFill>
                  <a:schemeClr val="bg1"/>
                </a:solidFill>
                <a:latin typeface="+mn-lt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+mn-lt"/>
              </a:rPr>
              <a:t>ResearcherID</a:t>
            </a:r>
            <a:r>
              <a:rPr lang="uk-UA" dirty="0">
                <a:solidFill>
                  <a:schemeClr val="bg1"/>
                </a:solidFill>
                <a:latin typeface="+mn-lt"/>
              </a:rPr>
              <a:t>, </a:t>
            </a:r>
            <a:r>
              <a:rPr lang="uk-UA" dirty="0" err="1">
                <a:solidFill>
                  <a:schemeClr val="bg1"/>
                </a:solidFill>
                <a:latin typeface="+mn-lt"/>
              </a:rPr>
              <a:t>Scopus</a:t>
            </a:r>
            <a:r>
              <a:rPr lang="uk-UA" dirty="0">
                <a:solidFill>
                  <a:schemeClr val="bg1"/>
                </a:solidFill>
                <a:latin typeface="+mn-lt"/>
              </a:rPr>
              <a:t> </a:t>
            </a:r>
            <a:r>
              <a:rPr lang="uk-UA" dirty="0" err="1">
                <a:solidFill>
                  <a:schemeClr val="bg1"/>
                </a:solidFill>
                <a:latin typeface="+mn-lt"/>
              </a:rPr>
              <a:t>to</a:t>
            </a:r>
            <a:r>
              <a:rPr lang="uk-UA" dirty="0">
                <a:solidFill>
                  <a:schemeClr val="bg1"/>
                </a:solidFill>
                <a:latin typeface="+mn-lt"/>
              </a:rPr>
              <a:t> ORCID і інші), натиснувши «знайти і зв'язати» і вибравши із запропонованого списку необхідну базу.</a:t>
            </a:r>
            <a:endParaRPr lang="ru-RU" altLang="ru-RU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388" name="object 4"/>
          <p:cNvSpPr>
            <a:spLocks noChangeArrowheads="1"/>
          </p:cNvSpPr>
          <p:nvPr/>
        </p:nvSpPr>
        <p:spPr bwMode="auto">
          <a:xfrm>
            <a:off x="2537817" y="2296244"/>
            <a:ext cx="3762375" cy="4229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>
              <a:latin typeface="Calibri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4164806" cy="858424"/>
          </a:xfrm>
        </p:spPr>
        <p:txBody>
          <a:bodyPr>
            <a:normAutofit/>
          </a:bodyPr>
          <a:lstStyle/>
          <a:p>
            <a:pPr algn="l"/>
            <a:r>
              <a:rPr lang="uk-UA" sz="3600" dirty="0"/>
              <a:t>2. Знайти і зв'язати</a:t>
            </a:r>
            <a:endParaRPr lang="ru-RU" sz="3600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0704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20" y="260648"/>
            <a:ext cx="4746104" cy="833586"/>
          </a:xfrm>
        </p:spPr>
        <p:txBody>
          <a:bodyPr tIns="12700" rtlCol="0">
            <a:no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lang="uk-UA" sz="3600" dirty="0"/>
              <a:t>3. Прив'язати </a:t>
            </a:r>
            <a:r>
              <a:rPr lang="uk-UA" sz="3600" dirty="0" err="1"/>
              <a:t>BibTeX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7411" name="object 3"/>
          <p:cNvSpPr txBox="1">
            <a:spLocks noChangeArrowheads="1"/>
          </p:cNvSpPr>
          <p:nvPr/>
        </p:nvSpPr>
        <p:spPr bwMode="auto">
          <a:xfrm>
            <a:off x="381000" y="1124744"/>
            <a:ext cx="8439472" cy="250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12700" eaLnBrk="0" hangingPunct="0">
              <a:tabLst>
                <a:tab pos="960438" algn="l"/>
                <a:tab pos="2006600" algn="l"/>
                <a:tab pos="3463925" algn="l"/>
                <a:tab pos="3881438" algn="l"/>
                <a:tab pos="5191125" algn="l"/>
                <a:tab pos="6162675" algn="l"/>
                <a:tab pos="72263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960438" algn="l"/>
                <a:tab pos="2006600" algn="l"/>
                <a:tab pos="3463925" algn="l"/>
                <a:tab pos="3881438" algn="l"/>
                <a:tab pos="5191125" algn="l"/>
                <a:tab pos="6162675" algn="l"/>
                <a:tab pos="72263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960438" algn="l"/>
                <a:tab pos="2006600" algn="l"/>
                <a:tab pos="3463925" algn="l"/>
                <a:tab pos="3881438" algn="l"/>
                <a:tab pos="5191125" algn="l"/>
                <a:tab pos="6162675" algn="l"/>
                <a:tab pos="72263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960438" algn="l"/>
                <a:tab pos="2006600" algn="l"/>
                <a:tab pos="3463925" algn="l"/>
                <a:tab pos="3881438" algn="l"/>
                <a:tab pos="5191125" algn="l"/>
                <a:tab pos="6162675" algn="l"/>
                <a:tab pos="72263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960438" algn="l"/>
                <a:tab pos="2006600" algn="l"/>
                <a:tab pos="3463925" algn="l"/>
                <a:tab pos="3881438" algn="l"/>
                <a:tab pos="5191125" algn="l"/>
                <a:tab pos="6162675" algn="l"/>
                <a:tab pos="72263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60438" algn="l"/>
                <a:tab pos="2006600" algn="l"/>
                <a:tab pos="3463925" algn="l"/>
                <a:tab pos="3881438" algn="l"/>
                <a:tab pos="5191125" algn="l"/>
                <a:tab pos="6162675" algn="l"/>
                <a:tab pos="72263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60438" algn="l"/>
                <a:tab pos="2006600" algn="l"/>
                <a:tab pos="3463925" algn="l"/>
                <a:tab pos="3881438" algn="l"/>
                <a:tab pos="5191125" algn="l"/>
                <a:tab pos="6162675" algn="l"/>
                <a:tab pos="72263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60438" algn="l"/>
                <a:tab pos="2006600" algn="l"/>
                <a:tab pos="3463925" algn="l"/>
                <a:tab pos="3881438" algn="l"/>
                <a:tab pos="5191125" algn="l"/>
                <a:tab pos="6162675" algn="l"/>
                <a:tab pos="72263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60438" algn="l"/>
                <a:tab pos="2006600" algn="l"/>
                <a:tab pos="3463925" algn="l"/>
                <a:tab pos="3881438" algn="l"/>
                <a:tab pos="5191125" algn="l"/>
                <a:tab pos="6162675" algn="l"/>
                <a:tab pos="72263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/>
            <a:r>
              <a:rPr lang="uk-UA" dirty="0" err="1"/>
              <a:t>BibTeX</a:t>
            </a:r>
            <a:r>
              <a:rPr lang="uk-UA" dirty="0"/>
              <a:t> є незалежною від платформи ORCID, простим текстовим форматом, використовується для бібліографічних посилань.</a:t>
            </a:r>
            <a:endParaRPr lang="ru-RU" dirty="0"/>
          </a:p>
          <a:p>
            <a:pPr algn="just"/>
            <a:r>
              <a:rPr lang="uk-UA" dirty="0"/>
              <a:t>Для зберігання відомостей про бібліографічну одиницю </a:t>
            </a:r>
            <a:r>
              <a:rPr lang="uk-UA" dirty="0" err="1"/>
              <a:t>BibTeX</a:t>
            </a:r>
            <a:r>
              <a:rPr lang="uk-UA" dirty="0"/>
              <a:t> використовує файли формату .</a:t>
            </a:r>
            <a:r>
              <a:rPr lang="uk-UA" dirty="0" err="1"/>
              <a:t>bib</a:t>
            </a:r>
            <a:r>
              <a:rPr lang="uk-UA" dirty="0"/>
              <a:t>.</a:t>
            </a:r>
            <a:endParaRPr lang="ru-RU" dirty="0"/>
          </a:p>
          <a:p>
            <a:pPr algn="just"/>
            <a:r>
              <a:rPr lang="uk-UA" dirty="0"/>
              <a:t>Файли в цьому форматі мають вигляд текстових документів і їх можна редагувати будь-яким текстовим редактором.</a:t>
            </a:r>
            <a:endParaRPr lang="ru-RU" dirty="0"/>
          </a:p>
          <a:p>
            <a:pPr algn="just"/>
            <a:endParaRPr lang="uk-UA" dirty="0" smtClean="0"/>
          </a:p>
          <a:p>
            <a:pPr algn="just"/>
            <a:r>
              <a:rPr lang="uk-UA" dirty="0" smtClean="0"/>
              <a:t>Приклад </a:t>
            </a:r>
            <a:r>
              <a:rPr lang="uk-UA" dirty="0"/>
              <a:t>запису в бібліографічній базі даних, в якості «літературного джерела»:</a:t>
            </a:r>
            <a:endParaRPr lang="ru-RU" alt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/>
          <a:srcRect l="18199" t="49665" r="39418" b="7720"/>
          <a:stretch>
            <a:fillRect/>
          </a:stretch>
        </p:blipFill>
        <p:spPr bwMode="auto">
          <a:xfrm>
            <a:off x="2286000" y="3861048"/>
            <a:ext cx="4560888" cy="2579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9548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59" y="332656"/>
            <a:ext cx="6905027" cy="619125"/>
          </a:xfrm>
        </p:spPr>
        <p:txBody>
          <a:bodyPr tIns="34925" rtlCol="0">
            <a:noAutofit/>
          </a:bodyPr>
          <a:lstStyle/>
          <a:p>
            <a:pPr algn="l"/>
            <a:r>
              <a:rPr lang="uk-UA" sz="3600" dirty="0"/>
              <a:t>Експорт з </a:t>
            </a:r>
            <a:r>
              <a:rPr lang="uk-UA" sz="3600" dirty="0" err="1"/>
              <a:t>Google</a:t>
            </a:r>
            <a:r>
              <a:rPr lang="uk-UA" sz="3600" dirty="0"/>
              <a:t> </a:t>
            </a:r>
            <a:r>
              <a:rPr lang="uk-UA" sz="3600" dirty="0" err="1"/>
              <a:t>Scholar</a:t>
            </a:r>
            <a:endParaRPr lang="ru-RU" sz="3600" dirty="0"/>
          </a:p>
        </p:txBody>
      </p:sp>
      <p:sp>
        <p:nvSpPr>
          <p:cNvPr id="18435" name="object 3"/>
          <p:cNvSpPr>
            <a:spLocks noChangeArrowheads="1"/>
          </p:cNvSpPr>
          <p:nvPr/>
        </p:nvSpPr>
        <p:spPr bwMode="auto">
          <a:xfrm>
            <a:off x="5514973" y="1637342"/>
            <a:ext cx="3305499" cy="18240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>
              <a:latin typeface="Calibri" pitchFamily="34" charset="0"/>
            </a:endParaRPr>
          </a:p>
        </p:txBody>
      </p:sp>
      <p:sp>
        <p:nvSpPr>
          <p:cNvPr id="18436" name="object 4"/>
          <p:cNvSpPr>
            <a:spLocks noChangeArrowheads="1"/>
          </p:cNvSpPr>
          <p:nvPr/>
        </p:nvSpPr>
        <p:spPr bwMode="auto">
          <a:xfrm>
            <a:off x="5514973" y="3933056"/>
            <a:ext cx="3349625" cy="720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>
              <a:latin typeface="Calibri" pitchFamily="34" charset="0"/>
            </a:endParaRPr>
          </a:p>
        </p:txBody>
      </p:sp>
      <p:sp>
        <p:nvSpPr>
          <p:cNvPr id="18437" name="object 5"/>
          <p:cNvSpPr>
            <a:spLocks noChangeArrowheads="1"/>
          </p:cNvSpPr>
          <p:nvPr/>
        </p:nvSpPr>
        <p:spPr bwMode="auto">
          <a:xfrm>
            <a:off x="5410200" y="5264326"/>
            <a:ext cx="3559175" cy="965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>
              <a:latin typeface="Calibri" pitchFamily="34" charset="0"/>
            </a:endParaRPr>
          </a:p>
        </p:txBody>
      </p:sp>
      <p:sp>
        <p:nvSpPr>
          <p:cNvPr id="18439" name="object 7"/>
          <p:cNvSpPr txBox="1">
            <a:spLocks noChangeArrowheads="1"/>
          </p:cNvSpPr>
          <p:nvPr/>
        </p:nvSpPr>
        <p:spPr bwMode="auto">
          <a:xfrm>
            <a:off x="244059" y="2198159"/>
            <a:ext cx="4831997" cy="389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1682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511175" indent="-342900" algn="just">
              <a:buFont typeface="+mj-lt"/>
              <a:buAutoNum type="arabicPeriod"/>
            </a:pPr>
            <a:r>
              <a:rPr lang="uk-UA" dirty="0" smtClean="0">
                <a:latin typeface="+mn-lt"/>
              </a:rPr>
              <a:t>Зайдіть </a:t>
            </a:r>
            <a:r>
              <a:rPr lang="uk-UA" dirty="0">
                <a:latin typeface="+mn-lt"/>
              </a:rPr>
              <a:t>на http://scholar.google.com і натисніть «Мої цитати» у верхній частині сторінки. Увійдіть до свого облікового запису.</a:t>
            </a:r>
            <a:endParaRPr lang="ru-RU" dirty="0">
              <a:latin typeface="+mn-lt"/>
            </a:endParaRPr>
          </a:p>
          <a:p>
            <a:pPr marL="511175" indent="-342900" algn="just">
              <a:buFont typeface="+mj-lt"/>
              <a:buAutoNum type="arabicPeriod"/>
            </a:pPr>
            <a:r>
              <a:rPr lang="uk-UA" dirty="0" smtClean="0">
                <a:latin typeface="+mn-lt"/>
              </a:rPr>
              <a:t>Виберіть </a:t>
            </a:r>
            <a:r>
              <a:rPr lang="uk-UA" dirty="0">
                <a:latin typeface="+mn-lt"/>
              </a:rPr>
              <a:t>статті для експорту, встановивши прапорець поруч із кожною статтею. Щоб вибрати всі статті зі списку, встановіть прапорець у верхній частині списку.</a:t>
            </a:r>
            <a:endParaRPr lang="ru-RU" dirty="0">
              <a:latin typeface="+mn-lt"/>
            </a:endParaRPr>
          </a:p>
          <a:p>
            <a:pPr marL="511175" indent="-342900" algn="just">
              <a:buFont typeface="+mj-lt"/>
              <a:buAutoNum type="arabicPeriod"/>
            </a:pPr>
            <a:r>
              <a:rPr lang="uk-UA" dirty="0" smtClean="0">
                <a:latin typeface="+mn-lt"/>
              </a:rPr>
              <a:t>Після </a:t>
            </a:r>
            <a:r>
              <a:rPr lang="uk-UA" dirty="0">
                <a:latin typeface="+mn-lt"/>
              </a:rPr>
              <a:t>того як Ви вибрали статті, які Ви хотіли б експортувати, натисніть кнопку «Експорт», а потім виберіть </a:t>
            </a:r>
            <a:r>
              <a:rPr lang="uk-UA" dirty="0" err="1">
                <a:latin typeface="+mn-lt"/>
              </a:rPr>
              <a:t>BibTeX</a:t>
            </a:r>
            <a:r>
              <a:rPr lang="uk-UA" dirty="0">
                <a:latin typeface="+mn-lt"/>
              </a:rPr>
              <a:t>.</a:t>
            </a:r>
            <a:endParaRPr lang="ru-RU" dirty="0">
              <a:latin typeface="+mn-lt"/>
            </a:endParaRPr>
          </a:p>
          <a:p>
            <a:pPr marL="511175" indent="-342900" algn="just">
              <a:buFont typeface="+mj-lt"/>
              <a:buAutoNum type="arabicPeriod"/>
            </a:pPr>
            <a:r>
              <a:rPr lang="uk-UA" dirty="0" smtClean="0">
                <a:latin typeface="+mn-lt"/>
              </a:rPr>
              <a:t>У </a:t>
            </a:r>
            <a:r>
              <a:rPr lang="uk-UA" dirty="0">
                <a:latin typeface="+mn-lt"/>
              </a:rPr>
              <a:t>діалоговому вікні натисніть кнопку «Зберегти», щоб зберегти файл на вашому комп'ютері.</a:t>
            </a:r>
            <a:endParaRPr lang="ru-RU" altLang="ru-RU" sz="1600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5858" y="980728"/>
            <a:ext cx="8444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 smtClean="0">
                <a:solidFill>
                  <a:schemeClr val="bg1"/>
                </a:solidFill>
                <a:latin typeface="+mn-lt"/>
              </a:rPr>
              <a:t>Якщо у Вас є профіль в </a:t>
            </a:r>
            <a:r>
              <a:rPr lang="uk-UA" dirty="0" err="1" smtClean="0">
                <a:solidFill>
                  <a:schemeClr val="bg1"/>
                </a:solidFill>
                <a:latin typeface="+mn-lt"/>
              </a:rPr>
              <a:t>Google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+mn-lt"/>
              </a:rPr>
              <a:t>Scholar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, Ви можете експортувати список публікацій з вашого профілю в файл </a:t>
            </a:r>
            <a:r>
              <a:rPr lang="uk-UA" dirty="0" err="1" smtClean="0">
                <a:solidFill>
                  <a:schemeClr val="bg1"/>
                </a:solidFill>
                <a:latin typeface="+mn-lt"/>
              </a:rPr>
              <a:t>BibTeX</a:t>
            </a:r>
            <a:r>
              <a:rPr lang="uk-UA" dirty="0" smtClean="0">
                <a:solidFill>
                  <a:schemeClr val="bg1"/>
                </a:solidFill>
                <a:latin typeface="+mn-lt"/>
              </a:rPr>
              <a:t>.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919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object 4"/>
          <p:cNvSpPr>
            <a:spLocks noChangeArrowheads="1"/>
          </p:cNvSpPr>
          <p:nvPr/>
        </p:nvSpPr>
        <p:spPr bwMode="auto">
          <a:xfrm>
            <a:off x="4833938" y="3716338"/>
            <a:ext cx="3881437" cy="22939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>
              <a:latin typeface="Calibri" pitchFamily="34" charset="0"/>
            </a:endParaRPr>
          </a:p>
        </p:txBody>
      </p:sp>
      <p:sp>
        <p:nvSpPr>
          <p:cNvPr id="19461" name="object 6"/>
          <p:cNvSpPr txBox="1">
            <a:spLocks noChangeArrowheads="1"/>
          </p:cNvSpPr>
          <p:nvPr/>
        </p:nvSpPr>
        <p:spPr bwMode="auto">
          <a:xfrm>
            <a:off x="298295" y="2360612"/>
            <a:ext cx="4241800" cy="333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206375" indent="-193675" eaLnBrk="0" hangingPunct="0">
              <a:tabLst>
                <a:tab pos="207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207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207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207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207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9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55600" indent="-342900" algn="just">
              <a:buFont typeface="+mj-lt"/>
              <a:buAutoNum type="arabicPeriod" startAt="5"/>
            </a:pPr>
            <a:r>
              <a:rPr lang="uk-UA" dirty="0">
                <a:latin typeface="+mn-lt"/>
              </a:rPr>
              <a:t>5.Нажміть «Прив'язати </a:t>
            </a:r>
            <a:r>
              <a:rPr lang="uk-UA" dirty="0" err="1">
                <a:latin typeface="+mn-lt"/>
              </a:rPr>
              <a:t>BibTeX</a:t>
            </a:r>
            <a:r>
              <a:rPr lang="uk-UA" dirty="0">
                <a:latin typeface="+mn-lt"/>
              </a:rPr>
              <a:t>» </a:t>
            </a:r>
            <a:r>
              <a:rPr lang="uk-UA" dirty="0" smtClean="0">
                <a:latin typeface="+mn-lt"/>
              </a:rPr>
              <a:t/>
            </a:r>
            <a:br>
              <a:rPr lang="uk-UA" dirty="0" smtClean="0">
                <a:latin typeface="+mn-lt"/>
              </a:rPr>
            </a:br>
            <a:r>
              <a:rPr lang="uk-UA" dirty="0" smtClean="0">
                <a:latin typeface="+mn-lt"/>
              </a:rPr>
              <a:t>Виберіть </a:t>
            </a:r>
            <a:r>
              <a:rPr lang="uk-UA" dirty="0" err="1">
                <a:latin typeface="+mn-lt"/>
              </a:rPr>
              <a:t>BibTeX</a:t>
            </a:r>
            <a:r>
              <a:rPr lang="uk-UA" dirty="0">
                <a:latin typeface="+mn-lt"/>
              </a:rPr>
              <a:t> (.</a:t>
            </a:r>
            <a:r>
              <a:rPr lang="uk-UA" dirty="0" err="1">
                <a:latin typeface="+mn-lt"/>
              </a:rPr>
              <a:t>bib</a:t>
            </a:r>
            <a:r>
              <a:rPr lang="uk-UA" dirty="0">
                <a:latin typeface="+mn-lt"/>
              </a:rPr>
              <a:t>) файл зі свого комп'ютера і натисніть кнопку «Відкрити».</a:t>
            </a:r>
            <a:endParaRPr lang="ru-RU" dirty="0">
              <a:latin typeface="+mn-lt"/>
            </a:endParaRPr>
          </a:p>
          <a:p>
            <a:pPr marL="355600" indent="-342900">
              <a:buFont typeface="+mj-lt"/>
              <a:buAutoNum type="arabicPeriod" startAt="5"/>
            </a:pPr>
            <a:r>
              <a:rPr lang="uk-UA" dirty="0" err="1" smtClean="0">
                <a:latin typeface="+mn-lt"/>
              </a:rPr>
              <a:t>Публікаціі</a:t>
            </a:r>
            <a:r>
              <a:rPr lang="uk-UA" dirty="0" smtClean="0">
                <a:latin typeface="+mn-lt"/>
              </a:rPr>
              <a:t> </a:t>
            </a:r>
            <a:r>
              <a:rPr lang="uk-UA" dirty="0">
                <a:latin typeface="+mn-lt"/>
              </a:rPr>
              <a:t>з файлу будуть відображатися в списку з </a:t>
            </a:r>
            <a:r>
              <a:rPr lang="uk-UA" dirty="0" err="1">
                <a:latin typeface="+mn-lt"/>
              </a:rPr>
              <a:t>Save</a:t>
            </a:r>
            <a:r>
              <a:rPr lang="uk-UA" dirty="0">
                <a:latin typeface="+mn-lt"/>
              </a:rPr>
              <a:t> / Видалити іконки поруч з </a:t>
            </a:r>
            <a:r>
              <a:rPr lang="uk-UA" dirty="0" smtClean="0">
                <a:latin typeface="+mn-lt"/>
              </a:rPr>
              <a:t>ними</a:t>
            </a:r>
          </a:p>
          <a:p>
            <a:endParaRPr lang="uk-UA" dirty="0">
              <a:latin typeface="+mn-lt"/>
            </a:endParaRPr>
          </a:p>
          <a:p>
            <a:endParaRPr lang="ru-RU" dirty="0">
              <a:latin typeface="+mn-lt"/>
            </a:endParaRPr>
          </a:p>
          <a:p>
            <a:pPr algn="just"/>
            <a:r>
              <a:rPr lang="uk-UA" b="1" i="1" dirty="0">
                <a:latin typeface="+mn-lt"/>
              </a:rPr>
              <a:t>Важливо</a:t>
            </a:r>
            <a:r>
              <a:rPr lang="uk-UA" dirty="0">
                <a:latin typeface="+mn-lt"/>
              </a:rPr>
              <a:t>! Ваш імпорт не є повним, поки ви не збережете кожну з публікацій, яку ви хотіли б додати в свій ORCID запису.</a:t>
            </a:r>
            <a:endParaRPr lang="ru-RU" altLang="ru-RU" dirty="0">
              <a:latin typeface="+mn-lt"/>
            </a:endParaRPr>
          </a:p>
        </p:txBody>
      </p:sp>
      <p:grpSp>
        <p:nvGrpSpPr>
          <p:cNvPr id="19462" name="Группа 6"/>
          <p:cNvGrpSpPr>
            <a:grpSpLocks/>
          </p:cNvGrpSpPr>
          <p:nvPr/>
        </p:nvGrpSpPr>
        <p:grpSpPr bwMode="auto">
          <a:xfrm>
            <a:off x="4724400" y="1828800"/>
            <a:ext cx="3873500" cy="990600"/>
            <a:chOff x="304800" y="1981200"/>
            <a:chExt cx="8521674" cy="1905000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/>
            <a:srcRect l="22829" t="72949" r="24025" b="7476"/>
            <a:stretch>
              <a:fillRect/>
            </a:stretch>
          </p:blipFill>
          <p:spPr bwMode="auto">
            <a:xfrm>
              <a:off x="304800" y="2121633"/>
              <a:ext cx="8521674" cy="176456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19464" name="Группа 8"/>
            <p:cNvGrpSpPr>
              <a:grpSpLocks/>
            </p:cNvGrpSpPr>
            <p:nvPr/>
          </p:nvGrpSpPr>
          <p:grpSpPr bwMode="auto">
            <a:xfrm>
              <a:off x="5410200" y="1981200"/>
              <a:ext cx="2688461" cy="1534413"/>
              <a:chOff x="5410200" y="1981200"/>
              <a:chExt cx="2688461" cy="1534413"/>
            </a:xfrm>
          </p:grpSpPr>
          <p:sp>
            <p:nvSpPr>
              <p:cNvPr id="10" name="Овал 9"/>
              <p:cNvSpPr/>
              <p:nvPr/>
            </p:nvSpPr>
            <p:spPr>
              <a:xfrm>
                <a:off x="5410820" y="1981200"/>
                <a:ext cx="1906900" cy="145012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11" name="Стрелка вниз 10"/>
              <p:cNvSpPr/>
              <p:nvPr/>
            </p:nvSpPr>
            <p:spPr>
              <a:xfrm rot="7650751">
                <a:off x="7451717" y="2868479"/>
                <a:ext cx="381611" cy="915033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</p:grpSp>
      </p:grp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252728"/>
          </a:xfrm>
        </p:spPr>
        <p:txBody>
          <a:bodyPr tIns="34925" rtlCol="0">
            <a:noAutofit/>
          </a:bodyPr>
          <a:lstStyle/>
          <a:p>
            <a:pPr algn="l"/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Прив'язати </a:t>
            </a:r>
            <a:r>
              <a:rPr lang="uk-UA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BibTeX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Експорт 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</a:t>
            </a: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Scholar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6828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object 3"/>
          <p:cNvSpPr>
            <a:spLocks/>
          </p:cNvSpPr>
          <p:nvPr/>
        </p:nvSpPr>
        <p:spPr bwMode="auto">
          <a:xfrm>
            <a:off x="6046788" y="858838"/>
            <a:ext cx="2876550" cy="714375"/>
          </a:xfrm>
          <a:custGeom>
            <a:avLst/>
            <a:gdLst>
              <a:gd name="T0" fmla="*/ 2876422 w 2876550"/>
              <a:gd name="T1" fmla="*/ 0 h 714375"/>
              <a:gd name="T2" fmla="*/ 2870046 w 2876550"/>
              <a:gd name="T3" fmla="*/ 0 h 714375"/>
              <a:gd name="T4" fmla="*/ 2748864 w 2876550"/>
              <a:gd name="T5" fmla="*/ 20078 h 714375"/>
              <a:gd name="T6" fmla="*/ 2625558 w 2876550"/>
              <a:gd name="T7" fmla="*/ 42392 h 714375"/>
              <a:gd name="T8" fmla="*/ 2370442 w 2876550"/>
              <a:gd name="T9" fmla="*/ 91490 h 714375"/>
              <a:gd name="T10" fmla="*/ 2102572 w 2876550"/>
              <a:gd name="T11" fmla="*/ 149504 h 714375"/>
              <a:gd name="T12" fmla="*/ 1821941 w 2876550"/>
              <a:gd name="T13" fmla="*/ 216433 h 714375"/>
              <a:gd name="T14" fmla="*/ 1564703 w 2876550"/>
              <a:gd name="T15" fmla="*/ 281152 h 714375"/>
              <a:gd name="T16" fmla="*/ 841882 w 2876550"/>
              <a:gd name="T17" fmla="*/ 444030 h 714375"/>
              <a:gd name="T18" fmla="*/ 620776 w 2876550"/>
              <a:gd name="T19" fmla="*/ 488657 h 714375"/>
              <a:gd name="T20" fmla="*/ 199834 w 2876550"/>
              <a:gd name="T21" fmla="*/ 566762 h 714375"/>
              <a:gd name="T22" fmla="*/ 0 w 2876550"/>
              <a:gd name="T23" fmla="*/ 600227 h 714375"/>
              <a:gd name="T24" fmla="*/ 269989 w 2876550"/>
              <a:gd name="T25" fmla="*/ 638162 h 714375"/>
              <a:gd name="T26" fmla="*/ 397548 w 2876550"/>
              <a:gd name="T27" fmla="*/ 653783 h 714375"/>
              <a:gd name="T28" fmla="*/ 644156 w 2876550"/>
              <a:gd name="T29" fmla="*/ 680554 h 714375"/>
              <a:gd name="T30" fmla="*/ 873772 w 2876550"/>
              <a:gd name="T31" fmla="*/ 698411 h 714375"/>
              <a:gd name="T32" fmla="*/ 984313 w 2876550"/>
              <a:gd name="T33" fmla="*/ 705104 h 714375"/>
              <a:gd name="T34" fmla="*/ 1092746 w 2876550"/>
              <a:gd name="T35" fmla="*/ 709561 h 714375"/>
              <a:gd name="T36" fmla="*/ 1296835 w 2876550"/>
              <a:gd name="T37" fmla="*/ 714032 h 714375"/>
              <a:gd name="T38" fmla="*/ 1394625 w 2876550"/>
              <a:gd name="T39" fmla="*/ 714032 h 714375"/>
              <a:gd name="T40" fmla="*/ 1583842 w 2876550"/>
              <a:gd name="T41" fmla="*/ 709561 h 714375"/>
              <a:gd name="T42" fmla="*/ 1673123 w 2876550"/>
              <a:gd name="T43" fmla="*/ 705104 h 714375"/>
              <a:gd name="T44" fmla="*/ 1843201 w 2876550"/>
              <a:gd name="T45" fmla="*/ 691718 h 714375"/>
              <a:gd name="T46" fmla="*/ 1926120 w 2876550"/>
              <a:gd name="T47" fmla="*/ 682790 h 714375"/>
              <a:gd name="T48" fmla="*/ 2083435 w 2876550"/>
              <a:gd name="T49" fmla="*/ 660476 h 714375"/>
              <a:gd name="T50" fmla="*/ 2232252 w 2876550"/>
              <a:gd name="T51" fmla="*/ 633691 h 714375"/>
              <a:gd name="T52" fmla="*/ 2372574 w 2876550"/>
              <a:gd name="T53" fmla="*/ 602462 h 714375"/>
              <a:gd name="T54" fmla="*/ 2506510 w 2876550"/>
              <a:gd name="T55" fmla="*/ 566762 h 714375"/>
              <a:gd name="T56" fmla="*/ 2634068 w 2876550"/>
              <a:gd name="T57" fmla="*/ 526592 h 714375"/>
              <a:gd name="T58" fmla="*/ 2755238 w 2876550"/>
              <a:gd name="T59" fmla="*/ 481965 h 714375"/>
              <a:gd name="T60" fmla="*/ 2872168 w 2876550"/>
              <a:gd name="T61" fmla="*/ 435114 h 714375"/>
              <a:gd name="T62" fmla="*/ 2876422 w 2876550"/>
              <a:gd name="T63" fmla="*/ 432879 h 714375"/>
              <a:gd name="T64" fmla="*/ 2876422 w 2876550"/>
              <a:gd name="T65" fmla="*/ 0 h 7143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876550"/>
              <a:gd name="T100" fmla="*/ 0 h 714375"/>
              <a:gd name="T101" fmla="*/ 2876550 w 2876550"/>
              <a:gd name="T102" fmla="*/ 714375 h 71437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876550" h="714375">
                <a:moveTo>
                  <a:pt x="2876423" y="0"/>
                </a:moveTo>
                <a:lnTo>
                  <a:pt x="2870047" y="0"/>
                </a:lnTo>
                <a:lnTo>
                  <a:pt x="2748864" y="20078"/>
                </a:lnTo>
                <a:lnTo>
                  <a:pt x="2625559" y="42392"/>
                </a:lnTo>
                <a:lnTo>
                  <a:pt x="2370442" y="91490"/>
                </a:lnTo>
                <a:lnTo>
                  <a:pt x="2102573" y="149504"/>
                </a:lnTo>
                <a:lnTo>
                  <a:pt x="1821941" y="216433"/>
                </a:lnTo>
                <a:lnTo>
                  <a:pt x="1564703" y="281152"/>
                </a:lnTo>
                <a:lnTo>
                  <a:pt x="841882" y="444030"/>
                </a:lnTo>
                <a:lnTo>
                  <a:pt x="620776" y="488657"/>
                </a:lnTo>
                <a:lnTo>
                  <a:pt x="199834" y="566762"/>
                </a:lnTo>
                <a:lnTo>
                  <a:pt x="0" y="600227"/>
                </a:lnTo>
                <a:lnTo>
                  <a:pt x="269989" y="638162"/>
                </a:lnTo>
                <a:lnTo>
                  <a:pt x="397548" y="653783"/>
                </a:lnTo>
                <a:lnTo>
                  <a:pt x="644156" y="680554"/>
                </a:lnTo>
                <a:lnTo>
                  <a:pt x="873772" y="698411"/>
                </a:lnTo>
                <a:lnTo>
                  <a:pt x="984313" y="705104"/>
                </a:lnTo>
                <a:lnTo>
                  <a:pt x="1092746" y="709561"/>
                </a:lnTo>
                <a:lnTo>
                  <a:pt x="1296835" y="714032"/>
                </a:lnTo>
                <a:lnTo>
                  <a:pt x="1394625" y="714032"/>
                </a:lnTo>
                <a:lnTo>
                  <a:pt x="1583842" y="709561"/>
                </a:lnTo>
                <a:lnTo>
                  <a:pt x="1673123" y="705104"/>
                </a:lnTo>
                <a:lnTo>
                  <a:pt x="1843201" y="691718"/>
                </a:lnTo>
                <a:lnTo>
                  <a:pt x="1926120" y="682790"/>
                </a:lnTo>
                <a:lnTo>
                  <a:pt x="2083435" y="660476"/>
                </a:lnTo>
                <a:lnTo>
                  <a:pt x="2232253" y="633691"/>
                </a:lnTo>
                <a:lnTo>
                  <a:pt x="2372575" y="602462"/>
                </a:lnTo>
                <a:lnTo>
                  <a:pt x="2506510" y="566762"/>
                </a:lnTo>
                <a:lnTo>
                  <a:pt x="2634068" y="526592"/>
                </a:lnTo>
                <a:lnTo>
                  <a:pt x="2755239" y="481965"/>
                </a:lnTo>
                <a:lnTo>
                  <a:pt x="2872168" y="435114"/>
                </a:lnTo>
                <a:lnTo>
                  <a:pt x="2876423" y="432879"/>
                </a:lnTo>
                <a:lnTo>
                  <a:pt x="2876423" y="0"/>
                </a:lnTo>
                <a:close/>
              </a:path>
            </a:pathLst>
          </a:custGeom>
          <a:solidFill>
            <a:srgbClr val="D6ECFF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100" name="object 4"/>
          <p:cNvSpPr>
            <a:spLocks/>
          </p:cNvSpPr>
          <p:nvPr/>
        </p:nvSpPr>
        <p:spPr bwMode="auto">
          <a:xfrm>
            <a:off x="2619375" y="730250"/>
            <a:ext cx="5545138" cy="850900"/>
          </a:xfrm>
          <a:custGeom>
            <a:avLst/>
            <a:gdLst>
              <a:gd name="T0" fmla="*/ 852610 w 5544820"/>
              <a:gd name="T1" fmla="*/ 0 h 850265"/>
              <a:gd name="T2" fmla="*/ 684633 w 5544820"/>
              <a:gd name="T3" fmla="*/ 0 h 850265"/>
              <a:gd name="T4" fmla="*/ 527300 w 5544820"/>
              <a:gd name="T5" fmla="*/ 4463 h 850265"/>
              <a:gd name="T6" fmla="*/ 380586 w 5544820"/>
              <a:gd name="T7" fmla="*/ 11166 h 850265"/>
              <a:gd name="T8" fmla="*/ 244515 w 5544820"/>
              <a:gd name="T9" fmla="*/ 22347 h 850265"/>
              <a:gd name="T10" fmla="*/ 116942 w 5544820"/>
              <a:gd name="T11" fmla="*/ 35753 h 850265"/>
              <a:gd name="T12" fmla="*/ 0 w 5544820"/>
              <a:gd name="T13" fmla="*/ 53623 h 850265"/>
              <a:gd name="T14" fmla="*/ 333819 w 5544820"/>
              <a:gd name="T15" fmla="*/ 96092 h 850265"/>
              <a:gd name="T16" fmla="*/ 693144 w 5544820"/>
              <a:gd name="T17" fmla="*/ 156418 h 850265"/>
              <a:gd name="T18" fmla="*/ 1077985 w 5544820"/>
              <a:gd name="T19" fmla="*/ 234639 h 850265"/>
              <a:gd name="T20" fmla="*/ 1282098 w 5544820"/>
              <a:gd name="T21" fmla="*/ 279334 h 850265"/>
              <a:gd name="T22" fmla="*/ 1866809 w 5544820"/>
              <a:gd name="T23" fmla="*/ 422346 h 850265"/>
              <a:gd name="T24" fmla="*/ 2559951 w 5544820"/>
              <a:gd name="T25" fmla="*/ 576538 h 850265"/>
              <a:gd name="T26" fmla="*/ 2723674 w 5544820"/>
              <a:gd name="T27" fmla="*/ 607827 h 850265"/>
              <a:gd name="T28" fmla="*/ 2878885 w 5544820"/>
              <a:gd name="T29" fmla="*/ 639116 h 850265"/>
              <a:gd name="T30" fmla="*/ 3031976 w 5544820"/>
              <a:gd name="T31" fmla="*/ 668166 h 850265"/>
              <a:gd name="T32" fmla="*/ 3325393 w 5544820"/>
              <a:gd name="T33" fmla="*/ 717324 h 850265"/>
              <a:gd name="T34" fmla="*/ 3465719 w 5544820"/>
              <a:gd name="T35" fmla="*/ 739672 h 850265"/>
              <a:gd name="T36" fmla="*/ 3733618 w 5544820"/>
              <a:gd name="T37" fmla="*/ 775425 h 850265"/>
              <a:gd name="T38" fmla="*/ 3986642 w 5544820"/>
              <a:gd name="T39" fmla="*/ 806714 h 850265"/>
              <a:gd name="T40" fmla="*/ 4107825 w 5544820"/>
              <a:gd name="T41" fmla="*/ 817880 h 850265"/>
              <a:gd name="T42" fmla="*/ 4337457 w 5544820"/>
              <a:gd name="T43" fmla="*/ 835764 h 850265"/>
              <a:gd name="T44" fmla="*/ 4448019 w 5544820"/>
              <a:gd name="T45" fmla="*/ 842466 h 850265"/>
              <a:gd name="T46" fmla="*/ 4660648 w 5544820"/>
              <a:gd name="T47" fmla="*/ 851408 h 850265"/>
              <a:gd name="T48" fmla="*/ 4858379 w 5544820"/>
              <a:gd name="T49" fmla="*/ 851408 h 850265"/>
              <a:gd name="T50" fmla="*/ 5045486 w 5544820"/>
              <a:gd name="T51" fmla="*/ 846931 h 850265"/>
              <a:gd name="T52" fmla="*/ 5134787 w 5544820"/>
              <a:gd name="T53" fmla="*/ 842466 h 850265"/>
              <a:gd name="T54" fmla="*/ 5221960 w 5544820"/>
              <a:gd name="T55" fmla="*/ 835764 h 850265"/>
              <a:gd name="T56" fmla="*/ 5468610 w 5544820"/>
              <a:gd name="T57" fmla="*/ 808939 h 850265"/>
              <a:gd name="T58" fmla="*/ 5545146 w 5544820"/>
              <a:gd name="T59" fmla="*/ 797772 h 850265"/>
              <a:gd name="T60" fmla="*/ 5298512 w 5544820"/>
              <a:gd name="T61" fmla="*/ 766484 h 850265"/>
              <a:gd name="T62" fmla="*/ 5036989 w 5544820"/>
              <a:gd name="T63" fmla="*/ 728492 h 850265"/>
              <a:gd name="T64" fmla="*/ 4469285 w 5544820"/>
              <a:gd name="T65" fmla="*/ 630174 h 850265"/>
              <a:gd name="T66" fmla="*/ 3835674 w 5544820"/>
              <a:gd name="T67" fmla="*/ 498330 h 850265"/>
              <a:gd name="T68" fmla="*/ 2851245 w 5544820"/>
              <a:gd name="T69" fmla="*/ 263690 h 850265"/>
              <a:gd name="T70" fmla="*/ 2583348 w 5544820"/>
              <a:gd name="T71" fmla="*/ 205588 h 850265"/>
              <a:gd name="T72" fmla="*/ 2328202 w 5544820"/>
              <a:gd name="T73" fmla="*/ 156418 h 850265"/>
              <a:gd name="T74" fmla="*/ 2204883 w 5544820"/>
              <a:gd name="T75" fmla="*/ 134070 h 850265"/>
              <a:gd name="T76" fmla="*/ 2083685 w 5544820"/>
              <a:gd name="T77" fmla="*/ 113962 h 850265"/>
              <a:gd name="T78" fmla="*/ 1966744 w 5544820"/>
              <a:gd name="T79" fmla="*/ 96092 h 850265"/>
              <a:gd name="T80" fmla="*/ 1628668 w 5544820"/>
              <a:gd name="T81" fmla="*/ 51396 h 850265"/>
              <a:gd name="T82" fmla="*/ 1418180 w 5544820"/>
              <a:gd name="T83" fmla="*/ 31275 h 850265"/>
              <a:gd name="T84" fmla="*/ 1220444 w 5544820"/>
              <a:gd name="T85" fmla="*/ 15645 h 850265"/>
              <a:gd name="T86" fmla="*/ 1031205 w 5544820"/>
              <a:gd name="T87" fmla="*/ 4463 h 850265"/>
              <a:gd name="T88" fmla="*/ 852610 w 5544820"/>
              <a:gd name="T89" fmla="*/ 0 h 8502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544820"/>
              <a:gd name="T136" fmla="*/ 0 h 850265"/>
              <a:gd name="T137" fmla="*/ 5544820 w 5544820"/>
              <a:gd name="T138" fmla="*/ 850265 h 8502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544820" h="850265">
                <a:moveTo>
                  <a:pt x="852512" y="0"/>
                </a:moveTo>
                <a:lnTo>
                  <a:pt x="684555" y="0"/>
                </a:lnTo>
                <a:lnTo>
                  <a:pt x="527240" y="4457"/>
                </a:lnTo>
                <a:lnTo>
                  <a:pt x="380542" y="11150"/>
                </a:lnTo>
                <a:lnTo>
                  <a:pt x="244487" y="22313"/>
                </a:lnTo>
                <a:lnTo>
                  <a:pt x="116928" y="35699"/>
                </a:lnTo>
                <a:lnTo>
                  <a:pt x="0" y="53543"/>
                </a:lnTo>
                <a:lnTo>
                  <a:pt x="333781" y="95948"/>
                </a:lnTo>
                <a:lnTo>
                  <a:pt x="693064" y="156184"/>
                </a:lnTo>
                <a:lnTo>
                  <a:pt x="1077861" y="234289"/>
                </a:lnTo>
                <a:lnTo>
                  <a:pt x="1281950" y="278917"/>
                </a:lnTo>
                <a:lnTo>
                  <a:pt x="1866595" y="421716"/>
                </a:lnTo>
                <a:lnTo>
                  <a:pt x="2559659" y="575678"/>
                </a:lnTo>
                <a:lnTo>
                  <a:pt x="2723362" y="606920"/>
                </a:lnTo>
                <a:lnTo>
                  <a:pt x="2878556" y="638162"/>
                </a:lnTo>
                <a:lnTo>
                  <a:pt x="3031629" y="667169"/>
                </a:lnTo>
                <a:lnTo>
                  <a:pt x="3325012" y="716254"/>
                </a:lnTo>
                <a:lnTo>
                  <a:pt x="3465322" y="738568"/>
                </a:lnTo>
                <a:lnTo>
                  <a:pt x="3733190" y="774268"/>
                </a:lnTo>
                <a:lnTo>
                  <a:pt x="3986187" y="805510"/>
                </a:lnTo>
                <a:lnTo>
                  <a:pt x="4107357" y="816660"/>
                </a:lnTo>
                <a:lnTo>
                  <a:pt x="4336961" y="834517"/>
                </a:lnTo>
                <a:lnTo>
                  <a:pt x="4447514" y="841209"/>
                </a:lnTo>
                <a:lnTo>
                  <a:pt x="4660112" y="850138"/>
                </a:lnTo>
                <a:lnTo>
                  <a:pt x="4857826" y="850138"/>
                </a:lnTo>
                <a:lnTo>
                  <a:pt x="5044909" y="845667"/>
                </a:lnTo>
                <a:lnTo>
                  <a:pt x="5134203" y="841209"/>
                </a:lnTo>
                <a:lnTo>
                  <a:pt x="5221363" y="834517"/>
                </a:lnTo>
                <a:lnTo>
                  <a:pt x="5467985" y="807732"/>
                </a:lnTo>
                <a:lnTo>
                  <a:pt x="5544515" y="796582"/>
                </a:lnTo>
                <a:lnTo>
                  <a:pt x="5297906" y="765340"/>
                </a:lnTo>
                <a:lnTo>
                  <a:pt x="5036413" y="727405"/>
                </a:lnTo>
                <a:lnTo>
                  <a:pt x="4468774" y="629234"/>
                </a:lnTo>
                <a:lnTo>
                  <a:pt x="3835234" y="497586"/>
                </a:lnTo>
                <a:lnTo>
                  <a:pt x="2850921" y="263296"/>
                </a:lnTo>
                <a:lnTo>
                  <a:pt x="2583053" y="205282"/>
                </a:lnTo>
                <a:lnTo>
                  <a:pt x="2327935" y="156184"/>
                </a:lnTo>
                <a:lnTo>
                  <a:pt x="2204631" y="133870"/>
                </a:lnTo>
                <a:lnTo>
                  <a:pt x="2083447" y="113792"/>
                </a:lnTo>
                <a:lnTo>
                  <a:pt x="1966518" y="95948"/>
                </a:lnTo>
                <a:lnTo>
                  <a:pt x="1628482" y="51320"/>
                </a:lnTo>
                <a:lnTo>
                  <a:pt x="1418018" y="31229"/>
                </a:lnTo>
                <a:lnTo>
                  <a:pt x="1220304" y="15621"/>
                </a:lnTo>
                <a:lnTo>
                  <a:pt x="1031087" y="4457"/>
                </a:lnTo>
                <a:lnTo>
                  <a:pt x="852512" y="0"/>
                </a:lnTo>
                <a:close/>
              </a:path>
            </a:pathLst>
          </a:custGeom>
          <a:solidFill>
            <a:srgbClr val="D6EC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101" name="object 5"/>
          <p:cNvSpPr>
            <a:spLocks/>
          </p:cNvSpPr>
          <p:nvPr/>
        </p:nvSpPr>
        <p:spPr bwMode="auto">
          <a:xfrm>
            <a:off x="2828925" y="742950"/>
            <a:ext cx="5467350" cy="774700"/>
          </a:xfrm>
          <a:custGeom>
            <a:avLst/>
            <a:gdLst>
              <a:gd name="T0" fmla="*/ 0 w 5467984"/>
              <a:gd name="T1" fmla="*/ 78092 h 774700"/>
              <a:gd name="T2" fmla="*/ 19134 w 5467984"/>
              <a:gd name="T3" fmla="*/ 73634 h 774700"/>
              <a:gd name="T4" fmla="*/ 76512 w 5467984"/>
              <a:gd name="T5" fmla="*/ 62471 h 774700"/>
              <a:gd name="T6" fmla="*/ 174292 w 5467984"/>
              <a:gd name="T7" fmla="*/ 46850 h 774700"/>
              <a:gd name="T8" fmla="*/ 238056 w 5467984"/>
              <a:gd name="T9" fmla="*/ 37922 h 774700"/>
              <a:gd name="T10" fmla="*/ 312449 w 5467984"/>
              <a:gd name="T11" fmla="*/ 29006 h 774700"/>
              <a:gd name="T12" fmla="*/ 395335 w 5467984"/>
              <a:gd name="T13" fmla="*/ 22313 h 774700"/>
              <a:gd name="T14" fmla="*/ 490982 w 5467984"/>
              <a:gd name="T15" fmla="*/ 15621 h 774700"/>
              <a:gd name="T16" fmla="*/ 595136 w 5467984"/>
              <a:gd name="T17" fmla="*/ 8915 h 774700"/>
              <a:gd name="T18" fmla="*/ 712037 w 5467984"/>
              <a:gd name="T19" fmla="*/ 4457 h 774700"/>
              <a:gd name="T20" fmla="*/ 839568 w 5467984"/>
              <a:gd name="T21" fmla="*/ 2222 h 774700"/>
              <a:gd name="T22" fmla="*/ 977712 w 5467984"/>
              <a:gd name="T23" fmla="*/ 0 h 774700"/>
              <a:gd name="T24" fmla="*/ 1126494 w 5467984"/>
              <a:gd name="T25" fmla="*/ 2222 h 774700"/>
              <a:gd name="T26" fmla="*/ 1285907 w 5467984"/>
              <a:gd name="T27" fmla="*/ 6692 h 774700"/>
              <a:gd name="T28" fmla="*/ 1458079 w 5467984"/>
              <a:gd name="T29" fmla="*/ 15621 h 774700"/>
              <a:gd name="T30" fmla="*/ 1640866 w 5467984"/>
              <a:gd name="T31" fmla="*/ 26771 h 774700"/>
              <a:gd name="T32" fmla="*/ 1834279 w 5467984"/>
              <a:gd name="T33" fmla="*/ 44627 h 774700"/>
              <a:gd name="T34" fmla="*/ 2040454 w 5467984"/>
              <a:gd name="T35" fmla="*/ 64706 h 774700"/>
              <a:gd name="T36" fmla="*/ 2259376 w 5467984"/>
              <a:gd name="T37" fmla="*/ 89242 h 774700"/>
              <a:gd name="T38" fmla="*/ 2488925 w 5467984"/>
              <a:gd name="T39" fmla="*/ 118262 h 774700"/>
              <a:gd name="T40" fmla="*/ 2731223 w 5467984"/>
              <a:gd name="T41" fmla="*/ 153962 h 774700"/>
              <a:gd name="T42" fmla="*/ 2984162 w 5467984"/>
              <a:gd name="T43" fmla="*/ 194119 h 774700"/>
              <a:gd name="T44" fmla="*/ 3249847 w 5467984"/>
              <a:gd name="T45" fmla="*/ 240982 h 774700"/>
              <a:gd name="T46" fmla="*/ 3528281 w 5467984"/>
              <a:gd name="T47" fmla="*/ 296760 h 774700"/>
              <a:gd name="T48" fmla="*/ 3819475 w 5467984"/>
              <a:gd name="T49" fmla="*/ 357009 h 774700"/>
              <a:gd name="T50" fmla="*/ 4123415 w 5467984"/>
              <a:gd name="T51" fmla="*/ 423951 h 774700"/>
              <a:gd name="T52" fmla="*/ 4440105 w 5467984"/>
              <a:gd name="T53" fmla="*/ 499808 h 774700"/>
              <a:gd name="T54" fmla="*/ 4769555 w 5467984"/>
              <a:gd name="T55" fmla="*/ 582371 h 774700"/>
              <a:gd name="T56" fmla="*/ 5111751 w 5467984"/>
              <a:gd name="T57" fmla="*/ 673862 h 774700"/>
              <a:gd name="T58" fmla="*/ 5466714 w 5467984"/>
              <a:gd name="T59" fmla="*/ 774268 h 7747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5467984"/>
              <a:gd name="T91" fmla="*/ 0 h 774700"/>
              <a:gd name="T92" fmla="*/ 5467984 w 5467984"/>
              <a:gd name="T93" fmla="*/ 774700 h 77470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5467984" h="774700">
                <a:moveTo>
                  <a:pt x="0" y="78092"/>
                </a:moveTo>
                <a:lnTo>
                  <a:pt x="19138" y="73634"/>
                </a:lnTo>
                <a:lnTo>
                  <a:pt x="76530" y="62471"/>
                </a:lnTo>
                <a:lnTo>
                  <a:pt x="174332" y="46850"/>
                </a:lnTo>
                <a:lnTo>
                  <a:pt x="238112" y="37922"/>
                </a:lnTo>
                <a:lnTo>
                  <a:pt x="312521" y="29006"/>
                </a:lnTo>
                <a:lnTo>
                  <a:pt x="395427" y="22313"/>
                </a:lnTo>
                <a:lnTo>
                  <a:pt x="491096" y="15621"/>
                </a:lnTo>
                <a:lnTo>
                  <a:pt x="595274" y="8915"/>
                </a:lnTo>
                <a:lnTo>
                  <a:pt x="712203" y="4457"/>
                </a:lnTo>
                <a:lnTo>
                  <a:pt x="839762" y="2222"/>
                </a:lnTo>
                <a:lnTo>
                  <a:pt x="977938" y="0"/>
                </a:lnTo>
                <a:lnTo>
                  <a:pt x="1126756" y="2222"/>
                </a:lnTo>
                <a:lnTo>
                  <a:pt x="1286205" y="6692"/>
                </a:lnTo>
                <a:lnTo>
                  <a:pt x="1458417" y="15621"/>
                </a:lnTo>
                <a:lnTo>
                  <a:pt x="1641246" y="26771"/>
                </a:lnTo>
                <a:lnTo>
                  <a:pt x="1834705" y="44627"/>
                </a:lnTo>
                <a:lnTo>
                  <a:pt x="2040928" y="64706"/>
                </a:lnTo>
                <a:lnTo>
                  <a:pt x="2259901" y="89242"/>
                </a:lnTo>
                <a:lnTo>
                  <a:pt x="2489504" y="118262"/>
                </a:lnTo>
                <a:lnTo>
                  <a:pt x="2731858" y="153962"/>
                </a:lnTo>
                <a:lnTo>
                  <a:pt x="2984855" y="194119"/>
                </a:lnTo>
                <a:lnTo>
                  <a:pt x="3250603" y="240982"/>
                </a:lnTo>
                <a:lnTo>
                  <a:pt x="3529101" y="296760"/>
                </a:lnTo>
                <a:lnTo>
                  <a:pt x="3820363" y="357009"/>
                </a:lnTo>
                <a:lnTo>
                  <a:pt x="4124375" y="423951"/>
                </a:lnTo>
                <a:lnTo>
                  <a:pt x="4441139" y="499808"/>
                </a:lnTo>
                <a:lnTo>
                  <a:pt x="4770666" y="582371"/>
                </a:lnTo>
                <a:lnTo>
                  <a:pt x="5112943" y="673862"/>
                </a:lnTo>
                <a:lnTo>
                  <a:pt x="5467985" y="774268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102" name="object 6"/>
          <p:cNvSpPr>
            <a:spLocks/>
          </p:cNvSpPr>
          <p:nvPr/>
        </p:nvSpPr>
        <p:spPr bwMode="auto">
          <a:xfrm>
            <a:off x="5610225" y="730250"/>
            <a:ext cx="3308350" cy="652463"/>
          </a:xfrm>
          <a:custGeom>
            <a:avLst/>
            <a:gdLst>
              <a:gd name="T0" fmla="*/ 0 w 3308350"/>
              <a:gd name="T1" fmla="*/ 652186 h 652144"/>
              <a:gd name="T2" fmla="*/ 95669 w 3308350"/>
              <a:gd name="T3" fmla="*/ 625388 h 652144"/>
              <a:gd name="T4" fmla="*/ 357162 w 3308350"/>
              <a:gd name="T5" fmla="*/ 556143 h 652144"/>
              <a:gd name="T6" fmla="*/ 537870 w 3308350"/>
              <a:gd name="T7" fmla="*/ 509234 h 652144"/>
              <a:gd name="T8" fmla="*/ 746213 w 3308350"/>
              <a:gd name="T9" fmla="*/ 457876 h 652144"/>
              <a:gd name="T10" fmla="*/ 977938 w 3308350"/>
              <a:gd name="T11" fmla="*/ 402030 h 652144"/>
              <a:gd name="T12" fmla="*/ 1226680 w 3308350"/>
              <a:gd name="T13" fmla="*/ 341722 h 652144"/>
              <a:gd name="T14" fmla="*/ 1490306 w 3308350"/>
              <a:gd name="T15" fmla="*/ 283653 h 652144"/>
              <a:gd name="T16" fmla="*/ 1760296 w 3308350"/>
              <a:gd name="T17" fmla="*/ 225581 h 652144"/>
              <a:gd name="T18" fmla="*/ 2036673 w 3308350"/>
              <a:gd name="T19" fmla="*/ 171973 h 652144"/>
              <a:gd name="T20" fmla="*/ 2310916 w 3308350"/>
              <a:gd name="T21" fmla="*/ 120602 h 652144"/>
              <a:gd name="T22" fmla="*/ 2446984 w 3308350"/>
              <a:gd name="T23" fmla="*/ 98279 h 652144"/>
              <a:gd name="T24" fmla="*/ 2578798 w 3308350"/>
              <a:gd name="T25" fmla="*/ 75943 h 652144"/>
              <a:gd name="T26" fmla="*/ 2710598 w 3308350"/>
              <a:gd name="T27" fmla="*/ 58069 h 652144"/>
              <a:gd name="T28" fmla="*/ 2838156 w 3308350"/>
              <a:gd name="T29" fmla="*/ 40197 h 652144"/>
              <a:gd name="T30" fmla="*/ 2963594 w 3308350"/>
              <a:gd name="T31" fmla="*/ 26797 h 652144"/>
              <a:gd name="T32" fmla="*/ 3082644 w 3308350"/>
              <a:gd name="T33" fmla="*/ 15636 h 652144"/>
              <a:gd name="T34" fmla="*/ 3197452 w 3308350"/>
              <a:gd name="T35" fmla="*/ 6698 h 652144"/>
              <a:gd name="T36" fmla="*/ 3308006 w 3308350"/>
              <a:gd name="T37" fmla="*/ 0 h 65214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308350"/>
              <a:gd name="T58" fmla="*/ 0 h 652144"/>
              <a:gd name="T59" fmla="*/ 3308350 w 3308350"/>
              <a:gd name="T60" fmla="*/ 652144 h 65214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308350" h="652144">
                <a:moveTo>
                  <a:pt x="0" y="651548"/>
                </a:moveTo>
                <a:lnTo>
                  <a:pt x="95669" y="624776"/>
                </a:lnTo>
                <a:lnTo>
                  <a:pt x="357162" y="555599"/>
                </a:lnTo>
                <a:lnTo>
                  <a:pt x="537870" y="508736"/>
                </a:lnTo>
                <a:lnTo>
                  <a:pt x="746213" y="457428"/>
                </a:lnTo>
                <a:lnTo>
                  <a:pt x="977938" y="401637"/>
                </a:lnTo>
                <a:lnTo>
                  <a:pt x="1226680" y="341388"/>
                </a:lnTo>
                <a:lnTo>
                  <a:pt x="1490306" y="283375"/>
                </a:lnTo>
                <a:lnTo>
                  <a:pt x="1760296" y="225361"/>
                </a:lnTo>
                <a:lnTo>
                  <a:pt x="2036673" y="171805"/>
                </a:lnTo>
                <a:lnTo>
                  <a:pt x="2310917" y="120484"/>
                </a:lnTo>
                <a:lnTo>
                  <a:pt x="2446985" y="98183"/>
                </a:lnTo>
                <a:lnTo>
                  <a:pt x="2578798" y="75869"/>
                </a:lnTo>
                <a:lnTo>
                  <a:pt x="2710599" y="58013"/>
                </a:lnTo>
                <a:lnTo>
                  <a:pt x="2838157" y="40157"/>
                </a:lnTo>
                <a:lnTo>
                  <a:pt x="2963595" y="26771"/>
                </a:lnTo>
                <a:lnTo>
                  <a:pt x="3082645" y="15620"/>
                </a:lnTo>
                <a:lnTo>
                  <a:pt x="3197453" y="6692"/>
                </a:lnTo>
                <a:lnTo>
                  <a:pt x="3308007" y="0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3528" y="332656"/>
            <a:ext cx="2304256" cy="432965"/>
          </a:xfrm>
        </p:spPr>
        <p:txBody>
          <a:bodyPr tIns="12700" rtlCol="0">
            <a:noAutofit/>
          </a:bodyPr>
          <a:lstStyle/>
          <a:p>
            <a:pPr marL="12700" algn="l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O</a:t>
            </a:r>
            <a:r>
              <a:rPr sz="3600" spc="-1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RC</a:t>
            </a:r>
            <a:r>
              <a:rPr sz="3600" spc="-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ID</a:t>
            </a:r>
            <a:endParaRPr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4107" name="object 11"/>
          <p:cNvSpPr txBox="1">
            <a:spLocks noChangeArrowheads="1"/>
          </p:cNvSpPr>
          <p:nvPr/>
        </p:nvSpPr>
        <p:spPr bwMode="auto">
          <a:xfrm>
            <a:off x="228600" y="764704"/>
            <a:ext cx="8707438" cy="499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13335" rIns="0" bIns="0">
            <a:spAutoFit/>
          </a:bodyPr>
          <a:lstStyle/>
          <a:p>
            <a:pPr algn="just">
              <a:defRPr/>
            </a:pPr>
            <a:r>
              <a:rPr lang="uk-UA" b="1" dirty="0" smtClean="0">
                <a:latin typeface="+mn-lt"/>
              </a:rPr>
              <a:t>Основна </a:t>
            </a:r>
            <a:r>
              <a:rPr lang="uk-UA" b="1" dirty="0">
                <a:latin typeface="+mn-lt"/>
              </a:rPr>
              <a:t>мета </a:t>
            </a:r>
            <a:r>
              <a:rPr lang="uk-UA" dirty="0">
                <a:latin typeface="+mn-lt"/>
              </a:rPr>
              <a:t>створення ORCID - вирішити проблему ідентифікації вчених з однаковими іменами та прізвищами.</a:t>
            </a:r>
            <a:endParaRPr lang="ru-RU" dirty="0">
              <a:latin typeface="+mn-lt"/>
            </a:endParaRPr>
          </a:p>
          <a:p>
            <a:pPr>
              <a:defRPr/>
            </a:pPr>
            <a:r>
              <a:rPr lang="uk-UA" b="1" dirty="0">
                <a:latin typeface="+mn-lt"/>
              </a:rPr>
              <a:t>Переваги використання ORCID: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uk-UA" dirty="0" smtClean="0">
                <a:latin typeface="+mn-lt"/>
              </a:rPr>
              <a:t>отримання </a:t>
            </a:r>
            <a:r>
              <a:rPr lang="uk-UA" dirty="0">
                <a:latin typeface="+mn-lt"/>
              </a:rPr>
              <a:t>облікового запису, до </a:t>
            </a:r>
            <a:r>
              <a:rPr lang="uk-UA" dirty="0" err="1">
                <a:latin typeface="+mn-lt"/>
              </a:rPr>
              <a:t>яко</a:t>
            </a:r>
            <a:r>
              <a:rPr lang="ru-RU" dirty="0">
                <a:latin typeface="+mn-lt"/>
              </a:rPr>
              <a:t>го</a:t>
            </a:r>
            <a:r>
              <a:rPr lang="uk-UA" dirty="0">
                <a:latin typeface="+mn-lt"/>
              </a:rPr>
              <a:t> прив'язані всі роботи, свого роду «візитна картка</a:t>
            </a:r>
            <a:r>
              <a:rPr lang="uk-UA" dirty="0" smtClean="0">
                <a:latin typeface="+mn-lt"/>
              </a:rPr>
              <a:t>»;</a:t>
            </a:r>
            <a:endParaRPr lang="ru-RU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uk-UA" dirty="0" smtClean="0">
                <a:latin typeface="+mn-lt"/>
              </a:rPr>
              <a:t>коректне </a:t>
            </a:r>
            <a:r>
              <a:rPr lang="uk-UA" dirty="0">
                <a:latin typeface="+mn-lt"/>
              </a:rPr>
              <a:t>цитування </a:t>
            </a:r>
            <a:r>
              <a:rPr lang="uk-UA" dirty="0" smtClean="0">
                <a:latin typeface="+mn-lt"/>
              </a:rPr>
              <a:t>робіт;</a:t>
            </a:r>
            <a:endParaRPr lang="ru-RU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uk-UA" dirty="0" smtClean="0">
                <a:latin typeface="+mn-lt"/>
              </a:rPr>
              <a:t>можливість </a:t>
            </a:r>
            <a:r>
              <a:rPr lang="uk-UA" dirty="0">
                <a:latin typeface="+mn-lt"/>
              </a:rPr>
              <a:t>подавати статті в престижні міжнародні наукові </a:t>
            </a:r>
            <a:r>
              <a:rPr lang="uk-UA" dirty="0" smtClean="0">
                <a:latin typeface="+mn-lt"/>
              </a:rPr>
              <a:t>видання</a:t>
            </a:r>
            <a:r>
              <a:rPr lang="uk-UA" dirty="0">
                <a:latin typeface="+mn-lt"/>
              </a:rPr>
              <a:t>;</a:t>
            </a:r>
            <a:endParaRPr lang="ru-RU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uk-UA" dirty="0" smtClean="0">
                <a:latin typeface="+mn-lt"/>
              </a:rPr>
              <a:t>можливість </a:t>
            </a:r>
            <a:r>
              <a:rPr lang="uk-UA" dirty="0">
                <a:latin typeface="+mn-lt"/>
              </a:rPr>
              <a:t>формування особистого </a:t>
            </a:r>
            <a:r>
              <a:rPr lang="uk-UA" dirty="0" smtClean="0">
                <a:latin typeface="+mn-lt"/>
              </a:rPr>
              <a:t>рейтингу;</a:t>
            </a:r>
            <a:endParaRPr lang="ru-RU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uk-UA" dirty="0" smtClean="0">
                <a:latin typeface="+mn-lt"/>
              </a:rPr>
              <a:t>можливість </a:t>
            </a:r>
            <a:r>
              <a:rPr lang="uk-UA" dirty="0">
                <a:latin typeface="+mn-lt"/>
              </a:rPr>
              <a:t>участі в рейтингах у т.ч. міжнародного </a:t>
            </a:r>
            <a:r>
              <a:rPr lang="uk-UA" dirty="0" smtClean="0">
                <a:latin typeface="+mn-lt"/>
              </a:rPr>
              <a:t>рівня;</a:t>
            </a:r>
            <a:endParaRPr lang="ru-RU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uk-UA" dirty="0" smtClean="0">
                <a:latin typeface="+mn-lt"/>
              </a:rPr>
              <a:t>можливість </a:t>
            </a:r>
            <a:r>
              <a:rPr lang="uk-UA" dirty="0">
                <a:latin typeface="+mn-lt"/>
              </a:rPr>
              <a:t>брати участь у подачі заявок на </a:t>
            </a:r>
            <a:r>
              <a:rPr lang="uk-UA" dirty="0" smtClean="0">
                <a:latin typeface="+mn-lt"/>
              </a:rPr>
              <a:t>гранти;</a:t>
            </a:r>
            <a:endParaRPr lang="ru-RU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uk-UA" dirty="0" smtClean="0">
                <a:latin typeface="+mn-lt"/>
              </a:rPr>
              <a:t>можливість </a:t>
            </a:r>
            <a:r>
              <a:rPr lang="uk-UA" dirty="0">
                <a:latin typeface="+mn-lt"/>
              </a:rPr>
              <a:t>відстежувати </a:t>
            </a:r>
            <a:r>
              <a:rPr lang="uk-UA" dirty="0" err="1">
                <a:latin typeface="+mn-lt"/>
              </a:rPr>
              <a:t>цитованість</a:t>
            </a:r>
            <a:r>
              <a:rPr lang="uk-UA" dirty="0">
                <a:latin typeface="+mn-lt"/>
              </a:rPr>
              <a:t> своїх робіт в рамках проекту «Наукова періодика України».</a:t>
            </a:r>
            <a:endParaRPr lang="ru-RU" dirty="0">
              <a:latin typeface="+mn-lt"/>
            </a:endParaRPr>
          </a:p>
          <a:p>
            <a:pPr algn="just">
              <a:defRPr/>
            </a:pPr>
            <a:r>
              <a:rPr lang="uk-UA" dirty="0" smtClean="0">
                <a:latin typeface="+mn-lt"/>
              </a:rPr>
              <a:t>Структура </a:t>
            </a:r>
            <a:r>
              <a:rPr lang="uk-UA" dirty="0">
                <a:latin typeface="+mn-lt"/>
              </a:rPr>
              <a:t>ідентифікатора ORCID </a:t>
            </a:r>
            <a:r>
              <a:rPr lang="uk-UA" dirty="0" err="1">
                <a:latin typeface="+mn-lt"/>
              </a:rPr>
              <a:t>ORCID</a:t>
            </a:r>
            <a:r>
              <a:rPr lang="uk-UA" dirty="0">
                <a:latin typeface="+mn-lt"/>
              </a:rPr>
              <a:t> ID являє собою номер з 16 цифр, узгоджений зі стандартом ISO (ISO 27729). Крім цифр від 0 до 9 ідентифікатор може містити велику літеру X, що представляє число 10. ORCID ID - це URI, тому відображається як адреса виду </a:t>
            </a:r>
            <a:r>
              <a:rPr lang="uk-UA" u="sng" dirty="0">
                <a:latin typeface="+mn-lt"/>
                <a:hlinkClick r:id="rId2"/>
              </a:rPr>
              <a:t>http://orcid.org/xxxx-xxxx-xxxx-xxxx</a:t>
            </a:r>
            <a:r>
              <a:rPr lang="uk-UA" dirty="0">
                <a:latin typeface="+mn-lt"/>
              </a:rPr>
              <a:t>. </a:t>
            </a:r>
            <a:endParaRPr lang="ru-RU" dirty="0">
              <a:latin typeface="+mn-lt"/>
            </a:endParaRPr>
          </a:p>
          <a:p>
            <a:pPr>
              <a:defRPr/>
            </a:pPr>
            <a:r>
              <a:rPr lang="uk-UA" dirty="0">
                <a:latin typeface="+mn-lt"/>
              </a:rPr>
              <a:t>Приклади ідентифікаторів ORCID: </a:t>
            </a:r>
            <a:endParaRPr lang="uk-UA" dirty="0" smtClean="0">
              <a:latin typeface="+mn-lt"/>
            </a:endParaRPr>
          </a:p>
          <a:p>
            <a:pPr>
              <a:defRPr/>
            </a:pPr>
            <a:r>
              <a:rPr lang="uk-UA" u="sng" dirty="0" smtClean="0">
                <a:latin typeface="+mn-lt"/>
                <a:hlinkClick r:id="rId3"/>
              </a:rPr>
              <a:t>http</a:t>
            </a:r>
            <a:r>
              <a:rPr lang="uk-UA" u="sng" dirty="0">
                <a:latin typeface="+mn-lt"/>
                <a:hlinkClick r:id="rId3"/>
              </a:rPr>
              <a:t>://orcid.org/0000-0002-1825-0097</a:t>
            </a:r>
            <a:r>
              <a:rPr lang="uk-UA" dirty="0">
                <a:latin typeface="+mn-lt"/>
              </a:rPr>
              <a:t> ; </a:t>
            </a:r>
            <a:r>
              <a:rPr lang="uk-UA" dirty="0" smtClean="0">
                <a:latin typeface="+mn-lt"/>
              </a:rPr>
              <a:t>http</a:t>
            </a:r>
            <a:r>
              <a:rPr lang="uk-UA" dirty="0">
                <a:latin typeface="+mn-lt"/>
              </a:rPr>
              <a:t>://orcid.org/0000-0002-1694- </a:t>
            </a:r>
            <a:r>
              <a:rPr lang="uk-UA" dirty="0" smtClean="0">
                <a:latin typeface="+mn-lt"/>
              </a:rPr>
              <a:t>233X.</a:t>
            </a:r>
            <a:endParaRPr lang="ru-RU" dirty="0">
              <a:latin typeface="+mn-lt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>
          <a:xfrm>
            <a:off x="193638" y="6520259"/>
            <a:ext cx="3786691" cy="365125"/>
          </a:xfrm>
        </p:spPr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8644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238" y="404665"/>
            <a:ext cx="5854700" cy="1100286"/>
          </a:xfrm>
        </p:spPr>
        <p:txBody>
          <a:bodyPr tIns="12700" rtlCol="0">
            <a:noAutofit/>
          </a:bodyPr>
          <a:lstStyle/>
          <a:p>
            <a:pPr algn="l"/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Прив'язати </a:t>
            </a:r>
            <a:r>
              <a:rPr lang="uk-UA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BibTeX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Експорт з платформи OJS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0483" name="object 3"/>
          <p:cNvSpPr>
            <a:spLocks noChangeArrowheads="1"/>
          </p:cNvSpPr>
          <p:nvPr/>
        </p:nvSpPr>
        <p:spPr bwMode="auto">
          <a:xfrm>
            <a:off x="6807201" y="415925"/>
            <a:ext cx="1754187" cy="16446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>
              <a:latin typeface="Calibri" pitchFamily="34" charset="0"/>
            </a:endParaRPr>
          </a:p>
        </p:txBody>
      </p:sp>
      <p:sp>
        <p:nvSpPr>
          <p:cNvPr id="20484" name="object 4"/>
          <p:cNvSpPr>
            <a:spLocks noChangeArrowheads="1"/>
          </p:cNvSpPr>
          <p:nvPr/>
        </p:nvSpPr>
        <p:spPr bwMode="auto">
          <a:xfrm>
            <a:off x="4877711" y="2628998"/>
            <a:ext cx="4035425" cy="1936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>
              <a:latin typeface="Calibri" pitchFamily="34" charset="0"/>
            </a:endParaRPr>
          </a:p>
        </p:txBody>
      </p:sp>
      <p:sp>
        <p:nvSpPr>
          <p:cNvPr id="20486" name="object 6"/>
          <p:cNvSpPr txBox="1">
            <a:spLocks noChangeArrowheads="1"/>
          </p:cNvSpPr>
          <p:nvPr/>
        </p:nvSpPr>
        <p:spPr bwMode="auto">
          <a:xfrm>
            <a:off x="342900" y="2555839"/>
            <a:ext cx="4232275" cy="250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55600" indent="-342900" eaLnBrk="0" hangingPunct="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buFont typeface="+mj-lt"/>
              <a:buAutoNum type="arabicPeriod"/>
            </a:pPr>
            <a:r>
              <a:rPr lang="uk-UA" dirty="0" smtClean="0">
                <a:latin typeface="+mn-lt"/>
              </a:rPr>
              <a:t>Зайдіть </a:t>
            </a:r>
            <a:r>
              <a:rPr lang="uk-UA" dirty="0">
                <a:latin typeface="+mn-lt"/>
              </a:rPr>
              <a:t>на сайт журналу, в архіві знайдіть Вашу статтю і відкрийте її.</a:t>
            </a:r>
            <a:endParaRPr lang="ru-RU" dirty="0">
              <a:latin typeface="+mn-lt"/>
            </a:endParaRPr>
          </a:p>
          <a:p>
            <a:pPr algn="just">
              <a:buFont typeface="+mj-lt"/>
              <a:buAutoNum type="arabicPeriod"/>
            </a:pPr>
            <a:r>
              <a:rPr lang="uk-UA" dirty="0" smtClean="0">
                <a:latin typeface="+mn-lt"/>
              </a:rPr>
              <a:t>В </a:t>
            </a:r>
            <a:r>
              <a:rPr lang="uk-UA" dirty="0">
                <a:latin typeface="+mn-lt"/>
              </a:rPr>
              <a:t>полі «корисні інструменти» виберіть «Як цитувати роботу».</a:t>
            </a:r>
            <a:endParaRPr lang="ru-RU" dirty="0">
              <a:latin typeface="+mn-lt"/>
            </a:endParaRPr>
          </a:p>
          <a:p>
            <a:pPr algn="just">
              <a:buFont typeface="+mj-lt"/>
              <a:buAutoNum type="arabicPeriod"/>
            </a:pPr>
            <a:r>
              <a:rPr lang="uk-UA" dirty="0" smtClean="0">
                <a:latin typeface="+mn-lt"/>
              </a:rPr>
              <a:t>Виберіть </a:t>
            </a:r>
            <a:r>
              <a:rPr lang="uk-UA" dirty="0">
                <a:latin typeface="+mn-lt"/>
              </a:rPr>
              <a:t>формат цитування </a:t>
            </a:r>
            <a:r>
              <a:rPr lang="uk-UA" dirty="0" err="1">
                <a:latin typeface="+mn-lt"/>
              </a:rPr>
              <a:t>BibTeX</a:t>
            </a:r>
            <a:r>
              <a:rPr lang="uk-UA" dirty="0">
                <a:latin typeface="+mn-lt"/>
              </a:rPr>
              <a:t>, скопіюйте та збережіть дані в форматі .</a:t>
            </a:r>
            <a:r>
              <a:rPr lang="uk-UA" dirty="0" err="1">
                <a:latin typeface="+mn-lt"/>
              </a:rPr>
              <a:t>bib</a:t>
            </a:r>
            <a:endParaRPr lang="ru-RU" dirty="0">
              <a:latin typeface="+mn-lt"/>
            </a:endParaRPr>
          </a:p>
          <a:p>
            <a:pPr algn="just">
              <a:buFont typeface="+mj-lt"/>
              <a:buAutoNum type="arabicPeriod"/>
            </a:pPr>
            <a:r>
              <a:rPr lang="uk-UA" dirty="0" smtClean="0">
                <a:latin typeface="+mn-lt"/>
              </a:rPr>
              <a:t>Далі </a:t>
            </a:r>
            <a:r>
              <a:rPr lang="uk-UA" dirty="0">
                <a:latin typeface="+mn-lt"/>
              </a:rPr>
              <a:t>див. 6 і 7 пункти з «Експорт </a:t>
            </a:r>
            <a:r>
              <a:rPr lang="uk-UA" dirty="0" err="1">
                <a:latin typeface="+mn-lt"/>
              </a:rPr>
              <a:t>BibTeX</a:t>
            </a:r>
            <a:r>
              <a:rPr lang="uk-UA" dirty="0">
                <a:latin typeface="+mn-lt"/>
              </a:rPr>
              <a:t> файлів з </a:t>
            </a:r>
            <a:r>
              <a:rPr lang="uk-UA" dirty="0" err="1">
                <a:latin typeface="+mn-lt"/>
              </a:rPr>
              <a:t>Google</a:t>
            </a:r>
            <a:r>
              <a:rPr lang="uk-UA" dirty="0">
                <a:latin typeface="+mn-lt"/>
              </a:rPr>
              <a:t> </a:t>
            </a:r>
            <a:r>
              <a:rPr lang="uk-UA" dirty="0" err="1">
                <a:latin typeface="+mn-lt"/>
              </a:rPr>
              <a:t>Scholar</a:t>
            </a:r>
            <a:r>
              <a:rPr lang="uk-UA" dirty="0">
                <a:latin typeface="+mn-lt"/>
              </a:rPr>
              <a:t>».</a:t>
            </a:r>
            <a:endParaRPr lang="ru-RU" altLang="ru-RU" dirty="0">
              <a:latin typeface="+mn-lt"/>
            </a:endParaRPr>
          </a:p>
        </p:txBody>
      </p:sp>
      <p:sp>
        <p:nvSpPr>
          <p:cNvPr id="20487" name="object 7"/>
          <p:cNvSpPr txBox="1">
            <a:spLocks noChangeArrowheads="1"/>
          </p:cNvSpPr>
          <p:nvPr/>
        </p:nvSpPr>
        <p:spPr bwMode="auto">
          <a:xfrm>
            <a:off x="582613" y="5589240"/>
            <a:ext cx="7978775" cy="64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ts val="100"/>
              </a:spcBef>
            </a:pPr>
            <a:r>
              <a:rPr lang="uk-UA" dirty="0">
                <a:latin typeface="+mn-lt"/>
              </a:rPr>
              <a:t>Для успішного додавання публікацій, рекомендуємо цитати </a:t>
            </a:r>
            <a:r>
              <a:rPr lang="uk-UA" dirty="0" err="1">
                <a:latin typeface="+mn-lt"/>
              </a:rPr>
              <a:t>BibTeX</a:t>
            </a:r>
            <a:r>
              <a:rPr lang="uk-UA" dirty="0">
                <a:latin typeface="+mn-lt"/>
              </a:rPr>
              <a:t> створювати англійською мовою.</a:t>
            </a:r>
            <a:endParaRPr lang="ru-RU" altLang="ru-RU" dirty="0">
              <a:latin typeface="+mn-lt"/>
              <a:cs typeface="Times New Roman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2568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7413625" cy="29543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9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Candara" pitchFamily="34" charset="0"/>
                <a:cs typeface="Candara" pitchFamily="34" charset="0"/>
              </a:rPr>
              <a:t>Дякуємо за увагу!</a:t>
            </a:r>
            <a:endParaRPr lang="ru-RU" altLang="ru-RU" sz="96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ea typeface="Candara" pitchFamily="34" charset="0"/>
              <a:cs typeface="Candara" pitchFamily="34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821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ORCID </a:t>
            </a:r>
            <a:r>
              <a:rPr lang="uk-UA" dirty="0" smtClean="0"/>
              <a:t>надає постійний цифровий ідентифікатор, що ідентифікує Вас серед інших науковців.</a:t>
            </a:r>
          </a:p>
          <a:p>
            <a:pPr algn="just"/>
            <a:r>
              <a:rPr lang="en-US" dirty="0" smtClean="0"/>
              <a:t>ORCID </a:t>
            </a:r>
            <a:r>
              <a:rPr lang="uk-UA" dirty="0" smtClean="0"/>
              <a:t>підтримує між Вами та Вашою професійною діяльністю, забезпечує визнання Вашої наукової роботи.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57158" y="2675467"/>
            <a:ext cx="8501121" cy="3450696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ru-RU" dirty="0" smtClean="0"/>
              <a:t>Основною метою </a:t>
            </a:r>
            <a:r>
              <a:rPr lang="ru-RU" dirty="0" err="1" smtClean="0"/>
              <a:t>авторського</a:t>
            </a:r>
            <a:r>
              <a:rPr lang="ru-RU" dirty="0" smtClean="0"/>
              <a:t> </a:t>
            </a:r>
            <a:r>
              <a:rPr lang="ru-RU" dirty="0" err="1" smtClean="0"/>
              <a:t>профіля</a:t>
            </a:r>
            <a:r>
              <a:rPr lang="ru-RU" dirty="0" smtClean="0"/>
              <a:t> </a:t>
            </a:r>
            <a:r>
              <a:rPr lang="ru-RU" dirty="0" err="1" smtClean="0"/>
              <a:t>є</a:t>
            </a:r>
            <a:r>
              <a:rPr lang="ru-RU" dirty="0" smtClean="0"/>
              <a:t> </a:t>
            </a:r>
            <a:r>
              <a:rPr lang="ru-RU" dirty="0" err="1" smtClean="0"/>
              <a:t>вирішення</a:t>
            </a:r>
            <a:r>
              <a:rPr lang="ru-RU" dirty="0" smtClean="0"/>
              <a:t> </a:t>
            </a:r>
            <a:r>
              <a:rPr lang="ru-RU" dirty="0" err="1" smtClean="0"/>
              <a:t>проблеми</a:t>
            </a:r>
            <a:r>
              <a:rPr lang="ru-RU" dirty="0" smtClean="0"/>
              <a:t> </a:t>
            </a:r>
            <a:r>
              <a:rPr lang="ru-RU" dirty="0" err="1" smtClean="0"/>
              <a:t>ідентифікації</a:t>
            </a:r>
            <a:r>
              <a:rPr lang="ru-RU" dirty="0" smtClean="0"/>
              <a:t> </a:t>
            </a:r>
            <a:r>
              <a:rPr lang="ru-RU" dirty="0" err="1" smtClean="0"/>
              <a:t>вчених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однаковими</a:t>
            </a:r>
            <a:r>
              <a:rPr lang="ru-RU" dirty="0" smtClean="0"/>
              <a:t> </a:t>
            </a:r>
            <a:r>
              <a:rPr lang="ru-RU" dirty="0" err="1" smtClean="0"/>
              <a:t>іменами</a:t>
            </a:r>
            <a:r>
              <a:rPr lang="ru-RU" dirty="0" smtClean="0"/>
              <a:t> та </a:t>
            </a:r>
            <a:r>
              <a:rPr lang="ru-RU" dirty="0" err="1" smtClean="0"/>
              <a:t>прізвищами</a:t>
            </a:r>
            <a:r>
              <a:rPr lang="ru-RU" dirty="0" smtClean="0"/>
              <a:t>. </a:t>
            </a:r>
            <a:r>
              <a:rPr lang="ru-RU" dirty="0" err="1" smtClean="0"/>
              <a:t>Крім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 </a:t>
            </a:r>
            <a:r>
              <a:rPr lang="ru-RU" dirty="0" err="1" smtClean="0"/>
              <a:t>платформи</a:t>
            </a:r>
            <a:r>
              <a:rPr lang="ru-RU" dirty="0" smtClean="0"/>
              <a:t> </a:t>
            </a:r>
            <a:r>
              <a:rPr lang="ru-RU" dirty="0" err="1" smtClean="0"/>
              <a:t>дають</a:t>
            </a:r>
            <a:r>
              <a:rPr lang="ru-RU" dirty="0" smtClean="0"/>
              <a:t> </a:t>
            </a:r>
            <a:r>
              <a:rPr lang="ru-RU" dirty="0" err="1" smtClean="0"/>
              <a:t>змогу</a:t>
            </a:r>
            <a:r>
              <a:rPr lang="ru-RU" dirty="0" smtClean="0"/>
              <a:t> </a:t>
            </a:r>
            <a:r>
              <a:rPr lang="ru-RU" dirty="0" err="1" smtClean="0"/>
              <a:t>відслідковувати</a:t>
            </a:r>
            <a:r>
              <a:rPr lang="ru-RU" dirty="0" smtClean="0"/>
              <a:t> </a:t>
            </a:r>
            <a:r>
              <a:rPr lang="ru-RU" dirty="0" err="1" smtClean="0"/>
              <a:t>бібліометричні</a:t>
            </a:r>
            <a:r>
              <a:rPr lang="ru-RU" dirty="0" smtClean="0"/>
              <a:t> метрики та </a:t>
            </a:r>
            <a:r>
              <a:rPr lang="ru-RU" dirty="0" err="1" smtClean="0"/>
              <a:t>є</a:t>
            </a:r>
            <a:r>
              <a:rPr lang="ru-RU" dirty="0" smtClean="0"/>
              <a:t> </a:t>
            </a:r>
            <a:r>
              <a:rPr lang="ru-RU" dirty="0" err="1" smtClean="0"/>
              <a:t>майданчиком</a:t>
            </a:r>
            <a:r>
              <a:rPr lang="ru-RU" dirty="0" smtClean="0"/>
              <a:t> для </a:t>
            </a:r>
            <a:r>
              <a:rPr lang="ru-RU" dirty="0" err="1" smtClean="0"/>
              <a:t>пошуку</a:t>
            </a:r>
            <a:r>
              <a:rPr lang="ru-RU" dirty="0" smtClean="0"/>
              <a:t> </a:t>
            </a:r>
            <a:r>
              <a:rPr lang="ru-RU" dirty="0" err="1" smtClean="0"/>
              <a:t>співаторів</a:t>
            </a:r>
            <a:r>
              <a:rPr lang="ru-RU" dirty="0" smtClean="0"/>
              <a:t> </a:t>
            </a:r>
            <a:r>
              <a:rPr lang="ru-RU" dirty="0" err="1" smtClean="0"/>
              <a:t>для</a:t>
            </a:r>
            <a:r>
              <a:rPr lang="ru-RU" dirty="0" smtClean="0"/>
              <a:t> </a:t>
            </a:r>
            <a:r>
              <a:rPr lang="ru-RU" dirty="0" err="1" smtClean="0"/>
              <a:t>спільної</a:t>
            </a:r>
            <a:r>
              <a:rPr lang="ru-RU" dirty="0" smtClean="0"/>
              <a:t> </a:t>
            </a:r>
            <a:r>
              <a:rPr lang="ru-RU" dirty="0" err="1" smtClean="0"/>
              <a:t>наукової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.</a:t>
            </a:r>
          </a:p>
          <a:p>
            <a:pPr algn="just">
              <a:buNone/>
            </a:pPr>
            <a:r>
              <a:rPr lang="ru-RU" dirty="0" smtClean="0"/>
              <a:t>В </a:t>
            </a:r>
            <a:r>
              <a:rPr lang="ru-RU" dirty="0" smtClean="0"/>
              <a:t>свою </a:t>
            </a:r>
            <a:r>
              <a:rPr lang="ru-RU" dirty="0" err="1" smtClean="0"/>
              <a:t>чергу</a:t>
            </a:r>
            <a:r>
              <a:rPr lang="ru-RU" dirty="0" smtClean="0"/>
              <a:t> </a:t>
            </a:r>
            <a:r>
              <a:rPr lang="ru-RU" dirty="0" err="1" smtClean="0"/>
              <a:t>науково-дослідні</a:t>
            </a:r>
            <a:r>
              <a:rPr lang="ru-RU" dirty="0" smtClean="0"/>
              <a:t> установи, </a:t>
            </a:r>
            <a:r>
              <a:rPr lang="ru-RU" dirty="0" err="1" smtClean="0"/>
              <a:t>спонсорські</a:t>
            </a:r>
            <a:r>
              <a:rPr lang="ru-RU" dirty="0" smtClean="0"/>
              <a:t> </a:t>
            </a:r>
            <a:r>
              <a:rPr lang="ru-RU" dirty="0" err="1" smtClean="0"/>
              <a:t>фонди</a:t>
            </a:r>
            <a:r>
              <a:rPr lang="ru-RU" dirty="0" smtClean="0"/>
              <a:t>, </a:t>
            </a:r>
            <a:r>
              <a:rPr lang="ru-RU" dirty="0" err="1" smtClean="0"/>
              <a:t>наукові</a:t>
            </a:r>
            <a:r>
              <a:rPr lang="ru-RU" dirty="0" smtClean="0"/>
              <a:t> </a:t>
            </a:r>
            <a:r>
              <a:rPr lang="ru-RU" dirty="0" err="1" smtClean="0"/>
              <a:t>співтовариства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бібліотеки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авторських</a:t>
            </a:r>
            <a:r>
              <a:rPr lang="ru-RU" dirty="0" smtClean="0"/>
              <a:t> </a:t>
            </a:r>
            <a:r>
              <a:rPr lang="ru-RU" dirty="0" err="1" smtClean="0"/>
              <a:t>ідентифікаторів</a:t>
            </a:r>
            <a:r>
              <a:rPr lang="ru-RU" dirty="0" smtClean="0"/>
              <a:t> автора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швидко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точно </a:t>
            </a:r>
            <a:r>
              <a:rPr lang="ru-RU" dirty="0" err="1" smtClean="0"/>
              <a:t>отримати</a:t>
            </a:r>
            <a:r>
              <a:rPr lang="ru-RU" dirty="0" smtClean="0"/>
              <a:t> </a:t>
            </a:r>
            <a:r>
              <a:rPr lang="ru-RU" dirty="0" err="1" smtClean="0"/>
              <a:t>актуальну</a:t>
            </a:r>
            <a:r>
              <a:rPr lang="ru-RU" dirty="0" smtClean="0"/>
              <a:t> </a:t>
            </a:r>
            <a:r>
              <a:rPr lang="ru-RU" dirty="0" err="1" smtClean="0"/>
              <a:t>інформацію</a:t>
            </a:r>
            <a:r>
              <a:rPr lang="ru-RU" dirty="0" smtClean="0"/>
              <a:t> </a:t>
            </a:r>
            <a:r>
              <a:rPr lang="ru-RU" dirty="0" err="1" smtClean="0"/>
              <a:t>наукової</a:t>
            </a:r>
            <a:r>
              <a:rPr lang="ru-RU" dirty="0" smtClean="0"/>
              <a:t> </a:t>
            </a:r>
            <a:r>
              <a:rPr lang="ru-RU" dirty="0" err="1" smtClean="0"/>
              <a:t>діяльність</a:t>
            </a:r>
            <a:r>
              <a:rPr lang="ru-RU" dirty="0" smtClean="0"/>
              <a:t> </a:t>
            </a:r>
            <a:r>
              <a:rPr lang="ru-RU" dirty="0" err="1" smtClean="0"/>
              <a:t>вченого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object 3"/>
          <p:cNvSpPr>
            <a:spLocks/>
          </p:cNvSpPr>
          <p:nvPr/>
        </p:nvSpPr>
        <p:spPr bwMode="auto">
          <a:xfrm>
            <a:off x="6046788" y="858838"/>
            <a:ext cx="2876550" cy="714375"/>
          </a:xfrm>
          <a:custGeom>
            <a:avLst/>
            <a:gdLst>
              <a:gd name="T0" fmla="*/ 2876422 w 2876550"/>
              <a:gd name="T1" fmla="*/ 0 h 714375"/>
              <a:gd name="T2" fmla="*/ 2870046 w 2876550"/>
              <a:gd name="T3" fmla="*/ 0 h 714375"/>
              <a:gd name="T4" fmla="*/ 2748864 w 2876550"/>
              <a:gd name="T5" fmla="*/ 20078 h 714375"/>
              <a:gd name="T6" fmla="*/ 2625558 w 2876550"/>
              <a:gd name="T7" fmla="*/ 42392 h 714375"/>
              <a:gd name="T8" fmla="*/ 2370442 w 2876550"/>
              <a:gd name="T9" fmla="*/ 91490 h 714375"/>
              <a:gd name="T10" fmla="*/ 2102572 w 2876550"/>
              <a:gd name="T11" fmla="*/ 149504 h 714375"/>
              <a:gd name="T12" fmla="*/ 1821941 w 2876550"/>
              <a:gd name="T13" fmla="*/ 216433 h 714375"/>
              <a:gd name="T14" fmla="*/ 1564703 w 2876550"/>
              <a:gd name="T15" fmla="*/ 281152 h 714375"/>
              <a:gd name="T16" fmla="*/ 841882 w 2876550"/>
              <a:gd name="T17" fmla="*/ 444030 h 714375"/>
              <a:gd name="T18" fmla="*/ 620776 w 2876550"/>
              <a:gd name="T19" fmla="*/ 488657 h 714375"/>
              <a:gd name="T20" fmla="*/ 199834 w 2876550"/>
              <a:gd name="T21" fmla="*/ 566762 h 714375"/>
              <a:gd name="T22" fmla="*/ 0 w 2876550"/>
              <a:gd name="T23" fmla="*/ 600227 h 714375"/>
              <a:gd name="T24" fmla="*/ 269989 w 2876550"/>
              <a:gd name="T25" fmla="*/ 638162 h 714375"/>
              <a:gd name="T26" fmla="*/ 397548 w 2876550"/>
              <a:gd name="T27" fmla="*/ 653783 h 714375"/>
              <a:gd name="T28" fmla="*/ 644156 w 2876550"/>
              <a:gd name="T29" fmla="*/ 680554 h 714375"/>
              <a:gd name="T30" fmla="*/ 873772 w 2876550"/>
              <a:gd name="T31" fmla="*/ 698411 h 714375"/>
              <a:gd name="T32" fmla="*/ 984313 w 2876550"/>
              <a:gd name="T33" fmla="*/ 705104 h 714375"/>
              <a:gd name="T34" fmla="*/ 1092746 w 2876550"/>
              <a:gd name="T35" fmla="*/ 709561 h 714375"/>
              <a:gd name="T36" fmla="*/ 1296835 w 2876550"/>
              <a:gd name="T37" fmla="*/ 714032 h 714375"/>
              <a:gd name="T38" fmla="*/ 1394625 w 2876550"/>
              <a:gd name="T39" fmla="*/ 714032 h 714375"/>
              <a:gd name="T40" fmla="*/ 1583842 w 2876550"/>
              <a:gd name="T41" fmla="*/ 709561 h 714375"/>
              <a:gd name="T42" fmla="*/ 1673123 w 2876550"/>
              <a:gd name="T43" fmla="*/ 705104 h 714375"/>
              <a:gd name="T44" fmla="*/ 1843201 w 2876550"/>
              <a:gd name="T45" fmla="*/ 691718 h 714375"/>
              <a:gd name="T46" fmla="*/ 1926120 w 2876550"/>
              <a:gd name="T47" fmla="*/ 682790 h 714375"/>
              <a:gd name="T48" fmla="*/ 2083435 w 2876550"/>
              <a:gd name="T49" fmla="*/ 660476 h 714375"/>
              <a:gd name="T50" fmla="*/ 2232252 w 2876550"/>
              <a:gd name="T51" fmla="*/ 633691 h 714375"/>
              <a:gd name="T52" fmla="*/ 2372574 w 2876550"/>
              <a:gd name="T53" fmla="*/ 602462 h 714375"/>
              <a:gd name="T54" fmla="*/ 2506510 w 2876550"/>
              <a:gd name="T55" fmla="*/ 566762 h 714375"/>
              <a:gd name="T56" fmla="*/ 2634068 w 2876550"/>
              <a:gd name="T57" fmla="*/ 526592 h 714375"/>
              <a:gd name="T58" fmla="*/ 2755238 w 2876550"/>
              <a:gd name="T59" fmla="*/ 481965 h 714375"/>
              <a:gd name="T60" fmla="*/ 2872168 w 2876550"/>
              <a:gd name="T61" fmla="*/ 435114 h 714375"/>
              <a:gd name="T62" fmla="*/ 2876422 w 2876550"/>
              <a:gd name="T63" fmla="*/ 432879 h 714375"/>
              <a:gd name="T64" fmla="*/ 2876422 w 2876550"/>
              <a:gd name="T65" fmla="*/ 0 h 7143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876550"/>
              <a:gd name="T100" fmla="*/ 0 h 714375"/>
              <a:gd name="T101" fmla="*/ 2876550 w 2876550"/>
              <a:gd name="T102" fmla="*/ 714375 h 71437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876550" h="714375">
                <a:moveTo>
                  <a:pt x="2876423" y="0"/>
                </a:moveTo>
                <a:lnTo>
                  <a:pt x="2870047" y="0"/>
                </a:lnTo>
                <a:lnTo>
                  <a:pt x="2748864" y="20078"/>
                </a:lnTo>
                <a:lnTo>
                  <a:pt x="2625559" y="42392"/>
                </a:lnTo>
                <a:lnTo>
                  <a:pt x="2370442" y="91490"/>
                </a:lnTo>
                <a:lnTo>
                  <a:pt x="2102573" y="149504"/>
                </a:lnTo>
                <a:lnTo>
                  <a:pt x="1821941" y="216433"/>
                </a:lnTo>
                <a:lnTo>
                  <a:pt x="1564703" y="281152"/>
                </a:lnTo>
                <a:lnTo>
                  <a:pt x="841882" y="444030"/>
                </a:lnTo>
                <a:lnTo>
                  <a:pt x="620776" y="488657"/>
                </a:lnTo>
                <a:lnTo>
                  <a:pt x="199834" y="566762"/>
                </a:lnTo>
                <a:lnTo>
                  <a:pt x="0" y="600227"/>
                </a:lnTo>
                <a:lnTo>
                  <a:pt x="269989" y="638162"/>
                </a:lnTo>
                <a:lnTo>
                  <a:pt x="397548" y="653783"/>
                </a:lnTo>
                <a:lnTo>
                  <a:pt x="644156" y="680554"/>
                </a:lnTo>
                <a:lnTo>
                  <a:pt x="873772" y="698411"/>
                </a:lnTo>
                <a:lnTo>
                  <a:pt x="984313" y="705104"/>
                </a:lnTo>
                <a:lnTo>
                  <a:pt x="1092746" y="709561"/>
                </a:lnTo>
                <a:lnTo>
                  <a:pt x="1296835" y="714032"/>
                </a:lnTo>
                <a:lnTo>
                  <a:pt x="1394625" y="714032"/>
                </a:lnTo>
                <a:lnTo>
                  <a:pt x="1583842" y="709561"/>
                </a:lnTo>
                <a:lnTo>
                  <a:pt x="1673123" y="705104"/>
                </a:lnTo>
                <a:lnTo>
                  <a:pt x="1843201" y="691718"/>
                </a:lnTo>
                <a:lnTo>
                  <a:pt x="1926120" y="682790"/>
                </a:lnTo>
                <a:lnTo>
                  <a:pt x="2083435" y="660476"/>
                </a:lnTo>
                <a:lnTo>
                  <a:pt x="2232253" y="633691"/>
                </a:lnTo>
                <a:lnTo>
                  <a:pt x="2372575" y="602462"/>
                </a:lnTo>
                <a:lnTo>
                  <a:pt x="2506510" y="566762"/>
                </a:lnTo>
                <a:lnTo>
                  <a:pt x="2634068" y="526592"/>
                </a:lnTo>
                <a:lnTo>
                  <a:pt x="2755239" y="481965"/>
                </a:lnTo>
                <a:lnTo>
                  <a:pt x="2872168" y="435114"/>
                </a:lnTo>
                <a:lnTo>
                  <a:pt x="2876423" y="432879"/>
                </a:lnTo>
                <a:lnTo>
                  <a:pt x="2876423" y="0"/>
                </a:lnTo>
                <a:close/>
              </a:path>
            </a:pathLst>
          </a:custGeom>
          <a:solidFill>
            <a:srgbClr val="D6ECFF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124" name="object 4"/>
          <p:cNvSpPr>
            <a:spLocks/>
          </p:cNvSpPr>
          <p:nvPr/>
        </p:nvSpPr>
        <p:spPr bwMode="auto">
          <a:xfrm>
            <a:off x="2619375" y="730250"/>
            <a:ext cx="5545138" cy="850900"/>
          </a:xfrm>
          <a:custGeom>
            <a:avLst/>
            <a:gdLst>
              <a:gd name="T0" fmla="*/ 852610 w 5544820"/>
              <a:gd name="T1" fmla="*/ 0 h 850265"/>
              <a:gd name="T2" fmla="*/ 684633 w 5544820"/>
              <a:gd name="T3" fmla="*/ 0 h 850265"/>
              <a:gd name="T4" fmla="*/ 527300 w 5544820"/>
              <a:gd name="T5" fmla="*/ 4463 h 850265"/>
              <a:gd name="T6" fmla="*/ 380586 w 5544820"/>
              <a:gd name="T7" fmla="*/ 11166 h 850265"/>
              <a:gd name="T8" fmla="*/ 244515 w 5544820"/>
              <a:gd name="T9" fmla="*/ 22347 h 850265"/>
              <a:gd name="T10" fmla="*/ 116942 w 5544820"/>
              <a:gd name="T11" fmla="*/ 35753 h 850265"/>
              <a:gd name="T12" fmla="*/ 0 w 5544820"/>
              <a:gd name="T13" fmla="*/ 53623 h 850265"/>
              <a:gd name="T14" fmla="*/ 333819 w 5544820"/>
              <a:gd name="T15" fmla="*/ 96092 h 850265"/>
              <a:gd name="T16" fmla="*/ 693144 w 5544820"/>
              <a:gd name="T17" fmla="*/ 156418 h 850265"/>
              <a:gd name="T18" fmla="*/ 1077985 w 5544820"/>
              <a:gd name="T19" fmla="*/ 234639 h 850265"/>
              <a:gd name="T20" fmla="*/ 1282098 w 5544820"/>
              <a:gd name="T21" fmla="*/ 279334 h 850265"/>
              <a:gd name="T22" fmla="*/ 1866809 w 5544820"/>
              <a:gd name="T23" fmla="*/ 422346 h 850265"/>
              <a:gd name="T24" fmla="*/ 2559951 w 5544820"/>
              <a:gd name="T25" fmla="*/ 576538 h 850265"/>
              <a:gd name="T26" fmla="*/ 2723674 w 5544820"/>
              <a:gd name="T27" fmla="*/ 607827 h 850265"/>
              <a:gd name="T28" fmla="*/ 2878885 w 5544820"/>
              <a:gd name="T29" fmla="*/ 639116 h 850265"/>
              <a:gd name="T30" fmla="*/ 3031976 w 5544820"/>
              <a:gd name="T31" fmla="*/ 668166 h 850265"/>
              <a:gd name="T32" fmla="*/ 3325393 w 5544820"/>
              <a:gd name="T33" fmla="*/ 717324 h 850265"/>
              <a:gd name="T34" fmla="*/ 3465719 w 5544820"/>
              <a:gd name="T35" fmla="*/ 739672 h 850265"/>
              <a:gd name="T36" fmla="*/ 3733618 w 5544820"/>
              <a:gd name="T37" fmla="*/ 775425 h 850265"/>
              <a:gd name="T38" fmla="*/ 3986642 w 5544820"/>
              <a:gd name="T39" fmla="*/ 806714 h 850265"/>
              <a:gd name="T40" fmla="*/ 4107825 w 5544820"/>
              <a:gd name="T41" fmla="*/ 817880 h 850265"/>
              <a:gd name="T42" fmla="*/ 4337457 w 5544820"/>
              <a:gd name="T43" fmla="*/ 835764 h 850265"/>
              <a:gd name="T44" fmla="*/ 4448019 w 5544820"/>
              <a:gd name="T45" fmla="*/ 842466 h 850265"/>
              <a:gd name="T46" fmla="*/ 4660648 w 5544820"/>
              <a:gd name="T47" fmla="*/ 851408 h 850265"/>
              <a:gd name="T48" fmla="*/ 4858379 w 5544820"/>
              <a:gd name="T49" fmla="*/ 851408 h 850265"/>
              <a:gd name="T50" fmla="*/ 5045486 w 5544820"/>
              <a:gd name="T51" fmla="*/ 846931 h 850265"/>
              <a:gd name="T52" fmla="*/ 5134787 w 5544820"/>
              <a:gd name="T53" fmla="*/ 842466 h 850265"/>
              <a:gd name="T54" fmla="*/ 5221960 w 5544820"/>
              <a:gd name="T55" fmla="*/ 835764 h 850265"/>
              <a:gd name="T56" fmla="*/ 5468610 w 5544820"/>
              <a:gd name="T57" fmla="*/ 808939 h 850265"/>
              <a:gd name="T58" fmla="*/ 5545146 w 5544820"/>
              <a:gd name="T59" fmla="*/ 797772 h 850265"/>
              <a:gd name="T60" fmla="*/ 5298512 w 5544820"/>
              <a:gd name="T61" fmla="*/ 766484 h 850265"/>
              <a:gd name="T62" fmla="*/ 5036989 w 5544820"/>
              <a:gd name="T63" fmla="*/ 728492 h 850265"/>
              <a:gd name="T64" fmla="*/ 4469285 w 5544820"/>
              <a:gd name="T65" fmla="*/ 630174 h 850265"/>
              <a:gd name="T66" fmla="*/ 3835674 w 5544820"/>
              <a:gd name="T67" fmla="*/ 498330 h 850265"/>
              <a:gd name="T68" fmla="*/ 2851245 w 5544820"/>
              <a:gd name="T69" fmla="*/ 263690 h 850265"/>
              <a:gd name="T70" fmla="*/ 2583348 w 5544820"/>
              <a:gd name="T71" fmla="*/ 205588 h 850265"/>
              <a:gd name="T72" fmla="*/ 2328202 w 5544820"/>
              <a:gd name="T73" fmla="*/ 156418 h 850265"/>
              <a:gd name="T74" fmla="*/ 2204883 w 5544820"/>
              <a:gd name="T75" fmla="*/ 134070 h 850265"/>
              <a:gd name="T76" fmla="*/ 2083685 w 5544820"/>
              <a:gd name="T77" fmla="*/ 113962 h 850265"/>
              <a:gd name="T78" fmla="*/ 1966744 w 5544820"/>
              <a:gd name="T79" fmla="*/ 96092 h 850265"/>
              <a:gd name="T80" fmla="*/ 1628668 w 5544820"/>
              <a:gd name="T81" fmla="*/ 51396 h 850265"/>
              <a:gd name="T82" fmla="*/ 1418180 w 5544820"/>
              <a:gd name="T83" fmla="*/ 31275 h 850265"/>
              <a:gd name="T84" fmla="*/ 1220444 w 5544820"/>
              <a:gd name="T85" fmla="*/ 15645 h 850265"/>
              <a:gd name="T86" fmla="*/ 1031205 w 5544820"/>
              <a:gd name="T87" fmla="*/ 4463 h 850265"/>
              <a:gd name="T88" fmla="*/ 852610 w 5544820"/>
              <a:gd name="T89" fmla="*/ 0 h 85026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544820"/>
              <a:gd name="T136" fmla="*/ 0 h 850265"/>
              <a:gd name="T137" fmla="*/ 5544820 w 5544820"/>
              <a:gd name="T138" fmla="*/ 850265 h 85026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544820" h="850265">
                <a:moveTo>
                  <a:pt x="852512" y="0"/>
                </a:moveTo>
                <a:lnTo>
                  <a:pt x="684555" y="0"/>
                </a:lnTo>
                <a:lnTo>
                  <a:pt x="527240" y="4457"/>
                </a:lnTo>
                <a:lnTo>
                  <a:pt x="380542" y="11150"/>
                </a:lnTo>
                <a:lnTo>
                  <a:pt x="244487" y="22313"/>
                </a:lnTo>
                <a:lnTo>
                  <a:pt x="116928" y="35699"/>
                </a:lnTo>
                <a:lnTo>
                  <a:pt x="0" y="53543"/>
                </a:lnTo>
                <a:lnTo>
                  <a:pt x="333781" y="95948"/>
                </a:lnTo>
                <a:lnTo>
                  <a:pt x="693064" y="156184"/>
                </a:lnTo>
                <a:lnTo>
                  <a:pt x="1077861" y="234289"/>
                </a:lnTo>
                <a:lnTo>
                  <a:pt x="1281950" y="278917"/>
                </a:lnTo>
                <a:lnTo>
                  <a:pt x="1866595" y="421716"/>
                </a:lnTo>
                <a:lnTo>
                  <a:pt x="2559659" y="575678"/>
                </a:lnTo>
                <a:lnTo>
                  <a:pt x="2723362" y="606920"/>
                </a:lnTo>
                <a:lnTo>
                  <a:pt x="2878556" y="638162"/>
                </a:lnTo>
                <a:lnTo>
                  <a:pt x="3031629" y="667169"/>
                </a:lnTo>
                <a:lnTo>
                  <a:pt x="3325012" y="716254"/>
                </a:lnTo>
                <a:lnTo>
                  <a:pt x="3465322" y="738568"/>
                </a:lnTo>
                <a:lnTo>
                  <a:pt x="3733190" y="774268"/>
                </a:lnTo>
                <a:lnTo>
                  <a:pt x="3986187" y="805510"/>
                </a:lnTo>
                <a:lnTo>
                  <a:pt x="4107357" y="816660"/>
                </a:lnTo>
                <a:lnTo>
                  <a:pt x="4336961" y="834517"/>
                </a:lnTo>
                <a:lnTo>
                  <a:pt x="4447514" y="841209"/>
                </a:lnTo>
                <a:lnTo>
                  <a:pt x="4660112" y="850138"/>
                </a:lnTo>
                <a:lnTo>
                  <a:pt x="4857826" y="850138"/>
                </a:lnTo>
                <a:lnTo>
                  <a:pt x="5044909" y="845667"/>
                </a:lnTo>
                <a:lnTo>
                  <a:pt x="5134203" y="841209"/>
                </a:lnTo>
                <a:lnTo>
                  <a:pt x="5221363" y="834517"/>
                </a:lnTo>
                <a:lnTo>
                  <a:pt x="5467985" y="807732"/>
                </a:lnTo>
                <a:lnTo>
                  <a:pt x="5544515" y="796582"/>
                </a:lnTo>
                <a:lnTo>
                  <a:pt x="5297906" y="765340"/>
                </a:lnTo>
                <a:lnTo>
                  <a:pt x="5036413" y="727405"/>
                </a:lnTo>
                <a:lnTo>
                  <a:pt x="4468774" y="629234"/>
                </a:lnTo>
                <a:lnTo>
                  <a:pt x="3835234" y="497586"/>
                </a:lnTo>
                <a:lnTo>
                  <a:pt x="2850921" y="263296"/>
                </a:lnTo>
                <a:lnTo>
                  <a:pt x="2583053" y="205282"/>
                </a:lnTo>
                <a:lnTo>
                  <a:pt x="2327935" y="156184"/>
                </a:lnTo>
                <a:lnTo>
                  <a:pt x="2204631" y="133870"/>
                </a:lnTo>
                <a:lnTo>
                  <a:pt x="2083447" y="113792"/>
                </a:lnTo>
                <a:lnTo>
                  <a:pt x="1966518" y="95948"/>
                </a:lnTo>
                <a:lnTo>
                  <a:pt x="1628482" y="51320"/>
                </a:lnTo>
                <a:lnTo>
                  <a:pt x="1418018" y="31229"/>
                </a:lnTo>
                <a:lnTo>
                  <a:pt x="1220304" y="15621"/>
                </a:lnTo>
                <a:lnTo>
                  <a:pt x="1031087" y="4457"/>
                </a:lnTo>
                <a:lnTo>
                  <a:pt x="852512" y="0"/>
                </a:lnTo>
                <a:close/>
              </a:path>
            </a:pathLst>
          </a:custGeom>
          <a:solidFill>
            <a:srgbClr val="D6EC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5125" name="object 5"/>
          <p:cNvSpPr>
            <a:spLocks/>
          </p:cNvSpPr>
          <p:nvPr/>
        </p:nvSpPr>
        <p:spPr bwMode="auto">
          <a:xfrm>
            <a:off x="2828925" y="742950"/>
            <a:ext cx="5467350" cy="774700"/>
          </a:xfrm>
          <a:custGeom>
            <a:avLst/>
            <a:gdLst>
              <a:gd name="T0" fmla="*/ 0 w 5467984"/>
              <a:gd name="T1" fmla="*/ 78092 h 774700"/>
              <a:gd name="T2" fmla="*/ 19134 w 5467984"/>
              <a:gd name="T3" fmla="*/ 73634 h 774700"/>
              <a:gd name="T4" fmla="*/ 76512 w 5467984"/>
              <a:gd name="T5" fmla="*/ 62471 h 774700"/>
              <a:gd name="T6" fmla="*/ 174292 w 5467984"/>
              <a:gd name="T7" fmla="*/ 46850 h 774700"/>
              <a:gd name="T8" fmla="*/ 238056 w 5467984"/>
              <a:gd name="T9" fmla="*/ 37922 h 774700"/>
              <a:gd name="T10" fmla="*/ 312449 w 5467984"/>
              <a:gd name="T11" fmla="*/ 29006 h 774700"/>
              <a:gd name="T12" fmla="*/ 395335 w 5467984"/>
              <a:gd name="T13" fmla="*/ 22313 h 774700"/>
              <a:gd name="T14" fmla="*/ 490982 w 5467984"/>
              <a:gd name="T15" fmla="*/ 15621 h 774700"/>
              <a:gd name="T16" fmla="*/ 595136 w 5467984"/>
              <a:gd name="T17" fmla="*/ 8915 h 774700"/>
              <a:gd name="T18" fmla="*/ 712037 w 5467984"/>
              <a:gd name="T19" fmla="*/ 4457 h 774700"/>
              <a:gd name="T20" fmla="*/ 839568 w 5467984"/>
              <a:gd name="T21" fmla="*/ 2222 h 774700"/>
              <a:gd name="T22" fmla="*/ 977712 w 5467984"/>
              <a:gd name="T23" fmla="*/ 0 h 774700"/>
              <a:gd name="T24" fmla="*/ 1126494 w 5467984"/>
              <a:gd name="T25" fmla="*/ 2222 h 774700"/>
              <a:gd name="T26" fmla="*/ 1285907 w 5467984"/>
              <a:gd name="T27" fmla="*/ 6692 h 774700"/>
              <a:gd name="T28" fmla="*/ 1458079 w 5467984"/>
              <a:gd name="T29" fmla="*/ 15621 h 774700"/>
              <a:gd name="T30" fmla="*/ 1640866 w 5467984"/>
              <a:gd name="T31" fmla="*/ 26771 h 774700"/>
              <a:gd name="T32" fmla="*/ 1834279 w 5467984"/>
              <a:gd name="T33" fmla="*/ 44627 h 774700"/>
              <a:gd name="T34" fmla="*/ 2040454 w 5467984"/>
              <a:gd name="T35" fmla="*/ 64706 h 774700"/>
              <a:gd name="T36" fmla="*/ 2259376 w 5467984"/>
              <a:gd name="T37" fmla="*/ 89242 h 774700"/>
              <a:gd name="T38" fmla="*/ 2488925 w 5467984"/>
              <a:gd name="T39" fmla="*/ 118262 h 774700"/>
              <a:gd name="T40" fmla="*/ 2731223 w 5467984"/>
              <a:gd name="T41" fmla="*/ 153962 h 774700"/>
              <a:gd name="T42" fmla="*/ 2984162 w 5467984"/>
              <a:gd name="T43" fmla="*/ 194119 h 774700"/>
              <a:gd name="T44" fmla="*/ 3249847 w 5467984"/>
              <a:gd name="T45" fmla="*/ 240982 h 774700"/>
              <a:gd name="T46" fmla="*/ 3528281 w 5467984"/>
              <a:gd name="T47" fmla="*/ 296760 h 774700"/>
              <a:gd name="T48" fmla="*/ 3819475 w 5467984"/>
              <a:gd name="T49" fmla="*/ 357009 h 774700"/>
              <a:gd name="T50" fmla="*/ 4123415 w 5467984"/>
              <a:gd name="T51" fmla="*/ 423951 h 774700"/>
              <a:gd name="T52" fmla="*/ 4440105 w 5467984"/>
              <a:gd name="T53" fmla="*/ 499808 h 774700"/>
              <a:gd name="T54" fmla="*/ 4769555 w 5467984"/>
              <a:gd name="T55" fmla="*/ 582371 h 774700"/>
              <a:gd name="T56" fmla="*/ 5111751 w 5467984"/>
              <a:gd name="T57" fmla="*/ 673862 h 774700"/>
              <a:gd name="T58" fmla="*/ 5466714 w 5467984"/>
              <a:gd name="T59" fmla="*/ 774268 h 7747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5467984"/>
              <a:gd name="T91" fmla="*/ 0 h 774700"/>
              <a:gd name="T92" fmla="*/ 5467984 w 5467984"/>
              <a:gd name="T93" fmla="*/ 774700 h 77470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5467984" h="774700">
                <a:moveTo>
                  <a:pt x="0" y="78092"/>
                </a:moveTo>
                <a:lnTo>
                  <a:pt x="19138" y="73634"/>
                </a:lnTo>
                <a:lnTo>
                  <a:pt x="76530" y="62471"/>
                </a:lnTo>
                <a:lnTo>
                  <a:pt x="174332" y="46850"/>
                </a:lnTo>
                <a:lnTo>
                  <a:pt x="238112" y="37922"/>
                </a:lnTo>
                <a:lnTo>
                  <a:pt x="312521" y="29006"/>
                </a:lnTo>
                <a:lnTo>
                  <a:pt x="395427" y="22313"/>
                </a:lnTo>
                <a:lnTo>
                  <a:pt x="491096" y="15621"/>
                </a:lnTo>
                <a:lnTo>
                  <a:pt x="595274" y="8915"/>
                </a:lnTo>
                <a:lnTo>
                  <a:pt x="712203" y="4457"/>
                </a:lnTo>
                <a:lnTo>
                  <a:pt x="839762" y="2222"/>
                </a:lnTo>
                <a:lnTo>
                  <a:pt x="977938" y="0"/>
                </a:lnTo>
                <a:lnTo>
                  <a:pt x="1126756" y="2222"/>
                </a:lnTo>
                <a:lnTo>
                  <a:pt x="1286205" y="6692"/>
                </a:lnTo>
                <a:lnTo>
                  <a:pt x="1458417" y="15621"/>
                </a:lnTo>
                <a:lnTo>
                  <a:pt x="1641246" y="26771"/>
                </a:lnTo>
                <a:lnTo>
                  <a:pt x="1834705" y="44627"/>
                </a:lnTo>
                <a:lnTo>
                  <a:pt x="2040928" y="64706"/>
                </a:lnTo>
                <a:lnTo>
                  <a:pt x="2259901" y="89242"/>
                </a:lnTo>
                <a:lnTo>
                  <a:pt x="2489504" y="118262"/>
                </a:lnTo>
                <a:lnTo>
                  <a:pt x="2731858" y="153962"/>
                </a:lnTo>
                <a:lnTo>
                  <a:pt x="2984855" y="194119"/>
                </a:lnTo>
                <a:lnTo>
                  <a:pt x="3250603" y="240982"/>
                </a:lnTo>
                <a:lnTo>
                  <a:pt x="3529101" y="296760"/>
                </a:lnTo>
                <a:lnTo>
                  <a:pt x="3820363" y="357009"/>
                </a:lnTo>
                <a:lnTo>
                  <a:pt x="4124375" y="423951"/>
                </a:lnTo>
                <a:lnTo>
                  <a:pt x="4441139" y="499808"/>
                </a:lnTo>
                <a:lnTo>
                  <a:pt x="4770666" y="582371"/>
                </a:lnTo>
                <a:lnTo>
                  <a:pt x="5112943" y="673862"/>
                </a:lnTo>
                <a:lnTo>
                  <a:pt x="5467985" y="774268"/>
                </a:lnTo>
              </a:path>
            </a:pathLst>
          </a:custGeom>
          <a:noFill/>
          <a:ln w="31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0838" y="521838"/>
            <a:ext cx="2873449" cy="416823"/>
          </a:xfrm>
        </p:spPr>
        <p:txBody>
          <a:bodyPr tIns="12700" rtlCol="0">
            <a:no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3600" b="0" spc="-15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Ре</a:t>
            </a:r>
            <a:r>
              <a:rPr lang="uk-UA" sz="3600" b="0" spc="-1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є</a:t>
            </a:r>
            <a:r>
              <a:rPr sz="3600" b="0" spc="-15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страц</a:t>
            </a:r>
            <a:r>
              <a:rPr lang="uk-UA" sz="3600" b="0" spc="-1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і</a:t>
            </a:r>
            <a:r>
              <a:rPr sz="3600" b="0" spc="-1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я</a:t>
            </a:r>
            <a:endParaRPr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5130" name="object 12"/>
          <p:cNvSpPr txBox="1">
            <a:spLocks noChangeArrowheads="1"/>
          </p:cNvSpPr>
          <p:nvPr/>
        </p:nvSpPr>
        <p:spPr bwMode="auto">
          <a:xfrm>
            <a:off x="350838" y="1204874"/>
            <a:ext cx="7821612" cy="25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uk-UA" sz="1600" dirty="0">
                <a:solidFill>
                  <a:schemeClr val="bg1"/>
                </a:solidFill>
              </a:rPr>
              <a:t>Для реєстрації зайдіть за </a:t>
            </a:r>
            <a:r>
              <a:rPr lang="uk-UA" sz="1600" dirty="0" smtClean="0">
                <a:solidFill>
                  <a:schemeClr val="bg1"/>
                </a:solidFill>
              </a:rPr>
              <a:t>покликанням: </a:t>
            </a:r>
            <a:r>
              <a:rPr lang="ru-RU" altLang="ru-RU" sz="1600" u="sng" dirty="0" smtClean="0">
                <a:solidFill>
                  <a:schemeClr val="bg1"/>
                </a:solidFill>
                <a:latin typeface="Candara" pitchFamily="34" charset="0"/>
                <a:hlinkClick r:id="rId2"/>
              </a:rPr>
              <a:t>https</a:t>
            </a:r>
            <a:r>
              <a:rPr lang="ru-RU" altLang="ru-RU" sz="1600" u="sng" dirty="0">
                <a:solidFill>
                  <a:schemeClr val="bg1"/>
                </a:solidFill>
                <a:latin typeface="Candara" pitchFamily="34" charset="0"/>
                <a:hlinkClick r:id="rId2"/>
              </a:rPr>
              <a:t>://</a:t>
            </a:r>
            <a:r>
              <a:rPr lang="ru-RU" altLang="ru-RU" sz="1600" u="sng" dirty="0" smtClean="0">
                <a:solidFill>
                  <a:schemeClr val="bg1"/>
                </a:solidFill>
                <a:latin typeface="Candara" pitchFamily="34" charset="0"/>
                <a:hlinkClick r:id="rId2"/>
              </a:rPr>
              <a:t>orcid.org</a:t>
            </a:r>
            <a:endParaRPr lang="ru-RU" altLang="ru-RU" sz="1600" u="sng" dirty="0">
              <a:solidFill>
                <a:schemeClr val="bg1"/>
              </a:solidFill>
              <a:latin typeface="Candara" pitchFamily="34" charset="0"/>
            </a:endParaRPr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3"/>
          <a:srcRect l="27857" r="30357"/>
          <a:stretch>
            <a:fillRect/>
          </a:stretch>
        </p:blipFill>
        <p:spPr bwMode="auto">
          <a:xfrm>
            <a:off x="2895600" y="1752600"/>
            <a:ext cx="3471863" cy="4673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1573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/>
          <p:cNvSpPr txBox="1">
            <a:spLocks noGrp="1"/>
          </p:cNvSpPr>
          <p:nvPr>
            <p:ph type="title"/>
          </p:nvPr>
        </p:nvSpPr>
        <p:spPr>
          <a:xfrm>
            <a:off x="350838" y="521838"/>
            <a:ext cx="2873449" cy="416823"/>
          </a:xfrm>
        </p:spPr>
        <p:txBody>
          <a:bodyPr tIns="12700" rtlCol="0">
            <a:no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3600" b="0" spc="-15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Ре</a:t>
            </a:r>
            <a:r>
              <a:rPr lang="uk-UA" sz="3600" b="0" spc="-1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є</a:t>
            </a:r>
            <a:r>
              <a:rPr sz="3600" b="0" spc="-15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страц</a:t>
            </a:r>
            <a:r>
              <a:rPr lang="uk-UA" sz="3600" b="0" spc="-1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і</a:t>
            </a:r>
            <a:r>
              <a:rPr sz="3600" b="0" spc="-1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я</a:t>
            </a:r>
            <a:endParaRPr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5" name="Прямоугольник 12"/>
          <p:cNvSpPr>
            <a:spLocks noChangeArrowheads="1"/>
          </p:cNvSpPr>
          <p:nvPr/>
        </p:nvSpPr>
        <p:spPr bwMode="auto">
          <a:xfrm>
            <a:off x="0" y="1124744"/>
            <a:ext cx="7924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83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00"/>
              </a:spcBef>
            </a:pPr>
            <a:r>
              <a:rPr lang="uk-UA" dirty="0">
                <a:solidFill>
                  <a:schemeClr val="bg1"/>
                </a:solidFill>
                <a:latin typeface="+mn-lt"/>
              </a:rPr>
              <a:t>В реєстраційній формі заповніть відповідні поля:</a:t>
            </a:r>
            <a:endParaRPr lang="ru-RU" altLang="ru-RU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/>
          <a:srcRect l="22767" t="8382" r="24287" b="11552"/>
          <a:stretch>
            <a:fillRect/>
          </a:stretch>
        </p:blipFill>
        <p:spPr bwMode="auto">
          <a:xfrm>
            <a:off x="1931988" y="1992313"/>
            <a:ext cx="5002212" cy="4256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390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object 4"/>
          <p:cNvSpPr txBox="1">
            <a:spLocks noChangeArrowheads="1"/>
          </p:cNvSpPr>
          <p:nvPr/>
        </p:nvSpPr>
        <p:spPr bwMode="auto">
          <a:xfrm>
            <a:off x="560884" y="1052736"/>
            <a:ext cx="4875212" cy="28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uk-UA" dirty="0">
                <a:solidFill>
                  <a:schemeClr val="bg1"/>
                </a:solidFill>
                <a:latin typeface="+mn-lt"/>
              </a:rPr>
              <a:t>Оберіть один з трьох рівнів конфіденційності</a:t>
            </a:r>
            <a:endParaRPr lang="ru-RU" alt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73" name="object 5"/>
          <p:cNvSpPr txBox="1">
            <a:spLocks noChangeArrowheads="1"/>
          </p:cNvSpPr>
          <p:nvPr/>
        </p:nvSpPr>
        <p:spPr bwMode="auto">
          <a:xfrm>
            <a:off x="350838" y="5804114"/>
            <a:ext cx="8325618" cy="28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/>
            <a:r>
              <a:rPr lang="uk-UA" dirty="0">
                <a:solidFill>
                  <a:schemeClr val="tx2"/>
                </a:solidFill>
                <a:latin typeface="+mn-lt"/>
              </a:rPr>
              <a:t>Після заповнення анкети натисніть кнопку «Зареєструватись</a:t>
            </a:r>
            <a:r>
              <a:rPr lang="uk-UA" dirty="0" smtClean="0">
                <a:solidFill>
                  <a:schemeClr val="tx2"/>
                </a:solidFill>
                <a:latin typeface="+mn-lt"/>
              </a:rPr>
              <a:t>».</a:t>
            </a:r>
            <a:endParaRPr lang="ru-RU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/>
          <a:srcRect l="34091" t="8005" r="21591"/>
          <a:stretch>
            <a:fillRect/>
          </a:stretch>
        </p:blipFill>
        <p:spPr bwMode="auto">
          <a:xfrm>
            <a:off x="2621260" y="1484784"/>
            <a:ext cx="3390900" cy="395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bject 10"/>
          <p:cNvSpPr txBox="1">
            <a:spLocks/>
          </p:cNvSpPr>
          <p:nvPr/>
        </p:nvSpPr>
        <p:spPr>
          <a:xfrm>
            <a:off x="395536" y="404664"/>
            <a:ext cx="2873449" cy="598393"/>
          </a:xfrm>
          <a:prstGeom prst="rect">
            <a:avLst/>
          </a:prstGeom>
        </p:spPr>
        <p:txBody>
          <a:bodyPr tIns="12700" rtlCol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lang="ru-RU" sz="3600" kern="0" spc="-15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Реєстрація</a:t>
            </a:r>
            <a:endParaRPr lang="ru-RU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>
          <a:xfrm>
            <a:off x="193638" y="6376243"/>
            <a:ext cx="3786691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900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5" name="Группа 6"/>
          <p:cNvGrpSpPr>
            <a:grpSpLocks/>
          </p:cNvGrpSpPr>
          <p:nvPr/>
        </p:nvGrpSpPr>
        <p:grpSpPr bwMode="auto">
          <a:xfrm>
            <a:off x="802208" y="1176432"/>
            <a:ext cx="7442200" cy="5059362"/>
            <a:chOff x="838199" y="1143000"/>
            <a:chExt cx="7442199" cy="5059392"/>
          </a:xfrm>
        </p:grpSpPr>
        <p:pic>
          <p:nvPicPr>
            <p:cNvPr id="819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451"/>
            <a:stretch>
              <a:fillRect/>
            </a:stretch>
          </p:blipFill>
          <p:spPr bwMode="auto">
            <a:xfrm>
              <a:off x="838200" y="1143000"/>
              <a:ext cx="7442198" cy="2409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3124" b="4193"/>
            <a:stretch>
              <a:fillRect/>
            </a:stretch>
          </p:blipFill>
          <p:spPr bwMode="auto">
            <a:xfrm>
              <a:off x="838199" y="3581400"/>
              <a:ext cx="7433449" cy="2620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>
          <a:xfrm>
            <a:off x="193638" y="6376243"/>
            <a:ext cx="3786691" cy="365125"/>
          </a:xfrm>
        </p:spPr>
        <p:txBody>
          <a:bodyPr/>
          <a:lstStyle/>
          <a:p>
            <a:pPr>
              <a:defRPr/>
            </a:pPr>
            <a:r>
              <a:rPr lang="ru-RU" smtClean="0"/>
              <a:t>Наукова бібліотека ХДУ</a:t>
            </a:r>
            <a:endParaRPr lang="ru-RU"/>
          </a:p>
        </p:txBody>
      </p:sp>
      <p:sp>
        <p:nvSpPr>
          <p:cNvPr id="6" name="object 5"/>
          <p:cNvSpPr txBox="1">
            <a:spLocks noChangeArrowheads="1"/>
          </p:cNvSpPr>
          <p:nvPr/>
        </p:nvSpPr>
        <p:spPr bwMode="auto">
          <a:xfrm>
            <a:off x="350838" y="414547"/>
            <a:ext cx="8325618" cy="56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/>
            <a:r>
              <a:rPr lang="uk-UA" dirty="0" smtClean="0">
                <a:solidFill>
                  <a:schemeClr val="bg1"/>
                </a:solidFill>
                <a:latin typeface="+mn-lt"/>
              </a:rPr>
              <a:t>Система </a:t>
            </a:r>
            <a:r>
              <a:rPr lang="uk-UA" dirty="0">
                <a:solidFill>
                  <a:schemeClr val="bg1"/>
                </a:solidFill>
                <a:latin typeface="+mn-lt"/>
              </a:rPr>
              <a:t>переадресує на Ваш обліковий запис, а на електронну адресу прийде письмове повідомлення для підтвердження реєстрації.</a:t>
            </a:r>
            <a:endParaRPr lang="ru-RU" altLang="ru-RU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99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5"/>
          <p:cNvSpPr>
            <a:spLocks noChangeArrowheads="1"/>
          </p:cNvSpPr>
          <p:nvPr/>
        </p:nvSpPr>
        <p:spPr bwMode="auto">
          <a:xfrm>
            <a:off x="1855788" y="2657475"/>
            <a:ext cx="5556250" cy="41878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>
              <a:latin typeface="Calibri" pitchFamily="34" charset="0"/>
            </a:endParaRPr>
          </a:p>
        </p:txBody>
      </p:sp>
      <p:sp>
        <p:nvSpPr>
          <p:cNvPr id="9219" name="object 6"/>
          <p:cNvSpPr>
            <a:spLocks noChangeArrowheads="1"/>
          </p:cNvSpPr>
          <p:nvPr/>
        </p:nvSpPr>
        <p:spPr bwMode="auto">
          <a:xfrm>
            <a:off x="1855788" y="2492897"/>
            <a:ext cx="5556250" cy="396505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 altLang="ru-RU">
              <a:latin typeface="Calibri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404664"/>
            <a:ext cx="2750541" cy="610518"/>
          </a:xfrm>
        </p:spPr>
        <p:txBody>
          <a:bodyPr tIns="12700" rtlCol="0">
            <a:no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3600" b="0" spc="-15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Ре</a:t>
            </a:r>
            <a:r>
              <a:rPr lang="uk-UA" sz="3600" b="0" spc="-1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є</a:t>
            </a:r>
            <a:r>
              <a:rPr sz="3600" b="0" spc="-15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страц</a:t>
            </a:r>
            <a:r>
              <a:rPr lang="uk-UA" sz="3600" b="0" spc="-1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і</a:t>
            </a:r>
            <a:r>
              <a:rPr sz="3600" b="0" spc="-15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я</a:t>
            </a:r>
            <a:endParaRPr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</a:endParaRPr>
          </a:p>
        </p:txBody>
      </p:sp>
      <p:sp>
        <p:nvSpPr>
          <p:cNvPr id="9222" name="object 4"/>
          <p:cNvSpPr txBox="1">
            <a:spLocks noChangeArrowheads="1"/>
          </p:cNvSpPr>
          <p:nvPr/>
        </p:nvSpPr>
        <p:spPr bwMode="auto">
          <a:xfrm>
            <a:off x="330200" y="1150879"/>
            <a:ext cx="8413750" cy="112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ts val="100"/>
              </a:spcBef>
            </a:pPr>
            <a:r>
              <a:rPr lang="uk-UA" dirty="0">
                <a:solidFill>
                  <a:schemeClr val="tx2"/>
                </a:solidFill>
                <a:latin typeface="+mn-lt"/>
              </a:rPr>
              <a:t>Якщо схоже ім'я вже існує система, пропонує уточнити «Не реєструвалися Ви раніше?». Якщо ви раніше зареєстровані в ORCID, Ви повинні натиснути на профіль, щоб увійти, а не створювати новий обліковий запис. Якщо ви не використовували ORCID раніше, то натисніть «</a:t>
            </a:r>
            <a:r>
              <a:rPr lang="uk-UA" dirty="0" err="1">
                <a:solidFill>
                  <a:schemeClr val="tx2"/>
                </a:solidFill>
                <a:latin typeface="+mn-lt"/>
              </a:rPr>
              <a:t>None</a:t>
            </a:r>
            <a:r>
              <a:rPr lang="uk-UA" dirty="0">
                <a:solidFill>
                  <a:schemeClr val="tx2"/>
                </a:solidFill>
                <a:latin typeface="+mn-lt"/>
              </a:rPr>
              <a:t> </a:t>
            </a:r>
            <a:r>
              <a:rPr lang="uk-UA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uk-UA" dirty="0">
                <a:solidFill>
                  <a:schemeClr val="tx2"/>
                </a:solidFill>
                <a:latin typeface="+mn-lt"/>
              </a:rPr>
              <a:t> </a:t>
            </a:r>
            <a:r>
              <a:rPr lang="uk-UA" dirty="0" err="1">
                <a:solidFill>
                  <a:schemeClr val="tx2"/>
                </a:solidFill>
                <a:latin typeface="+mn-lt"/>
              </a:rPr>
              <a:t>these</a:t>
            </a:r>
            <a:r>
              <a:rPr lang="uk-UA" dirty="0">
                <a:solidFill>
                  <a:schemeClr val="tx2"/>
                </a:solidFill>
                <a:latin typeface="+mn-lt"/>
              </a:rPr>
              <a:t> </a:t>
            </a:r>
            <a:r>
              <a:rPr lang="uk-UA" dirty="0" err="1">
                <a:solidFill>
                  <a:schemeClr val="tx2"/>
                </a:solidFill>
                <a:latin typeface="+mn-lt"/>
              </a:rPr>
              <a:t>are</a:t>
            </a:r>
            <a:r>
              <a:rPr lang="uk-UA" dirty="0">
                <a:solidFill>
                  <a:schemeClr val="tx2"/>
                </a:solidFill>
                <a:latin typeface="+mn-lt"/>
              </a:rPr>
              <a:t> </a:t>
            </a:r>
            <a:r>
              <a:rPr lang="uk-UA" dirty="0" err="1">
                <a:solidFill>
                  <a:schemeClr val="tx2"/>
                </a:solidFill>
                <a:latin typeface="+mn-lt"/>
              </a:rPr>
              <a:t>me</a:t>
            </a:r>
            <a:r>
              <a:rPr lang="uk-UA" dirty="0">
                <a:solidFill>
                  <a:schemeClr val="tx2"/>
                </a:solidFill>
                <a:latin typeface="+mn-lt"/>
              </a:rPr>
              <a:t>».</a:t>
            </a:r>
            <a:endParaRPr lang="ru-RU" altLang="ru-RU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223" name="object 7"/>
          <p:cNvSpPr>
            <a:spLocks/>
          </p:cNvSpPr>
          <p:nvPr/>
        </p:nvSpPr>
        <p:spPr bwMode="auto">
          <a:xfrm>
            <a:off x="2043113" y="5876925"/>
            <a:ext cx="2493962" cy="576263"/>
          </a:xfrm>
          <a:custGeom>
            <a:avLst/>
            <a:gdLst>
              <a:gd name="T0" fmla="*/ 18703 w 2493010"/>
              <a:gd name="T1" fmla="*/ 237801 h 576579"/>
              <a:gd name="T2" fmla="*/ 98009 w 2493010"/>
              <a:gd name="T3" fmla="*/ 175726 h 576579"/>
              <a:gd name="T4" fmla="*/ 232590 w 2493010"/>
              <a:gd name="T5" fmla="*/ 120356 h 576579"/>
              <a:gd name="T6" fmla="*/ 318265 w 2493010"/>
              <a:gd name="T7" fmla="*/ 95726 h 576579"/>
              <a:gd name="T8" fmla="*/ 414953 w 2493010"/>
              <a:gd name="T9" fmla="*/ 73422 h 576579"/>
              <a:gd name="T10" fmla="*/ 521716 w 2493010"/>
              <a:gd name="T11" fmla="*/ 53657 h 576579"/>
              <a:gd name="T12" fmla="*/ 637617 w 2493010"/>
              <a:gd name="T13" fmla="*/ 36647 h 576579"/>
              <a:gd name="T14" fmla="*/ 761723 w 2493010"/>
              <a:gd name="T15" fmla="*/ 22610 h 576579"/>
              <a:gd name="T16" fmla="*/ 893095 w 2493010"/>
              <a:gd name="T17" fmla="*/ 11761 h 576579"/>
              <a:gd name="T18" fmla="*/ 1030797 w 2493010"/>
              <a:gd name="T19" fmla="*/ 4315 h 576579"/>
              <a:gd name="T20" fmla="*/ 1173897 w 2493010"/>
              <a:gd name="T21" fmla="*/ 488 h 576579"/>
              <a:gd name="T22" fmla="*/ 1320459 w 2493010"/>
              <a:gd name="T23" fmla="*/ 488 h 576579"/>
              <a:gd name="T24" fmla="*/ 1463560 w 2493010"/>
              <a:gd name="T25" fmla="*/ 4315 h 576579"/>
              <a:gd name="T26" fmla="*/ 1601265 w 2493010"/>
              <a:gd name="T27" fmla="*/ 11761 h 576579"/>
              <a:gd name="T28" fmla="*/ 1732638 w 2493010"/>
              <a:gd name="T29" fmla="*/ 22610 h 576579"/>
              <a:gd name="T30" fmla="*/ 1856745 w 2493010"/>
              <a:gd name="T31" fmla="*/ 36647 h 576579"/>
              <a:gd name="T32" fmla="*/ 1972647 w 2493010"/>
              <a:gd name="T33" fmla="*/ 53657 h 576579"/>
              <a:gd name="T34" fmla="*/ 2079410 w 2493010"/>
              <a:gd name="T35" fmla="*/ 73422 h 576579"/>
              <a:gd name="T36" fmla="*/ 2176099 w 2493010"/>
              <a:gd name="T37" fmla="*/ 95726 h 576579"/>
              <a:gd name="T38" fmla="*/ 2261775 w 2493010"/>
              <a:gd name="T39" fmla="*/ 120356 h 576579"/>
              <a:gd name="T40" fmla="*/ 2367600 w 2493010"/>
              <a:gd name="T41" fmla="*/ 161188 h 576579"/>
              <a:gd name="T42" fmla="*/ 2461426 w 2493010"/>
              <a:gd name="T43" fmla="*/ 221747 h 576579"/>
              <a:gd name="T44" fmla="*/ 2494366 w 2493010"/>
              <a:gd name="T45" fmla="*/ 287720 h 576579"/>
              <a:gd name="T46" fmla="*/ 2461426 w 2493010"/>
              <a:gd name="T47" fmla="*/ 353692 h 576579"/>
              <a:gd name="T48" fmla="*/ 2367600 w 2493010"/>
              <a:gd name="T49" fmla="*/ 414253 h 576579"/>
              <a:gd name="T50" fmla="*/ 2261775 w 2493010"/>
              <a:gd name="T51" fmla="*/ 455083 h 576579"/>
              <a:gd name="T52" fmla="*/ 2176099 w 2493010"/>
              <a:gd name="T53" fmla="*/ 479713 h 576579"/>
              <a:gd name="T54" fmla="*/ 2079410 w 2493010"/>
              <a:gd name="T55" fmla="*/ 502018 h 576579"/>
              <a:gd name="T56" fmla="*/ 1972647 w 2493010"/>
              <a:gd name="T57" fmla="*/ 521784 h 576579"/>
              <a:gd name="T58" fmla="*/ 1856745 w 2493010"/>
              <a:gd name="T59" fmla="*/ 538793 h 576579"/>
              <a:gd name="T60" fmla="*/ 1732638 w 2493010"/>
              <a:gd name="T61" fmla="*/ 552831 h 576579"/>
              <a:gd name="T62" fmla="*/ 1601265 w 2493010"/>
              <a:gd name="T63" fmla="*/ 563680 h 576579"/>
              <a:gd name="T64" fmla="*/ 1463560 w 2493010"/>
              <a:gd name="T65" fmla="*/ 571126 h 576579"/>
              <a:gd name="T66" fmla="*/ 1320459 w 2493010"/>
              <a:gd name="T67" fmla="*/ 574953 h 576579"/>
              <a:gd name="T68" fmla="*/ 1173897 w 2493010"/>
              <a:gd name="T69" fmla="*/ 574953 h 576579"/>
              <a:gd name="T70" fmla="*/ 1030797 w 2493010"/>
              <a:gd name="T71" fmla="*/ 571126 h 576579"/>
              <a:gd name="T72" fmla="*/ 893095 w 2493010"/>
              <a:gd name="T73" fmla="*/ 563680 h 576579"/>
              <a:gd name="T74" fmla="*/ 761723 w 2493010"/>
              <a:gd name="T75" fmla="*/ 552831 h 576579"/>
              <a:gd name="T76" fmla="*/ 637617 w 2493010"/>
              <a:gd name="T77" fmla="*/ 538793 h 576579"/>
              <a:gd name="T78" fmla="*/ 521716 w 2493010"/>
              <a:gd name="T79" fmla="*/ 521784 h 576579"/>
              <a:gd name="T80" fmla="*/ 414953 w 2493010"/>
              <a:gd name="T81" fmla="*/ 502018 h 576579"/>
              <a:gd name="T82" fmla="*/ 318265 w 2493010"/>
              <a:gd name="T83" fmla="*/ 479713 h 576579"/>
              <a:gd name="T84" fmla="*/ 232590 w 2493010"/>
              <a:gd name="T85" fmla="*/ 455083 h 576579"/>
              <a:gd name="T86" fmla="*/ 126765 w 2493010"/>
              <a:gd name="T87" fmla="*/ 414253 h 576579"/>
              <a:gd name="T88" fmla="*/ 32940 w 2493010"/>
              <a:gd name="T89" fmla="*/ 353692 h 576579"/>
              <a:gd name="T90" fmla="*/ 0 w 2493010"/>
              <a:gd name="T91" fmla="*/ 287720 h 57657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493010"/>
              <a:gd name="T139" fmla="*/ 0 h 576579"/>
              <a:gd name="T140" fmla="*/ 2493010 w 2493010"/>
              <a:gd name="T141" fmla="*/ 576579 h 576579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493010" h="576579">
                <a:moveTo>
                  <a:pt x="0" y="288036"/>
                </a:moveTo>
                <a:lnTo>
                  <a:pt x="18689" y="238062"/>
                </a:lnTo>
                <a:lnTo>
                  <a:pt x="50941" y="206259"/>
                </a:lnTo>
                <a:lnTo>
                  <a:pt x="97935" y="175918"/>
                </a:lnTo>
                <a:lnTo>
                  <a:pt x="158737" y="147256"/>
                </a:lnTo>
                <a:lnTo>
                  <a:pt x="232412" y="120488"/>
                </a:lnTo>
                <a:lnTo>
                  <a:pt x="273784" y="107883"/>
                </a:lnTo>
                <a:lnTo>
                  <a:pt x="318023" y="95832"/>
                </a:lnTo>
                <a:lnTo>
                  <a:pt x="365013" y="84362"/>
                </a:lnTo>
                <a:lnTo>
                  <a:pt x="414637" y="73502"/>
                </a:lnTo>
                <a:lnTo>
                  <a:pt x="466778" y="63277"/>
                </a:lnTo>
                <a:lnTo>
                  <a:pt x="521318" y="53715"/>
                </a:lnTo>
                <a:lnTo>
                  <a:pt x="578142" y="44843"/>
                </a:lnTo>
                <a:lnTo>
                  <a:pt x="637131" y="36687"/>
                </a:lnTo>
                <a:lnTo>
                  <a:pt x="698170" y="29275"/>
                </a:lnTo>
                <a:lnTo>
                  <a:pt x="761141" y="22634"/>
                </a:lnTo>
                <a:lnTo>
                  <a:pt x="825928" y="16791"/>
                </a:lnTo>
                <a:lnTo>
                  <a:pt x="892413" y="11773"/>
                </a:lnTo>
                <a:lnTo>
                  <a:pt x="960479" y="7607"/>
                </a:lnTo>
                <a:lnTo>
                  <a:pt x="1030011" y="4319"/>
                </a:lnTo>
                <a:lnTo>
                  <a:pt x="1100890" y="1937"/>
                </a:lnTo>
                <a:lnTo>
                  <a:pt x="1173001" y="488"/>
                </a:lnTo>
                <a:lnTo>
                  <a:pt x="1246225" y="0"/>
                </a:lnTo>
                <a:lnTo>
                  <a:pt x="1319451" y="488"/>
                </a:lnTo>
                <a:lnTo>
                  <a:pt x="1391562" y="1937"/>
                </a:lnTo>
                <a:lnTo>
                  <a:pt x="1462443" y="4319"/>
                </a:lnTo>
                <a:lnTo>
                  <a:pt x="1531976" y="7607"/>
                </a:lnTo>
                <a:lnTo>
                  <a:pt x="1600043" y="11773"/>
                </a:lnTo>
                <a:lnTo>
                  <a:pt x="1666529" y="16791"/>
                </a:lnTo>
                <a:lnTo>
                  <a:pt x="1731316" y="22634"/>
                </a:lnTo>
                <a:lnTo>
                  <a:pt x="1794288" y="29275"/>
                </a:lnTo>
                <a:lnTo>
                  <a:pt x="1855328" y="36687"/>
                </a:lnTo>
                <a:lnTo>
                  <a:pt x="1914318" y="44843"/>
                </a:lnTo>
                <a:lnTo>
                  <a:pt x="1971142" y="53715"/>
                </a:lnTo>
                <a:lnTo>
                  <a:pt x="2025683" y="63277"/>
                </a:lnTo>
                <a:lnTo>
                  <a:pt x="2077824" y="73502"/>
                </a:lnTo>
                <a:lnTo>
                  <a:pt x="2127448" y="84362"/>
                </a:lnTo>
                <a:lnTo>
                  <a:pt x="2174438" y="95832"/>
                </a:lnTo>
                <a:lnTo>
                  <a:pt x="2218678" y="107883"/>
                </a:lnTo>
                <a:lnTo>
                  <a:pt x="2260051" y="120488"/>
                </a:lnTo>
                <a:lnTo>
                  <a:pt x="2298439" y="133622"/>
                </a:lnTo>
                <a:lnTo>
                  <a:pt x="2365794" y="161364"/>
                </a:lnTo>
                <a:lnTo>
                  <a:pt x="2419809" y="190892"/>
                </a:lnTo>
                <a:lnTo>
                  <a:pt x="2459549" y="221991"/>
                </a:lnTo>
                <a:lnTo>
                  <a:pt x="2484079" y="254444"/>
                </a:lnTo>
                <a:lnTo>
                  <a:pt x="2492463" y="288036"/>
                </a:lnTo>
                <a:lnTo>
                  <a:pt x="2490348" y="304960"/>
                </a:lnTo>
                <a:lnTo>
                  <a:pt x="2459549" y="354080"/>
                </a:lnTo>
                <a:lnTo>
                  <a:pt x="2419809" y="385179"/>
                </a:lnTo>
                <a:lnTo>
                  <a:pt x="2365794" y="414707"/>
                </a:lnTo>
                <a:lnTo>
                  <a:pt x="2298439" y="442449"/>
                </a:lnTo>
                <a:lnTo>
                  <a:pt x="2260051" y="455583"/>
                </a:lnTo>
                <a:lnTo>
                  <a:pt x="2218678" y="468188"/>
                </a:lnTo>
                <a:lnTo>
                  <a:pt x="2174438" y="480239"/>
                </a:lnTo>
                <a:lnTo>
                  <a:pt x="2127448" y="491709"/>
                </a:lnTo>
                <a:lnTo>
                  <a:pt x="2077824" y="502569"/>
                </a:lnTo>
                <a:lnTo>
                  <a:pt x="2025683" y="512794"/>
                </a:lnTo>
                <a:lnTo>
                  <a:pt x="1971142" y="522356"/>
                </a:lnTo>
                <a:lnTo>
                  <a:pt x="1914318" y="531228"/>
                </a:lnTo>
                <a:lnTo>
                  <a:pt x="1855328" y="539384"/>
                </a:lnTo>
                <a:lnTo>
                  <a:pt x="1794288" y="546796"/>
                </a:lnTo>
                <a:lnTo>
                  <a:pt x="1731316" y="553437"/>
                </a:lnTo>
                <a:lnTo>
                  <a:pt x="1666529" y="559280"/>
                </a:lnTo>
                <a:lnTo>
                  <a:pt x="1600043" y="564298"/>
                </a:lnTo>
                <a:lnTo>
                  <a:pt x="1531976" y="568464"/>
                </a:lnTo>
                <a:lnTo>
                  <a:pt x="1462443" y="571752"/>
                </a:lnTo>
                <a:lnTo>
                  <a:pt x="1391562" y="574134"/>
                </a:lnTo>
                <a:lnTo>
                  <a:pt x="1319451" y="575583"/>
                </a:lnTo>
                <a:lnTo>
                  <a:pt x="1246225" y="576072"/>
                </a:lnTo>
                <a:lnTo>
                  <a:pt x="1173001" y="575583"/>
                </a:lnTo>
                <a:lnTo>
                  <a:pt x="1100890" y="574134"/>
                </a:lnTo>
                <a:lnTo>
                  <a:pt x="1030011" y="571752"/>
                </a:lnTo>
                <a:lnTo>
                  <a:pt x="960479" y="568464"/>
                </a:lnTo>
                <a:lnTo>
                  <a:pt x="892413" y="564298"/>
                </a:lnTo>
                <a:lnTo>
                  <a:pt x="825928" y="559280"/>
                </a:lnTo>
                <a:lnTo>
                  <a:pt x="761141" y="553437"/>
                </a:lnTo>
                <a:lnTo>
                  <a:pt x="698170" y="546796"/>
                </a:lnTo>
                <a:lnTo>
                  <a:pt x="637131" y="539384"/>
                </a:lnTo>
                <a:lnTo>
                  <a:pt x="578142" y="531228"/>
                </a:lnTo>
                <a:lnTo>
                  <a:pt x="521318" y="522356"/>
                </a:lnTo>
                <a:lnTo>
                  <a:pt x="466778" y="512794"/>
                </a:lnTo>
                <a:lnTo>
                  <a:pt x="414637" y="502569"/>
                </a:lnTo>
                <a:lnTo>
                  <a:pt x="365013" y="491709"/>
                </a:lnTo>
                <a:lnTo>
                  <a:pt x="318023" y="480239"/>
                </a:lnTo>
                <a:lnTo>
                  <a:pt x="273784" y="468188"/>
                </a:lnTo>
                <a:lnTo>
                  <a:pt x="232412" y="455583"/>
                </a:lnTo>
                <a:lnTo>
                  <a:pt x="194024" y="442449"/>
                </a:lnTo>
                <a:lnTo>
                  <a:pt x="126669" y="414707"/>
                </a:lnTo>
                <a:lnTo>
                  <a:pt x="72654" y="385179"/>
                </a:lnTo>
                <a:lnTo>
                  <a:pt x="32914" y="354080"/>
                </a:lnTo>
                <a:lnTo>
                  <a:pt x="8384" y="321627"/>
                </a:lnTo>
                <a:lnTo>
                  <a:pt x="0" y="288036"/>
                </a:lnTo>
                <a:close/>
              </a:path>
            </a:pathLst>
          </a:custGeom>
          <a:noFill/>
          <a:ln w="19049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Наукова бібліотека ХДУ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10265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83</TotalTime>
  <Words>977</Words>
  <Application>Microsoft Office PowerPoint</Application>
  <PresentationFormat>Экран (4:3)</PresentationFormat>
  <Paragraphs>94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Волна</vt:lpstr>
      <vt:lpstr>ORCID</vt:lpstr>
      <vt:lpstr>ORCID</vt:lpstr>
      <vt:lpstr>Слайд 3</vt:lpstr>
      <vt:lpstr>Слайд 4</vt:lpstr>
      <vt:lpstr>Реєстрація</vt:lpstr>
      <vt:lpstr>Реєстрація</vt:lpstr>
      <vt:lpstr>Слайд 7</vt:lpstr>
      <vt:lpstr>Слайд 8</vt:lpstr>
      <vt:lpstr>Реєстрація</vt:lpstr>
      <vt:lpstr>Обліковий запис</vt:lpstr>
      <vt:lpstr>Особиста інформація</vt:lpstr>
      <vt:lpstr>Особиста інформація</vt:lpstr>
      <vt:lpstr>Особиста інформація</vt:lpstr>
      <vt:lpstr>Обліковий запис</vt:lpstr>
      <vt:lpstr>1. Зв'язати вручну</vt:lpstr>
      <vt:lpstr>2. Знайти і зв'язати</vt:lpstr>
      <vt:lpstr>3. Прив'язати BibTeX</vt:lpstr>
      <vt:lpstr>Експорт з Google Scholar</vt:lpstr>
      <vt:lpstr>3. Прив'язати BibTeX Експорт з Google Scholar</vt:lpstr>
      <vt:lpstr>3. Прив'язати BibTeX Експорт з платформи OJS</vt:lpstr>
      <vt:lpstr>Дякуємо за увагу!</vt:lpstr>
    </vt:vector>
  </TitlesOfParts>
  <Company>Васильев В.С. Иваново-2012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Як зареєструватись в ORCID?</dc:title>
  <dc:creator>Inna</dc:creator>
  <cp:lastModifiedBy>Коваль</cp:lastModifiedBy>
  <cp:revision>11</cp:revision>
  <dcterms:created xsi:type="dcterms:W3CDTF">2018-05-07T16:31:18Z</dcterms:created>
  <dcterms:modified xsi:type="dcterms:W3CDTF">2018-05-08T07:26:37Z</dcterms:modified>
</cp:coreProperties>
</file>