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7"/>
  </p:notesMasterIdLst>
  <p:sldIdLst>
    <p:sldId id="256" r:id="rId2"/>
    <p:sldId id="333" r:id="rId3"/>
    <p:sldId id="334" r:id="rId4"/>
    <p:sldId id="335" r:id="rId5"/>
    <p:sldId id="336" r:id="rId6"/>
    <p:sldId id="337" r:id="rId7"/>
    <p:sldId id="338" r:id="rId8"/>
    <p:sldId id="315" r:id="rId9"/>
    <p:sldId id="330" r:id="rId10"/>
    <p:sldId id="331" r:id="rId11"/>
    <p:sldId id="332" r:id="rId12"/>
    <p:sldId id="257" r:id="rId13"/>
    <p:sldId id="329" r:id="rId14"/>
    <p:sldId id="258" r:id="rId15"/>
    <p:sldId id="339" r:id="rId16"/>
    <p:sldId id="340" r:id="rId17"/>
    <p:sldId id="307" r:id="rId18"/>
    <p:sldId id="309" r:id="rId19"/>
    <p:sldId id="308" r:id="rId20"/>
    <p:sldId id="311" r:id="rId21"/>
    <p:sldId id="310" r:id="rId22"/>
    <p:sldId id="313" r:id="rId23"/>
    <p:sldId id="312" r:id="rId24"/>
    <p:sldId id="259" r:id="rId25"/>
    <p:sldId id="314" r:id="rId26"/>
    <p:sldId id="263" r:id="rId27"/>
    <p:sldId id="317" r:id="rId28"/>
    <p:sldId id="316" r:id="rId29"/>
    <p:sldId id="264" r:id="rId30"/>
    <p:sldId id="265" r:id="rId31"/>
    <p:sldId id="322" r:id="rId32"/>
    <p:sldId id="323" r:id="rId33"/>
    <p:sldId id="324" r:id="rId34"/>
    <p:sldId id="266" r:id="rId35"/>
    <p:sldId id="326" r:id="rId36"/>
    <p:sldId id="325" r:id="rId37"/>
    <p:sldId id="318" r:id="rId38"/>
    <p:sldId id="327" r:id="rId39"/>
    <p:sldId id="328" r:id="rId40"/>
    <p:sldId id="319" r:id="rId41"/>
    <p:sldId id="320" r:id="rId42"/>
    <p:sldId id="321" r:id="rId43"/>
    <p:sldId id="267" r:id="rId44"/>
    <p:sldId id="268" r:id="rId45"/>
    <p:sldId id="269" r:id="rId46"/>
    <p:sldId id="270" r:id="rId47"/>
    <p:sldId id="271" r:id="rId48"/>
    <p:sldId id="272" r:id="rId49"/>
    <p:sldId id="260" r:id="rId50"/>
    <p:sldId id="261" r:id="rId51"/>
    <p:sldId id="262" r:id="rId52"/>
    <p:sldId id="273" r:id="rId53"/>
    <p:sldId id="274" r:id="rId54"/>
    <p:sldId id="275" r:id="rId55"/>
    <p:sldId id="276" r:id="rId56"/>
    <p:sldId id="277" r:id="rId57"/>
    <p:sldId id="278" r:id="rId58"/>
    <p:sldId id="279" r:id="rId59"/>
    <p:sldId id="280" r:id="rId60"/>
    <p:sldId id="281" r:id="rId61"/>
    <p:sldId id="282" r:id="rId62"/>
    <p:sldId id="283" r:id="rId63"/>
    <p:sldId id="284" r:id="rId64"/>
    <p:sldId id="285" r:id="rId65"/>
    <p:sldId id="286" r:id="rId66"/>
    <p:sldId id="287" r:id="rId67"/>
    <p:sldId id="288" r:id="rId68"/>
    <p:sldId id="289" r:id="rId69"/>
    <p:sldId id="290" r:id="rId70"/>
    <p:sldId id="291" r:id="rId71"/>
    <p:sldId id="292" r:id="rId72"/>
    <p:sldId id="293" r:id="rId73"/>
    <p:sldId id="294" r:id="rId74"/>
    <p:sldId id="295" r:id="rId75"/>
    <p:sldId id="296" r:id="rId76"/>
    <p:sldId id="297" r:id="rId77"/>
    <p:sldId id="298" r:id="rId78"/>
    <p:sldId id="299" r:id="rId79"/>
    <p:sldId id="300" r:id="rId80"/>
    <p:sldId id="301" r:id="rId81"/>
    <p:sldId id="302" r:id="rId82"/>
    <p:sldId id="303" r:id="rId83"/>
    <p:sldId id="304" r:id="rId84"/>
    <p:sldId id="305" r:id="rId85"/>
    <p:sldId id="306"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5" d="100"/>
          <a:sy n="75" d="100"/>
        </p:scale>
        <p:origin x="874"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2934C-0A64-4E96-BF9C-6B5E1ACA4326}" type="datetimeFigureOut">
              <a:rPr lang="it-IT" smtClean="0"/>
              <a:t>04/11/2024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A5F2D2-CBA3-4101-BDF1-F18FEDD0801B}" type="slidenum">
              <a:rPr lang="it-IT" smtClean="0"/>
              <a:t>‹N›</a:t>
            </a:fld>
            <a:endParaRPr lang="it-IT"/>
          </a:p>
        </p:txBody>
      </p:sp>
    </p:spTree>
    <p:extLst>
      <p:ext uri="{BB962C8B-B14F-4D97-AF65-F5344CB8AC3E}">
        <p14:creationId xmlns:p14="http://schemas.microsoft.com/office/powerpoint/2010/main" val="2911533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r>
              <a:rPr lang="it-IT" dirty="0"/>
              <a:t>Esempio di conteggio con le dita da 1 a 5 ma poi in binario fino a 2^5 e così via.</a:t>
            </a:r>
          </a:p>
        </p:txBody>
      </p:sp>
      <p:sp>
        <p:nvSpPr>
          <p:cNvPr id="4" name="Segnaposto numero diapositiva 3"/>
          <p:cNvSpPr>
            <a:spLocks noGrp="1"/>
          </p:cNvSpPr>
          <p:nvPr>
            <p:ph type="sldNum" sz="quarter" idx="5"/>
          </p:nvPr>
        </p:nvSpPr>
        <p:spPr/>
        <p:txBody>
          <a:bodyPr/>
          <a:lstStyle/>
          <a:p>
            <a:fld id="{BEA5F2D2-CBA3-4101-BDF1-F18FEDD0801B}" type="slidenum">
              <a:rPr lang="it-IT" smtClean="0"/>
              <a:t>19</a:t>
            </a:fld>
            <a:endParaRPr lang="it-IT"/>
          </a:p>
        </p:txBody>
      </p:sp>
    </p:spTree>
    <p:extLst>
      <p:ext uri="{BB962C8B-B14F-4D97-AF65-F5344CB8AC3E}">
        <p14:creationId xmlns:p14="http://schemas.microsoft.com/office/powerpoint/2010/main" val="1754145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F56C2-3871-6782-38C3-2E0A473A42B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2605960-45EF-D226-6291-B2CB440E268A}"/>
              </a:ext>
            </a:extLst>
          </p:cNvPr>
          <p:cNvSpPr>
            <a:spLocks noGrp="1" noRot="1" noChangeAspect="1"/>
          </p:cNvSpPr>
          <p:nvPr>
            <p:ph type="sldImg"/>
          </p:nvPr>
        </p:nvSpPr>
        <p:spPr>
          <a:xfrm>
            <a:off x="685800" y="1143000"/>
            <a:ext cx="5486400" cy="3086100"/>
          </a:xfrm>
        </p:spPr>
      </p:sp>
      <p:sp>
        <p:nvSpPr>
          <p:cNvPr id="3" name="Segnaposto note 2">
            <a:extLst>
              <a:ext uri="{FF2B5EF4-FFF2-40B4-BE49-F238E27FC236}">
                <a16:creationId xmlns:a16="http://schemas.microsoft.com/office/drawing/2014/main" id="{4E458A75-C1CE-3F95-D24B-CD35B2649D82}"/>
              </a:ext>
            </a:extLst>
          </p:cNvPr>
          <p:cNvSpPr>
            <a:spLocks noGrp="1"/>
          </p:cNvSpPr>
          <p:nvPr>
            <p:ph type="body" idx="1"/>
          </p:nvPr>
        </p:nvSpPr>
        <p:spPr/>
        <p:txBody>
          <a:bodyPr/>
          <a:lstStyle/>
          <a:p>
            <a:r>
              <a:rPr lang="it-IT" dirty="0"/>
              <a:t>Esempio di conteggio con le dita da 1 a 5 ma poi in binario fino a 2^5 e così via.</a:t>
            </a:r>
          </a:p>
        </p:txBody>
      </p:sp>
      <p:sp>
        <p:nvSpPr>
          <p:cNvPr id="4" name="Segnaposto numero diapositiva 3">
            <a:extLst>
              <a:ext uri="{FF2B5EF4-FFF2-40B4-BE49-F238E27FC236}">
                <a16:creationId xmlns:a16="http://schemas.microsoft.com/office/drawing/2014/main" id="{DF15493A-8892-51B1-1C3C-7CF2BF3DC271}"/>
              </a:ext>
            </a:extLst>
          </p:cNvPr>
          <p:cNvSpPr>
            <a:spLocks noGrp="1"/>
          </p:cNvSpPr>
          <p:nvPr>
            <p:ph type="sldNum" sz="quarter" idx="5"/>
          </p:nvPr>
        </p:nvSpPr>
        <p:spPr/>
        <p:txBody>
          <a:bodyPr/>
          <a:lstStyle/>
          <a:p>
            <a:fld id="{BEA5F2D2-CBA3-4101-BDF1-F18FEDD0801B}" type="slidenum">
              <a:rPr lang="it-IT" smtClean="0"/>
              <a:t>20</a:t>
            </a:fld>
            <a:endParaRPr lang="it-IT"/>
          </a:p>
        </p:txBody>
      </p:sp>
    </p:spTree>
    <p:extLst>
      <p:ext uri="{BB962C8B-B14F-4D97-AF65-F5344CB8AC3E}">
        <p14:creationId xmlns:p14="http://schemas.microsoft.com/office/powerpoint/2010/main" val="2708616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C5513-9DA3-8D0E-AACC-A9F844BD046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691735E-5F5F-FDDD-6D28-D338797B917D}"/>
              </a:ext>
            </a:extLst>
          </p:cNvPr>
          <p:cNvSpPr>
            <a:spLocks noGrp="1" noRot="1" noChangeAspect="1"/>
          </p:cNvSpPr>
          <p:nvPr>
            <p:ph type="sldImg"/>
          </p:nvPr>
        </p:nvSpPr>
        <p:spPr>
          <a:xfrm>
            <a:off x="685800" y="1143000"/>
            <a:ext cx="5486400" cy="3086100"/>
          </a:xfrm>
        </p:spPr>
      </p:sp>
      <p:sp>
        <p:nvSpPr>
          <p:cNvPr id="3" name="Segnaposto note 2">
            <a:extLst>
              <a:ext uri="{FF2B5EF4-FFF2-40B4-BE49-F238E27FC236}">
                <a16:creationId xmlns:a16="http://schemas.microsoft.com/office/drawing/2014/main" id="{6FE84FFC-ABE9-1851-9838-D74478EED517}"/>
              </a:ext>
            </a:extLst>
          </p:cNvPr>
          <p:cNvSpPr>
            <a:spLocks noGrp="1"/>
          </p:cNvSpPr>
          <p:nvPr>
            <p:ph type="body" idx="1"/>
          </p:nvPr>
        </p:nvSpPr>
        <p:spPr/>
        <p:txBody>
          <a:bodyPr/>
          <a:lstStyle/>
          <a:p>
            <a:r>
              <a:rPr lang="it-IT" dirty="0"/>
              <a:t>Esempio di conteggio con le dita da 1 a 5 ma poi in binario fino a 2^5 e così via.</a:t>
            </a:r>
          </a:p>
        </p:txBody>
      </p:sp>
      <p:sp>
        <p:nvSpPr>
          <p:cNvPr id="4" name="Segnaposto numero diapositiva 3">
            <a:extLst>
              <a:ext uri="{FF2B5EF4-FFF2-40B4-BE49-F238E27FC236}">
                <a16:creationId xmlns:a16="http://schemas.microsoft.com/office/drawing/2014/main" id="{E0E751F1-C0E0-C019-382E-D1E44DB240D6}"/>
              </a:ext>
            </a:extLst>
          </p:cNvPr>
          <p:cNvSpPr>
            <a:spLocks noGrp="1"/>
          </p:cNvSpPr>
          <p:nvPr>
            <p:ph type="sldNum" sz="quarter" idx="5"/>
          </p:nvPr>
        </p:nvSpPr>
        <p:spPr/>
        <p:txBody>
          <a:bodyPr/>
          <a:lstStyle/>
          <a:p>
            <a:fld id="{BEA5F2D2-CBA3-4101-BDF1-F18FEDD0801B}" type="slidenum">
              <a:rPr lang="it-IT" smtClean="0"/>
              <a:t>21</a:t>
            </a:fld>
            <a:endParaRPr lang="it-IT"/>
          </a:p>
        </p:txBody>
      </p:sp>
    </p:spTree>
    <p:extLst>
      <p:ext uri="{BB962C8B-B14F-4D97-AF65-F5344CB8AC3E}">
        <p14:creationId xmlns:p14="http://schemas.microsoft.com/office/powerpoint/2010/main" val="2626948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A0DB6-4492-F046-EE8B-9DEBAE13F66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C571B95-18CB-3634-2298-0367A3D542A2}"/>
              </a:ext>
            </a:extLst>
          </p:cNvPr>
          <p:cNvSpPr>
            <a:spLocks noGrp="1" noRot="1" noChangeAspect="1"/>
          </p:cNvSpPr>
          <p:nvPr>
            <p:ph type="sldImg"/>
          </p:nvPr>
        </p:nvSpPr>
        <p:spPr>
          <a:xfrm>
            <a:off x="685800" y="1143000"/>
            <a:ext cx="5486400" cy="3086100"/>
          </a:xfrm>
        </p:spPr>
      </p:sp>
      <p:sp>
        <p:nvSpPr>
          <p:cNvPr id="3" name="Segnaposto note 2">
            <a:extLst>
              <a:ext uri="{FF2B5EF4-FFF2-40B4-BE49-F238E27FC236}">
                <a16:creationId xmlns:a16="http://schemas.microsoft.com/office/drawing/2014/main" id="{06FB4AE5-6AEC-4BF7-ADB0-B11A3CBD484E}"/>
              </a:ext>
            </a:extLst>
          </p:cNvPr>
          <p:cNvSpPr>
            <a:spLocks noGrp="1"/>
          </p:cNvSpPr>
          <p:nvPr>
            <p:ph type="body" idx="1"/>
          </p:nvPr>
        </p:nvSpPr>
        <p:spPr/>
        <p:txBody>
          <a:bodyPr/>
          <a:lstStyle/>
          <a:p>
            <a:r>
              <a:rPr lang="it-IT" dirty="0"/>
              <a:t>Esempio di conteggio con le dita da 1 a 5 ma poi in binario fino a 2^5 e così via.</a:t>
            </a:r>
          </a:p>
        </p:txBody>
      </p:sp>
      <p:sp>
        <p:nvSpPr>
          <p:cNvPr id="4" name="Segnaposto numero diapositiva 3">
            <a:extLst>
              <a:ext uri="{FF2B5EF4-FFF2-40B4-BE49-F238E27FC236}">
                <a16:creationId xmlns:a16="http://schemas.microsoft.com/office/drawing/2014/main" id="{82119E57-2288-8DA9-1F7B-CA931FB9EEE3}"/>
              </a:ext>
            </a:extLst>
          </p:cNvPr>
          <p:cNvSpPr>
            <a:spLocks noGrp="1"/>
          </p:cNvSpPr>
          <p:nvPr>
            <p:ph type="sldNum" sz="quarter" idx="5"/>
          </p:nvPr>
        </p:nvSpPr>
        <p:spPr/>
        <p:txBody>
          <a:bodyPr/>
          <a:lstStyle/>
          <a:p>
            <a:fld id="{BEA5F2D2-CBA3-4101-BDF1-F18FEDD0801B}" type="slidenum">
              <a:rPr lang="it-IT" smtClean="0"/>
              <a:t>22</a:t>
            </a:fld>
            <a:endParaRPr lang="it-IT"/>
          </a:p>
        </p:txBody>
      </p:sp>
    </p:spTree>
    <p:extLst>
      <p:ext uri="{BB962C8B-B14F-4D97-AF65-F5344CB8AC3E}">
        <p14:creationId xmlns:p14="http://schemas.microsoft.com/office/powerpoint/2010/main" val="1167466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49C16-9AB3-2784-56E3-FD8A41C6326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2A3912A-2B1E-7D00-9C68-C5D93CCE84A3}"/>
              </a:ext>
            </a:extLst>
          </p:cNvPr>
          <p:cNvSpPr>
            <a:spLocks noGrp="1" noRot="1" noChangeAspect="1"/>
          </p:cNvSpPr>
          <p:nvPr>
            <p:ph type="sldImg"/>
          </p:nvPr>
        </p:nvSpPr>
        <p:spPr>
          <a:xfrm>
            <a:off x="685800" y="1143000"/>
            <a:ext cx="5486400" cy="3086100"/>
          </a:xfrm>
        </p:spPr>
      </p:sp>
      <p:sp>
        <p:nvSpPr>
          <p:cNvPr id="3" name="Segnaposto note 2">
            <a:extLst>
              <a:ext uri="{FF2B5EF4-FFF2-40B4-BE49-F238E27FC236}">
                <a16:creationId xmlns:a16="http://schemas.microsoft.com/office/drawing/2014/main" id="{603C936E-C87F-7BD2-D707-B3529DCFCF57}"/>
              </a:ext>
            </a:extLst>
          </p:cNvPr>
          <p:cNvSpPr>
            <a:spLocks noGrp="1"/>
          </p:cNvSpPr>
          <p:nvPr>
            <p:ph type="body" idx="1"/>
          </p:nvPr>
        </p:nvSpPr>
        <p:spPr/>
        <p:txBody>
          <a:bodyPr/>
          <a:lstStyle/>
          <a:p>
            <a:r>
              <a:rPr lang="it-IT" dirty="0"/>
              <a:t>Esempio di conteggio con le dita da 1 a 5 ma poi in binario fino a 2^5 e così via.</a:t>
            </a:r>
          </a:p>
        </p:txBody>
      </p:sp>
      <p:sp>
        <p:nvSpPr>
          <p:cNvPr id="4" name="Segnaposto numero diapositiva 3">
            <a:extLst>
              <a:ext uri="{FF2B5EF4-FFF2-40B4-BE49-F238E27FC236}">
                <a16:creationId xmlns:a16="http://schemas.microsoft.com/office/drawing/2014/main" id="{64E7C053-9345-A420-E116-02470F56272A}"/>
              </a:ext>
            </a:extLst>
          </p:cNvPr>
          <p:cNvSpPr>
            <a:spLocks noGrp="1"/>
          </p:cNvSpPr>
          <p:nvPr>
            <p:ph type="sldNum" sz="quarter" idx="5"/>
          </p:nvPr>
        </p:nvSpPr>
        <p:spPr/>
        <p:txBody>
          <a:bodyPr/>
          <a:lstStyle/>
          <a:p>
            <a:fld id="{BEA5F2D2-CBA3-4101-BDF1-F18FEDD0801B}" type="slidenum">
              <a:rPr lang="it-IT" smtClean="0"/>
              <a:t>23</a:t>
            </a:fld>
            <a:endParaRPr lang="it-IT"/>
          </a:p>
        </p:txBody>
      </p:sp>
    </p:spTree>
    <p:extLst>
      <p:ext uri="{BB962C8B-B14F-4D97-AF65-F5344CB8AC3E}">
        <p14:creationId xmlns:p14="http://schemas.microsoft.com/office/powerpoint/2010/main" val="53270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11/4/2024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normAutofit fontScale="90000"/>
          </a:bodyPr>
          <a:lstStyle/>
          <a:p>
            <a:r>
              <a:rPr lang="it-IT" b="1" dirty="0"/>
              <a:t>Modulo1 Lezione 01</a:t>
            </a:r>
            <a:br>
              <a:rPr lang="it-IT" dirty="0"/>
            </a:br>
            <a:r>
              <a:rPr lang="it-IT" dirty="0"/>
              <a:t>Informatica: cos'è, storia e prospettive</a:t>
            </a:r>
          </a:p>
        </p:txBody>
      </p:sp>
      <p:sp>
        <p:nvSpPr>
          <p:cNvPr id="3" name="Content Placeholder 2"/>
          <p:cNvSpPr>
            <a:spLocks noGrp="1"/>
          </p:cNvSpPr>
          <p:nvPr>
            <p:ph idx="1"/>
          </p:nvPr>
        </p:nvSpPr>
        <p:spPr/>
        <p:txBody>
          <a:bodyPr>
            <a:normAutofit fontScale="85000" lnSpcReduction="20000"/>
          </a:bodyPr>
          <a:lstStyle/>
          <a:p>
            <a:pPr marL="0" indent="0">
              <a:buNone/>
            </a:pPr>
            <a:r>
              <a:rPr lang="it-IT" b="1" dirty="0"/>
              <a:t>Che cosa faremo?</a:t>
            </a:r>
          </a:p>
          <a:p>
            <a:pPr marL="0" indent="0" algn="just">
              <a:buNone/>
            </a:pPr>
            <a:r>
              <a:rPr lang="it-IT" dirty="0"/>
              <a:t>Il presente modulo ed i successivi definiscono le </a:t>
            </a:r>
            <a:r>
              <a:rPr lang="it-IT" b="1" dirty="0"/>
              <a:t>competenze</a:t>
            </a:r>
            <a:r>
              <a:rPr lang="it-IT" dirty="0"/>
              <a:t> fondamentali ed i </a:t>
            </a:r>
            <a:r>
              <a:rPr lang="it-IT" b="1" dirty="0"/>
              <a:t>concetti</a:t>
            </a:r>
            <a:r>
              <a:rPr lang="it-IT" dirty="0"/>
              <a:t> principali relativi alle </a:t>
            </a:r>
            <a:r>
              <a:rPr lang="it-IT" b="1" dirty="0"/>
              <a:t>tecnologie dell'informazione</a:t>
            </a:r>
            <a:r>
              <a:rPr lang="it-IT" dirty="0"/>
              <a:t>, personal computer, periferiche e software indicando le modalità di utilizzo più efficienti.</a:t>
            </a:r>
          </a:p>
          <a:p>
            <a:pPr marL="0" indent="0">
              <a:buNone/>
            </a:pPr>
            <a:endParaRPr lang="it-IT" dirty="0"/>
          </a:p>
          <a:p>
            <a:pPr marL="0" indent="0" algn="just">
              <a:buNone/>
            </a:pPr>
            <a:r>
              <a:rPr lang="it-IT" dirty="0"/>
              <a:t>L'introduzione del computer nel mondo del lavoro e dello studio ha provocato cambiamenti radicali nella nostra società.</a:t>
            </a:r>
          </a:p>
          <a:p>
            <a:pPr marL="0" indent="0" algn="just">
              <a:buNone/>
            </a:pPr>
            <a:endParaRPr lang="it-IT" dirty="0"/>
          </a:p>
          <a:p>
            <a:pPr marL="0" indent="0" algn="just">
              <a:buNone/>
            </a:pPr>
            <a:r>
              <a:rPr lang="it-IT" dirty="0"/>
              <a:t>Scopo di questa sezione è comprendere come è cambiata e la nostra società basata sulla informazione e come affrontare correttamente il lavoro con una macchina complessa come il personal computer.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EB9783-F8F8-B826-21CA-AA54F6012E0E}"/>
              </a:ext>
            </a:extLst>
          </p:cNvPr>
          <p:cNvSpPr>
            <a:spLocks noGrp="1"/>
          </p:cNvSpPr>
          <p:nvPr>
            <p:ph type="title"/>
          </p:nvPr>
        </p:nvSpPr>
        <p:spPr/>
        <p:txBody>
          <a:bodyPr/>
          <a:lstStyle/>
          <a:p>
            <a:r>
              <a:rPr lang="it-IT" dirty="0"/>
              <a:t>Testi di riferimento e materiali</a:t>
            </a:r>
          </a:p>
        </p:txBody>
      </p:sp>
      <p:sp>
        <p:nvSpPr>
          <p:cNvPr id="3" name="Segnaposto contenuto 2">
            <a:extLst>
              <a:ext uri="{FF2B5EF4-FFF2-40B4-BE49-F238E27FC236}">
                <a16:creationId xmlns:a16="http://schemas.microsoft.com/office/drawing/2014/main" id="{4AFDCA62-CDD7-8CB9-2615-A976551C9D0C}"/>
              </a:ext>
            </a:extLst>
          </p:cNvPr>
          <p:cNvSpPr>
            <a:spLocks noGrp="1"/>
          </p:cNvSpPr>
          <p:nvPr>
            <p:ph idx="1"/>
          </p:nvPr>
        </p:nvSpPr>
        <p:spPr/>
        <p:txBody>
          <a:bodyPr/>
          <a:lstStyle/>
          <a:p>
            <a:pPr marL="241300" marR="200025" indent="-228600" algn="just">
              <a:lnSpc>
                <a:spcPts val="3030"/>
              </a:lnSpc>
              <a:spcBef>
                <a:spcPts val="470"/>
              </a:spcBef>
              <a:buFont typeface="Arial MT"/>
              <a:buChar char="•"/>
              <a:tabLst>
                <a:tab pos="241300" algn="l"/>
              </a:tabLst>
            </a:pPr>
            <a:r>
              <a:rPr lang="it-IT" sz="3200" spc="-5" dirty="0">
                <a:latin typeface="Calibri"/>
                <a:cs typeface="Calibri"/>
              </a:rPr>
              <a:t>Non</a:t>
            </a:r>
            <a:r>
              <a:rPr lang="it-IT" sz="3200" spc="15" dirty="0">
                <a:latin typeface="Calibri"/>
                <a:cs typeface="Calibri"/>
              </a:rPr>
              <a:t> </a:t>
            </a:r>
            <a:r>
              <a:rPr lang="it-IT" sz="3200" spc="-10" dirty="0">
                <a:latin typeface="Calibri"/>
                <a:cs typeface="Calibri"/>
              </a:rPr>
              <a:t>vengono consigliati</a:t>
            </a:r>
            <a:r>
              <a:rPr lang="it-IT" sz="3200" spc="15" dirty="0">
                <a:latin typeface="Calibri"/>
                <a:cs typeface="Calibri"/>
              </a:rPr>
              <a:t> </a:t>
            </a:r>
            <a:r>
              <a:rPr lang="it-IT" sz="3200" spc="-20" dirty="0">
                <a:latin typeface="Calibri"/>
                <a:cs typeface="Calibri"/>
              </a:rPr>
              <a:t>testi</a:t>
            </a:r>
            <a:r>
              <a:rPr lang="it-IT" sz="3200" dirty="0">
                <a:latin typeface="Calibri"/>
                <a:cs typeface="Calibri"/>
              </a:rPr>
              <a:t> </a:t>
            </a:r>
            <a:r>
              <a:rPr lang="it-IT" sz="3200" spc="-5" dirty="0">
                <a:latin typeface="Calibri"/>
                <a:cs typeface="Calibri"/>
              </a:rPr>
              <a:t>specifici</a:t>
            </a:r>
            <a:r>
              <a:rPr lang="it-IT" sz="3200" spc="5" dirty="0">
                <a:latin typeface="Calibri"/>
                <a:cs typeface="Calibri"/>
              </a:rPr>
              <a:t> </a:t>
            </a:r>
            <a:r>
              <a:rPr lang="it-IT" sz="3200" spc="-10" dirty="0">
                <a:latin typeface="Calibri"/>
                <a:cs typeface="Calibri"/>
              </a:rPr>
              <a:t>perché</a:t>
            </a:r>
            <a:r>
              <a:rPr lang="it-IT" sz="3200" spc="15" dirty="0">
                <a:latin typeface="Calibri"/>
                <a:cs typeface="Calibri"/>
              </a:rPr>
              <a:t> </a:t>
            </a:r>
            <a:r>
              <a:rPr lang="it-IT" sz="3200" spc="-5" dirty="0">
                <a:latin typeface="Calibri"/>
                <a:cs typeface="Calibri"/>
              </a:rPr>
              <a:t>per</a:t>
            </a:r>
            <a:r>
              <a:rPr lang="it-IT" sz="3200" spc="10" dirty="0">
                <a:latin typeface="Calibri"/>
                <a:cs typeface="Calibri"/>
              </a:rPr>
              <a:t> </a:t>
            </a:r>
            <a:r>
              <a:rPr lang="it-IT" sz="3200" spc="-5" dirty="0">
                <a:latin typeface="Calibri"/>
                <a:cs typeface="Calibri"/>
              </a:rPr>
              <a:t>gli argomenti</a:t>
            </a:r>
            <a:r>
              <a:rPr lang="it-IT" sz="3200" spc="-620" dirty="0">
                <a:latin typeface="Calibri"/>
                <a:cs typeface="Calibri"/>
              </a:rPr>
              <a:t> </a:t>
            </a:r>
            <a:r>
              <a:rPr lang="it-IT" sz="3200" spc="-5" dirty="0">
                <a:latin typeface="Calibri"/>
                <a:cs typeface="Calibri"/>
              </a:rPr>
              <a:t>che</a:t>
            </a:r>
            <a:r>
              <a:rPr lang="it-IT" sz="3200" spc="15" dirty="0">
                <a:latin typeface="Calibri"/>
                <a:cs typeface="Calibri"/>
              </a:rPr>
              <a:t> </a:t>
            </a:r>
            <a:r>
              <a:rPr lang="it-IT" sz="3200" spc="-20" dirty="0">
                <a:latin typeface="Calibri"/>
                <a:cs typeface="Calibri"/>
              </a:rPr>
              <a:t>affronteremo</a:t>
            </a:r>
            <a:r>
              <a:rPr lang="it-IT" sz="3200" spc="-10" dirty="0">
                <a:latin typeface="Calibri"/>
                <a:cs typeface="Calibri"/>
              </a:rPr>
              <a:t> </a:t>
            </a:r>
            <a:r>
              <a:rPr lang="it-IT" sz="3200" spc="-15" dirty="0">
                <a:latin typeface="Calibri"/>
                <a:cs typeface="Calibri"/>
              </a:rPr>
              <a:t>esistono</a:t>
            </a:r>
            <a:r>
              <a:rPr lang="it-IT" sz="3200" spc="25" dirty="0">
                <a:latin typeface="Calibri"/>
                <a:cs typeface="Calibri"/>
              </a:rPr>
              <a:t> </a:t>
            </a:r>
            <a:r>
              <a:rPr lang="it-IT" sz="3200" spc="-20" dirty="0">
                <a:latin typeface="Calibri"/>
                <a:cs typeface="Calibri"/>
              </a:rPr>
              <a:t>diverse</a:t>
            </a:r>
            <a:r>
              <a:rPr lang="it-IT" sz="3200" spc="15" dirty="0">
                <a:latin typeface="Calibri"/>
                <a:cs typeface="Calibri"/>
              </a:rPr>
              <a:t> </a:t>
            </a:r>
            <a:r>
              <a:rPr lang="it-IT" sz="3200" spc="-10" dirty="0">
                <a:latin typeface="Calibri"/>
                <a:cs typeface="Calibri"/>
              </a:rPr>
              <a:t>pubblicazioni</a:t>
            </a:r>
            <a:r>
              <a:rPr lang="it-IT" sz="3200" spc="55" dirty="0">
                <a:latin typeface="Calibri"/>
                <a:cs typeface="Calibri"/>
              </a:rPr>
              <a:t> </a:t>
            </a:r>
            <a:r>
              <a:rPr lang="it-IT" sz="3200" spc="-5" dirty="0">
                <a:latin typeface="Calibri"/>
                <a:cs typeface="Calibri"/>
              </a:rPr>
              <a:t>che</a:t>
            </a:r>
            <a:r>
              <a:rPr lang="it-IT" sz="3200" dirty="0">
                <a:latin typeface="Calibri"/>
                <a:cs typeface="Calibri"/>
              </a:rPr>
              <a:t> </a:t>
            </a:r>
            <a:r>
              <a:rPr lang="it-IT" sz="3200" spc="-20" dirty="0">
                <a:latin typeface="Calibri"/>
                <a:cs typeface="Calibri"/>
              </a:rPr>
              <a:t>però </a:t>
            </a:r>
            <a:r>
              <a:rPr lang="it-IT" sz="3200" spc="-15" dirty="0">
                <a:latin typeface="Calibri"/>
                <a:cs typeface="Calibri"/>
              </a:rPr>
              <a:t> </a:t>
            </a:r>
            <a:r>
              <a:rPr lang="it-IT" sz="3200" spc="-20" dirty="0">
                <a:latin typeface="Calibri"/>
                <a:cs typeface="Calibri"/>
              </a:rPr>
              <a:t>utilizzereste</a:t>
            </a:r>
            <a:r>
              <a:rPr lang="it-IT" sz="3200" spc="-5" dirty="0">
                <a:latin typeface="Calibri"/>
                <a:cs typeface="Calibri"/>
              </a:rPr>
              <a:t> </a:t>
            </a:r>
            <a:r>
              <a:rPr lang="it-IT" sz="3200" spc="-10" dirty="0">
                <a:latin typeface="Calibri"/>
                <a:cs typeface="Calibri"/>
              </a:rPr>
              <a:t>solo</a:t>
            </a:r>
            <a:r>
              <a:rPr lang="it-IT" sz="3200" spc="15" dirty="0">
                <a:latin typeface="Calibri"/>
                <a:cs typeface="Calibri"/>
              </a:rPr>
              <a:t> </a:t>
            </a:r>
            <a:r>
              <a:rPr lang="it-IT" sz="3200" spc="-10" dirty="0">
                <a:latin typeface="Calibri"/>
                <a:cs typeface="Calibri"/>
              </a:rPr>
              <a:t>parzialmente</a:t>
            </a:r>
          </a:p>
          <a:p>
            <a:pPr marL="241300" marR="200025" indent="-228600" algn="just">
              <a:lnSpc>
                <a:spcPts val="3030"/>
              </a:lnSpc>
              <a:spcBef>
                <a:spcPts val="470"/>
              </a:spcBef>
              <a:buFont typeface="Arial MT"/>
              <a:buChar char="•"/>
              <a:tabLst>
                <a:tab pos="241300" algn="l"/>
              </a:tabLst>
            </a:pPr>
            <a:endParaRPr lang="it-IT" sz="3200" dirty="0">
              <a:latin typeface="Calibri"/>
              <a:cs typeface="Calibri"/>
            </a:endParaRPr>
          </a:p>
          <a:p>
            <a:pPr marL="241300" marR="33020" indent="-228600" algn="just">
              <a:lnSpc>
                <a:spcPts val="3030"/>
              </a:lnSpc>
              <a:spcBef>
                <a:spcPts val="990"/>
              </a:spcBef>
              <a:buFont typeface="Arial MT"/>
              <a:buChar char="•"/>
              <a:tabLst>
                <a:tab pos="241300" algn="l"/>
              </a:tabLst>
            </a:pPr>
            <a:r>
              <a:rPr lang="it-IT" sz="3200" spc="-5" dirty="0">
                <a:latin typeface="Calibri"/>
                <a:cs typeface="Calibri"/>
              </a:rPr>
              <a:t>Vi</a:t>
            </a:r>
            <a:r>
              <a:rPr lang="it-IT" sz="3200" dirty="0">
                <a:latin typeface="Calibri"/>
                <a:cs typeface="Calibri"/>
              </a:rPr>
              <a:t> </a:t>
            </a:r>
            <a:r>
              <a:rPr lang="it-IT" sz="3200" spc="-10" dirty="0">
                <a:latin typeface="Calibri"/>
                <a:cs typeface="Calibri"/>
              </a:rPr>
              <a:t>consiglio</a:t>
            </a:r>
            <a:r>
              <a:rPr lang="it-IT" sz="3200" spc="15" dirty="0">
                <a:latin typeface="Calibri"/>
                <a:cs typeface="Calibri"/>
              </a:rPr>
              <a:t> </a:t>
            </a:r>
            <a:r>
              <a:rPr lang="it-IT" sz="3200" spc="-20" dirty="0">
                <a:latin typeface="Calibri"/>
                <a:cs typeface="Calibri"/>
              </a:rPr>
              <a:t>piuttosto</a:t>
            </a:r>
            <a:r>
              <a:rPr lang="it-IT" sz="3200" spc="20" dirty="0">
                <a:latin typeface="Calibri"/>
                <a:cs typeface="Calibri"/>
              </a:rPr>
              <a:t> </a:t>
            </a:r>
            <a:r>
              <a:rPr lang="it-IT" sz="3200" spc="-5" dirty="0">
                <a:latin typeface="Calibri"/>
                <a:cs typeface="Calibri"/>
              </a:rPr>
              <a:t>di</a:t>
            </a:r>
            <a:r>
              <a:rPr lang="it-IT" sz="3200" spc="15" dirty="0">
                <a:latin typeface="Calibri"/>
                <a:cs typeface="Calibri"/>
              </a:rPr>
              <a:t> </a:t>
            </a:r>
            <a:r>
              <a:rPr lang="it-IT" sz="3200" spc="-15" dirty="0">
                <a:latin typeface="Calibri"/>
                <a:cs typeface="Calibri"/>
              </a:rPr>
              <a:t>prendere</a:t>
            </a:r>
            <a:r>
              <a:rPr lang="it-IT" sz="3200" spc="20" dirty="0">
                <a:latin typeface="Calibri"/>
                <a:cs typeface="Calibri"/>
              </a:rPr>
              <a:t> </a:t>
            </a:r>
            <a:r>
              <a:rPr lang="it-IT" sz="3200" spc="-10" dirty="0">
                <a:latin typeface="Calibri"/>
                <a:cs typeface="Calibri"/>
              </a:rPr>
              <a:t>appunti</a:t>
            </a:r>
            <a:r>
              <a:rPr lang="it-IT" sz="3200" spc="30" dirty="0">
                <a:latin typeface="Calibri"/>
                <a:cs typeface="Calibri"/>
              </a:rPr>
              <a:t> </a:t>
            </a:r>
            <a:r>
              <a:rPr lang="it-IT" sz="3200" spc="-5" dirty="0">
                <a:latin typeface="Calibri"/>
                <a:cs typeface="Calibri"/>
              </a:rPr>
              <a:t>e</a:t>
            </a:r>
            <a:r>
              <a:rPr lang="it-IT" sz="3200" dirty="0">
                <a:latin typeface="Calibri"/>
                <a:cs typeface="Calibri"/>
              </a:rPr>
              <a:t> </a:t>
            </a:r>
            <a:r>
              <a:rPr lang="it-IT" sz="3200" spc="-5" dirty="0">
                <a:latin typeface="Calibri"/>
                <a:cs typeface="Calibri"/>
              </a:rPr>
              <a:t>di</a:t>
            </a:r>
            <a:r>
              <a:rPr lang="it-IT" sz="3200" dirty="0">
                <a:latin typeface="Calibri"/>
                <a:cs typeface="Calibri"/>
              </a:rPr>
              <a:t> </a:t>
            </a:r>
            <a:r>
              <a:rPr lang="it-IT" sz="3200" spc="-15" dirty="0">
                <a:latin typeface="Calibri"/>
                <a:cs typeface="Calibri"/>
              </a:rPr>
              <a:t>studiare</a:t>
            </a:r>
            <a:r>
              <a:rPr lang="it-IT" sz="3200" spc="25" dirty="0">
                <a:latin typeface="Calibri"/>
                <a:cs typeface="Calibri"/>
              </a:rPr>
              <a:t> </a:t>
            </a:r>
            <a:r>
              <a:rPr lang="it-IT" sz="3200" spc="-10" dirty="0">
                <a:latin typeface="Calibri"/>
                <a:cs typeface="Calibri"/>
              </a:rPr>
              <a:t>sulle</a:t>
            </a:r>
            <a:r>
              <a:rPr lang="it-IT" sz="3200" spc="20" dirty="0">
                <a:latin typeface="Calibri"/>
                <a:cs typeface="Calibri"/>
              </a:rPr>
              <a:t> </a:t>
            </a:r>
            <a:r>
              <a:rPr lang="it-IT" sz="3200" spc="-10" dirty="0">
                <a:latin typeface="Calibri"/>
                <a:cs typeface="Calibri"/>
              </a:rPr>
              <a:t>slide </a:t>
            </a:r>
            <a:r>
              <a:rPr lang="it-IT" sz="3200" spc="-615" dirty="0">
                <a:latin typeface="Calibri"/>
                <a:cs typeface="Calibri"/>
              </a:rPr>
              <a:t> </a:t>
            </a:r>
            <a:r>
              <a:rPr lang="it-IT" sz="3200" spc="-10" dirty="0">
                <a:latin typeface="Calibri"/>
                <a:cs typeface="Calibri"/>
              </a:rPr>
              <a:t>delle</a:t>
            </a:r>
            <a:r>
              <a:rPr lang="it-IT" sz="3200" spc="5" dirty="0">
                <a:latin typeface="Calibri"/>
                <a:cs typeface="Calibri"/>
              </a:rPr>
              <a:t> </a:t>
            </a:r>
            <a:r>
              <a:rPr lang="it-IT" sz="3200" spc="-15" dirty="0">
                <a:latin typeface="Calibri"/>
                <a:cs typeface="Calibri"/>
              </a:rPr>
              <a:t>lezioni</a:t>
            </a:r>
            <a:r>
              <a:rPr lang="it-IT" sz="3200" spc="-10" dirty="0">
                <a:latin typeface="Calibri"/>
                <a:cs typeface="Calibri"/>
              </a:rPr>
              <a:t> </a:t>
            </a:r>
            <a:r>
              <a:rPr lang="it-IT" sz="3200" spc="-5" dirty="0">
                <a:latin typeface="Calibri"/>
                <a:cs typeface="Calibri"/>
              </a:rPr>
              <a:t>che</a:t>
            </a:r>
            <a:r>
              <a:rPr lang="it-IT" sz="3200" spc="15" dirty="0">
                <a:latin typeface="Calibri"/>
                <a:cs typeface="Calibri"/>
              </a:rPr>
              <a:t> </a:t>
            </a:r>
            <a:r>
              <a:rPr lang="it-IT" sz="3200" spc="-5" dirty="0">
                <a:latin typeface="Calibri"/>
                <a:cs typeface="Calibri"/>
              </a:rPr>
              <a:t>sono</a:t>
            </a:r>
            <a:r>
              <a:rPr lang="it-IT" sz="3200" spc="15" dirty="0">
                <a:latin typeface="Calibri"/>
                <a:cs typeface="Calibri"/>
              </a:rPr>
              <a:t> </a:t>
            </a:r>
            <a:r>
              <a:rPr lang="it-IT" sz="3200" spc="-20" dirty="0">
                <a:latin typeface="Calibri"/>
                <a:cs typeface="Calibri"/>
              </a:rPr>
              <a:t>piuttosto</a:t>
            </a:r>
            <a:r>
              <a:rPr lang="it-IT" sz="3200" spc="40" dirty="0">
                <a:latin typeface="Calibri"/>
                <a:cs typeface="Calibri"/>
              </a:rPr>
              <a:t> </a:t>
            </a:r>
            <a:r>
              <a:rPr lang="it-IT" sz="3200" spc="-15" dirty="0">
                <a:latin typeface="Calibri"/>
                <a:cs typeface="Calibri"/>
              </a:rPr>
              <a:t>complete (forniremo sempre le slide utilizzate durante le lezioni frontali)</a:t>
            </a:r>
          </a:p>
          <a:p>
            <a:pPr marL="241300" marR="33020" indent="-228600" algn="just">
              <a:lnSpc>
                <a:spcPts val="3030"/>
              </a:lnSpc>
              <a:spcBef>
                <a:spcPts val="990"/>
              </a:spcBef>
              <a:buFont typeface="Arial MT"/>
              <a:buChar char="•"/>
              <a:tabLst>
                <a:tab pos="241300" algn="l"/>
              </a:tabLst>
            </a:pPr>
            <a:endParaRPr lang="it-IT" sz="3200" dirty="0">
              <a:latin typeface="Calibri"/>
              <a:cs typeface="Calibri"/>
            </a:endParaRPr>
          </a:p>
          <a:p>
            <a:pPr marL="241300" marR="5080" indent="-228600" algn="just">
              <a:lnSpc>
                <a:spcPts val="3030"/>
              </a:lnSpc>
              <a:spcBef>
                <a:spcPts val="985"/>
              </a:spcBef>
              <a:buFont typeface="Arial MT"/>
              <a:buChar char="•"/>
              <a:tabLst>
                <a:tab pos="241300" algn="l"/>
              </a:tabLst>
            </a:pPr>
            <a:r>
              <a:rPr lang="it-IT" sz="3200" spc="-5" dirty="0">
                <a:latin typeface="Calibri"/>
                <a:cs typeface="Calibri"/>
              </a:rPr>
              <a:t>Su tutti gli </a:t>
            </a:r>
            <a:r>
              <a:rPr lang="it-IT" sz="3200" spc="-15" dirty="0">
                <a:latin typeface="Calibri"/>
                <a:cs typeface="Calibri"/>
              </a:rPr>
              <a:t>argomenti </a:t>
            </a:r>
            <a:r>
              <a:rPr lang="it-IT" sz="3200" spc="-5" dirty="0">
                <a:latin typeface="Calibri"/>
                <a:cs typeface="Calibri"/>
              </a:rPr>
              <a:t>che </a:t>
            </a:r>
            <a:r>
              <a:rPr lang="it-IT" sz="3200" spc="-20" dirty="0">
                <a:latin typeface="Calibri"/>
                <a:cs typeface="Calibri"/>
              </a:rPr>
              <a:t>trattiamo </a:t>
            </a:r>
            <a:r>
              <a:rPr lang="it-IT" sz="3200" spc="-5" dirty="0">
                <a:latin typeface="Calibri"/>
                <a:cs typeface="Calibri"/>
              </a:rPr>
              <a:t>potete </a:t>
            </a:r>
            <a:r>
              <a:rPr lang="it-IT" sz="3200" spc="-25" dirty="0">
                <a:latin typeface="Calibri"/>
                <a:cs typeface="Calibri"/>
              </a:rPr>
              <a:t>trovare </a:t>
            </a:r>
            <a:r>
              <a:rPr lang="it-IT" sz="3200" spc="-5" dirty="0">
                <a:latin typeface="Calibri"/>
                <a:cs typeface="Calibri"/>
              </a:rPr>
              <a:t>moltissimo materiale</a:t>
            </a:r>
            <a:r>
              <a:rPr lang="it-IT" sz="3200" spc="-10" dirty="0">
                <a:latin typeface="Calibri"/>
                <a:cs typeface="Calibri"/>
              </a:rPr>
              <a:t> in </a:t>
            </a:r>
            <a:r>
              <a:rPr lang="it-IT" sz="3200" spc="-25" dirty="0">
                <a:latin typeface="Calibri"/>
                <a:cs typeface="Calibri"/>
              </a:rPr>
              <a:t>rete, consideratelo un utile esercizio</a:t>
            </a:r>
            <a:endParaRPr lang="it-IT" sz="3200" dirty="0">
              <a:latin typeface="Calibri"/>
              <a:cs typeface="Calibri"/>
            </a:endParaRPr>
          </a:p>
        </p:txBody>
      </p:sp>
    </p:spTree>
    <p:extLst>
      <p:ext uri="{BB962C8B-B14F-4D97-AF65-F5344CB8AC3E}">
        <p14:creationId xmlns:p14="http://schemas.microsoft.com/office/powerpoint/2010/main" val="2032701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E5F528-BDDE-DF68-7AA1-E7F2EFC13352}"/>
              </a:ext>
            </a:extLst>
          </p:cNvPr>
          <p:cNvSpPr>
            <a:spLocks noGrp="1"/>
          </p:cNvSpPr>
          <p:nvPr>
            <p:ph type="ctrTitle"/>
          </p:nvPr>
        </p:nvSpPr>
        <p:spPr/>
        <p:txBody>
          <a:bodyPr>
            <a:normAutofit/>
          </a:bodyPr>
          <a:lstStyle/>
          <a:p>
            <a:r>
              <a:rPr lang="it-IT" spc="-35" dirty="0"/>
              <a:t>CAPITOLO</a:t>
            </a:r>
            <a:r>
              <a:rPr lang="it-IT" spc="-30" dirty="0"/>
              <a:t> </a:t>
            </a:r>
            <a:r>
              <a:rPr lang="it-IT" dirty="0"/>
              <a:t>1</a:t>
            </a:r>
            <a:br>
              <a:rPr lang="it-IT" spc="-5" dirty="0"/>
            </a:br>
            <a:r>
              <a:rPr lang="it-IT" spc="-10" dirty="0"/>
              <a:t>INTRODUZIONE </a:t>
            </a:r>
            <a:r>
              <a:rPr lang="it-IT" spc="-980" dirty="0"/>
              <a:t> </a:t>
            </a:r>
            <a:r>
              <a:rPr lang="it-IT" spc="-55" dirty="0"/>
              <a:t>ALL’INFORMATICA</a:t>
            </a:r>
            <a:endParaRPr lang="it-IT" dirty="0"/>
          </a:p>
        </p:txBody>
      </p:sp>
      <p:sp>
        <p:nvSpPr>
          <p:cNvPr id="4" name="Sottotitolo 3">
            <a:extLst>
              <a:ext uri="{FF2B5EF4-FFF2-40B4-BE49-F238E27FC236}">
                <a16:creationId xmlns:a16="http://schemas.microsoft.com/office/drawing/2014/main" id="{1962D218-7A2B-D29A-E0FF-EC2C48DC8D25}"/>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667404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it-IT" dirty="0"/>
              <a:t>Cos'è l'informatica?</a:t>
            </a:r>
          </a:p>
        </p:txBody>
      </p:sp>
      <p:sp>
        <p:nvSpPr>
          <p:cNvPr id="3" name="Content Placeholder 2"/>
          <p:cNvSpPr>
            <a:spLocks noGrp="1"/>
          </p:cNvSpPr>
          <p:nvPr>
            <p:ph idx="1"/>
          </p:nvPr>
        </p:nvSpPr>
        <p:spPr>
          <a:xfrm>
            <a:off x="609600" y="1315721"/>
            <a:ext cx="10972800" cy="5501321"/>
          </a:xfrm>
        </p:spPr>
        <p:txBody>
          <a:bodyPr>
            <a:noAutofit/>
          </a:bodyPr>
          <a:lstStyle/>
          <a:p>
            <a:pPr marL="0" indent="0" algn="just">
              <a:buNone/>
            </a:pPr>
            <a:r>
              <a:rPr lang="it-IT" sz="2800" dirty="0"/>
              <a:t>La parola “</a:t>
            </a:r>
            <a:r>
              <a:rPr lang="it-IT" sz="2800" b="1" dirty="0">
                <a:solidFill>
                  <a:srgbClr val="FF0000"/>
                </a:solidFill>
              </a:rPr>
              <a:t>INFORMATICA</a:t>
            </a:r>
            <a:r>
              <a:rPr lang="it-IT" sz="2800" dirty="0"/>
              <a:t>” (dal francese «Informatique» coniato nel 1962 da  Dreyfus) deriva dall’unione di “</a:t>
            </a:r>
            <a:r>
              <a:rPr lang="it-IT" sz="2800" b="1" dirty="0">
                <a:solidFill>
                  <a:srgbClr val="FF0000"/>
                </a:solidFill>
              </a:rPr>
              <a:t>INFOR</a:t>
            </a:r>
            <a:r>
              <a:rPr lang="it-IT" sz="2800" dirty="0"/>
              <a:t>mazione” e “auto</a:t>
            </a:r>
            <a:r>
              <a:rPr lang="it-IT" sz="2800" b="1" dirty="0">
                <a:solidFill>
                  <a:srgbClr val="FF0000"/>
                </a:solidFill>
              </a:rPr>
              <a:t>MATICA</a:t>
            </a:r>
            <a:r>
              <a:rPr lang="it-IT" sz="2800" dirty="0"/>
              <a:t>”.</a:t>
            </a:r>
          </a:p>
          <a:p>
            <a:pPr marL="0" indent="0" algn="just">
              <a:buNone/>
            </a:pPr>
            <a:r>
              <a:rPr lang="it-IT" sz="2800" dirty="0"/>
              <a:t>Quindi si tratta dell’elaborazione automatica di una informazione.</a:t>
            </a:r>
          </a:p>
          <a:p>
            <a:pPr marL="0" indent="0" algn="just">
              <a:buNone/>
            </a:pPr>
            <a:endParaRPr lang="it-IT" sz="2800" dirty="0"/>
          </a:p>
          <a:p>
            <a:pPr marL="0" indent="0" algn="just">
              <a:buNone/>
            </a:pPr>
            <a:r>
              <a:rPr lang="it-IT" sz="2800" dirty="0"/>
              <a:t>Possiamo dire quindi che l’Informatica è la scienza del computer e dello studio di come utilizzarlo per facilitare la nostra vita ecco perché nei paesi anglosassoni si chiama </a:t>
            </a:r>
            <a:r>
              <a:rPr lang="it-IT" sz="2800" b="1" dirty="0"/>
              <a:t>Computer Science</a:t>
            </a:r>
            <a:r>
              <a:rPr lang="it-IT" sz="2800" dirty="0"/>
              <a:t>.</a:t>
            </a:r>
          </a:p>
          <a:p>
            <a:pPr marL="0" indent="0" algn="just">
              <a:buNone/>
            </a:pPr>
            <a:endParaRPr lang="it-IT" sz="2800" dirty="0"/>
          </a:p>
          <a:p>
            <a:pPr marL="0" indent="0" algn="just">
              <a:buNone/>
            </a:pPr>
            <a:r>
              <a:rPr lang="it-IT" sz="2800" dirty="0"/>
              <a:t>L’informatica è una scienza relativamente recente e tuttavia complessa e  articolata e soprattutto trasversale a moltissime discipline ed impararne i fondamenti è ormai fondamentale.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B093B-13E0-D348-C132-4CA6FF23DE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C33A7A-BD88-1A37-DE26-D48526709AE4}"/>
              </a:ext>
            </a:extLst>
          </p:cNvPr>
          <p:cNvSpPr>
            <a:spLocks noGrp="1"/>
          </p:cNvSpPr>
          <p:nvPr>
            <p:ph type="title"/>
          </p:nvPr>
        </p:nvSpPr>
        <p:spPr>
          <a:xfrm>
            <a:off x="0" y="274638"/>
            <a:ext cx="12192000" cy="1143000"/>
          </a:xfrm>
        </p:spPr>
        <p:txBody>
          <a:bodyPr/>
          <a:lstStyle/>
          <a:p>
            <a:r>
              <a:rPr lang="it-IT" dirty="0"/>
              <a:t>Cos'è l'informatica?</a:t>
            </a:r>
          </a:p>
        </p:txBody>
      </p:sp>
      <p:sp>
        <p:nvSpPr>
          <p:cNvPr id="3" name="Content Placeholder 2">
            <a:extLst>
              <a:ext uri="{FF2B5EF4-FFF2-40B4-BE49-F238E27FC236}">
                <a16:creationId xmlns:a16="http://schemas.microsoft.com/office/drawing/2014/main" id="{41ED8C09-8781-A82F-2CED-CF3DAB75ABD5}"/>
              </a:ext>
            </a:extLst>
          </p:cNvPr>
          <p:cNvSpPr>
            <a:spLocks noGrp="1"/>
          </p:cNvSpPr>
          <p:nvPr>
            <p:ph idx="1"/>
          </p:nvPr>
        </p:nvSpPr>
        <p:spPr>
          <a:xfrm>
            <a:off x="609600" y="1203961"/>
            <a:ext cx="10972800" cy="5572759"/>
          </a:xfrm>
        </p:spPr>
        <p:txBody>
          <a:bodyPr>
            <a:noAutofit/>
          </a:bodyPr>
          <a:lstStyle/>
          <a:p>
            <a:pPr marL="241300" marR="99060" indent="-228600" algn="just">
              <a:lnSpc>
                <a:spcPct val="80000"/>
              </a:lnSpc>
              <a:spcBef>
                <a:spcPts val="994"/>
              </a:spcBef>
              <a:buFont typeface="Arial MT"/>
              <a:buChar char="•"/>
              <a:tabLst>
                <a:tab pos="241300" algn="l"/>
              </a:tabLst>
            </a:pPr>
            <a:r>
              <a:rPr lang="it-IT" sz="2800" spc="-10" dirty="0">
                <a:latin typeface="Calibri"/>
                <a:cs typeface="Calibri"/>
              </a:rPr>
              <a:t>«Informatica» deriva dal termine francese «Informatique» coniato nel 1962 da  Dreyfus. Esso è dato dalla contrazione di «</a:t>
            </a:r>
            <a:r>
              <a:rPr lang="it-IT" sz="2800" b="1" spc="-10" dirty="0">
                <a:latin typeface="Calibri"/>
                <a:cs typeface="Calibri"/>
              </a:rPr>
              <a:t>Inform</a:t>
            </a:r>
            <a:r>
              <a:rPr lang="it-IT" sz="2800" spc="-10" dirty="0">
                <a:latin typeface="Calibri"/>
                <a:cs typeface="Calibri"/>
              </a:rPr>
              <a:t>ation» e «autom</a:t>
            </a:r>
            <a:r>
              <a:rPr lang="it-IT" sz="2800" b="1" spc="-10" dirty="0">
                <a:latin typeface="Calibri"/>
                <a:cs typeface="Calibri"/>
              </a:rPr>
              <a:t>atique</a:t>
            </a:r>
            <a:r>
              <a:rPr lang="it-IT" sz="2800" spc="-10" dirty="0">
                <a:latin typeface="Calibri"/>
                <a:cs typeface="Calibri"/>
              </a:rPr>
              <a:t>». Letteralmente dunque Informatica significa «trattamento automatico  dell’informazione»</a:t>
            </a:r>
          </a:p>
          <a:p>
            <a:pPr marL="241300" marR="99060" indent="-228600" algn="just">
              <a:lnSpc>
                <a:spcPct val="80000"/>
              </a:lnSpc>
              <a:spcBef>
                <a:spcPts val="994"/>
              </a:spcBef>
              <a:buFont typeface="Arial MT"/>
              <a:buChar char="•"/>
              <a:tabLst>
                <a:tab pos="241300" algn="l"/>
              </a:tabLst>
            </a:pPr>
            <a:r>
              <a:rPr lang="it-IT" sz="2800" spc="-10" dirty="0">
                <a:latin typeface="Calibri"/>
                <a:cs typeface="Calibri"/>
              </a:rPr>
              <a:t>Sebbene il termine «Informatica» non implichi l’esistenza o l’uso del computer, in  realtà, nella sua accezione attuale, è strettamente legato al questo strumento</a:t>
            </a:r>
          </a:p>
          <a:p>
            <a:pPr marL="241300" marR="44450" indent="-228600" algn="just">
              <a:lnSpc>
                <a:spcPts val="2300"/>
              </a:lnSpc>
              <a:spcBef>
                <a:spcPts val="990"/>
              </a:spcBef>
              <a:buFont typeface="Arial MT"/>
              <a:buChar char="•"/>
              <a:tabLst>
                <a:tab pos="241300" algn="l"/>
              </a:tabLst>
            </a:pPr>
            <a:r>
              <a:rPr lang="it-IT" sz="2800" spc="-10" dirty="0">
                <a:latin typeface="Calibri"/>
                <a:cs typeface="Calibri"/>
              </a:rPr>
              <a:t>Possiamo dire quindi che l’Informatica è la scienza del computer e dello studio di  come utilizzarlo per facilitare la nostra vita.</a:t>
            </a:r>
          </a:p>
          <a:p>
            <a:pPr marL="241300" indent="-228600" algn="just">
              <a:lnSpc>
                <a:spcPts val="2590"/>
              </a:lnSpc>
              <a:spcBef>
                <a:spcPts val="445"/>
              </a:spcBef>
              <a:buFont typeface="Arial MT"/>
              <a:buChar char="•"/>
              <a:tabLst>
                <a:tab pos="241300" algn="l"/>
              </a:tabLst>
            </a:pPr>
            <a:r>
              <a:rPr lang="it-IT" sz="2800" spc="-10" dirty="0">
                <a:latin typeface="Calibri"/>
                <a:cs typeface="Calibri"/>
              </a:rPr>
              <a:t>Gli anglosassoni infatti, sempre molto pratici, non parlano di Informatica ma di «computer science»</a:t>
            </a:r>
          </a:p>
          <a:p>
            <a:pPr marL="240665" marR="5080" indent="-228600" algn="just">
              <a:lnSpc>
                <a:spcPts val="2300"/>
              </a:lnSpc>
              <a:spcBef>
                <a:spcPts val="980"/>
              </a:spcBef>
              <a:buFont typeface="Arial MT"/>
              <a:buChar char="•"/>
              <a:tabLst>
                <a:tab pos="241300" algn="l"/>
              </a:tabLst>
            </a:pPr>
            <a:r>
              <a:rPr lang="it-IT" sz="2800" spc="-10" dirty="0">
                <a:latin typeface="Calibri"/>
                <a:cs typeface="Calibri"/>
              </a:rPr>
              <a:t>L’informatica è una scienza relativamente recente e tuttavia complessa e  articolata e soprattutto trasversale a moltissime discipline. Essa infatti  rappresenta ormai un elemento pervasivo della nostra società cosicché  impararne i fondamenti è importante come imparare la grammatica di una lingua</a:t>
            </a:r>
          </a:p>
        </p:txBody>
      </p:sp>
    </p:spTree>
    <p:extLst>
      <p:ext uri="{BB962C8B-B14F-4D97-AF65-F5344CB8AC3E}">
        <p14:creationId xmlns:p14="http://schemas.microsoft.com/office/powerpoint/2010/main" val="3181418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it-IT" dirty="0"/>
              <a:t>Importanza dell'Informatica</a:t>
            </a:r>
          </a:p>
        </p:txBody>
      </p:sp>
      <p:sp>
        <p:nvSpPr>
          <p:cNvPr id="3" name="Content Placeholder 2"/>
          <p:cNvSpPr>
            <a:spLocks noGrp="1"/>
          </p:cNvSpPr>
          <p:nvPr>
            <p:ph idx="1"/>
          </p:nvPr>
        </p:nvSpPr>
        <p:spPr/>
        <p:txBody>
          <a:bodyPr/>
          <a:lstStyle/>
          <a:p>
            <a:pPr marL="0" indent="0" algn="just">
              <a:buNone/>
            </a:pPr>
            <a:r>
              <a:rPr lang="it-IT" dirty="0"/>
              <a:t>Il ruolo dell'informatica è cruciale nella società moderna e fornisce le fondamenta tecnologiche su cui si basano le innovazioni che migliorano la qualità della vita, i servizi, l’efficienza dei processi ed è a supporto di tutte le altre scienze.</a:t>
            </a:r>
          </a:p>
          <a:p>
            <a:pPr marL="0" indent="0" algn="just">
              <a:buNone/>
            </a:pPr>
            <a:endParaRPr lang="it-IT" dirty="0"/>
          </a:p>
          <a:p>
            <a:pPr marL="0" indent="0" algn="just">
              <a:buNone/>
            </a:pPr>
            <a:endParaRPr lang="it-I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58BF1-B44D-61A0-D133-3B7971DD78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DB0831-EC16-5BE2-79A6-CF2826C4959C}"/>
              </a:ext>
            </a:extLst>
          </p:cNvPr>
          <p:cNvSpPr>
            <a:spLocks noGrp="1"/>
          </p:cNvSpPr>
          <p:nvPr>
            <p:ph type="title"/>
          </p:nvPr>
        </p:nvSpPr>
        <p:spPr>
          <a:xfrm>
            <a:off x="0" y="274638"/>
            <a:ext cx="12192000" cy="1143000"/>
          </a:xfrm>
        </p:spPr>
        <p:txBody>
          <a:bodyPr>
            <a:normAutofit fontScale="90000"/>
          </a:bodyPr>
          <a:lstStyle/>
          <a:p>
            <a:r>
              <a:rPr lang="it-IT" dirty="0"/>
              <a:t>Differenze tra informatica e altre scienze</a:t>
            </a:r>
            <a:br>
              <a:rPr lang="it-IT" dirty="0"/>
            </a:br>
            <a:r>
              <a:rPr lang="it-IT" dirty="0"/>
              <a:t>(matematica, fisica, ingegneria)</a:t>
            </a:r>
          </a:p>
        </p:txBody>
      </p:sp>
      <p:sp>
        <p:nvSpPr>
          <p:cNvPr id="3" name="Content Placeholder 2">
            <a:extLst>
              <a:ext uri="{FF2B5EF4-FFF2-40B4-BE49-F238E27FC236}">
                <a16:creationId xmlns:a16="http://schemas.microsoft.com/office/drawing/2014/main" id="{A7E751A7-F8C4-3BDC-2C68-E78C4765AB7C}"/>
              </a:ext>
            </a:extLst>
          </p:cNvPr>
          <p:cNvSpPr>
            <a:spLocks noGrp="1"/>
          </p:cNvSpPr>
          <p:nvPr>
            <p:ph idx="1"/>
          </p:nvPr>
        </p:nvSpPr>
        <p:spPr/>
        <p:txBody>
          <a:bodyPr>
            <a:normAutofit fontScale="92500"/>
          </a:bodyPr>
          <a:lstStyle/>
          <a:p>
            <a:pPr marL="0" indent="0" algn="just">
              <a:buNone/>
            </a:pPr>
            <a:r>
              <a:rPr lang="it-IT" sz="2400" b="1" dirty="0"/>
              <a:t>Differenza tra Informatica e Matematica / Fisica</a:t>
            </a:r>
          </a:p>
          <a:p>
            <a:pPr marL="0" indent="0" algn="just">
              <a:buNone/>
            </a:pPr>
            <a:r>
              <a:rPr lang="it-IT" sz="2400" dirty="0"/>
              <a:t>Per comprendere affinità e differenze tra matematica e informatica, consideriamo un semplice esempio di problem solving: moltiplicare tra loro due numeri interi. La matematica e l'informatica affrontano il problema della moltiplicazione di due interi in modo diverso:</a:t>
            </a:r>
          </a:p>
          <a:p>
            <a:pPr marL="0" indent="0" algn="just">
              <a:buNone/>
            </a:pPr>
            <a:endParaRPr lang="it-IT" sz="2400" dirty="0"/>
          </a:p>
          <a:p>
            <a:pPr algn="just"/>
            <a:r>
              <a:rPr lang="it-IT" sz="2400" dirty="0"/>
              <a:t>La matematica si occupa di stabilire se, quando e come il problema sia risolvibile</a:t>
            </a:r>
          </a:p>
          <a:p>
            <a:pPr algn="just"/>
            <a:r>
              <a:rPr lang="it-IT" sz="2400" dirty="0"/>
              <a:t>L'informatica si occupa di individuare il miglior procedimento risolutivo e codificarlo in un linguaggio eseguibile da un computer</a:t>
            </a:r>
          </a:p>
          <a:p>
            <a:pPr marL="0" indent="0" algn="just">
              <a:buNone/>
            </a:pPr>
            <a:endParaRPr lang="it-IT" sz="2400" dirty="0"/>
          </a:p>
          <a:p>
            <a:pPr marL="0" indent="0" algn="just">
              <a:buNone/>
            </a:pPr>
            <a:r>
              <a:rPr lang="it-IT" sz="2400" dirty="0"/>
              <a:t>Compito dell'informatica è quindi trovare il </a:t>
            </a:r>
            <a:r>
              <a:rPr lang="it-IT" sz="2400" b="1" dirty="0"/>
              <a:t>miglior procedimento </a:t>
            </a:r>
            <a:r>
              <a:rPr lang="it-IT" sz="2400" dirty="0"/>
              <a:t>e </a:t>
            </a:r>
            <a:r>
              <a:rPr lang="it-IT" sz="2400" b="1" dirty="0"/>
              <a:t>descriverlo in modo chiaro e non ambiguo</a:t>
            </a:r>
            <a:r>
              <a:rPr lang="it-IT" sz="2400" dirty="0"/>
              <a:t> così da renderlo comprensibile ad una persona o ad un computer. Questo perché il computer può eseguirlo molto più rapidamente dell'uomo e senza commettere errori.</a:t>
            </a:r>
          </a:p>
        </p:txBody>
      </p:sp>
    </p:spTree>
    <p:extLst>
      <p:ext uri="{BB962C8B-B14F-4D97-AF65-F5344CB8AC3E}">
        <p14:creationId xmlns:p14="http://schemas.microsoft.com/office/powerpoint/2010/main" val="2421854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3B169-A5F3-DFBE-6BD2-50C13EB2D9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A9DF1F-962D-BF1F-4FB3-13DE43DAC49B}"/>
              </a:ext>
            </a:extLst>
          </p:cNvPr>
          <p:cNvSpPr>
            <a:spLocks noGrp="1"/>
          </p:cNvSpPr>
          <p:nvPr>
            <p:ph type="title"/>
          </p:nvPr>
        </p:nvSpPr>
        <p:spPr>
          <a:xfrm>
            <a:off x="0" y="274638"/>
            <a:ext cx="12192000" cy="1143000"/>
          </a:xfrm>
        </p:spPr>
        <p:txBody>
          <a:bodyPr>
            <a:normAutofit fontScale="90000"/>
          </a:bodyPr>
          <a:lstStyle/>
          <a:p>
            <a:r>
              <a:rPr lang="it-IT" dirty="0"/>
              <a:t>Differenze tra informatica e altre scienze</a:t>
            </a:r>
            <a:br>
              <a:rPr lang="it-IT" dirty="0"/>
            </a:br>
            <a:r>
              <a:rPr lang="it-IT" dirty="0"/>
              <a:t>(matematica, fisica, ingegneria)</a:t>
            </a:r>
          </a:p>
        </p:txBody>
      </p:sp>
      <p:sp>
        <p:nvSpPr>
          <p:cNvPr id="3" name="Content Placeholder 2">
            <a:extLst>
              <a:ext uri="{FF2B5EF4-FFF2-40B4-BE49-F238E27FC236}">
                <a16:creationId xmlns:a16="http://schemas.microsoft.com/office/drawing/2014/main" id="{32DF3BFE-FF51-8C53-9AFE-D593BC1CD190}"/>
              </a:ext>
            </a:extLst>
          </p:cNvPr>
          <p:cNvSpPr>
            <a:spLocks noGrp="1"/>
          </p:cNvSpPr>
          <p:nvPr>
            <p:ph idx="1"/>
          </p:nvPr>
        </p:nvSpPr>
        <p:spPr>
          <a:xfrm>
            <a:off x="609600" y="1600201"/>
            <a:ext cx="10972800" cy="5095239"/>
          </a:xfrm>
        </p:spPr>
        <p:txBody>
          <a:bodyPr>
            <a:normAutofit/>
          </a:bodyPr>
          <a:lstStyle/>
          <a:p>
            <a:pPr marL="0" indent="0" algn="just">
              <a:buNone/>
            </a:pPr>
            <a:r>
              <a:rPr lang="it-IT" sz="2400" b="1" dirty="0"/>
              <a:t>Differenza tra Informatica e Ingegneria Informatica</a:t>
            </a:r>
          </a:p>
          <a:p>
            <a:pPr marL="0" indent="0" algn="just">
              <a:buNone/>
            </a:pPr>
            <a:r>
              <a:rPr lang="it-IT" sz="2400" dirty="0"/>
              <a:t>Dal punto di vista qualitativo, la differenza sta nell’impostazione e negli obiettivi.</a:t>
            </a:r>
          </a:p>
          <a:p>
            <a:pPr marL="0" indent="0" algn="just">
              <a:buNone/>
            </a:pPr>
            <a:endParaRPr lang="it-IT" sz="2400" dirty="0"/>
          </a:p>
          <a:p>
            <a:pPr algn="just"/>
            <a:r>
              <a:rPr lang="it-IT" sz="2400" dirty="0"/>
              <a:t>L'obiettivo dell’informatica è di essere utilizzata da "specialisti in informatica" (soprattutto rivolti al software: specifica, progettazione, verifica e gestione di sistemi software anche molto complessi, linguaggi di programmazione, calcolo scientifico)</a:t>
            </a:r>
          </a:p>
          <a:p>
            <a:pPr marL="0" indent="0" algn="just">
              <a:buNone/>
            </a:pPr>
            <a:endParaRPr lang="it-IT" sz="2400" dirty="0"/>
          </a:p>
          <a:p>
            <a:pPr algn="just"/>
            <a:r>
              <a:rPr lang="it-IT" sz="2400" dirty="0"/>
              <a:t>L'obiettivo dell’ingegneria informatica è fornire una preparazione multidisciplinare (con contenuti di economia, strategia e organizzazione aziendale, riducendo i contenuti di matematica e informatica), per professionisti che possiedano conoscenze sulle tecnologie informatiche e che abbiano anche sviluppato le capacità manageriali per poter gestire gli aspetti tecnologici, economici e sociali</a:t>
            </a:r>
          </a:p>
        </p:txBody>
      </p:sp>
    </p:spTree>
    <p:extLst>
      <p:ext uri="{BB962C8B-B14F-4D97-AF65-F5344CB8AC3E}">
        <p14:creationId xmlns:p14="http://schemas.microsoft.com/office/powerpoint/2010/main" val="1196817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9613A-6083-94E4-071A-E1968BFAFD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E5B153-32C0-73EE-901B-AB52E391E02E}"/>
              </a:ext>
            </a:extLst>
          </p:cNvPr>
          <p:cNvSpPr>
            <a:spLocks noGrp="1"/>
          </p:cNvSpPr>
          <p:nvPr>
            <p:ph type="title"/>
          </p:nvPr>
        </p:nvSpPr>
        <p:spPr>
          <a:xfrm>
            <a:off x="0" y="274638"/>
            <a:ext cx="12192000" cy="1143000"/>
          </a:xfrm>
        </p:spPr>
        <p:txBody>
          <a:bodyPr/>
          <a:lstStyle/>
          <a:p>
            <a:r>
              <a:rPr lang="it-IT" dirty="0"/>
              <a:t>Gli strumenti informatici</a:t>
            </a:r>
          </a:p>
        </p:txBody>
      </p:sp>
      <p:sp>
        <p:nvSpPr>
          <p:cNvPr id="3" name="Content Placeholder 2">
            <a:extLst>
              <a:ext uri="{FF2B5EF4-FFF2-40B4-BE49-F238E27FC236}">
                <a16:creationId xmlns:a16="http://schemas.microsoft.com/office/drawing/2014/main" id="{C9BF1293-F84B-4FBE-F392-1FC8E822F81E}"/>
              </a:ext>
            </a:extLst>
          </p:cNvPr>
          <p:cNvSpPr>
            <a:spLocks noGrp="1"/>
          </p:cNvSpPr>
          <p:nvPr>
            <p:ph idx="1"/>
          </p:nvPr>
        </p:nvSpPr>
        <p:spPr/>
        <p:txBody>
          <a:bodyPr>
            <a:normAutofit lnSpcReduction="10000"/>
          </a:bodyPr>
          <a:lstStyle/>
          <a:p>
            <a:pPr marL="0" indent="0" algn="just">
              <a:buNone/>
            </a:pPr>
            <a:r>
              <a:rPr lang="it-IT" dirty="0"/>
              <a:t>Il Personal Computer è una macchina che serve per elaborare le informazioni.</a:t>
            </a:r>
          </a:p>
          <a:p>
            <a:pPr marL="0" indent="0" algn="just">
              <a:buNone/>
            </a:pPr>
            <a:endParaRPr lang="it-IT" dirty="0"/>
          </a:p>
          <a:p>
            <a:pPr marL="0" indent="0" algn="just">
              <a:buNone/>
            </a:pPr>
            <a:r>
              <a:rPr lang="it-IT" dirty="0"/>
              <a:t>Ma come siamo arrivati al PC?</a:t>
            </a:r>
          </a:p>
          <a:p>
            <a:pPr marL="0" indent="0">
              <a:buNone/>
            </a:pPr>
            <a:endParaRPr lang="it-IT" dirty="0"/>
          </a:p>
          <a:p>
            <a:pPr marL="0" indent="0">
              <a:buNone/>
            </a:pPr>
            <a:r>
              <a:rPr lang="it-IT" dirty="0"/>
              <a:t>L’informatica viene veicolata solo tramite i PC?</a:t>
            </a:r>
          </a:p>
          <a:p>
            <a:pPr marL="0" indent="0">
              <a:buNone/>
            </a:pPr>
            <a:endParaRPr lang="it-IT" dirty="0"/>
          </a:p>
          <a:p>
            <a:pPr marL="0" indent="0">
              <a:buNone/>
            </a:pPr>
            <a:r>
              <a:rPr lang="it-IT" dirty="0"/>
              <a:t>Cosa serve per far funzionare un PC?</a:t>
            </a:r>
          </a:p>
        </p:txBody>
      </p:sp>
    </p:spTree>
    <p:extLst>
      <p:ext uri="{BB962C8B-B14F-4D97-AF65-F5344CB8AC3E}">
        <p14:creationId xmlns:p14="http://schemas.microsoft.com/office/powerpoint/2010/main" val="2210333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571FA-4697-844C-0FA1-048FC4610A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780069-72E7-7453-56FE-AFCB7DF10220}"/>
              </a:ext>
            </a:extLst>
          </p:cNvPr>
          <p:cNvSpPr>
            <a:spLocks noGrp="1"/>
          </p:cNvSpPr>
          <p:nvPr>
            <p:ph type="title"/>
          </p:nvPr>
        </p:nvSpPr>
        <p:spPr>
          <a:xfrm>
            <a:off x="0" y="274638"/>
            <a:ext cx="12192000" cy="1143000"/>
          </a:xfrm>
        </p:spPr>
        <p:txBody>
          <a:bodyPr>
            <a:normAutofit/>
          </a:bodyPr>
          <a:lstStyle/>
          <a:p>
            <a:r>
              <a:rPr lang="it-IT" dirty="0"/>
              <a:t>Il mondo </a:t>
            </a:r>
            <a:r>
              <a:rPr lang="it-IT" b="1" dirty="0"/>
              <a:t>digitale</a:t>
            </a:r>
          </a:p>
        </p:txBody>
      </p:sp>
      <p:sp>
        <p:nvSpPr>
          <p:cNvPr id="3" name="Content Placeholder 2">
            <a:extLst>
              <a:ext uri="{FF2B5EF4-FFF2-40B4-BE49-F238E27FC236}">
                <a16:creationId xmlns:a16="http://schemas.microsoft.com/office/drawing/2014/main" id="{FF460DC9-7C8D-FDA6-4331-661398C8B159}"/>
              </a:ext>
            </a:extLst>
          </p:cNvPr>
          <p:cNvSpPr>
            <a:spLocks noGrp="1"/>
          </p:cNvSpPr>
          <p:nvPr>
            <p:ph idx="1"/>
          </p:nvPr>
        </p:nvSpPr>
        <p:spPr/>
        <p:txBody>
          <a:bodyPr>
            <a:normAutofit/>
          </a:bodyPr>
          <a:lstStyle/>
          <a:p>
            <a:pPr marL="0" indent="0" algn="just">
              <a:buNone/>
            </a:pPr>
            <a:r>
              <a:rPr lang="it-IT" dirty="0"/>
              <a:t>L'introduzione del computer nel mondo del lavoro e dello studio ha provocato cambiamenti radicali nel modo di lavorare e di porsi nella società.</a:t>
            </a:r>
          </a:p>
          <a:p>
            <a:pPr marL="0" indent="0" algn="just">
              <a:buNone/>
            </a:pPr>
            <a:r>
              <a:rPr lang="it-IT" dirty="0"/>
              <a:t>Incontreremo un gran numero di acronimi e parole nuove che ci permetteranno di descrivere in modo sintetico concetti complessi.</a:t>
            </a:r>
          </a:p>
          <a:p>
            <a:pPr marL="0" indent="0" algn="just">
              <a:buNone/>
            </a:pPr>
            <a:r>
              <a:rPr lang="it-IT" dirty="0"/>
              <a:t>Ad esempio la parola digitale, pensate alla generazione nativa digitale.</a:t>
            </a:r>
          </a:p>
        </p:txBody>
      </p:sp>
    </p:spTree>
    <p:extLst>
      <p:ext uri="{BB962C8B-B14F-4D97-AF65-F5344CB8AC3E}">
        <p14:creationId xmlns:p14="http://schemas.microsoft.com/office/powerpoint/2010/main" val="2049386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2F501-7F0C-1D77-14E5-3E401A8059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DF14B9-35D4-DC3B-42D4-9F62BF2D290E}"/>
              </a:ext>
            </a:extLst>
          </p:cNvPr>
          <p:cNvSpPr>
            <a:spLocks noGrp="1"/>
          </p:cNvSpPr>
          <p:nvPr>
            <p:ph type="title"/>
          </p:nvPr>
        </p:nvSpPr>
        <p:spPr>
          <a:xfrm>
            <a:off x="0" y="274638"/>
            <a:ext cx="12192000" cy="1143000"/>
          </a:xfrm>
        </p:spPr>
        <p:txBody>
          <a:bodyPr>
            <a:normAutofit/>
          </a:bodyPr>
          <a:lstStyle/>
          <a:p>
            <a:r>
              <a:rPr lang="it-IT" dirty="0"/>
              <a:t>Il mondo </a:t>
            </a:r>
            <a:r>
              <a:rPr lang="it-IT" b="1" dirty="0"/>
              <a:t>digitale</a:t>
            </a:r>
          </a:p>
        </p:txBody>
      </p:sp>
      <p:sp>
        <p:nvSpPr>
          <p:cNvPr id="3" name="Content Placeholder 2">
            <a:extLst>
              <a:ext uri="{FF2B5EF4-FFF2-40B4-BE49-F238E27FC236}">
                <a16:creationId xmlns:a16="http://schemas.microsoft.com/office/drawing/2014/main" id="{136911E3-AB29-8D15-3234-86D37B035CAD}"/>
              </a:ext>
            </a:extLst>
          </p:cNvPr>
          <p:cNvSpPr>
            <a:spLocks noGrp="1"/>
          </p:cNvSpPr>
          <p:nvPr>
            <p:ph idx="1"/>
          </p:nvPr>
        </p:nvSpPr>
        <p:spPr/>
        <p:txBody>
          <a:bodyPr>
            <a:noAutofit/>
          </a:bodyPr>
          <a:lstStyle/>
          <a:p>
            <a:pPr marL="0" indent="0" algn="just">
              <a:buNone/>
            </a:pPr>
            <a:r>
              <a:rPr lang="it-IT" sz="2400" b="1" dirty="0">
                <a:solidFill>
                  <a:srgbClr val="424242"/>
                </a:solidFill>
                <a:latin typeface="+mj-lt"/>
              </a:rPr>
              <a:t>Digitale: </a:t>
            </a:r>
            <a:r>
              <a:rPr lang="it-IT" sz="2400" cap="all" dirty="0">
                <a:solidFill>
                  <a:srgbClr val="212529"/>
                </a:solidFill>
                <a:latin typeface="+mj-lt"/>
              </a:rPr>
              <a:t>Significato</a:t>
            </a:r>
            <a:r>
              <a:rPr lang="it-IT" sz="2400" dirty="0">
                <a:solidFill>
                  <a:srgbClr val="212529"/>
                </a:solidFill>
                <a:latin typeface="+mj-lt"/>
              </a:rPr>
              <a:t> Relativo alle dita; riferito ad apparecchio, che elabora grandezze in forma numerica; tipo di pianta</a:t>
            </a:r>
          </a:p>
          <a:p>
            <a:pPr marL="0" indent="0" algn="just">
              <a:buNone/>
            </a:pPr>
            <a:endParaRPr lang="it-IT" sz="2400" dirty="0">
              <a:solidFill>
                <a:srgbClr val="212529"/>
              </a:solidFill>
              <a:latin typeface="+mj-lt"/>
            </a:endParaRPr>
          </a:p>
          <a:p>
            <a:pPr marL="0" indent="0" algn="just">
              <a:buNone/>
            </a:pPr>
            <a:r>
              <a:rPr lang="it-IT" cap="all" dirty="0">
                <a:solidFill>
                  <a:srgbClr val="D92929"/>
                </a:solidFill>
                <a:latin typeface="+mj-lt"/>
              </a:rPr>
              <a:t>Etimologia</a:t>
            </a:r>
            <a:r>
              <a:rPr lang="it-IT" dirty="0">
                <a:solidFill>
                  <a:srgbClr val="D92929"/>
                </a:solidFill>
                <a:latin typeface="+mj-lt"/>
              </a:rPr>
              <a:t> dal latino </a:t>
            </a:r>
            <a:r>
              <a:rPr lang="it-IT" b="1" i="1" dirty="0">
                <a:solidFill>
                  <a:srgbClr val="D92929"/>
                </a:solidFill>
                <a:latin typeface="+mj-lt"/>
              </a:rPr>
              <a:t>digitus</a:t>
            </a:r>
            <a:r>
              <a:rPr lang="it-IT" dirty="0">
                <a:solidFill>
                  <a:srgbClr val="D92929"/>
                </a:solidFill>
                <a:latin typeface="+mj-lt"/>
              </a:rPr>
              <a:t> dito; nel significato tecnologico, è transitato attraverso l’inglese </a:t>
            </a:r>
            <a:r>
              <a:rPr lang="it-IT" i="1" dirty="0">
                <a:solidFill>
                  <a:srgbClr val="D92929"/>
                </a:solidFill>
                <a:latin typeface="+mj-lt"/>
              </a:rPr>
              <a:t>digit</a:t>
            </a:r>
            <a:r>
              <a:rPr lang="it-IT" dirty="0">
                <a:solidFill>
                  <a:srgbClr val="D92929"/>
                </a:solidFill>
                <a:latin typeface="+mj-lt"/>
              </a:rPr>
              <a:t> cifra numerica.</a:t>
            </a:r>
          </a:p>
          <a:p>
            <a:pPr marL="0" indent="0" algn="just">
              <a:buNone/>
            </a:pPr>
            <a:endParaRPr lang="it-IT" sz="2400" dirty="0">
              <a:solidFill>
                <a:srgbClr val="212529"/>
              </a:solidFill>
              <a:latin typeface="+mj-lt"/>
            </a:endParaRPr>
          </a:p>
          <a:p>
            <a:pPr marL="0" indent="0" algn="just">
              <a:buNone/>
            </a:pPr>
            <a:r>
              <a:rPr lang="it-IT" sz="2400" dirty="0">
                <a:latin typeface="+mj-lt"/>
              </a:rPr>
              <a:t>Una parola che sentiamo usare continuamente senza sapere perché. In che senso una macchina fotografica, una firma e cose del genere possono essere digitali? Parrebbe un sinonimo di ‘elettronico’: però ‘digitale’, propriamente, significa ‘relativo alle dita’ - pensiamo alle impronte digitali.</a:t>
            </a:r>
          </a:p>
        </p:txBody>
      </p:sp>
    </p:spTree>
    <p:extLst>
      <p:ext uri="{BB962C8B-B14F-4D97-AF65-F5344CB8AC3E}">
        <p14:creationId xmlns:p14="http://schemas.microsoft.com/office/powerpoint/2010/main" val="14779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BE1A43-12DF-B758-1B5C-2C6700002F9F}"/>
              </a:ext>
            </a:extLst>
          </p:cNvPr>
          <p:cNvSpPr>
            <a:spLocks noGrp="1"/>
          </p:cNvSpPr>
          <p:nvPr>
            <p:ph type="title"/>
          </p:nvPr>
        </p:nvSpPr>
        <p:spPr/>
        <p:txBody>
          <a:bodyPr/>
          <a:lstStyle/>
          <a:p>
            <a:r>
              <a:rPr lang="it-IT" dirty="0"/>
              <a:t>Agenda</a:t>
            </a:r>
          </a:p>
        </p:txBody>
      </p:sp>
      <p:sp>
        <p:nvSpPr>
          <p:cNvPr id="3" name="Segnaposto contenuto 2">
            <a:extLst>
              <a:ext uri="{FF2B5EF4-FFF2-40B4-BE49-F238E27FC236}">
                <a16:creationId xmlns:a16="http://schemas.microsoft.com/office/drawing/2014/main" id="{4EA625F9-7ECE-476F-6B0F-3F96D5A63526}"/>
              </a:ext>
            </a:extLst>
          </p:cNvPr>
          <p:cNvSpPr>
            <a:spLocks noGrp="1"/>
          </p:cNvSpPr>
          <p:nvPr>
            <p:ph idx="1"/>
          </p:nvPr>
        </p:nvSpPr>
        <p:spPr/>
        <p:txBody>
          <a:bodyPr>
            <a:normAutofit/>
          </a:bodyPr>
          <a:lstStyle/>
          <a:p>
            <a:pPr marL="0" indent="0">
              <a:buNone/>
            </a:pPr>
            <a:r>
              <a:rPr lang="it-IT" dirty="0"/>
              <a:t>Lezione 01: Informatica: cos'è, storia e prospettive</a:t>
            </a:r>
          </a:p>
          <a:p>
            <a:pPr marL="514350" indent="-514350">
              <a:buAutoNum type="arabicPeriod"/>
            </a:pPr>
            <a:r>
              <a:rPr lang="it-IT" b="1" dirty="0"/>
              <a:t>Introduzione all'Informatica</a:t>
            </a:r>
          </a:p>
          <a:p>
            <a:r>
              <a:rPr lang="it-IT" dirty="0"/>
              <a:t>Definizione di informatica: significato e obiettivi</a:t>
            </a:r>
          </a:p>
          <a:p>
            <a:pPr algn="just"/>
            <a:r>
              <a:rPr lang="it-IT" dirty="0"/>
              <a:t>Differenze tra informatica e altre scienze (matematica, fisica, ingegneria)</a:t>
            </a:r>
          </a:p>
          <a:p>
            <a:pPr algn="just"/>
            <a:r>
              <a:rPr lang="it-IT" dirty="0"/>
              <a:t>Principali aree dell'informatica (hardware, software, reti, intelligenza artificiale, ecc.)</a:t>
            </a:r>
          </a:p>
        </p:txBody>
      </p:sp>
    </p:spTree>
    <p:extLst>
      <p:ext uri="{BB962C8B-B14F-4D97-AF65-F5344CB8AC3E}">
        <p14:creationId xmlns:p14="http://schemas.microsoft.com/office/powerpoint/2010/main" val="3812508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60A4E-9EC2-5562-7517-4569B29999A3}"/>
            </a:ext>
          </a:extLst>
        </p:cNvPr>
        <p:cNvGrpSpPr/>
        <p:nvPr/>
      </p:nvGrpSpPr>
      <p:grpSpPr>
        <a:xfrm>
          <a:off x="0" y="0"/>
          <a:ext cx="0" cy="0"/>
          <a:chOff x="0" y="0"/>
          <a:chExt cx="0" cy="0"/>
        </a:xfrm>
      </p:grpSpPr>
      <p:pic>
        <p:nvPicPr>
          <p:cNvPr id="9" name="Immagine 8">
            <a:extLst>
              <a:ext uri="{FF2B5EF4-FFF2-40B4-BE49-F238E27FC236}">
                <a16:creationId xmlns:a16="http://schemas.microsoft.com/office/drawing/2014/main" id="{427683C8-07E1-C4AA-E9E3-3A0566E43DCF}"/>
              </a:ext>
            </a:extLst>
          </p:cNvPr>
          <p:cNvPicPr>
            <a:picLocks noChangeAspect="1"/>
          </p:cNvPicPr>
          <p:nvPr/>
        </p:nvPicPr>
        <p:blipFill>
          <a:blip r:embed="rId3"/>
          <a:stretch>
            <a:fillRect/>
          </a:stretch>
        </p:blipFill>
        <p:spPr>
          <a:xfrm>
            <a:off x="6187458" y="2433372"/>
            <a:ext cx="5463135" cy="3905716"/>
          </a:xfrm>
          <a:prstGeom prst="rect">
            <a:avLst/>
          </a:prstGeom>
        </p:spPr>
      </p:pic>
      <p:pic>
        <p:nvPicPr>
          <p:cNvPr id="5" name="Immagine 4">
            <a:extLst>
              <a:ext uri="{FF2B5EF4-FFF2-40B4-BE49-F238E27FC236}">
                <a16:creationId xmlns:a16="http://schemas.microsoft.com/office/drawing/2014/main" id="{21008C85-E9D6-39CA-94CD-7738D0E8CA97}"/>
              </a:ext>
            </a:extLst>
          </p:cNvPr>
          <p:cNvPicPr>
            <a:picLocks noChangeAspect="1"/>
          </p:cNvPicPr>
          <p:nvPr/>
        </p:nvPicPr>
        <p:blipFill>
          <a:blip r:embed="rId4"/>
          <a:stretch>
            <a:fillRect/>
          </a:stretch>
        </p:blipFill>
        <p:spPr>
          <a:xfrm>
            <a:off x="934720" y="2438503"/>
            <a:ext cx="5455958" cy="3900585"/>
          </a:xfrm>
          <a:prstGeom prst="rect">
            <a:avLst/>
          </a:prstGeom>
        </p:spPr>
      </p:pic>
      <p:sp>
        <p:nvSpPr>
          <p:cNvPr id="2" name="Title 1">
            <a:extLst>
              <a:ext uri="{FF2B5EF4-FFF2-40B4-BE49-F238E27FC236}">
                <a16:creationId xmlns:a16="http://schemas.microsoft.com/office/drawing/2014/main" id="{5C32704E-0638-931A-6D3D-5021548F358D}"/>
              </a:ext>
            </a:extLst>
          </p:cNvPr>
          <p:cNvSpPr>
            <a:spLocks noGrp="1"/>
          </p:cNvSpPr>
          <p:nvPr>
            <p:ph type="title"/>
          </p:nvPr>
        </p:nvSpPr>
        <p:spPr>
          <a:xfrm>
            <a:off x="0" y="274638"/>
            <a:ext cx="12192000" cy="1143000"/>
          </a:xfrm>
        </p:spPr>
        <p:txBody>
          <a:bodyPr>
            <a:normAutofit/>
          </a:bodyPr>
          <a:lstStyle/>
          <a:p>
            <a:r>
              <a:rPr lang="it-IT" dirty="0"/>
              <a:t>Il mondo </a:t>
            </a:r>
            <a:r>
              <a:rPr lang="it-IT" b="1" dirty="0"/>
              <a:t>digitale</a:t>
            </a:r>
          </a:p>
        </p:txBody>
      </p:sp>
      <p:sp>
        <p:nvSpPr>
          <p:cNvPr id="3" name="Content Placeholder 2">
            <a:extLst>
              <a:ext uri="{FF2B5EF4-FFF2-40B4-BE49-F238E27FC236}">
                <a16:creationId xmlns:a16="http://schemas.microsoft.com/office/drawing/2014/main" id="{A678FC59-4FEE-39D3-E5BE-CAF4872ACB75}"/>
              </a:ext>
            </a:extLst>
          </p:cNvPr>
          <p:cNvSpPr>
            <a:spLocks noGrp="1"/>
          </p:cNvSpPr>
          <p:nvPr>
            <p:ph idx="1"/>
          </p:nvPr>
        </p:nvSpPr>
        <p:spPr>
          <a:xfrm>
            <a:off x="904240" y="1696934"/>
            <a:ext cx="4754880" cy="477307"/>
          </a:xfrm>
        </p:spPr>
        <p:txBody>
          <a:bodyPr>
            <a:noAutofit/>
          </a:bodyPr>
          <a:lstStyle/>
          <a:p>
            <a:pPr marL="0" indent="0" algn="just">
              <a:buNone/>
            </a:pPr>
            <a:r>
              <a:rPr lang="it-IT" sz="2400" dirty="0">
                <a:solidFill>
                  <a:srgbClr val="424242"/>
                </a:solidFill>
                <a:latin typeface="+mj-lt"/>
              </a:rPr>
              <a:t> Contiamo con le dita fin da bambini.</a:t>
            </a:r>
            <a:endParaRPr lang="it-IT" sz="2400" dirty="0">
              <a:latin typeface="+mj-lt"/>
            </a:endParaRPr>
          </a:p>
        </p:txBody>
      </p:sp>
      <p:sp>
        <p:nvSpPr>
          <p:cNvPr id="6" name="Content Placeholder 2">
            <a:extLst>
              <a:ext uri="{FF2B5EF4-FFF2-40B4-BE49-F238E27FC236}">
                <a16:creationId xmlns:a16="http://schemas.microsoft.com/office/drawing/2014/main" id="{F570F88F-8CFC-0192-F360-F6EFAB013601}"/>
              </a:ext>
            </a:extLst>
          </p:cNvPr>
          <p:cNvSpPr txBox="1">
            <a:spLocks/>
          </p:cNvSpPr>
          <p:nvPr/>
        </p:nvSpPr>
        <p:spPr>
          <a:xfrm>
            <a:off x="7579360" y="1696934"/>
            <a:ext cx="3078480" cy="47730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it-IT" sz="2400" dirty="0">
                <a:solidFill>
                  <a:srgbClr val="424242"/>
                </a:solidFill>
                <a:latin typeface="+mj-lt"/>
              </a:rPr>
              <a:t>Senza saperlo da 0 a 5.</a:t>
            </a:r>
            <a:endParaRPr lang="it-IT" sz="2400" dirty="0">
              <a:latin typeface="+mj-lt"/>
            </a:endParaRPr>
          </a:p>
        </p:txBody>
      </p:sp>
    </p:spTree>
    <p:extLst>
      <p:ext uri="{BB962C8B-B14F-4D97-AF65-F5344CB8AC3E}">
        <p14:creationId xmlns:p14="http://schemas.microsoft.com/office/powerpoint/2010/main" val="13818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7783E-C4C6-473B-C22B-CF251D631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E2C42D-850D-6F2F-41E4-4053F0907D71}"/>
              </a:ext>
            </a:extLst>
          </p:cNvPr>
          <p:cNvSpPr>
            <a:spLocks noGrp="1"/>
          </p:cNvSpPr>
          <p:nvPr>
            <p:ph type="title"/>
          </p:nvPr>
        </p:nvSpPr>
        <p:spPr>
          <a:xfrm>
            <a:off x="0" y="274638"/>
            <a:ext cx="12192000" cy="1143000"/>
          </a:xfrm>
        </p:spPr>
        <p:txBody>
          <a:bodyPr>
            <a:normAutofit/>
          </a:bodyPr>
          <a:lstStyle/>
          <a:p>
            <a:r>
              <a:rPr lang="it-IT" dirty="0"/>
              <a:t>Il mondo </a:t>
            </a:r>
            <a:r>
              <a:rPr lang="it-IT" b="1" dirty="0"/>
              <a:t>digitale</a:t>
            </a:r>
          </a:p>
        </p:txBody>
      </p:sp>
      <p:sp>
        <p:nvSpPr>
          <p:cNvPr id="3" name="Content Placeholder 2">
            <a:extLst>
              <a:ext uri="{FF2B5EF4-FFF2-40B4-BE49-F238E27FC236}">
                <a16:creationId xmlns:a16="http://schemas.microsoft.com/office/drawing/2014/main" id="{A16287CC-397F-D74E-A10B-8B908C9D7364}"/>
              </a:ext>
            </a:extLst>
          </p:cNvPr>
          <p:cNvSpPr>
            <a:spLocks noGrp="1"/>
          </p:cNvSpPr>
          <p:nvPr>
            <p:ph idx="1"/>
          </p:nvPr>
        </p:nvSpPr>
        <p:spPr/>
        <p:txBody>
          <a:bodyPr>
            <a:noAutofit/>
          </a:bodyPr>
          <a:lstStyle/>
          <a:p>
            <a:pPr marL="0" indent="0" algn="just">
              <a:buNone/>
            </a:pPr>
            <a:r>
              <a:rPr lang="it-IT" sz="2400" dirty="0">
                <a:latin typeface="+mj-lt"/>
              </a:rPr>
              <a:t> </a:t>
            </a:r>
          </a:p>
        </p:txBody>
      </p:sp>
      <p:pic>
        <p:nvPicPr>
          <p:cNvPr id="9" name="Immagine 8">
            <a:extLst>
              <a:ext uri="{FF2B5EF4-FFF2-40B4-BE49-F238E27FC236}">
                <a16:creationId xmlns:a16="http://schemas.microsoft.com/office/drawing/2014/main" id="{DD5C7AD4-2C3C-8435-B5BA-6D196ECF0BD3}"/>
              </a:ext>
            </a:extLst>
          </p:cNvPr>
          <p:cNvPicPr>
            <a:picLocks noChangeAspect="1"/>
          </p:cNvPicPr>
          <p:nvPr/>
        </p:nvPicPr>
        <p:blipFill>
          <a:blip r:embed="rId3"/>
          <a:stretch>
            <a:fillRect/>
          </a:stretch>
        </p:blipFill>
        <p:spPr>
          <a:xfrm>
            <a:off x="1981201" y="1296774"/>
            <a:ext cx="2288981" cy="1636443"/>
          </a:xfrm>
          <a:prstGeom prst="rect">
            <a:avLst/>
          </a:prstGeom>
        </p:spPr>
      </p:pic>
      <p:pic>
        <p:nvPicPr>
          <p:cNvPr id="16" name="Immagine 15">
            <a:extLst>
              <a:ext uri="{FF2B5EF4-FFF2-40B4-BE49-F238E27FC236}">
                <a16:creationId xmlns:a16="http://schemas.microsoft.com/office/drawing/2014/main" id="{26B9A87E-456F-DCB3-C33F-C05AC911BAA8}"/>
              </a:ext>
            </a:extLst>
          </p:cNvPr>
          <p:cNvPicPr>
            <a:picLocks noChangeAspect="1"/>
          </p:cNvPicPr>
          <p:nvPr/>
        </p:nvPicPr>
        <p:blipFill>
          <a:blip r:embed="rId4"/>
          <a:stretch>
            <a:fillRect/>
          </a:stretch>
        </p:blipFill>
        <p:spPr>
          <a:xfrm>
            <a:off x="2773681" y="2866982"/>
            <a:ext cx="7894320" cy="3991018"/>
          </a:xfrm>
          <a:prstGeom prst="rect">
            <a:avLst/>
          </a:prstGeom>
        </p:spPr>
      </p:pic>
      <p:sp>
        <p:nvSpPr>
          <p:cNvPr id="17" name="Content Placeholder 2">
            <a:extLst>
              <a:ext uri="{FF2B5EF4-FFF2-40B4-BE49-F238E27FC236}">
                <a16:creationId xmlns:a16="http://schemas.microsoft.com/office/drawing/2014/main" id="{5929FF28-B3BE-0C12-6DDB-452C6639FCC9}"/>
              </a:ext>
            </a:extLst>
          </p:cNvPr>
          <p:cNvSpPr txBox="1">
            <a:spLocks/>
          </p:cNvSpPr>
          <p:nvPr/>
        </p:nvSpPr>
        <p:spPr>
          <a:xfrm>
            <a:off x="4277360" y="1696934"/>
            <a:ext cx="4754880" cy="47730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it-IT" sz="2400" dirty="0">
                <a:solidFill>
                  <a:srgbClr val="424242"/>
                </a:solidFill>
                <a:latin typeface="+mj-lt"/>
              </a:rPr>
              <a:t>E se potessimo contare fino a 9?</a:t>
            </a:r>
            <a:endParaRPr lang="it-IT" sz="2400" dirty="0">
              <a:latin typeface="+mj-lt"/>
            </a:endParaRPr>
          </a:p>
        </p:txBody>
      </p:sp>
    </p:spTree>
    <p:extLst>
      <p:ext uri="{BB962C8B-B14F-4D97-AF65-F5344CB8AC3E}">
        <p14:creationId xmlns:p14="http://schemas.microsoft.com/office/powerpoint/2010/main" val="315938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5592D-4613-A5FC-54AE-A310F8FD0620}"/>
            </a:ext>
          </a:extLst>
        </p:cNvPr>
        <p:cNvGrpSpPr/>
        <p:nvPr/>
      </p:nvGrpSpPr>
      <p:grpSpPr>
        <a:xfrm>
          <a:off x="0" y="0"/>
          <a:ext cx="0" cy="0"/>
          <a:chOff x="0" y="0"/>
          <a:chExt cx="0" cy="0"/>
        </a:xfrm>
      </p:grpSpPr>
      <p:pic>
        <p:nvPicPr>
          <p:cNvPr id="9" name="Immagine 8">
            <a:extLst>
              <a:ext uri="{FF2B5EF4-FFF2-40B4-BE49-F238E27FC236}">
                <a16:creationId xmlns:a16="http://schemas.microsoft.com/office/drawing/2014/main" id="{C8D28283-B0AC-A9D1-E80A-606A29C42898}"/>
              </a:ext>
            </a:extLst>
          </p:cNvPr>
          <p:cNvPicPr>
            <a:picLocks noChangeAspect="1"/>
          </p:cNvPicPr>
          <p:nvPr/>
        </p:nvPicPr>
        <p:blipFill>
          <a:blip r:embed="rId3"/>
          <a:stretch>
            <a:fillRect/>
          </a:stretch>
        </p:blipFill>
        <p:spPr>
          <a:xfrm>
            <a:off x="718151" y="2184400"/>
            <a:ext cx="5499788" cy="3931920"/>
          </a:xfrm>
          <a:prstGeom prst="rect">
            <a:avLst/>
          </a:prstGeom>
        </p:spPr>
      </p:pic>
      <p:sp>
        <p:nvSpPr>
          <p:cNvPr id="2" name="Title 1">
            <a:extLst>
              <a:ext uri="{FF2B5EF4-FFF2-40B4-BE49-F238E27FC236}">
                <a16:creationId xmlns:a16="http://schemas.microsoft.com/office/drawing/2014/main" id="{D13DA7C8-126B-668E-A3AF-E137D587C7F0}"/>
              </a:ext>
            </a:extLst>
          </p:cNvPr>
          <p:cNvSpPr>
            <a:spLocks noGrp="1"/>
          </p:cNvSpPr>
          <p:nvPr>
            <p:ph type="title"/>
          </p:nvPr>
        </p:nvSpPr>
        <p:spPr>
          <a:xfrm>
            <a:off x="0" y="274638"/>
            <a:ext cx="12192000" cy="1143000"/>
          </a:xfrm>
        </p:spPr>
        <p:txBody>
          <a:bodyPr>
            <a:normAutofit/>
          </a:bodyPr>
          <a:lstStyle/>
          <a:p>
            <a:r>
              <a:rPr lang="it-IT" dirty="0"/>
              <a:t>Il mondo </a:t>
            </a:r>
            <a:r>
              <a:rPr lang="it-IT" b="1" dirty="0"/>
              <a:t>digitale</a:t>
            </a:r>
          </a:p>
        </p:txBody>
      </p:sp>
      <p:sp>
        <p:nvSpPr>
          <p:cNvPr id="3" name="Content Placeholder 2">
            <a:extLst>
              <a:ext uri="{FF2B5EF4-FFF2-40B4-BE49-F238E27FC236}">
                <a16:creationId xmlns:a16="http://schemas.microsoft.com/office/drawing/2014/main" id="{6FAEF73E-C88A-D021-662F-C12249101933}"/>
              </a:ext>
            </a:extLst>
          </p:cNvPr>
          <p:cNvSpPr>
            <a:spLocks noGrp="1"/>
          </p:cNvSpPr>
          <p:nvPr>
            <p:ph idx="1"/>
          </p:nvPr>
        </p:nvSpPr>
        <p:spPr>
          <a:xfrm>
            <a:off x="1981200" y="1696934"/>
            <a:ext cx="4754880" cy="477307"/>
          </a:xfrm>
        </p:spPr>
        <p:txBody>
          <a:bodyPr>
            <a:noAutofit/>
          </a:bodyPr>
          <a:lstStyle/>
          <a:p>
            <a:pPr marL="0" indent="0" algn="just">
              <a:buNone/>
            </a:pPr>
            <a:r>
              <a:rPr lang="it-IT" sz="2400" dirty="0">
                <a:solidFill>
                  <a:srgbClr val="424242"/>
                </a:solidFill>
                <a:latin typeface="+mj-lt"/>
              </a:rPr>
              <a:t>E se potessimo contare fino a 31?</a:t>
            </a:r>
            <a:endParaRPr lang="it-IT" sz="2400" dirty="0">
              <a:latin typeface="+mj-lt"/>
            </a:endParaRPr>
          </a:p>
        </p:txBody>
      </p:sp>
      <p:pic>
        <p:nvPicPr>
          <p:cNvPr id="7" name="Immagine 6">
            <a:extLst>
              <a:ext uri="{FF2B5EF4-FFF2-40B4-BE49-F238E27FC236}">
                <a16:creationId xmlns:a16="http://schemas.microsoft.com/office/drawing/2014/main" id="{748C1C8B-5E8A-095E-10F7-48709A0900C0}"/>
              </a:ext>
            </a:extLst>
          </p:cNvPr>
          <p:cNvPicPr>
            <a:picLocks noChangeAspect="1"/>
          </p:cNvPicPr>
          <p:nvPr/>
        </p:nvPicPr>
        <p:blipFill>
          <a:blip r:embed="rId4"/>
          <a:stretch>
            <a:fillRect/>
          </a:stretch>
        </p:blipFill>
        <p:spPr>
          <a:xfrm>
            <a:off x="6187458" y="2199640"/>
            <a:ext cx="5478471" cy="3916680"/>
          </a:xfrm>
          <a:prstGeom prst="rect">
            <a:avLst/>
          </a:prstGeom>
        </p:spPr>
      </p:pic>
      <p:sp>
        <p:nvSpPr>
          <p:cNvPr id="8" name="Content Placeholder 2">
            <a:extLst>
              <a:ext uri="{FF2B5EF4-FFF2-40B4-BE49-F238E27FC236}">
                <a16:creationId xmlns:a16="http://schemas.microsoft.com/office/drawing/2014/main" id="{35DD294B-CE69-D6B8-1BC7-8035F375887A}"/>
              </a:ext>
            </a:extLst>
          </p:cNvPr>
          <p:cNvSpPr txBox="1">
            <a:spLocks/>
          </p:cNvSpPr>
          <p:nvPr/>
        </p:nvSpPr>
        <p:spPr>
          <a:xfrm>
            <a:off x="6096000" y="6293913"/>
            <a:ext cx="4754880" cy="47730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it-IT" sz="2400" dirty="0">
                <a:solidFill>
                  <a:srgbClr val="424242"/>
                </a:solidFill>
                <a:latin typeface="+mj-lt"/>
              </a:rPr>
              <a:t>Ricordiamoci questa cosa strana!!!</a:t>
            </a:r>
            <a:endParaRPr lang="it-IT" sz="2400" dirty="0">
              <a:latin typeface="+mj-lt"/>
            </a:endParaRPr>
          </a:p>
        </p:txBody>
      </p:sp>
    </p:spTree>
    <p:extLst>
      <p:ext uri="{BB962C8B-B14F-4D97-AF65-F5344CB8AC3E}">
        <p14:creationId xmlns:p14="http://schemas.microsoft.com/office/powerpoint/2010/main" val="209028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A254F-6BB0-69DD-FE26-AE5C38EB64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E61102-223A-A219-E2A4-875633AE730E}"/>
              </a:ext>
            </a:extLst>
          </p:cNvPr>
          <p:cNvSpPr>
            <a:spLocks noGrp="1"/>
          </p:cNvSpPr>
          <p:nvPr>
            <p:ph type="title"/>
          </p:nvPr>
        </p:nvSpPr>
        <p:spPr>
          <a:xfrm>
            <a:off x="0" y="274638"/>
            <a:ext cx="12192000" cy="1143000"/>
          </a:xfrm>
        </p:spPr>
        <p:txBody>
          <a:bodyPr>
            <a:normAutofit/>
          </a:bodyPr>
          <a:lstStyle/>
          <a:p>
            <a:r>
              <a:rPr lang="it-IT" dirty="0"/>
              <a:t>Il mondo </a:t>
            </a:r>
            <a:r>
              <a:rPr lang="it-IT" b="1" dirty="0"/>
              <a:t>digitale</a:t>
            </a:r>
          </a:p>
        </p:txBody>
      </p:sp>
      <p:sp>
        <p:nvSpPr>
          <p:cNvPr id="3" name="Content Placeholder 2">
            <a:extLst>
              <a:ext uri="{FF2B5EF4-FFF2-40B4-BE49-F238E27FC236}">
                <a16:creationId xmlns:a16="http://schemas.microsoft.com/office/drawing/2014/main" id="{176318C8-FD61-5767-DDB7-7226AD4E498E}"/>
              </a:ext>
            </a:extLst>
          </p:cNvPr>
          <p:cNvSpPr>
            <a:spLocks noGrp="1"/>
          </p:cNvSpPr>
          <p:nvPr>
            <p:ph idx="1"/>
          </p:nvPr>
        </p:nvSpPr>
        <p:spPr/>
        <p:txBody>
          <a:bodyPr>
            <a:noAutofit/>
          </a:bodyPr>
          <a:lstStyle/>
          <a:p>
            <a:pPr marL="0" indent="0" algn="just">
              <a:buNone/>
            </a:pPr>
            <a:r>
              <a:rPr lang="it-IT" sz="2400" b="1" dirty="0">
                <a:solidFill>
                  <a:srgbClr val="424242"/>
                </a:solidFill>
                <a:latin typeface="+mj-lt"/>
              </a:rPr>
              <a:t> </a:t>
            </a:r>
            <a:endParaRPr lang="it-IT" sz="2400" dirty="0">
              <a:latin typeface="+mj-lt"/>
            </a:endParaRPr>
          </a:p>
        </p:txBody>
      </p:sp>
      <p:pic>
        <p:nvPicPr>
          <p:cNvPr id="1030" name="Picture 6">
            <a:extLst>
              <a:ext uri="{FF2B5EF4-FFF2-40B4-BE49-F238E27FC236}">
                <a16:creationId xmlns:a16="http://schemas.microsoft.com/office/drawing/2014/main" id="{FDBB226C-F223-C266-6387-F700C9358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467" y="1265190"/>
            <a:ext cx="10535380" cy="5267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689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it-IT" dirty="0"/>
              <a:t>Hardware e Software</a:t>
            </a:r>
          </a:p>
        </p:txBody>
      </p:sp>
      <p:sp>
        <p:nvSpPr>
          <p:cNvPr id="3" name="Content Placeholder 2"/>
          <p:cNvSpPr>
            <a:spLocks noGrp="1"/>
          </p:cNvSpPr>
          <p:nvPr>
            <p:ph idx="1"/>
          </p:nvPr>
        </p:nvSpPr>
        <p:spPr>
          <a:xfrm>
            <a:off x="447040" y="1600200"/>
            <a:ext cx="11419840" cy="4983162"/>
          </a:xfrm>
        </p:spPr>
        <p:txBody>
          <a:bodyPr>
            <a:normAutofit/>
          </a:bodyPr>
          <a:lstStyle/>
          <a:p>
            <a:pPr marL="0" indent="0" algn="just">
              <a:buNone/>
            </a:pPr>
            <a:r>
              <a:rPr lang="it-IT" sz="2800" dirty="0"/>
              <a:t>Due componenti fondamentali degli strumenti informatici sono: </a:t>
            </a:r>
          </a:p>
          <a:p>
            <a:pPr marL="0" indent="0" algn="just">
              <a:buNone/>
            </a:pPr>
            <a:endParaRPr lang="it-IT" sz="2800" dirty="0"/>
          </a:p>
          <a:p>
            <a:pPr marL="0" indent="0" algn="ctr">
              <a:buNone/>
            </a:pPr>
            <a:r>
              <a:rPr lang="it-IT" b="1" dirty="0">
                <a:solidFill>
                  <a:schemeClr val="tx2">
                    <a:lumMod val="60000"/>
                    <a:lumOff val="40000"/>
                  </a:schemeClr>
                </a:solidFill>
              </a:rPr>
              <a:t>hardware</a:t>
            </a:r>
            <a:r>
              <a:rPr lang="it-IT" dirty="0"/>
              <a:t> e </a:t>
            </a:r>
            <a:r>
              <a:rPr lang="it-IT" b="1" dirty="0">
                <a:solidFill>
                  <a:schemeClr val="accent3">
                    <a:lumMod val="75000"/>
                  </a:schemeClr>
                </a:solidFill>
              </a:rPr>
              <a:t>software</a:t>
            </a:r>
          </a:p>
          <a:p>
            <a:pPr marL="0" indent="0" algn="ctr">
              <a:buNone/>
            </a:pPr>
            <a:endParaRPr lang="it-IT" sz="2800" b="1" dirty="0">
              <a:solidFill>
                <a:schemeClr val="accent3">
                  <a:lumMod val="75000"/>
                </a:schemeClr>
              </a:solidFill>
            </a:endParaRPr>
          </a:p>
          <a:p>
            <a:pPr marL="0" indent="0">
              <a:buNone/>
            </a:pPr>
            <a:r>
              <a:rPr lang="it-IT" sz="2800" dirty="0"/>
              <a:t>Hardware (HW): </a:t>
            </a:r>
            <a:r>
              <a:rPr lang="it-IT" sz="2800" dirty="0">
                <a:solidFill>
                  <a:schemeClr val="tx2">
                    <a:lumMod val="60000"/>
                    <a:lumOff val="40000"/>
                  </a:schemeClr>
                </a:solidFill>
              </a:rPr>
              <a:t>insieme delle componenti fisiche, non modificabili (alimentatori, elementi circuitali fissi, unità di memoria, ecc.), di un sistema di elaborazione dati.</a:t>
            </a:r>
          </a:p>
          <a:p>
            <a:pPr marL="0" indent="0">
              <a:buNone/>
            </a:pPr>
            <a:endParaRPr lang="it-IT" sz="2800" dirty="0">
              <a:solidFill>
                <a:schemeClr val="tx2">
                  <a:lumMod val="60000"/>
                  <a:lumOff val="40000"/>
                </a:schemeClr>
              </a:solidFill>
            </a:endParaRPr>
          </a:p>
          <a:p>
            <a:pPr marL="0" indent="0" algn="just">
              <a:buNone/>
            </a:pPr>
            <a:r>
              <a:rPr lang="it-IT" sz="2800" dirty="0"/>
              <a:t>Software (SW): </a:t>
            </a:r>
            <a:r>
              <a:rPr lang="it-IT" sz="2800" dirty="0">
                <a:solidFill>
                  <a:schemeClr val="accent3">
                    <a:lumMod val="75000"/>
                  </a:schemeClr>
                </a:solidFill>
              </a:rPr>
              <a:t>insieme delle procedure e delle istruzioni in un sistema di elaborazione dati; si identifica con un insieme di programmi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5ABA9-8C42-B020-A806-CE81366598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A75DA8-607A-C284-25A8-1E14887B1EAF}"/>
              </a:ext>
            </a:extLst>
          </p:cNvPr>
          <p:cNvSpPr>
            <a:spLocks noGrp="1"/>
          </p:cNvSpPr>
          <p:nvPr>
            <p:ph type="title"/>
          </p:nvPr>
        </p:nvSpPr>
        <p:spPr>
          <a:xfrm>
            <a:off x="0" y="274638"/>
            <a:ext cx="12192000" cy="1143000"/>
          </a:xfrm>
        </p:spPr>
        <p:txBody>
          <a:bodyPr/>
          <a:lstStyle/>
          <a:p>
            <a:r>
              <a:rPr lang="it-IT" dirty="0"/>
              <a:t>Hardware e Software</a:t>
            </a:r>
          </a:p>
        </p:txBody>
      </p:sp>
      <p:pic>
        <p:nvPicPr>
          <p:cNvPr id="7" name="Segnaposto contenuto 6">
            <a:extLst>
              <a:ext uri="{FF2B5EF4-FFF2-40B4-BE49-F238E27FC236}">
                <a16:creationId xmlns:a16="http://schemas.microsoft.com/office/drawing/2014/main" id="{7DB26E77-4B96-7B41-F270-0D1FA685D849}"/>
              </a:ext>
            </a:extLst>
          </p:cNvPr>
          <p:cNvPicPr>
            <a:picLocks noGrp="1" noChangeAspect="1"/>
          </p:cNvPicPr>
          <p:nvPr>
            <p:ph idx="1"/>
          </p:nvPr>
        </p:nvPicPr>
        <p:blipFill>
          <a:blip r:embed="rId2"/>
          <a:stretch>
            <a:fillRect/>
          </a:stretch>
        </p:blipFill>
        <p:spPr>
          <a:xfrm>
            <a:off x="1548552" y="1305242"/>
            <a:ext cx="9094896" cy="5115878"/>
          </a:xfrm>
        </p:spPr>
      </p:pic>
    </p:spTree>
    <p:extLst>
      <p:ext uri="{BB962C8B-B14F-4D97-AF65-F5344CB8AC3E}">
        <p14:creationId xmlns:p14="http://schemas.microsoft.com/office/powerpoint/2010/main" val="3772944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normAutofit/>
          </a:bodyPr>
          <a:lstStyle/>
          <a:p>
            <a:r>
              <a:rPr lang="it-IT" dirty="0"/>
              <a:t>Calcolatore o calcolatrice</a:t>
            </a:r>
            <a:endParaRPr dirty="0"/>
          </a:p>
        </p:txBody>
      </p:sp>
      <p:sp>
        <p:nvSpPr>
          <p:cNvPr id="3" name="Content Placeholder 2"/>
          <p:cNvSpPr>
            <a:spLocks noGrp="1"/>
          </p:cNvSpPr>
          <p:nvPr>
            <p:ph idx="1"/>
          </p:nvPr>
        </p:nvSpPr>
        <p:spPr>
          <a:xfrm>
            <a:off x="609600" y="1600201"/>
            <a:ext cx="11054080" cy="4525963"/>
          </a:xfrm>
        </p:spPr>
        <p:txBody>
          <a:bodyPr/>
          <a:lstStyle/>
          <a:p>
            <a:pPr marL="12700" marR="517525" indent="0">
              <a:lnSpc>
                <a:spcPts val="3800"/>
              </a:lnSpc>
              <a:spcBef>
                <a:spcPts val="260"/>
              </a:spcBef>
              <a:buNone/>
              <a:tabLst>
                <a:tab pos="354965" algn="l"/>
                <a:tab pos="355600" algn="l"/>
              </a:tabLst>
            </a:pPr>
            <a:r>
              <a:rPr lang="it-IT" sz="3200" spc="-5" dirty="0">
                <a:latin typeface="Arial MT"/>
                <a:cs typeface="Arial MT"/>
              </a:rPr>
              <a:t>Qual’</a:t>
            </a:r>
            <a:r>
              <a:rPr lang="it-IT" sz="3200" dirty="0">
                <a:latin typeface="Arial MT"/>
                <a:cs typeface="Arial MT"/>
              </a:rPr>
              <a:t> è </a:t>
            </a:r>
            <a:r>
              <a:rPr lang="it-IT" sz="3200" spc="-5" dirty="0">
                <a:latin typeface="Arial MT"/>
                <a:cs typeface="Arial MT"/>
              </a:rPr>
              <a:t>la</a:t>
            </a:r>
            <a:r>
              <a:rPr lang="it-IT" sz="3200" dirty="0">
                <a:latin typeface="Arial MT"/>
                <a:cs typeface="Arial MT"/>
              </a:rPr>
              <a:t> </a:t>
            </a:r>
            <a:r>
              <a:rPr lang="it-IT" sz="3200" spc="-5" dirty="0">
                <a:latin typeface="Arial MT"/>
                <a:cs typeface="Arial MT"/>
              </a:rPr>
              <a:t>differenza</a:t>
            </a:r>
            <a:r>
              <a:rPr lang="it-IT" sz="3200" dirty="0">
                <a:latin typeface="Arial MT"/>
                <a:cs typeface="Arial MT"/>
              </a:rPr>
              <a:t> </a:t>
            </a:r>
            <a:r>
              <a:rPr lang="it-IT" sz="3200" spc="-5" dirty="0">
                <a:latin typeface="Arial MT"/>
                <a:cs typeface="Arial MT"/>
              </a:rPr>
              <a:t>tra</a:t>
            </a:r>
            <a:r>
              <a:rPr lang="it-IT" sz="3200" dirty="0">
                <a:latin typeface="Arial MT"/>
                <a:cs typeface="Arial MT"/>
              </a:rPr>
              <a:t> </a:t>
            </a:r>
            <a:r>
              <a:rPr lang="it-IT" sz="3200" spc="-5" dirty="0">
                <a:latin typeface="Arial MT"/>
                <a:cs typeface="Arial MT"/>
              </a:rPr>
              <a:t>un</a:t>
            </a:r>
            <a:r>
              <a:rPr lang="it-IT" sz="3200" spc="5" dirty="0">
                <a:latin typeface="Arial MT"/>
                <a:cs typeface="Arial MT"/>
              </a:rPr>
              <a:t> </a:t>
            </a:r>
            <a:r>
              <a:rPr lang="it-IT" sz="3200" spc="-5" dirty="0">
                <a:latin typeface="Arial MT"/>
                <a:cs typeface="Arial MT"/>
              </a:rPr>
              <a:t>calcolatore </a:t>
            </a:r>
            <a:r>
              <a:rPr lang="it-IT" sz="3200" dirty="0">
                <a:latin typeface="Arial MT"/>
                <a:cs typeface="Arial MT"/>
              </a:rPr>
              <a:t>e </a:t>
            </a:r>
            <a:r>
              <a:rPr lang="it-IT" sz="3200" spc="-869" dirty="0">
                <a:latin typeface="Arial MT"/>
                <a:cs typeface="Arial MT"/>
              </a:rPr>
              <a:t> </a:t>
            </a:r>
            <a:r>
              <a:rPr lang="it-IT" sz="3200" dirty="0">
                <a:latin typeface="Arial MT"/>
                <a:cs typeface="Arial MT"/>
              </a:rPr>
              <a:t>una</a:t>
            </a:r>
            <a:r>
              <a:rPr lang="it-IT" sz="3200" spc="-10" dirty="0">
                <a:latin typeface="Arial MT"/>
                <a:cs typeface="Arial MT"/>
              </a:rPr>
              <a:t> </a:t>
            </a:r>
            <a:r>
              <a:rPr lang="it-IT" sz="3200" spc="-5" dirty="0">
                <a:latin typeface="Arial MT"/>
                <a:cs typeface="Arial MT"/>
              </a:rPr>
              <a:t>calcolatrice?</a:t>
            </a:r>
          </a:p>
          <a:p>
            <a:pPr marL="12700" marR="517525" indent="0">
              <a:lnSpc>
                <a:spcPts val="3800"/>
              </a:lnSpc>
              <a:spcBef>
                <a:spcPts val="260"/>
              </a:spcBef>
              <a:buNone/>
              <a:tabLst>
                <a:tab pos="354965" algn="l"/>
                <a:tab pos="355600" algn="l"/>
              </a:tabLst>
            </a:pPr>
            <a:endParaRPr lang="it-IT" sz="3200" dirty="0">
              <a:latin typeface="Arial MT"/>
              <a:cs typeface="Arial MT"/>
            </a:endParaRPr>
          </a:p>
          <a:p>
            <a:pPr marL="755650" lvl="1" indent="-285750">
              <a:lnSpc>
                <a:spcPct val="100000"/>
              </a:lnSpc>
              <a:spcBef>
                <a:spcPts val="509"/>
              </a:spcBef>
              <a:buChar char="–"/>
              <a:tabLst>
                <a:tab pos="755650" algn="l"/>
              </a:tabLst>
            </a:pPr>
            <a:r>
              <a:rPr lang="it-IT" sz="2800" dirty="0">
                <a:solidFill>
                  <a:srgbClr val="A50021"/>
                </a:solidFill>
                <a:latin typeface="Arial MT"/>
                <a:cs typeface="Arial MT"/>
              </a:rPr>
              <a:t>Da</a:t>
            </a:r>
            <a:r>
              <a:rPr lang="it-IT" sz="2800" spc="-30" dirty="0">
                <a:solidFill>
                  <a:srgbClr val="A50021"/>
                </a:solidFill>
                <a:latin typeface="Arial MT"/>
                <a:cs typeface="Arial MT"/>
              </a:rPr>
              <a:t> </a:t>
            </a:r>
            <a:r>
              <a:rPr lang="it-IT" sz="2800" spc="-5" dirty="0">
                <a:solidFill>
                  <a:srgbClr val="A50021"/>
                </a:solidFill>
                <a:latin typeface="Arial MT"/>
                <a:cs typeface="Arial MT"/>
              </a:rPr>
              <a:t>Wikipedia</a:t>
            </a:r>
            <a:endParaRPr lang="it-IT" sz="2800" dirty="0">
              <a:latin typeface="Arial MT"/>
              <a:cs typeface="Arial MT"/>
            </a:endParaRPr>
          </a:p>
          <a:p>
            <a:pPr marL="1155700" marR="394970" lvl="2" indent="-228600">
              <a:lnSpc>
                <a:spcPct val="99400"/>
              </a:lnSpc>
              <a:spcBef>
                <a:spcPts val="660"/>
              </a:spcBef>
              <a:buChar char="•"/>
              <a:tabLst>
                <a:tab pos="1155700" algn="l"/>
              </a:tabLst>
            </a:pPr>
            <a:r>
              <a:rPr lang="it-IT" sz="2800" dirty="0">
                <a:solidFill>
                  <a:srgbClr val="009999"/>
                </a:solidFill>
                <a:latin typeface="Arial MT"/>
                <a:cs typeface="Arial MT"/>
              </a:rPr>
              <a:t>Un </a:t>
            </a:r>
            <a:r>
              <a:rPr lang="it-IT" sz="2800" spc="-5" dirty="0">
                <a:solidFill>
                  <a:srgbClr val="009999"/>
                </a:solidFill>
                <a:latin typeface="Arial MT"/>
                <a:cs typeface="Arial MT"/>
              </a:rPr>
              <a:t>computer </a:t>
            </a:r>
            <a:r>
              <a:rPr lang="it-IT" sz="2800" dirty="0">
                <a:solidFill>
                  <a:srgbClr val="009999"/>
                </a:solidFill>
                <a:latin typeface="Arial MT"/>
                <a:cs typeface="Arial MT"/>
              </a:rPr>
              <a:t>è un </a:t>
            </a:r>
            <a:r>
              <a:rPr lang="it-IT" sz="2800" spc="-5" dirty="0">
                <a:solidFill>
                  <a:srgbClr val="009999"/>
                </a:solidFill>
                <a:latin typeface="Arial MT"/>
                <a:cs typeface="Arial MT"/>
              </a:rPr>
              <a:t>dispositivo</a:t>
            </a:r>
            <a:r>
              <a:rPr lang="it-IT" sz="2800" dirty="0">
                <a:solidFill>
                  <a:srgbClr val="009999"/>
                </a:solidFill>
                <a:latin typeface="Arial MT"/>
                <a:cs typeface="Arial MT"/>
              </a:rPr>
              <a:t> </a:t>
            </a:r>
            <a:r>
              <a:rPr lang="it-IT" sz="2800" spc="-5" dirty="0">
                <a:solidFill>
                  <a:srgbClr val="009999"/>
                </a:solidFill>
                <a:latin typeface="Arial MT"/>
                <a:cs typeface="Arial MT"/>
              </a:rPr>
              <a:t>fisico</a:t>
            </a:r>
            <a:r>
              <a:rPr lang="it-IT" sz="2800" dirty="0">
                <a:solidFill>
                  <a:srgbClr val="009999"/>
                </a:solidFill>
                <a:latin typeface="Arial MT"/>
                <a:cs typeface="Arial MT"/>
              </a:rPr>
              <a:t> che </a:t>
            </a:r>
            <a:r>
              <a:rPr lang="it-IT" sz="2800" spc="5" dirty="0">
                <a:solidFill>
                  <a:srgbClr val="009999"/>
                </a:solidFill>
                <a:latin typeface="Arial MT"/>
                <a:cs typeface="Arial MT"/>
              </a:rPr>
              <a:t> </a:t>
            </a:r>
            <a:r>
              <a:rPr lang="it-IT" sz="2800" spc="-5" dirty="0">
                <a:solidFill>
                  <a:srgbClr val="009999"/>
                </a:solidFill>
                <a:latin typeface="Arial MT"/>
                <a:cs typeface="Arial MT"/>
              </a:rPr>
              <a:t>implementa</a:t>
            </a:r>
            <a:r>
              <a:rPr lang="it-IT" sz="2800" dirty="0">
                <a:solidFill>
                  <a:srgbClr val="009999"/>
                </a:solidFill>
                <a:latin typeface="Arial MT"/>
                <a:cs typeface="Arial MT"/>
              </a:rPr>
              <a:t> il </a:t>
            </a:r>
            <a:r>
              <a:rPr lang="it-IT" sz="2800" spc="-5" dirty="0">
                <a:solidFill>
                  <a:srgbClr val="009999"/>
                </a:solidFill>
                <a:latin typeface="Arial MT"/>
                <a:cs typeface="Arial MT"/>
              </a:rPr>
              <a:t>funzionamento</a:t>
            </a:r>
            <a:r>
              <a:rPr lang="it-IT" sz="2800" dirty="0">
                <a:solidFill>
                  <a:srgbClr val="009999"/>
                </a:solidFill>
                <a:latin typeface="Arial MT"/>
                <a:cs typeface="Arial MT"/>
              </a:rPr>
              <a:t> di una macchina di </a:t>
            </a:r>
            <a:r>
              <a:rPr lang="it-IT" sz="2800" spc="-655" dirty="0">
                <a:solidFill>
                  <a:srgbClr val="009999"/>
                </a:solidFill>
                <a:latin typeface="Arial MT"/>
                <a:cs typeface="Arial MT"/>
              </a:rPr>
              <a:t> </a:t>
            </a:r>
            <a:r>
              <a:rPr lang="it-IT" sz="2800" spc="-5" dirty="0">
                <a:solidFill>
                  <a:srgbClr val="009999"/>
                </a:solidFill>
                <a:latin typeface="Arial MT"/>
                <a:cs typeface="Arial MT"/>
              </a:rPr>
              <a:t>Turing</a:t>
            </a:r>
          </a:p>
          <a:p>
            <a:pPr marL="927100" marR="394970" lvl="2" indent="0">
              <a:lnSpc>
                <a:spcPct val="99400"/>
              </a:lnSpc>
              <a:spcBef>
                <a:spcPts val="660"/>
              </a:spcBef>
              <a:buNone/>
              <a:tabLst>
                <a:tab pos="1155700" algn="l"/>
              </a:tabLst>
            </a:pPr>
            <a:endParaRPr lang="it-IT" sz="2800" dirty="0">
              <a:latin typeface="Arial MT"/>
              <a:cs typeface="Arial MT"/>
            </a:endParaRPr>
          </a:p>
          <a:p>
            <a:pPr marL="1155700" marR="5080" lvl="2" indent="-228600">
              <a:lnSpc>
                <a:spcPct val="99400"/>
              </a:lnSpc>
              <a:spcBef>
                <a:spcPts val="615"/>
              </a:spcBef>
              <a:buChar char="•"/>
              <a:tabLst>
                <a:tab pos="1155700" algn="l"/>
              </a:tabLst>
            </a:pPr>
            <a:r>
              <a:rPr lang="it-IT" sz="2800" dirty="0">
                <a:solidFill>
                  <a:srgbClr val="009999"/>
                </a:solidFill>
                <a:latin typeface="Arial MT"/>
                <a:cs typeface="Arial MT"/>
              </a:rPr>
              <a:t>La </a:t>
            </a:r>
            <a:r>
              <a:rPr lang="it-IT" sz="2800" spc="-5" dirty="0">
                <a:solidFill>
                  <a:srgbClr val="009999"/>
                </a:solidFill>
                <a:latin typeface="Arial MT"/>
                <a:cs typeface="Arial MT"/>
              </a:rPr>
              <a:t>calcolatrice</a:t>
            </a:r>
            <a:r>
              <a:rPr lang="it-IT" sz="2800" dirty="0">
                <a:solidFill>
                  <a:srgbClr val="009999"/>
                </a:solidFill>
                <a:latin typeface="Arial MT"/>
                <a:cs typeface="Arial MT"/>
              </a:rPr>
              <a:t> è un </a:t>
            </a:r>
            <a:r>
              <a:rPr lang="it-IT" sz="2800" spc="-5" dirty="0">
                <a:solidFill>
                  <a:srgbClr val="009999"/>
                </a:solidFill>
                <a:latin typeface="Arial MT"/>
                <a:cs typeface="Arial MT"/>
              </a:rPr>
              <a:t>dispositivo</a:t>
            </a:r>
            <a:r>
              <a:rPr lang="it-IT" sz="2800" dirty="0">
                <a:solidFill>
                  <a:srgbClr val="009999"/>
                </a:solidFill>
                <a:latin typeface="Arial MT"/>
                <a:cs typeface="Arial MT"/>
              </a:rPr>
              <a:t> in grado di</a:t>
            </a:r>
            <a:r>
              <a:rPr lang="it-IT" sz="2800" spc="5" dirty="0">
                <a:solidFill>
                  <a:srgbClr val="009999"/>
                </a:solidFill>
                <a:latin typeface="Arial MT"/>
                <a:cs typeface="Arial MT"/>
              </a:rPr>
              <a:t> </a:t>
            </a:r>
            <a:r>
              <a:rPr lang="it-IT" sz="2800" dirty="0">
                <a:solidFill>
                  <a:srgbClr val="009999"/>
                </a:solidFill>
                <a:latin typeface="Arial MT"/>
                <a:cs typeface="Arial MT"/>
              </a:rPr>
              <a:t>eseguire </a:t>
            </a:r>
            <a:r>
              <a:rPr lang="it-IT" sz="2800" spc="-655" dirty="0">
                <a:solidFill>
                  <a:srgbClr val="009999"/>
                </a:solidFill>
                <a:latin typeface="Arial MT"/>
                <a:cs typeface="Arial MT"/>
              </a:rPr>
              <a:t> </a:t>
            </a:r>
            <a:r>
              <a:rPr lang="it-IT" sz="2800" dirty="0">
                <a:solidFill>
                  <a:srgbClr val="009999"/>
                </a:solidFill>
                <a:latin typeface="Arial MT"/>
                <a:cs typeface="Arial MT"/>
              </a:rPr>
              <a:t>calcoli</a:t>
            </a:r>
            <a:r>
              <a:rPr lang="it-IT" sz="2800" spc="20" dirty="0">
                <a:solidFill>
                  <a:srgbClr val="009999"/>
                </a:solidFill>
                <a:latin typeface="Arial MT"/>
                <a:cs typeface="Arial MT"/>
              </a:rPr>
              <a:t> </a:t>
            </a:r>
            <a:r>
              <a:rPr lang="it-IT" sz="2800" dirty="0">
                <a:solidFill>
                  <a:srgbClr val="009999"/>
                </a:solidFill>
                <a:latin typeface="Arial MT"/>
                <a:cs typeface="Arial MT"/>
              </a:rPr>
              <a:t>numerici,</a:t>
            </a:r>
            <a:r>
              <a:rPr lang="it-IT" sz="2800" spc="15" dirty="0">
                <a:solidFill>
                  <a:srgbClr val="009999"/>
                </a:solidFill>
                <a:latin typeface="Arial MT"/>
                <a:cs typeface="Arial MT"/>
              </a:rPr>
              <a:t> </a:t>
            </a:r>
            <a:r>
              <a:rPr lang="it-IT" sz="2800" dirty="0">
                <a:solidFill>
                  <a:srgbClr val="009999"/>
                </a:solidFill>
                <a:latin typeface="Arial MT"/>
                <a:cs typeface="Arial MT"/>
              </a:rPr>
              <a:t>non</a:t>
            </a:r>
            <a:r>
              <a:rPr lang="it-IT" sz="2800" spc="20" dirty="0">
                <a:solidFill>
                  <a:srgbClr val="009999"/>
                </a:solidFill>
                <a:latin typeface="Arial MT"/>
                <a:cs typeface="Arial MT"/>
              </a:rPr>
              <a:t> </a:t>
            </a:r>
            <a:r>
              <a:rPr lang="it-IT" sz="2800" spc="-5" dirty="0">
                <a:solidFill>
                  <a:srgbClr val="009999"/>
                </a:solidFill>
                <a:latin typeface="Arial MT"/>
                <a:cs typeface="Arial MT"/>
              </a:rPr>
              <a:t>qualificabile</a:t>
            </a:r>
            <a:r>
              <a:rPr lang="it-IT" sz="2800" spc="20" dirty="0">
                <a:solidFill>
                  <a:srgbClr val="009999"/>
                </a:solidFill>
                <a:latin typeface="Arial MT"/>
                <a:cs typeface="Arial MT"/>
              </a:rPr>
              <a:t> </a:t>
            </a:r>
            <a:r>
              <a:rPr lang="it-IT" sz="2800" dirty="0">
                <a:solidFill>
                  <a:srgbClr val="009999"/>
                </a:solidFill>
                <a:latin typeface="Arial MT"/>
                <a:cs typeface="Arial MT"/>
              </a:rPr>
              <a:t>come</a:t>
            </a:r>
            <a:r>
              <a:rPr lang="it-IT" sz="2800" spc="20" dirty="0">
                <a:solidFill>
                  <a:srgbClr val="009999"/>
                </a:solidFill>
                <a:latin typeface="Arial MT"/>
                <a:cs typeface="Arial MT"/>
              </a:rPr>
              <a:t> </a:t>
            </a:r>
            <a:r>
              <a:rPr lang="it-IT" sz="2800" dirty="0">
                <a:solidFill>
                  <a:srgbClr val="009999"/>
                </a:solidFill>
                <a:latin typeface="Arial MT"/>
                <a:cs typeface="Arial MT"/>
              </a:rPr>
              <a:t>macchine </a:t>
            </a:r>
            <a:r>
              <a:rPr lang="it-IT" sz="2800" spc="5" dirty="0">
                <a:solidFill>
                  <a:srgbClr val="009999"/>
                </a:solidFill>
                <a:latin typeface="Arial MT"/>
                <a:cs typeface="Arial MT"/>
              </a:rPr>
              <a:t> </a:t>
            </a:r>
            <a:r>
              <a:rPr lang="it-IT" sz="2800" spc="-5" dirty="0">
                <a:solidFill>
                  <a:srgbClr val="009999"/>
                </a:solidFill>
                <a:latin typeface="Arial MT"/>
                <a:cs typeface="Arial MT"/>
              </a:rPr>
              <a:t>di Turing</a:t>
            </a:r>
            <a:endParaRPr lang="it-IT" sz="2800" dirty="0">
              <a:latin typeface="Arial MT"/>
              <a:cs typeface="Arial M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C7A3B-8ACD-DF5E-C76F-5683C11569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9E55D8-2316-A12E-BE9E-C69476A91E13}"/>
              </a:ext>
            </a:extLst>
          </p:cNvPr>
          <p:cNvSpPr>
            <a:spLocks noGrp="1"/>
          </p:cNvSpPr>
          <p:nvPr>
            <p:ph type="title"/>
          </p:nvPr>
        </p:nvSpPr>
        <p:spPr>
          <a:xfrm>
            <a:off x="0" y="274638"/>
            <a:ext cx="12192000" cy="1143000"/>
          </a:xfrm>
        </p:spPr>
        <p:txBody>
          <a:bodyPr>
            <a:normAutofit/>
          </a:bodyPr>
          <a:lstStyle/>
          <a:p>
            <a:r>
              <a:rPr lang="it-IT" dirty="0"/>
              <a:t>Calcolatore o calcolatrice</a:t>
            </a:r>
            <a:endParaRPr dirty="0"/>
          </a:p>
        </p:txBody>
      </p:sp>
      <p:sp>
        <p:nvSpPr>
          <p:cNvPr id="3" name="Content Placeholder 2">
            <a:extLst>
              <a:ext uri="{FF2B5EF4-FFF2-40B4-BE49-F238E27FC236}">
                <a16:creationId xmlns:a16="http://schemas.microsoft.com/office/drawing/2014/main" id="{EA4354ED-21A1-262B-DDBB-47B9EFEA8659}"/>
              </a:ext>
            </a:extLst>
          </p:cNvPr>
          <p:cNvSpPr>
            <a:spLocks noGrp="1"/>
          </p:cNvSpPr>
          <p:nvPr>
            <p:ph idx="1"/>
          </p:nvPr>
        </p:nvSpPr>
        <p:spPr>
          <a:xfrm>
            <a:off x="609600" y="1600201"/>
            <a:ext cx="11054080" cy="4525963"/>
          </a:xfrm>
        </p:spPr>
        <p:txBody>
          <a:bodyPr/>
          <a:lstStyle/>
          <a:p>
            <a:pPr marL="0" indent="0" algn="l">
              <a:buNone/>
            </a:pPr>
            <a:r>
              <a:rPr lang="it-IT" dirty="0"/>
              <a:t>La differenza fondamentale è che</a:t>
            </a:r>
          </a:p>
          <a:p>
            <a:pPr marL="0" indent="0" algn="l">
              <a:buNone/>
            </a:pPr>
            <a:endParaRPr lang="it-IT" dirty="0"/>
          </a:p>
          <a:p>
            <a:pPr marL="0" indent="0" algn="l">
              <a:buNone/>
            </a:pPr>
            <a:r>
              <a:rPr lang="it-IT" dirty="0"/>
              <a:t>– un </a:t>
            </a:r>
            <a:r>
              <a:rPr lang="it-IT" b="1" dirty="0"/>
              <a:t>calcolatore</a:t>
            </a:r>
            <a:r>
              <a:rPr lang="it-IT" dirty="0"/>
              <a:t> può essere programmato in modo tale da consentire al programma di eseguire operazioni diverse a seconda dei risultati intermedi ottenuti</a:t>
            </a:r>
          </a:p>
          <a:p>
            <a:pPr marL="0" indent="0" algn="l">
              <a:buNone/>
            </a:pPr>
            <a:endParaRPr lang="it-IT" dirty="0"/>
          </a:p>
          <a:p>
            <a:pPr marL="0" indent="0" algn="l">
              <a:buNone/>
            </a:pPr>
            <a:r>
              <a:rPr lang="it-IT" dirty="0"/>
              <a:t>– la </a:t>
            </a:r>
            <a:r>
              <a:rPr lang="it-IT" b="1" dirty="0"/>
              <a:t>calcolatrice</a:t>
            </a:r>
            <a:r>
              <a:rPr lang="it-IT" dirty="0"/>
              <a:t> è in grado di svolgere solo funzioni specifiche (somma, radice quadrata, …)</a:t>
            </a:r>
          </a:p>
        </p:txBody>
      </p:sp>
    </p:spTree>
    <p:extLst>
      <p:ext uri="{BB962C8B-B14F-4D97-AF65-F5344CB8AC3E}">
        <p14:creationId xmlns:p14="http://schemas.microsoft.com/office/powerpoint/2010/main" val="2780799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AD386-374E-BFFD-F762-D9C384E649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796251-4959-3012-FB10-625BC04DCCE9}"/>
              </a:ext>
            </a:extLst>
          </p:cNvPr>
          <p:cNvSpPr>
            <a:spLocks noGrp="1"/>
          </p:cNvSpPr>
          <p:nvPr>
            <p:ph type="title"/>
          </p:nvPr>
        </p:nvSpPr>
        <p:spPr>
          <a:xfrm>
            <a:off x="0" y="274638"/>
            <a:ext cx="12192000" cy="1143000"/>
          </a:xfrm>
        </p:spPr>
        <p:txBody>
          <a:bodyPr/>
          <a:lstStyle/>
          <a:p>
            <a:r>
              <a:rPr lang="it-IT" dirty="0"/>
              <a:t>Prime forme di calcolo, l’abaco</a:t>
            </a:r>
          </a:p>
        </p:txBody>
      </p:sp>
      <p:sp>
        <p:nvSpPr>
          <p:cNvPr id="3" name="Content Placeholder 2">
            <a:extLst>
              <a:ext uri="{FF2B5EF4-FFF2-40B4-BE49-F238E27FC236}">
                <a16:creationId xmlns:a16="http://schemas.microsoft.com/office/drawing/2014/main" id="{BAD9B633-EF54-7305-7771-9F2D463D299C}"/>
              </a:ext>
            </a:extLst>
          </p:cNvPr>
          <p:cNvSpPr>
            <a:spLocks noGrp="1"/>
          </p:cNvSpPr>
          <p:nvPr>
            <p:ph idx="1"/>
          </p:nvPr>
        </p:nvSpPr>
        <p:spPr/>
        <p:txBody>
          <a:bodyPr/>
          <a:lstStyle/>
          <a:p>
            <a:pPr marL="0" indent="0" algn="just">
              <a:buNone/>
            </a:pPr>
            <a:r>
              <a:rPr lang="it-IT" dirty="0"/>
              <a:t>Le prime forme di calcolo hanno usato le dita e piccoli oggetti, ma già nel 2.000 A.C. si utilizzava l’abaco che può essere considerata la prima macchina da calcolo.</a:t>
            </a:r>
          </a:p>
        </p:txBody>
      </p:sp>
      <p:pic>
        <p:nvPicPr>
          <p:cNvPr id="4" name="object 4">
            <a:extLst>
              <a:ext uri="{FF2B5EF4-FFF2-40B4-BE49-F238E27FC236}">
                <a16:creationId xmlns:a16="http://schemas.microsoft.com/office/drawing/2014/main" id="{4A682697-5136-B216-68E9-CA4AC7773F0B}"/>
              </a:ext>
            </a:extLst>
          </p:cNvPr>
          <p:cNvPicPr/>
          <p:nvPr/>
        </p:nvPicPr>
        <p:blipFill>
          <a:blip r:embed="rId2" cstate="print"/>
          <a:stretch>
            <a:fillRect/>
          </a:stretch>
        </p:blipFill>
        <p:spPr>
          <a:xfrm>
            <a:off x="7166374" y="3363558"/>
            <a:ext cx="4385546" cy="2817905"/>
          </a:xfrm>
          <a:prstGeom prst="rect">
            <a:avLst/>
          </a:prstGeom>
        </p:spPr>
      </p:pic>
      <p:sp>
        <p:nvSpPr>
          <p:cNvPr id="6" name="CasellaDiTesto 5">
            <a:extLst>
              <a:ext uri="{FF2B5EF4-FFF2-40B4-BE49-F238E27FC236}">
                <a16:creationId xmlns:a16="http://schemas.microsoft.com/office/drawing/2014/main" id="{EAAF8294-807C-79B3-9483-159ACEF99377}"/>
              </a:ext>
            </a:extLst>
          </p:cNvPr>
          <p:cNvSpPr txBox="1"/>
          <p:nvPr/>
        </p:nvSpPr>
        <p:spPr>
          <a:xfrm>
            <a:off x="609600" y="3473195"/>
            <a:ext cx="6096000" cy="1865126"/>
          </a:xfrm>
          <a:prstGeom prst="rect">
            <a:avLst/>
          </a:prstGeom>
          <a:noFill/>
        </p:spPr>
        <p:txBody>
          <a:bodyPr wrap="square">
            <a:spAutoFit/>
          </a:bodyPr>
          <a:lstStyle/>
          <a:p>
            <a:pPr marL="12700" marR="5080" algn="just">
              <a:lnSpc>
                <a:spcPct val="90000"/>
              </a:lnSpc>
              <a:spcBef>
                <a:spcPts val="605"/>
              </a:spcBef>
              <a:tabLst>
                <a:tab pos="354965" algn="l"/>
                <a:tab pos="355600" algn="l"/>
              </a:tabLst>
            </a:pPr>
            <a:r>
              <a:rPr lang="it-IT" sz="3200" dirty="0"/>
              <a:t>Le macchine per  calcolare poi non  hanno subito per  migliaia di anni  particolari modifiche o  innovazioni specifiche</a:t>
            </a:r>
          </a:p>
        </p:txBody>
      </p:sp>
    </p:spTree>
    <p:extLst>
      <p:ext uri="{BB962C8B-B14F-4D97-AF65-F5344CB8AC3E}">
        <p14:creationId xmlns:p14="http://schemas.microsoft.com/office/powerpoint/2010/main" val="2754455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it-IT" dirty="0"/>
              <a:t>La</a:t>
            </a:r>
            <a:r>
              <a:rPr dirty="0"/>
              <a:t> </a:t>
            </a:r>
            <a:r>
              <a:rPr lang="it-IT" dirty="0"/>
              <a:t>pascalina</a:t>
            </a:r>
          </a:p>
        </p:txBody>
      </p:sp>
      <p:sp>
        <p:nvSpPr>
          <p:cNvPr id="3" name="Content Placeholder 2"/>
          <p:cNvSpPr>
            <a:spLocks noGrp="1"/>
          </p:cNvSpPr>
          <p:nvPr>
            <p:ph idx="1"/>
          </p:nvPr>
        </p:nvSpPr>
        <p:spPr>
          <a:xfrm>
            <a:off x="609600" y="1600201"/>
            <a:ext cx="6328126" cy="3103879"/>
          </a:xfrm>
        </p:spPr>
        <p:txBody>
          <a:bodyPr>
            <a:normAutofit/>
          </a:bodyPr>
          <a:lstStyle/>
          <a:p>
            <a:pPr marL="0" indent="0" algn="just">
              <a:buNone/>
            </a:pPr>
            <a:r>
              <a:rPr lang="it-IT" dirty="0"/>
              <a:t>La pascalina (in francese pascaline) è uno strumento di calcolo precursore della moderna calcolatrice. Fu inventata nel 1642 dal matematico e filosofo francese Blaise Pascal, da cui prese il nome.</a:t>
            </a:r>
            <a:endParaRPr dirty="0"/>
          </a:p>
        </p:txBody>
      </p:sp>
      <p:pic>
        <p:nvPicPr>
          <p:cNvPr id="1026" name="Picture 2">
            <a:extLst>
              <a:ext uri="{FF2B5EF4-FFF2-40B4-BE49-F238E27FC236}">
                <a16:creationId xmlns:a16="http://schemas.microsoft.com/office/drawing/2014/main" id="{525FEA2C-0257-D9C0-F739-72D0B83A1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1246" y="1727200"/>
            <a:ext cx="4797074" cy="2631122"/>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5430ECB4-FAD5-E656-501F-AA2A0CD17F21}"/>
              </a:ext>
            </a:extLst>
          </p:cNvPr>
          <p:cNvSpPr txBox="1"/>
          <p:nvPr/>
        </p:nvSpPr>
        <p:spPr>
          <a:xfrm>
            <a:off x="609600" y="4710371"/>
            <a:ext cx="11419840" cy="1077218"/>
          </a:xfrm>
          <a:prstGeom prst="rect">
            <a:avLst/>
          </a:prstGeom>
          <a:noFill/>
        </p:spPr>
        <p:txBody>
          <a:bodyPr wrap="square">
            <a:spAutoFit/>
          </a:bodyPr>
          <a:lstStyle/>
          <a:p>
            <a:r>
              <a:rPr lang="it-IT" sz="3200" dirty="0"/>
              <a:t>Lo strumento consente di addizionare e sottrarre numeri composti da un massimo di dodici cifre, operando automaticamente i riporti.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007F3-029D-582E-7266-D902DE40A40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C8DE298-4FCA-41E9-AC6F-AA3B7D2ACC43}"/>
              </a:ext>
            </a:extLst>
          </p:cNvPr>
          <p:cNvSpPr>
            <a:spLocks noGrp="1"/>
          </p:cNvSpPr>
          <p:nvPr>
            <p:ph type="title"/>
          </p:nvPr>
        </p:nvSpPr>
        <p:spPr/>
        <p:txBody>
          <a:bodyPr/>
          <a:lstStyle/>
          <a:p>
            <a:r>
              <a:rPr lang="it-IT" dirty="0"/>
              <a:t>Agenda</a:t>
            </a:r>
          </a:p>
        </p:txBody>
      </p:sp>
      <p:sp>
        <p:nvSpPr>
          <p:cNvPr id="3" name="Segnaposto contenuto 2">
            <a:extLst>
              <a:ext uri="{FF2B5EF4-FFF2-40B4-BE49-F238E27FC236}">
                <a16:creationId xmlns:a16="http://schemas.microsoft.com/office/drawing/2014/main" id="{19F0FE7F-EF3E-780B-5D2A-A6ABD8215AFE}"/>
              </a:ext>
            </a:extLst>
          </p:cNvPr>
          <p:cNvSpPr>
            <a:spLocks noGrp="1"/>
          </p:cNvSpPr>
          <p:nvPr>
            <p:ph idx="1"/>
          </p:nvPr>
        </p:nvSpPr>
        <p:spPr>
          <a:xfrm>
            <a:off x="609600" y="1249681"/>
            <a:ext cx="10972800" cy="5405120"/>
          </a:xfrm>
        </p:spPr>
        <p:txBody>
          <a:bodyPr>
            <a:normAutofit fontScale="77500" lnSpcReduction="20000"/>
          </a:bodyPr>
          <a:lstStyle/>
          <a:p>
            <a:pPr marL="0" indent="0">
              <a:buNone/>
            </a:pPr>
            <a:r>
              <a:rPr lang="it-IT" dirty="0"/>
              <a:t>Lezione 01: Informatica: cos'è, storia e prospettive</a:t>
            </a:r>
          </a:p>
          <a:p>
            <a:pPr marL="0" indent="0">
              <a:buNone/>
            </a:pPr>
            <a:r>
              <a:rPr lang="it-IT" b="1" dirty="0"/>
              <a:t>2. Storia dell'Informatica</a:t>
            </a:r>
          </a:p>
          <a:p>
            <a:r>
              <a:rPr lang="it-IT" dirty="0"/>
              <a:t>Prime forme di calcolo e computazione</a:t>
            </a:r>
          </a:p>
          <a:p>
            <a:pPr lvl="1"/>
            <a:r>
              <a:rPr lang="it-IT" dirty="0"/>
              <a:t>Abaco e strumenti di calcolo antichi</a:t>
            </a:r>
          </a:p>
          <a:p>
            <a:pPr lvl="1"/>
            <a:r>
              <a:rPr lang="it-IT" dirty="0"/>
              <a:t>Macchine di calcolo meccaniche (es. Pascalina, Macchina di Leibniz)</a:t>
            </a:r>
          </a:p>
          <a:p>
            <a:r>
              <a:rPr lang="it-IT" dirty="0"/>
              <a:t>L'era dei pionieri dell'informatica</a:t>
            </a:r>
          </a:p>
          <a:p>
            <a:pPr lvl="1"/>
            <a:r>
              <a:rPr lang="it-IT" dirty="0"/>
              <a:t>Charles Babbage e la macchina analitica</a:t>
            </a:r>
          </a:p>
          <a:p>
            <a:pPr lvl="1"/>
            <a:r>
              <a:rPr lang="it-IT" dirty="0"/>
              <a:t>Ada Lovelace e il primo concetto di programma</a:t>
            </a:r>
          </a:p>
          <a:p>
            <a:r>
              <a:rPr lang="it-IT" dirty="0"/>
              <a:t>	L'informatica durante la Seconda Guerra Mondiale</a:t>
            </a:r>
          </a:p>
          <a:p>
            <a:pPr lvl="1"/>
            <a:r>
              <a:rPr lang="it-IT" dirty="0"/>
              <a:t>Macchine di Turing e il concetto di "macchina universale"</a:t>
            </a:r>
          </a:p>
          <a:p>
            <a:pPr lvl="1"/>
            <a:r>
              <a:rPr lang="it-IT" dirty="0"/>
              <a:t>ENIAC, il primo computer elettronico</a:t>
            </a:r>
          </a:p>
          <a:p>
            <a:r>
              <a:rPr lang="it-IT" dirty="0"/>
              <a:t>	L'evoluzione dei computer</a:t>
            </a:r>
          </a:p>
          <a:p>
            <a:pPr lvl="1"/>
            <a:r>
              <a:rPr lang="it-IT" dirty="0"/>
              <a:t>Dagli anni '50 agli anni '70: mainframe e minicomputer</a:t>
            </a:r>
          </a:p>
          <a:p>
            <a:pPr lvl="1"/>
            <a:r>
              <a:rPr lang="it-IT" dirty="0"/>
              <a:t>Anni '80 e '90: l'era dei personal computer (PC)</a:t>
            </a:r>
          </a:p>
          <a:p>
            <a:pPr lvl="1"/>
            <a:r>
              <a:rPr lang="it-IT" dirty="0"/>
              <a:t>L’avvento di internet e del World Wide Web</a:t>
            </a:r>
          </a:p>
        </p:txBody>
      </p:sp>
    </p:spTree>
    <p:extLst>
      <p:ext uri="{BB962C8B-B14F-4D97-AF65-F5344CB8AC3E}">
        <p14:creationId xmlns:p14="http://schemas.microsoft.com/office/powerpoint/2010/main" val="1642145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it-IT" dirty="0"/>
              <a:t>Calcolatrici meccaniche</a:t>
            </a:r>
          </a:p>
        </p:txBody>
      </p:sp>
      <p:sp>
        <p:nvSpPr>
          <p:cNvPr id="3" name="Content Placeholder 2"/>
          <p:cNvSpPr>
            <a:spLocks noGrp="1"/>
          </p:cNvSpPr>
          <p:nvPr>
            <p:ph idx="1"/>
          </p:nvPr>
        </p:nvSpPr>
        <p:spPr/>
        <p:txBody>
          <a:bodyPr/>
          <a:lstStyle/>
          <a:p>
            <a:pPr marL="0" indent="0" algn="just">
              <a:buNone/>
            </a:pPr>
            <a:r>
              <a:rPr lang="it-IT" dirty="0"/>
              <a:t>Solo nel '600 la tecnica  raggiunse un livello tale  da permettere la  costruzione di antenati  delle odierne calcolatrici:</a:t>
            </a:r>
          </a:p>
          <a:p>
            <a:pPr algn="just"/>
            <a:r>
              <a:rPr lang="it-IT" dirty="0"/>
              <a:t>la “pascalina”, progettata da Blaise Pascal</a:t>
            </a:r>
          </a:p>
          <a:p>
            <a:pPr algn="just"/>
            <a:r>
              <a:rPr lang="it-IT" dirty="0"/>
              <a:t>la macchina da calcolo di Leibniz, in grado persino di  estrarre la radice quadrata</a:t>
            </a:r>
          </a:p>
        </p:txBody>
      </p:sp>
      <p:pic>
        <p:nvPicPr>
          <p:cNvPr id="4" name="object 4">
            <a:extLst>
              <a:ext uri="{FF2B5EF4-FFF2-40B4-BE49-F238E27FC236}">
                <a16:creationId xmlns:a16="http://schemas.microsoft.com/office/drawing/2014/main" id="{430C8DE1-008C-15A9-4344-09B9E5D25461}"/>
              </a:ext>
            </a:extLst>
          </p:cNvPr>
          <p:cNvPicPr/>
          <p:nvPr/>
        </p:nvPicPr>
        <p:blipFill>
          <a:blip r:embed="rId2" cstate="print"/>
          <a:stretch>
            <a:fillRect/>
          </a:stretch>
        </p:blipFill>
        <p:spPr>
          <a:xfrm>
            <a:off x="7920917" y="4179295"/>
            <a:ext cx="4160496" cy="2554545"/>
          </a:xfrm>
          <a:prstGeom prst="rect">
            <a:avLst/>
          </a:prstGeom>
        </p:spPr>
      </p:pic>
      <p:sp>
        <p:nvSpPr>
          <p:cNvPr id="7" name="CasellaDiTesto 6">
            <a:extLst>
              <a:ext uri="{FF2B5EF4-FFF2-40B4-BE49-F238E27FC236}">
                <a16:creationId xmlns:a16="http://schemas.microsoft.com/office/drawing/2014/main" id="{29AB606C-9019-0E61-815F-971137B9A43B}"/>
              </a:ext>
            </a:extLst>
          </p:cNvPr>
          <p:cNvSpPr txBox="1"/>
          <p:nvPr/>
        </p:nvSpPr>
        <p:spPr>
          <a:xfrm>
            <a:off x="650240" y="4285706"/>
            <a:ext cx="7254240" cy="2062103"/>
          </a:xfrm>
          <a:prstGeom prst="rect">
            <a:avLst/>
          </a:prstGeom>
          <a:noFill/>
        </p:spPr>
        <p:txBody>
          <a:bodyPr wrap="square">
            <a:spAutoFit/>
          </a:bodyPr>
          <a:lstStyle/>
          <a:p>
            <a:pPr marL="285750" indent="-285750" algn="just">
              <a:buFont typeface="Arial" panose="020B0604020202020204" pitchFamily="34" charset="0"/>
              <a:buChar char="•"/>
            </a:pPr>
            <a:r>
              <a:rPr lang="it-IT" sz="3200" dirty="0"/>
              <a:t>la prima macchina calcolatrice, realizzata nel 1623 a  Tubingen da Schickard, era in grado di eseguire le  quattro operazioni basilari dell'aritmetica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94EC7-563E-409E-D8E4-9113D7E3EB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BDCE3E-0259-E707-602A-6B7E6AA4D944}"/>
              </a:ext>
            </a:extLst>
          </p:cNvPr>
          <p:cNvSpPr>
            <a:spLocks noGrp="1"/>
          </p:cNvSpPr>
          <p:nvPr>
            <p:ph type="title"/>
          </p:nvPr>
        </p:nvSpPr>
        <p:spPr>
          <a:xfrm>
            <a:off x="0" y="274638"/>
            <a:ext cx="12192000" cy="1143000"/>
          </a:xfrm>
        </p:spPr>
        <p:txBody>
          <a:bodyPr/>
          <a:lstStyle/>
          <a:p>
            <a:r>
              <a:rPr lang="it-IT" dirty="0"/>
              <a:t>Calcolatrici meccaniche</a:t>
            </a:r>
          </a:p>
        </p:txBody>
      </p:sp>
      <p:sp>
        <p:nvSpPr>
          <p:cNvPr id="3" name="Content Placeholder 2">
            <a:extLst>
              <a:ext uri="{FF2B5EF4-FFF2-40B4-BE49-F238E27FC236}">
                <a16:creationId xmlns:a16="http://schemas.microsoft.com/office/drawing/2014/main" id="{EF368D9B-AB67-51BC-8519-7DCC6D6C50C7}"/>
              </a:ext>
            </a:extLst>
          </p:cNvPr>
          <p:cNvSpPr>
            <a:spLocks noGrp="1"/>
          </p:cNvSpPr>
          <p:nvPr>
            <p:ph idx="1"/>
          </p:nvPr>
        </p:nvSpPr>
        <p:spPr/>
        <p:txBody>
          <a:bodyPr/>
          <a:lstStyle/>
          <a:p>
            <a:pPr marL="0" indent="0" algn="just">
              <a:buNone/>
            </a:pPr>
            <a:r>
              <a:rPr lang="it-IT" dirty="0"/>
              <a:t>Le macchine calcolatrici non si diffusero a  causa della delicatezza dei loro meccanismi.</a:t>
            </a:r>
          </a:p>
          <a:p>
            <a:pPr marL="0" indent="0" algn="just">
              <a:buNone/>
            </a:pPr>
            <a:r>
              <a:rPr lang="it-IT" dirty="0"/>
              <a:t>Solo agli inizi dell'800 conobbero una  diffusione, specialmente in ambito bancario e  commerciale (sono di quest'epoca i primi  registratori di cassa, ad esempio).</a:t>
            </a:r>
          </a:p>
          <a:p>
            <a:pPr marL="0" indent="0" algn="just">
              <a:buNone/>
            </a:pPr>
            <a:r>
              <a:rPr lang="it-IT" dirty="0"/>
              <a:t>Fu in quest'epoca che però furono definiti gli  elementi concettuali che sono alla base dei  calcolatori moderni, ad opera dell'inglese  Charles Babbage</a:t>
            </a:r>
          </a:p>
        </p:txBody>
      </p:sp>
    </p:spTree>
    <p:extLst>
      <p:ext uri="{BB962C8B-B14F-4D97-AF65-F5344CB8AC3E}">
        <p14:creationId xmlns:p14="http://schemas.microsoft.com/office/powerpoint/2010/main" val="4050802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A3441-5945-15CF-3C63-F03B30461B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C8ECD7-1A3B-AB0C-F222-A1FB315E145B}"/>
              </a:ext>
            </a:extLst>
          </p:cNvPr>
          <p:cNvSpPr>
            <a:spLocks noGrp="1"/>
          </p:cNvSpPr>
          <p:nvPr>
            <p:ph type="title"/>
          </p:nvPr>
        </p:nvSpPr>
        <p:spPr>
          <a:xfrm>
            <a:off x="0" y="274638"/>
            <a:ext cx="12192000" cy="1143000"/>
          </a:xfrm>
        </p:spPr>
        <p:txBody>
          <a:bodyPr/>
          <a:lstStyle/>
          <a:p>
            <a:r>
              <a:rPr lang="it-IT" dirty="0"/>
              <a:t>Charles Babbage</a:t>
            </a:r>
          </a:p>
        </p:txBody>
      </p:sp>
      <p:sp>
        <p:nvSpPr>
          <p:cNvPr id="3" name="Content Placeholder 2">
            <a:extLst>
              <a:ext uri="{FF2B5EF4-FFF2-40B4-BE49-F238E27FC236}">
                <a16:creationId xmlns:a16="http://schemas.microsoft.com/office/drawing/2014/main" id="{035B87AF-6397-CACB-C5D9-E9BDC52642F5}"/>
              </a:ext>
            </a:extLst>
          </p:cNvPr>
          <p:cNvSpPr>
            <a:spLocks noGrp="1"/>
          </p:cNvSpPr>
          <p:nvPr>
            <p:ph idx="1"/>
          </p:nvPr>
        </p:nvSpPr>
        <p:spPr>
          <a:xfrm>
            <a:off x="609600" y="2194560"/>
            <a:ext cx="10972800" cy="4073842"/>
          </a:xfrm>
        </p:spPr>
        <p:txBody>
          <a:bodyPr>
            <a:normAutofit/>
          </a:bodyPr>
          <a:lstStyle/>
          <a:p>
            <a:pPr marL="0" indent="0" algn="just">
              <a:buNone/>
            </a:pPr>
            <a:endParaRPr lang="it-IT" dirty="0"/>
          </a:p>
          <a:p>
            <a:pPr marL="0" indent="0" algn="just">
              <a:buNone/>
            </a:pPr>
            <a:endParaRPr lang="it-IT" dirty="0"/>
          </a:p>
          <a:p>
            <a:pPr marL="0" indent="0" algn="just">
              <a:buNone/>
            </a:pPr>
            <a:endParaRPr lang="it-IT" dirty="0"/>
          </a:p>
          <a:p>
            <a:pPr marL="0" indent="0" algn="just">
              <a:buNone/>
            </a:pPr>
            <a:r>
              <a:rPr lang="it-IT" dirty="0"/>
              <a:t>Il motore analitico prevedeva  anche un'istruzione di salto  condizionale, ovvero di modifica dell'ordine delle istruzioni in base a una  condizione.</a:t>
            </a:r>
          </a:p>
        </p:txBody>
      </p:sp>
      <p:pic>
        <p:nvPicPr>
          <p:cNvPr id="4" name="object 4">
            <a:extLst>
              <a:ext uri="{FF2B5EF4-FFF2-40B4-BE49-F238E27FC236}">
                <a16:creationId xmlns:a16="http://schemas.microsoft.com/office/drawing/2014/main" id="{AD028454-6805-C510-ABBB-472B08C995A6}"/>
              </a:ext>
            </a:extLst>
          </p:cNvPr>
          <p:cNvPicPr/>
          <p:nvPr/>
        </p:nvPicPr>
        <p:blipFill>
          <a:blip r:embed="rId2" cstate="print"/>
          <a:stretch>
            <a:fillRect/>
          </a:stretch>
        </p:blipFill>
        <p:spPr>
          <a:xfrm>
            <a:off x="9103360" y="511811"/>
            <a:ext cx="2997900" cy="3296199"/>
          </a:xfrm>
          <a:prstGeom prst="rect">
            <a:avLst/>
          </a:prstGeom>
        </p:spPr>
      </p:pic>
      <p:sp>
        <p:nvSpPr>
          <p:cNvPr id="6" name="CasellaDiTesto 5">
            <a:extLst>
              <a:ext uri="{FF2B5EF4-FFF2-40B4-BE49-F238E27FC236}">
                <a16:creationId xmlns:a16="http://schemas.microsoft.com/office/drawing/2014/main" id="{17E74EB5-4FB8-0BD0-FE86-902917AA3DCE}"/>
              </a:ext>
            </a:extLst>
          </p:cNvPr>
          <p:cNvSpPr txBox="1"/>
          <p:nvPr/>
        </p:nvSpPr>
        <p:spPr>
          <a:xfrm>
            <a:off x="609600" y="2052447"/>
            <a:ext cx="8220140" cy="1569660"/>
          </a:xfrm>
          <a:prstGeom prst="rect">
            <a:avLst/>
          </a:prstGeom>
          <a:noFill/>
        </p:spPr>
        <p:txBody>
          <a:bodyPr wrap="square">
            <a:spAutoFit/>
          </a:bodyPr>
          <a:lstStyle/>
          <a:p>
            <a:pPr marL="0" indent="0" algn="just">
              <a:buNone/>
            </a:pPr>
            <a:r>
              <a:rPr lang="it-IT" sz="3200" dirty="0"/>
              <a:t>Il “motore analitico” prevedeva non più una serie fissa di operazioni ma una “programmabilità”  vera e propria.</a:t>
            </a:r>
          </a:p>
        </p:txBody>
      </p:sp>
    </p:spTree>
    <p:extLst>
      <p:ext uri="{BB962C8B-B14F-4D97-AF65-F5344CB8AC3E}">
        <p14:creationId xmlns:p14="http://schemas.microsoft.com/office/powerpoint/2010/main" val="1133211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E5DE7-5970-8ED9-4FD1-DA619E057A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016E48-5ED2-6535-8A15-FB7FA40BE469}"/>
              </a:ext>
            </a:extLst>
          </p:cNvPr>
          <p:cNvSpPr>
            <a:spLocks noGrp="1"/>
          </p:cNvSpPr>
          <p:nvPr>
            <p:ph type="title"/>
          </p:nvPr>
        </p:nvSpPr>
        <p:spPr>
          <a:xfrm>
            <a:off x="0" y="274638"/>
            <a:ext cx="12192000" cy="1143000"/>
          </a:xfrm>
        </p:spPr>
        <p:txBody>
          <a:bodyPr/>
          <a:lstStyle/>
          <a:p>
            <a:r>
              <a:rPr lang="it-IT" dirty="0"/>
              <a:t>Babbage Engine</a:t>
            </a:r>
          </a:p>
        </p:txBody>
      </p:sp>
      <p:sp>
        <p:nvSpPr>
          <p:cNvPr id="3" name="Content Placeholder 2">
            <a:extLst>
              <a:ext uri="{FF2B5EF4-FFF2-40B4-BE49-F238E27FC236}">
                <a16:creationId xmlns:a16="http://schemas.microsoft.com/office/drawing/2014/main" id="{9CCEE62B-4273-85BC-4ED9-58C5BC5AD6F3}"/>
              </a:ext>
            </a:extLst>
          </p:cNvPr>
          <p:cNvSpPr>
            <a:spLocks noGrp="1"/>
          </p:cNvSpPr>
          <p:nvPr>
            <p:ph idx="1"/>
          </p:nvPr>
        </p:nvSpPr>
        <p:spPr>
          <a:xfrm>
            <a:off x="609600" y="1295402"/>
            <a:ext cx="10972800" cy="1143000"/>
          </a:xfrm>
        </p:spPr>
        <p:txBody>
          <a:bodyPr>
            <a:normAutofit/>
          </a:bodyPr>
          <a:lstStyle/>
          <a:p>
            <a:pPr marL="0" indent="0" algn="just">
              <a:buNone/>
            </a:pPr>
            <a:r>
              <a:rPr lang="it-IT" dirty="0"/>
              <a:t>Questa macchina non fu però mai realizzata, e il  lavoro di Babbage fu dimenticato.</a:t>
            </a:r>
          </a:p>
        </p:txBody>
      </p:sp>
      <p:sp>
        <p:nvSpPr>
          <p:cNvPr id="7" name="CasellaDiTesto 6">
            <a:extLst>
              <a:ext uri="{FF2B5EF4-FFF2-40B4-BE49-F238E27FC236}">
                <a16:creationId xmlns:a16="http://schemas.microsoft.com/office/drawing/2014/main" id="{B9EBA4A2-7039-3AE5-71F5-1BF1B126DD5C}"/>
              </a:ext>
            </a:extLst>
          </p:cNvPr>
          <p:cNvSpPr txBox="1"/>
          <p:nvPr/>
        </p:nvSpPr>
        <p:spPr>
          <a:xfrm>
            <a:off x="609600" y="2403662"/>
            <a:ext cx="6096000" cy="4031873"/>
          </a:xfrm>
          <a:prstGeom prst="rect">
            <a:avLst/>
          </a:prstGeom>
          <a:noFill/>
        </p:spPr>
        <p:txBody>
          <a:bodyPr wrap="square">
            <a:spAutoFit/>
          </a:bodyPr>
          <a:lstStyle/>
          <a:p>
            <a:r>
              <a:rPr lang="it-IT" sz="3200" dirty="0"/>
              <a:t>Il primo Babbage Engine completo è stato completato a Londra nel 2002, 153 anni dopo la sua progettazione. Costruito fedelmente ai disegni originali, è composto da 8.000 parti, pesa cinque tonnellate e misura 11 piedi di lunghezza (circa 3,35 m).</a:t>
            </a:r>
          </a:p>
        </p:txBody>
      </p:sp>
      <p:pic>
        <p:nvPicPr>
          <p:cNvPr id="2050" name="Picture 2">
            <a:extLst>
              <a:ext uri="{FF2B5EF4-FFF2-40B4-BE49-F238E27FC236}">
                <a16:creationId xmlns:a16="http://schemas.microsoft.com/office/drawing/2014/main" id="{7C3EE9D7-3D13-0969-7A9A-43C181C4E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3365" y="2214882"/>
            <a:ext cx="5053835" cy="3848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400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7" y="274638"/>
            <a:ext cx="12176066" cy="1143000"/>
          </a:xfrm>
        </p:spPr>
        <p:txBody>
          <a:bodyPr/>
          <a:lstStyle/>
          <a:p>
            <a:r>
              <a:rPr lang="it-IT" dirty="0"/>
              <a:t>La nascita di IBM</a:t>
            </a:r>
          </a:p>
        </p:txBody>
      </p:sp>
      <p:sp>
        <p:nvSpPr>
          <p:cNvPr id="3" name="Content Placeholder 2"/>
          <p:cNvSpPr>
            <a:spLocks noGrp="1"/>
          </p:cNvSpPr>
          <p:nvPr>
            <p:ph idx="1"/>
          </p:nvPr>
        </p:nvSpPr>
        <p:spPr>
          <a:xfrm>
            <a:off x="609600" y="1828800"/>
            <a:ext cx="5811520" cy="4297364"/>
          </a:xfrm>
        </p:spPr>
        <p:txBody>
          <a:bodyPr>
            <a:normAutofit lnSpcReduction="10000"/>
          </a:bodyPr>
          <a:lstStyle/>
          <a:p>
            <a:pPr marL="0" indent="0" algn="just">
              <a:buNone/>
            </a:pPr>
            <a:r>
              <a:rPr lang="it-IT" dirty="0"/>
              <a:t>Solo nel 1890 l’elaborazione automatica  dei dati riprese impulso</a:t>
            </a:r>
          </a:p>
          <a:p>
            <a:pPr marL="0" indent="0" algn="just">
              <a:buNone/>
            </a:pPr>
            <a:r>
              <a:rPr lang="it-IT" dirty="0"/>
              <a:t>– Hermann Hollerith inventa una macchina  meccanografica usata per il censimento degli  USA.</a:t>
            </a:r>
          </a:p>
          <a:p>
            <a:pPr marL="0" indent="0" algn="just">
              <a:buNone/>
            </a:pPr>
            <a:r>
              <a:rPr lang="it-IT" dirty="0"/>
              <a:t>Nel 1924 Hollerith fondò la International  Business Machine (IBM)</a:t>
            </a:r>
          </a:p>
        </p:txBody>
      </p:sp>
      <p:pic>
        <p:nvPicPr>
          <p:cNvPr id="5" name="Immagine 4">
            <a:extLst>
              <a:ext uri="{FF2B5EF4-FFF2-40B4-BE49-F238E27FC236}">
                <a16:creationId xmlns:a16="http://schemas.microsoft.com/office/drawing/2014/main" id="{A1B341C7-9A62-3C1C-2D7A-ABC12E466087}"/>
              </a:ext>
            </a:extLst>
          </p:cNvPr>
          <p:cNvPicPr>
            <a:picLocks noChangeAspect="1"/>
          </p:cNvPicPr>
          <p:nvPr/>
        </p:nvPicPr>
        <p:blipFill>
          <a:blip r:embed="rId2"/>
          <a:stretch>
            <a:fillRect/>
          </a:stretch>
        </p:blipFill>
        <p:spPr>
          <a:xfrm>
            <a:off x="6543040" y="1461060"/>
            <a:ext cx="5528820" cy="508197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6CC7C0-6A27-7225-ABAA-1F9F899EAE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380659-7B26-F68C-8740-05865308E401}"/>
              </a:ext>
            </a:extLst>
          </p:cNvPr>
          <p:cNvSpPr>
            <a:spLocks noGrp="1"/>
          </p:cNvSpPr>
          <p:nvPr>
            <p:ph type="title"/>
          </p:nvPr>
        </p:nvSpPr>
        <p:spPr>
          <a:xfrm>
            <a:off x="7967" y="274638"/>
            <a:ext cx="12176066" cy="1143000"/>
          </a:xfrm>
        </p:spPr>
        <p:txBody>
          <a:bodyPr/>
          <a:lstStyle/>
          <a:p>
            <a:r>
              <a:rPr lang="it-IT" dirty="0"/>
              <a:t>Dopo il 1920</a:t>
            </a:r>
          </a:p>
        </p:txBody>
      </p:sp>
      <p:sp>
        <p:nvSpPr>
          <p:cNvPr id="3" name="Content Placeholder 2">
            <a:extLst>
              <a:ext uri="{FF2B5EF4-FFF2-40B4-BE49-F238E27FC236}">
                <a16:creationId xmlns:a16="http://schemas.microsoft.com/office/drawing/2014/main" id="{E416B68C-64DD-F85A-EA02-E48638FA6985}"/>
              </a:ext>
            </a:extLst>
          </p:cNvPr>
          <p:cNvSpPr>
            <a:spLocks noGrp="1"/>
          </p:cNvSpPr>
          <p:nvPr>
            <p:ph idx="1"/>
          </p:nvPr>
        </p:nvSpPr>
        <p:spPr>
          <a:xfrm>
            <a:off x="609600" y="1828800"/>
            <a:ext cx="10972800" cy="4297364"/>
          </a:xfrm>
        </p:spPr>
        <p:txBody>
          <a:bodyPr/>
          <a:lstStyle/>
          <a:p>
            <a:pPr marL="0" indent="0" algn="just">
              <a:buNone/>
            </a:pPr>
            <a:r>
              <a:rPr lang="it-IT" dirty="0"/>
              <a:t>La macchina di calcolo diventa una  qualsiasi macchina in grado di eseguire il  lavoro di un “computer” (inteso come  persona che esegue calcoli), in base alla  tesi di Church-</a:t>
            </a:r>
            <a:r>
              <a:rPr lang="it-IT" b="1" dirty="0"/>
              <a:t>Turing</a:t>
            </a:r>
            <a:r>
              <a:rPr lang="it-IT" dirty="0"/>
              <a:t>:</a:t>
            </a:r>
          </a:p>
          <a:p>
            <a:pPr marL="0" indent="0" algn="just">
              <a:buNone/>
            </a:pPr>
            <a:r>
              <a:rPr lang="it-IT" dirty="0">
                <a:solidFill>
                  <a:srgbClr val="FF0000"/>
                </a:solidFill>
              </a:rPr>
              <a:t>– Un metodo matematico è efficace se può  essere descritto da una lista di istruzioni eseguibili con carta e penna da un impiegato  non ingenuo ma comunque privo di intuito.</a:t>
            </a:r>
          </a:p>
          <a:p>
            <a:pPr marL="0" indent="0" algn="just">
              <a:buNone/>
            </a:pPr>
            <a:endParaRPr lang="it-IT" dirty="0"/>
          </a:p>
        </p:txBody>
      </p:sp>
    </p:spTree>
    <p:extLst>
      <p:ext uri="{BB962C8B-B14F-4D97-AF65-F5344CB8AC3E}">
        <p14:creationId xmlns:p14="http://schemas.microsoft.com/office/powerpoint/2010/main" val="3807742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C8F68-586C-CCA6-E2BF-527642340F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33EC30-B534-AF0D-B5C4-2AAE9787C9E0}"/>
              </a:ext>
            </a:extLst>
          </p:cNvPr>
          <p:cNvSpPr>
            <a:spLocks noGrp="1"/>
          </p:cNvSpPr>
          <p:nvPr>
            <p:ph type="title"/>
          </p:nvPr>
        </p:nvSpPr>
        <p:spPr>
          <a:xfrm>
            <a:off x="7967" y="274638"/>
            <a:ext cx="12176066" cy="1143000"/>
          </a:xfrm>
        </p:spPr>
        <p:txBody>
          <a:bodyPr/>
          <a:lstStyle/>
          <a:p>
            <a:r>
              <a:rPr lang="it-IT" dirty="0"/>
              <a:t>Alan Turing e le macchine</a:t>
            </a:r>
          </a:p>
        </p:txBody>
      </p:sp>
      <p:sp>
        <p:nvSpPr>
          <p:cNvPr id="3" name="Content Placeholder 2">
            <a:extLst>
              <a:ext uri="{FF2B5EF4-FFF2-40B4-BE49-F238E27FC236}">
                <a16:creationId xmlns:a16="http://schemas.microsoft.com/office/drawing/2014/main" id="{8D428B24-46FB-0B37-E71A-37FE4C78F241}"/>
              </a:ext>
            </a:extLst>
          </p:cNvPr>
          <p:cNvSpPr>
            <a:spLocks noGrp="1"/>
          </p:cNvSpPr>
          <p:nvPr>
            <p:ph idx="1"/>
          </p:nvPr>
        </p:nvSpPr>
        <p:spPr>
          <a:xfrm>
            <a:off x="609600" y="1828800"/>
            <a:ext cx="10972800" cy="4297364"/>
          </a:xfrm>
        </p:spPr>
        <p:txBody>
          <a:bodyPr/>
          <a:lstStyle/>
          <a:p>
            <a:pPr marL="0" indent="0" algn="just">
              <a:buNone/>
            </a:pPr>
            <a:r>
              <a:rPr lang="it-IT" dirty="0"/>
              <a:t>Alan Turing (23 giugno 1912 - 7 giugno 1954) è stato uno dei primi teorizzatori delle aree di studio oggi conosciute come informatica e intelligenza artificiale.</a:t>
            </a:r>
          </a:p>
          <a:p>
            <a:pPr marL="0" indent="0" algn="just">
              <a:buNone/>
            </a:pPr>
            <a:r>
              <a:rPr lang="it-IT" dirty="0"/>
              <a:t>Durante il secondo conflitto mondiale il suo contributo è stato fondamentale per scoprire la strategia bellica della Germania, ma non è bastato a salvarlo dal processo e successiva condanna per omosessualità.</a:t>
            </a:r>
          </a:p>
          <a:p>
            <a:pPr marL="0" indent="0" algn="just">
              <a:buNone/>
            </a:pPr>
            <a:endParaRPr lang="it-IT" dirty="0"/>
          </a:p>
        </p:txBody>
      </p:sp>
      <p:pic>
        <p:nvPicPr>
          <p:cNvPr id="2050" name="Picture 2">
            <a:extLst>
              <a:ext uri="{FF2B5EF4-FFF2-40B4-BE49-F238E27FC236}">
                <a16:creationId xmlns:a16="http://schemas.microsoft.com/office/drawing/2014/main" id="{413B9106-5095-A4B6-EC06-5067039A6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033" y="9741"/>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981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B29BB-CB77-BD4D-77A7-578989242C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5770F3-B990-203D-DC34-251F92E41CC6}"/>
              </a:ext>
            </a:extLst>
          </p:cNvPr>
          <p:cNvSpPr>
            <a:spLocks noGrp="1"/>
          </p:cNvSpPr>
          <p:nvPr>
            <p:ph type="title"/>
          </p:nvPr>
        </p:nvSpPr>
        <p:spPr>
          <a:xfrm>
            <a:off x="-1" y="274638"/>
            <a:ext cx="12184033" cy="1143000"/>
          </a:xfrm>
        </p:spPr>
        <p:txBody>
          <a:bodyPr/>
          <a:lstStyle/>
          <a:p>
            <a:r>
              <a:rPr lang="it-IT" dirty="0"/>
              <a:t>La macchina di </a:t>
            </a:r>
            <a:r>
              <a:rPr dirty="0"/>
              <a:t>Turing</a:t>
            </a:r>
          </a:p>
        </p:txBody>
      </p:sp>
      <p:sp>
        <p:nvSpPr>
          <p:cNvPr id="3" name="Content Placeholder 2">
            <a:extLst>
              <a:ext uri="{FF2B5EF4-FFF2-40B4-BE49-F238E27FC236}">
                <a16:creationId xmlns:a16="http://schemas.microsoft.com/office/drawing/2014/main" id="{D383A174-2450-0EF0-101E-9382F2345D25}"/>
              </a:ext>
            </a:extLst>
          </p:cNvPr>
          <p:cNvSpPr>
            <a:spLocks noGrp="1"/>
          </p:cNvSpPr>
          <p:nvPr>
            <p:ph idx="1"/>
          </p:nvPr>
        </p:nvSpPr>
        <p:spPr>
          <a:xfrm>
            <a:off x="609600" y="1503680"/>
            <a:ext cx="10972800" cy="5181600"/>
          </a:xfrm>
        </p:spPr>
        <p:txBody>
          <a:bodyPr>
            <a:normAutofit fontScale="92500" lnSpcReduction="10000"/>
          </a:bodyPr>
          <a:lstStyle/>
          <a:p>
            <a:pPr marL="0" indent="0" algn="just">
              <a:buNone/>
            </a:pPr>
            <a:r>
              <a:rPr lang="it-IT" dirty="0"/>
              <a:t>Cos’è la Macchina di Turing?</a:t>
            </a:r>
          </a:p>
          <a:p>
            <a:pPr marL="0" indent="0" algn="just">
              <a:buNone/>
            </a:pPr>
            <a:r>
              <a:rPr lang="it-IT" dirty="0"/>
              <a:t>Si tratta di un </a:t>
            </a:r>
            <a:r>
              <a:rPr lang="it-IT" b="1" dirty="0"/>
              <a:t>modello matematico </a:t>
            </a:r>
            <a:r>
              <a:rPr lang="it-IT" dirty="0"/>
              <a:t>che arriva a ridurre tutte le operazioni contenute in esso ai costituenti basilari, talmente semplificati da poter essere svolti da una macchina.</a:t>
            </a:r>
          </a:p>
          <a:p>
            <a:pPr marL="0" indent="0" algn="just">
              <a:buNone/>
            </a:pPr>
            <a:endParaRPr lang="it-IT" dirty="0"/>
          </a:p>
          <a:p>
            <a:pPr marL="0" indent="0" algn="just">
              <a:buNone/>
            </a:pPr>
            <a:r>
              <a:rPr lang="it-IT" dirty="0"/>
              <a:t>Ora conosciuta come tesi di Church-Turing, dimostra che tutto ciò che è </a:t>
            </a:r>
            <a:r>
              <a:rPr lang="it-IT" b="1" dirty="0"/>
              <a:t>umanamente computabile </a:t>
            </a:r>
            <a:r>
              <a:rPr lang="it-IT" dirty="0"/>
              <a:t>può essere calcolato da una macchina.</a:t>
            </a:r>
          </a:p>
          <a:p>
            <a:pPr marL="0" indent="0" algn="just">
              <a:buNone/>
            </a:pPr>
            <a:endParaRPr lang="it-IT" dirty="0"/>
          </a:p>
          <a:p>
            <a:pPr marL="0" indent="0" algn="just">
              <a:buNone/>
            </a:pPr>
            <a:r>
              <a:rPr lang="it-IT" dirty="0"/>
              <a:t>Il padre dell’informatica è proprio Alan Turing l’inventore dell’informatica tanto che il maggior riconoscimento in ambito informatico porta proprio il suo nome.</a:t>
            </a:r>
            <a:endParaRPr dirty="0"/>
          </a:p>
        </p:txBody>
      </p:sp>
      <p:pic>
        <p:nvPicPr>
          <p:cNvPr id="2050" name="Picture 2">
            <a:extLst>
              <a:ext uri="{FF2B5EF4-FFF2-40B4-BE49-F238E27FC236}">
                <a16:creationId xmlns:a16="http://schemas.microsoft.com/office/drawing/2014/main" id="{66A0CB47-5061-9428-CC45-527C84C95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033" y="9741"/>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716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9BC1B-5339-9FE5-99BF-E4C5AFF654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552A6A-0627-97AF-7EE9-F52E6BB9D8F0}"/>
              </a:ext>
            </a:extLst>
          </p:cNvPr>
          <p:cNvSpPr>
            <a:spLocks noGrp="1"/>
          </p:cNvSpPr>
          <p:nvPr>
            <p:ph type="title"/>
          </p:nvPr>
        </p:nvSpPr>
        <p:spPr>
          <a:xfrm>
            <a:off x="-1" y="274638"/>
            <a:ext cx="12184033" cy="1143000"/>
          </a:xfrm>
        </p:spPr>
        <p:txBody>
          <a:bodyPr/>
          <a:lstStyle/>
          <a:p>
            <a:r>
              <a:rPr lang="it-IT" dirty="0"/>
              <a:t>Gli alleati e la II guerra mondiale</a:t>
            </a:r>
            <a:endParaRPr dirty="0"/>
          </a:p>
        </p:txBody>
      </p:sp>
      <p:sp>
        <p:nvSpPr>
          <p:cNvPr id="3" name="Content Placeholder 2">
            <a:extLst>
              <a:ext uri="{FF2B5EF4-FFF2-40B4-BE49-F238E27FC236}">
                <a16:creationId xmlns:a16="http://schemas.microsoft.com/office/drawing/2014/main" id="{061EE9D3-803A-49A5-540C-B39AF4B90343}"/>
              </a:ext>
            </a:extLst>
          </p:cNvPr>
          <p:cNvSpPr>
            <a:spLocks noGrp="1"/>
          </p:cNvSpPr>
          <p:nvPr>
            <p:ph idx="1"/>
          </p:nvPr>
        </p:nvSpPr>
        <p:spPr>
          <a:xfrm>
            <a:off x="609600" y="1503680"/>
            <a:ext cx="7030720" cy="5181600"/>
          </a:xfrm>
        </p:spPr>
        <p:txBody>
          <a:bodyPr>
            <a:normAutofit/>
          </a:bodyPr>
          <a:lstStyle/>
          <a:p>
            <a:pPr marL="0" indent="0" algn="just">
              <a:buNone/>
            </a:pPr>
            <a:r>
              <a:rPr lang="it-IT" dirty="0"/>
              <a:t>Gli Alleati non avevano sottovalutato l'importanza delle macchine per il calcolo  automatico.</a:t>
            </a:r>
          </a:p>
          <a:p>
            <a:pPr marL="0" indent="0" algn="just">
              <a:buNone/>
            </a:pPr>
            <a:r>
              <a:rPr lang="it-IT" dirty="0"/>
              <a:t>Durante la guerra venne costruito uno dei primi veri “computer”  nominato </a:t>
            </a:r>
            <a:r>
              <a:rPr lang="it-IT" b="1" dirty="0"/>
              <a:t>Colosso</a:t>
            </a:r>
            <a:r>
              <a:rPr lang="it-IT" dirty="0"/>
              <a:t>.</a:t>
            </a:r>
          </a:p>
          <a:p>
            <a:pPr marL="0" indent="0" algn="just">
              <a:buNone/>
            </a:pPr>
            <a:r>
              <a:rPr lang="it-IT" dirty="0">
                <a:solidFill>
                  <a:srgbClr val="FF0000"/>
                </a:solidFill>
              </a:rPr>
              <a:t>– era dedicato alla decifrazione dei  messaggi nazisti intercettati, codificati  con una macchina chiamata Enigma.</a:t>
            </a:r>
          </a:p>
        </p:txBody>
      </p:sp>
      <p:pic>
        <p:nvPicPr>
          <p:cNvPr id="4" name="object 5">
            <a:extLst>
              <a:ext uri="{FF2B5EF4-FFF2-40B4-BE49-F238E27FC236}">
                <a16:creationId xmlns:a16="http://schemas.microsoft.com/office/drawing/2014/main" id="{72318EB1-3BD0-7211-B36E-2C0C1D7563D6}"/>
              </a:ext>
            </a:extLst>
          </p:cNvPr>
          <p:cNvPicPr/>
          <p:nvPr/>
        </p:nvPicPr>
        <p:blipFill>
          <a:blip r:embed="rId2" cstate="print"/>
          <a:stretch>
            <a:fillRect/>
          </a:stretch>
        </p:blipFill>
        <p:spPr>
          <a:xfrm>
            <a:off x="8026401" y="1570810"/>
            <a:ext cx="3812192" cy="2523670"/>
          </a:xfrm>
          <a:prstGeom prst="rect">
            <a:avLst/>
          </a:prstGeom>
        </p:spPr>
      </p:pic>
      <p:pic>
        <p:nvPicPr>
          <p:cNvPr id="5" name="object 4">
            <a:extLst>
              <a:ext uri="{FF2B5EF4-FFF2-40B4-BE49-F238E27FC236}">
                <a16:creationId xmlns:a16="http://schemas.microsoft.com/office/drawing/2014/main" id="{DA848967-A315-B8E8-2019-90209D11E530}"/>
              </a:ext>
            </a:extLst>
          </p:cNvPr>
          <p:cNvPicPr/>
          <p:nvPr/>
        </p:nvPicPr>
        <p:blipFill>
          <a:blip r:embed="rId3" cstate="print"/>
          <a:stretch>
            <a:fillRect/>
          </a:stretch>
        </p:blipFill>
        <p:spPr>
          <a:xfrm>
            <a:off x="9085153" y="4375595"/>
            <a:ext cx="1694687" cy="2090927"/>
          </a:xfrm>
          <a:prstGeom prst="rect">
            <a:avLst/>
          </a:prstGeom>
        </p:spPr>
      </p:pic>
    </p:spTree>
    <p:extLst>
      <p:ext uri="{BB962C8B-B14F-4D97-AF65-F5344CB8AC3E}">
        <p14:creationId xmlns:p14="http://schemas.microsoft.com/office/powerpoint/2010/main" val="21380817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F339D-6DE5-258B-894D-8CBAD41C48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A893A1-4546-BF84-474B-BF13E284AF56}"/>
              </a:ext>
            </a:extLst>
          </p:cNvPr>
          <p:cNvSpPr>
            <a:spLocks noGrp="1"/>
          </p:cNvSpPr>
          <p:nvPr>
            <p:ph type="title"/>
          </p:nvPr>
        </p:nvSpPr>
        <p:spPr>
          <a:xfrm>
            <a:off x="-1" y="274638"/>
            <a:ext cx="12184033" cy="1143000"/>
          </a:xfrm>
        </p:spPr>
        <p:txBody>
          <a:bodyPr/>
          <a:lstStyle/>
          <a:p>
            <a:r>
              <a:rPr lang="it-IT" dirty="0"/>
              <a:t>L’ENIAC</a:t>
            </a:r>
            <a:endParaRPr dirty="0"/>
          </a:p>
        </p:txBody>
      </p:sp>
      <p:sp>
        <p:nvSpPr>
          <p:cNvPr id="3" name="Content Placeholder 2">
            <a:extLst>
              <a:ext uri="{FF2B5EF4-FFF2-40B4-BE49-F238E27FC236}">
                <a16:creationId xmlns:a16="http://schemas.microsoft.com/office/drawing/2014/main" id="{1E6BF99E-3662-31D8-CBE1-7BC11764F526}"/>
              </a:ext>
            </a:extLst>
          </p:cNvPr>
          <p:cNvSpPr>
            <a:spLocks noGrp="1"/>
          </p:cNvSpPr>
          <p:nvPr>
            <p:ph idx="1"/>
          </p:nvPr>
        </p:nvSpPr>
        <p:spPr>
          <a:xfrm>
            <a:off x="343619" y="1503680"/>
            <a:ext cx="6786880" cy="2275840"/>
          </a:xfrm>
        </p:spPr>
        <p:txBody>
          <a:bodyPr>
            <a:normAutofit fontScale="92500" lnSpcReduction="20000"/>
          </a:bodyPr>
          <a:lstStyle/>
          <a:p>
            <a:pPr marL="0" indent="0" algn="just">
              <a:buNone/>
            </a:pPr>
            <a:r>
              <a:rPr lang="it-IT" dirty="0"/>
              <a:t>Alla fine della guerra:</a:t>
            </a:r>
          </a:p>
          <a:p>
            <a:pPr algn="just"/>
            <a:r>
              <a:rPr lang="it-IT" dirty="0"/>
              <a:t>Churchill ordinò la distruzione di tutti i Colossi in  frammenti non più grandi di una mano</a:t>
            </a:r>
          </a:p>
          <a:p>
            <a:pPr algn="just"/>
            <a:r>
              <a:rPr lang="it-IT" dirty="0"/>
              <a:t>Venne creato l’ENIAC (16/02/46)</a:t>
            </a:r>
          </a:p>
        </p:txBody>
      </p:sp>
      <p:pic>
        <p:nvPicPr>
          <p:cNvPr id="9" name="Immagine 8">
            <a:extLst>
              <a:ext uri="{FF2B5EF4-FFF2-40B4-BE49-F238E27FC236}">
                <a16:creationId xmlns:a16="http://schemas.microsoft.com/office/drawing/2014/main" id="{6FD106A3-517E-E66D-B0B6-523B7C6EC9AE}"/>
              </a:ext>
            </a:extLst>
          </p:cNvPr>
          <p:cNvPicPr>
            <a:picLocks noChangeAspect="1"/>
          </p:cNvPicPr>
          <p:nvPr/>
        </p:nvPicPr>
        <p:blipFill>
          <a:blip r:embed="rId2"/>
          <a:stretch>
            <a:fillRect/>
          </a:stretch>
        </p:blipFill>
        <p:spPr>
          <a:xfrm>
            <a:off x="7474118" y="172720"/>
            <a:ext cx="4535533" cy="3464013"/>
          </a:xfrm>
          <a:prstGeom prst="rect">
            <a:avLst/>
          </a:prstGeom>
        </p:spPr>
      </p:pic>
      <p:sp>
        <p:nvSpPr>
          <p:cNvPr id="11" name="CasellaDiTesto 10">
            <a:extLst>
              <a:ext uri="{FF2B5EF4-FFF2-40B4-BE49-F238E27FC236}">
                <a16:creationId xmlns:a16="http://schemas.microsoft.com/office/drawing/2014/main" id="{6F347D72-45BC-122D-3E30-7E108E9741FE}"/>
              </a:ext>
            </a:extLst>
          </p:cNvPr>
          <p:cNvSpPr txBox="1"/>
          <p:nvPr/>
        </p:nvSpPr>
        <p:spPr>
          <a:xfrm>
            <a:off x="343619" y="3711116"/>
            <a:ext cx="11196851" cy="2862322"/>
          </a:xfrm>
          <a:prstGeom prst="rect">
            <a:avLst/>
          </a:prstGeom>
          <a:noFill/>
        </p:spPr>
        <p:txBody>
          <a:bodyPr wrap="square">
            <a:spAutoFit/>
          </a:bodyPr>
          <a:lstStyle/>
          <a:p>
            <a:pPr marL="355600" indent="-355600" algn="just">
              <a:buFont typeface="Arial" panose="020B0604020202020204" pitchFamily="34" charset="0"/>
              <a:buChar char="•"/>
            </a:pPr>
            <a:r>
              <a:rPr lang="it-IT" sz="3000" dirty="0"/>
              <a:t>Costituito da 18.000 valvole termoioniche, collegate da</a:t>
            </a:r>
          </a:p>
          <a:p>
            <a:pPr marL="914400" lvl="1" indent="-457200" algn="just">
              <a:buFont typeface="Wingdings" panose="05000000000000000000" pitchFamily="2" charset="2"/>
              <a:buChar char="ü"/>
            </a:pPr>
            <a:r>
              <a:rPr lang="it-IT" sz="3000" dirty="0"/>
              <a:t>500.000 contatti saldati manualmente e 1.500 relè</a:t>
            </a:r>
          </a:p>
          <a:p>
            <a:pPr marL="914400" lvl="1" indent="-457200" algn="just">
              <a:buFont typeface="Wingdings" panose="05000000000000000000" pitchFamily="2" charset="2"/>
              <a:buChar char="ü"/>
            </a:pPr>
            <a:r>
              <a:rPr lang="it-IT" sz="3000" dirty="0"/>
              <a:t>dissipava un calore di circa 200 Kilowatt</a:t>
            </a:r>
          </a:p>
          <a:p>
            <a:pPr marL="914400" lvl="1" indent="-457200" algn="just">
              <a:buFont typeface="Wingdings" panose="05000000000000000000" pitchFamily="2" charset="2"/>
              <a:buChar char="ü"/>
            </a:pPr>
            <a:r>
              <a:rPr lang="it-IT" sz="3000" dirty="0"/>
              <a:t>occupava una stanza di 180 m2</a:t>
            </a:r>
          </a:p>
          <a:p>
            <a:pPr marL="914400" lvl="1" indent="-457200" algn="just">
              <a:buFont typeface="Wingdings" panose="05000000000000000000" pitchFamily="2" charset="2"/>
              <a:buChar char="ü"/>
            </a:pPr>
            <a:r>
              <a:rPr lang="it-IT" sz="3000" dirty="0"/>
              <a:t>pesava 30 tonnellate</a:t>
            </a:r>
          </a:p>
          <a:p>
            <a:pPr marL="0" indent="0" algn="just">
              <a:buNone/>
            </a:pPr>
            <a:r>
              <a:rPr lang="it-IT" sz="3000" dirty="0"/>
              <a:t>Primo esemplare di calcolatore elettronico e  programmabile.</a:t>
            </a:r>
          </a:p>
        </p:txBody>
      </p:sp>
    </p:spTree>
    <p:extLst>
      <p:ext uri="{BB962C8B-B14F-4D97-AF65-F5344CB8AC3E}">
        <p14:creationId xmlns:p14="http://schemas.microsoft.com/office/powerpoint/2010/main" val="1856501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06E94-B041-8E7B-6987-F09860554E6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F04ACCD-38BA-5E8A-10C4-4DD5EDB58940}"/>
              </a:ext>
            </a:extLst>
          </p:cNvPr>
          <p:cNvSpPr>
            <a:spLocks noGrp="1"/>
          </p:cNvSpPr>
          <p:nvPr>
            <p:ph type="title"/>
          </p:nvPr>
        </p:nvSpPr>
        <p:spPr/>
        <p:txBody>
          <a:bodyPr/>
          <a:lstStyle/>
          <a:p>
            <a:r>
              <a:rPr lang="it-IT" dirty="0"/>
              <a:t>Agenda</a:t>
            </a:r>
          </a:p>
        </p:txBody>
      </p:sp>
      <p:sp>
        <p:nvSpPr>
          <p:cNvPr id="3" name="Segnaposto contenuto 2">
            <a:extLst>
              <a:ext uri="{FF2B5EF4-FFF2-40B4-BE49-F238E27FC236}">
                <a16:creationId xmlns:a16="http://schemas.microsoft.com/office/drawing/2014/main" id="{E947C1C5-6271-9CB6-5C9F-A45C003016DF}"/>
              </a:ext>
            </a:extLst>
          </p:cNvPr>
          <p:cNvSpPr>
            <a:spLocks noGrp="1"/>
          </p:cNvSpPr>
          <p:nvPr>
            <p:ph idx="1"/>
          </p:nvPr>
        </p:nvSpPr>
        <p:spPr>
          <a:xfrm>
            <a:off x="609600" y="1249681"/>
            <a:ext cx="10972800" cy="5405120"/>
          </a:xfrm>
        </p:spPr>
        <p:txBody>
          <a:bodyPr>
            <a:normAutofit fontScale="92500" lnSpcReduction="10000"/>
          </a:bodyPr>
          <a:lstStyle/>
          <a:p>
            <a:pPr marL="0" indent="0">
              <a:buNone/>
            </a:pPr>
            <a:r>
              <a:rPr lang="it-IT" dirty="0"/>
              <a:t>Lezione 01: Informatica: cos'è, storia e prospettive</a:t>
            </a:r>
          </a:p>
          <a:p>
            <a:pPr marL="0" indent="0">
              <a:buNone/>
            </a:pPr>
            <a:r>
              <a:rPr lang="it-IT" b="1" dirty="0"/>
              <a:t>3. Sviluppi e Innovazioni dell'Informatica Moderna</a:t>
            </a:r>
          </a:p>
          <a:p>
            <a:r>
              <a:rPr lang="it-IT" dirty="0"/>
              <a:t>Tecnologie di rete e comunicazione</a:t>
            </a:r>
          </a:p>
          <a:p>
            <a:pPr lvl="1"/>
            <a:r>
              <a:rPr lang="it-IT" dirty="0"/>
              <a:t>Internet, Web 2.0 e social media</a:t>
            </a:r>
          </a:p>
          <a:p>
            <a:pPr lvl="1"/>
            <a:r>
              <a:rPr lang="it-IT" dirty="0"/>
              <a:t>Reti senza fili e tecnologie mobili</a:t>
            </a:r>
          </a:p>
          <a:p>
            <a:r>
              <a:rPr lang="it-IT" dirty="0"/>
              <a:t>Evoluzione del software e della programmazione</a:t>
            </a:r>
          </a:p>
          <a:p>
            <a:pPr lvl="1"/>
            <a:r>
              <a:rPr lang="it-IT" dirty="0"/>
              <a:t>Linguaggi di programmazione e paradigmi</a:t>
            </a:r>
          </a:p>
          <a:p>
            <a:pPr lvl="1"/>
            <a:r>
              <a:rPr lang="it-IT" dirty="0"/>
              <a:t>Software open-source e ambienti collaborativi</a:t>
            </a:r>
          </a:p>
          <a:p>
            <a:r>
              <a:rPr lang="it-IT" dirty="0"/>
              <a:t>Automazione e robotica</a:t>
            </a:r>
          </a:p>
          <a:p>
            <a:pPr lvl="1"/>
            <a:r>
              <a:rPr lang="it-IT" dirty="0"/>
              <a:t>Sviluppo di macchine autonome e automazione industriale</a:t>
            </a:r>
          </a:p>
          <a:p>
            <a:pPr lvl="1"/>
            <a:r>
              <a:rPr lang="it-IT" dirty="0"/>
              <a:t>Applicazioni dell’informatica nella robotica e domotica</a:t>
            </a:r>
          </a:p>
        </p:txBody>
      </p:sp>
    </p:spTree>
    <p:extLst>
      <p:ext uri="{BB962C8B-B14F-4D97-AF65-F5344CB8AC3E}">
        <p14:creationId xmlns:p14="http://schemas.microsoft.com/office/powerpoint/2010/main" val="480668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9DF84-80B3-884D-4A1F-6C0261780F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2926F6-65CB-4B0F-72A9-F0FAA853666D}"/>
              </a:ext>
            </a:extLst>
          </p:cNvPr>
          <p:cNvSpPr>
            <a:spLocks noGrp="1"/>
          </p:cNvSpPr>
          <p:nvPr>
            <p:ph type="title"/>
          </p:nvPr>
        </p:nvSpPr>
        <p:spPr>
          <a:xfrm>
            <a:off x="-1" y="274638"/>
            <a:ext cx="12184033" cy="1143000"/>
          </a:xfrm>
        </p:spPr>
        <p:txBody>
          <a:bodyPr/>
          <a:lstStyle/>
          <a:p>
            <a:r>
              <a:rPr lang="it-IT" dirty="0"/>
              <a:t>L’era informatica</a:t>
            </a:r>
            <a:endParaRPr dirty="0"/>
          </a:p>
        </p:txBody>
      </p:sp>
      <p:sp>
        <p:nvSpPr>
          <p:cNvPr id="3" name="Content Placeholder 2">
            <a:extLst>
              <a:ext uri="{FF2B5EF4-FFF2-40B4-BE49-F238E27FC236}">
                <a16:creationId xmlns:a16="http://schemas.microsoft.com/office/drawing/2014/main" id="{70D61DD4-B48B-AFA3-3527-18AF216081E4}"/>
              </a:ext>
            </a:extLst>
          </p:cNvPr>
          <p:cNvSpPr>
            <a:spLocks noGrp="1"/>
          </p:cNvSpPr>
          <p:nvPr>
            <p:ph idx="1"/>
          </p:nvPr>
        </p:nvSpPr>
        <p:spPr>
          <a:xfrm>
            <a:off x="609600" y="1503680"/>
            <a:ext cx="10972800" cy="5181600"/>
          </a:xfrm>
        </p:spPr>
        <p:txBody>
          <a:bodyPr>
            <a:normAutofit/>
          </a:bodyPr>
          <a:lstStyle/>
          <a:p>
            <a:pPr marL="0" indent="0" algn="just">
              <a:buNone/>
            </a:pPr>
            <a:r>
              <a:rPr lang="it-IT" dirty="0"/>
              <a:t>Ci collochiamo così nella prima metà degli anni ’40 ma bisogna aspettare il decennio successivo per avere una vera e propria industrializzazione dei computer ovviamente in misura molto minore rispetto ai giorni d’oggi. I computer degli anni ’50 erano dei macchinari enormi che occupavano intere stanze ed erano molto più difficili da utilizzare rispetto a quelli di oggi: c’era la figura del tecnico che era l’unico che sapeva mettere mano a questi computer. Erano inoltre oggetti che costavano moltissimo per cui venivano comprati solo da aziende e solo da alcune aziende.</a:t>
            </a:r>
            <a:endParaRPr dirty="0"/>
          </a:p>
        </p:txBody>
      </p:sp>
    </p:spTree>
    <p:extLst>
      <p:ext uri="{BB962C8B-B14F-4D97-AF65-F5344CB8AC3E}">
        <p14:creationId xmlns:p14="http://schemas.microsoft.com/office/powerpoint/2010/main" val="3086245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7C350-F5FF-C373-BB5E-27391EC2F5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9B7952-2139-D16E-0C9A-1E2142A1233F}"/>
              </a:ext>
            </a:extLst>
          </p:cNvPr>
          <p:cNvSpPr>
            <a:spLocks noGrp="1"/>
          </p:cNvSpPr>
          <p:nvPr>
            <p:ph type="title"/>
          </p:nvPr>
        </p:nvSpPr>
        <p:spPr>
          <a:xfrm>
            <a:off x="-1" y="274638"/>
            <a:ext cx="12184033" cy="1143000"/>
          </a:xfrm>
        </p:spPr>
        <p:txBody>
          <a:bodyPr/>
          <a:lstStyle/>
          <a:p>
            <a:r>
              <a:rPr lang="it-IT" dirty="0"/>
              <a:t>L’era informatica</a:t>
            </a:r>
            <a:endParaRPr dirty="0"/>
          </a:p>
        </p:txBody>
      </p:sp>
      <p:sp>
        <p:nvSpPr>
          <p:cNvPr id="3" name="Content Placeholder 2">
            <a:extLst>
              <a:ext uri="{FF2B5EF4-FFF2-40B4-BE49-F238E27FC236}">
                <a16:creationId xmlns:a16="http://schemas.microsoft.com/office/drawing/2014/main" id="{7261A9AD-5BEC-80E7-648A-7DA5D628DCED}"/>
              </a:ext>
            </a:extLst>
          </p:cNvPr>
          <p:cNvSpPr>
            <a:spLocks noGrp="1"/>
          </p:cNvSpPr>
          <p:nvPr>
            <p:ph idx="1"/>
          </p:nvPr>
        </p:nvSpPr>
        <p:spPr>
          <a:xfrm>
            <a:off x="609600" y="1503680"/>
            <a:ext cx="10972800" cy="5181600"/>
          </a:xfrm>
        </p:spPr>
        <p:txBody>
          <a:bodyPr>
            <a:normAutofit/>
          </a:bodyPr>
          <a:lstStyle/>
          <a:p>
            <a:pPr marL="0" indent="0" algn="just">
              <a:buNone/>
            </a:pPr>
            <a:r>
              <a:rPr lang="it-IT" dirty="0"/>
              <a:t>Siccome c’era poco mercato dei computer c’erano anche poche aziende che producevano computer. Una di queste già negli anni ’50 era IBM.</a:t>
            </a:r>
          </a:p>
          <a:p>
            <a:pPr marL="0" indent="0" algn="just">
              <a:buNone/>
            </a:pPr>
            <a:r>
              <a:rPr lang="it-IT" dirty="0"/>
              <a:t>Per avere il primo Personal Computer della storia dobbiamo aspettare gli anni ’60. La parola personal indica che il computer è un oggetto di uso personale in contrapposizione al fatto che i computer erano solo oggetti enormi usati anche da 10-20 persone per volta. Il primo PC non è stato prodotto nella Silicon Valley ma è stato prodotto in Italia, a Ivrea, dove c’era la sede dell’</a:t>
            </a:r>
            <a:r>
              <a:rPr lang="it-IT" b="1" dirty="0"/>
              <a:t>Olivetti</a:t>
            </a:r>
            <a:r>
              <a:rPr lang="it-IT" dirty="0"/>
              <a:t> che nel 1965 produce “</a:t>
            </a:r>
            <a:r>
              <a:rPr lang="it-IT" b="1" dirty="0"/>
              <a:t>Programma 101</a:t>
            </a:r>
            <a:r>
              <a:rPr lang="it-IT" dirty="0"/>
              <a:t>”.</a:t>
            </a:r>
            <a:endParaRPr dirty="0"/>
          </a:p>
        </p:txBody>
      </p:sp>
    </p:spTree>
    <p:extLst>
      <p:ext uri="{BB962C8B-B14F-4D97-AF65-F5344CB8AC3E}">
        <p14:creationId xmlns:p14="http://schemas.microsoft.com/office/powerpoint/2010/main" val="3678104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AD98-0542-BE94-BF22-25E7655677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39FE2F-D4F5-7A0B-FC79-DA8DDF1099EC}"/>
              </a:ext>
            </a:extLst>
          </p:cNvPr>
          <p:cNvSpPr>
            <a:spLocks noGrp="1"/>
          </p:cNvSpPr>
          <p:nvPr>
            <p:ph type="title"/>
          </p:nvPr>
        </p:nvSpPr>
        <p:spPr>
          <a:xfrm>
            <a:off x="-1" y="274638"/>
            <a:ext cx="12184033" cy="1143000"/>
          </a:xfrm>
        </p:spPr>
        <p:txBody>
          <a:bodyPr/>
          <a:lstStyle/>
          <a:p>
            <a:r>
              <a:rPr lang="it-IT" dirty="0"/>
              <a:t>L’era informatica</a:t>
            </a:r>
            <a:endParaRPr dirty="0"/>
          </a:p>
        </p:txBody>
      </p:sp>
      <p:sp>
        <p:nvSpPr>
          <p:cNvPr id="3" name="Content Placeholder 2">
            <a:extLst>
              <a:ext uri="{FF2B5EF4-FFF2-40B4-BE49-F238E27FC236}">
                <a16:creationId xmlns:a16="http://schemas.microsoft.com/office/drawing/2014/main" id="{40DE8353-D57C-0D88-0194-230392985394}"/>
              </a:ext>
            </a:extLst>
          </p:cNvPr>
          <p:cNvSpPr>
            <a:spLocks noGrp="1"/>
          </p:cNvSpPr>
          <p:nvPr>
            <p:ph idx="1"/>
          </p:nvPr>
        </p:nvSpPr>
        <p:spPr>
          <a:xfrm>
            <a:off x="609600" y="1503680"/>
            <a:ext cx="10972800" cy="5181600"/>
          </a:xfrm>
        </p:spPr>
        <p:txBody>
          <a:bodyPr>
            <a:normAutofit/>
          </a:bodyPr>
          <a:lstStyle/>
          <a:p>
            <a:pPr marL="0" indent="0" algn="just">
              <a:buNone/>
            </a:pPr>
            <a:r>
              <a:rPr lang="it-IT" b="1" dirty="0"/>
              <a:t>Olivetti</a:t>
            </a:r>
            <a:r>
              <a:rPr lang="it-IT" dirty="0"/>
              <a:t> “</a:t>
            </a:r>
            <a:r>
              <a:rPr lang="it-IT" b="1" dirty="0"/>
              <a:t>Programma 101</a:t>
            </a:r>
            <a:r>
              <a:rPr lang="it-IT" dirty="0"/>
              <a:t>”.</a:t>
            </a:r>
            <a:endParaRPr dirty="0"/>
          </a:p>
        </p:txBody>
      </p:sp>
      <p:pic>
        <p:nvPicPr>
          <p:cNvPr id="5" name="Immagine 4">
            <a:extLst>
              <a:ext uri="{FF2B5EF4-FFF2-40B4-BE49-F238E27FC236}">
                <a16:creationId xmlns:a16="http://schemas.microsoft.com/office/drawing/2014/main" id="{E77D478C-13BB-C953-DAE4-7AE62C35BD28}"/>
              </a:ext>
            </a:extLst>
          </p:cNvPr>
          <p:cNvPicPr>
            <a:picLocks noChangeAspect="1"/>
          </p:cNvPicPr>
          <p:nvPr/>
        </p:nvPicPr>
        <p:blipFill>
          <a:blip r:embed="rId2"/>
          <a:stretch>
            <a:fillRect/>
          </a:stretch>
        </p:blipFill>
        <p:spPr>
          <a:xfrm>
            <a:off x="2824480" y="1794168"/>
            <a:ext cx="9330095" cy="5023191"/>
          </a:xfrm>
          <a:prstGeom prst="rect">
            <a:avLst/>
          </a:prstGeom>
        </p:spPr>
      </p:pic>
    </p:spTree>
    <p:extLst>
      <p:ext uri="{BB962C8B-B14F-4D97-AF65-F5344CB8AC3E}">
        <p14:creationId xmlns:p14="http://schemas.microsoft.com/office/powerpoint/2010/main" val="4163567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Gli anni 50</a:t>
            </a:r>
            <a:endParaRPr dirty="0"/>
          </a:p>
        </p:txBody>
      </p:sp>
      <p:sp>
        <p:nvSpPr>
          <p:cNvPr id="3" name="Content Placeholder 2"/>
          <p:cNvSpPr>
            <a:spLocks noGrp="1"/>
          </p:cNvSpPr>
          <p:nvPr>
            <p:ph idx="1"/>
          </p:nvPr>
        </p:nvSpPr>
        <p:spPr>
          <a:xfrm>
            <a:off x="609600" y="1600201"/>
            <a:ext cx="7721600" cy="4525963"/>
          </a:xfrm>
        </p:spPr>
        <p:txBody>
          <a:bodyPr>
            <a:normAutofit/>
          </a:bodyPr>
          <a:lstStyle/>
          <a:p>
            <a:pPr algn="just"/>
            <a:r>
              <a:rPr lang="it-IT" dirty="0"/>
              <a:t>Il 1955 vede la nascita di IBM 702: la prima macchina commerciale  completamente costruita  con transistor e messa  sul mercato da IBM.</a:t>
            </a:r>
          </a:p>
          <a:p>
            <a:pPr algn="just"/>
            <a:r>
              <a:rPr lang="it-IT" dirty="0"/>
              <a:t>Dal 1956 fu introdotto il FORTRAN, primo  linguaggio di programmazione ad alto livello,  a cui seguirono LISP, COBOL, ALGOL e  BASIC.</a:t>
            </a:r>
          </a:p>
        </p:txBody>
      </p:sp>
      <p:pic>
        <p:nvPicPr>
          <p:cNvPr id="3074" name="Picture 2" descr="First IBM computer, the IBM 702 Mainframe; the first to use magnetic tapes  and tubes for memory except for the 14th and last one built, 1955 by Ezra  Stoller. [1200x972] : r/HistoryPorn">
            <a:extLst>
              <a:ext uri="{FF2B5EF4-FFF2-40B4-BE49-F238E27FC236}">
                <a16:creationId xmlns:a16="http://schemas.microsoft.com/office/drawing/2014/main" id="{E26BA9ED-5DE2-7120-B2CE-B0E47B4A4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3440" y="2026459"/>
            <a:ext cx="3566160" cy="28863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Linguaggi di programmazione</a:t>
            </a:r>
          </a:p>
        </p:txBody>
      </p:sp>
      <p:sp>
        <p:nvSpPr>
          <p:cNvPr id="3" name="Content Placeholder 2"/>
          <p:cNvSpPr>
            <a:spLocks noGrp="1"/>
          </p:cNvSpPr>
          <p:nvPr>
            <p:ph idx="1"/>
          </p:nvPr>
        </p:nvSpPr>
        <p:spPr/>
        <p:txBody>
          <a:bodyPr/>
          <a:lstStyle/>
          <a:p>
            <a:r>
              <a:t>La nascita dei linguaggi di programmazione.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Informatica nella guerra</a:t>
            </a:r>
          </a:p>
        </p:txBody>
      </p:sp>
      <p:sp>
        <p:nvSpPr>
          <p:cNvPr id="3" name="Content Placeholder 2"/>
          <p:cNvSpPr>
            <a:spLocks noGrp="1"/>
          </p:cNvSpPr>
          <p:nvPr>
            <p:ph idx="1"/>
          </p:nvPr>
        </p:nvSpPr>
        <p:spPr/>
        <p:txBody>
          <a:bodyPr/>
          <a:lstStyle/>
          <a:p>
            <a:r>
              <a:t>Utilizzo dell'informatica nella seconda guerra mondiale.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Transistor e miniaturizzazione</a:t>
            </a:r>
          </a:p>
        </p:txBody>
      </p:sp>
      <p:sp>
        <p:nvSpPr>
          <p:cNvPr id="3" name="Content Placeholder 2"/>
          <p:cNvSpPr>
            <a:spLocks noGrp="1"/>
          </p:cNvSpPr>
          <p:nvPr>
            <p:ph idx="1"/>
          </p:nvPr>
        </p:nvSpPr>
        <p:spPr/>
        <p:txBody>
          <a:bodyPr/>
          <a:lstStyle/>
          <a:p>
            <a:r>
              <a:t>L'innovazione del transistor e il suo impatto.</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Microprocessori e personal computer</a:t>
            </a:r>
          </a:p>
        </p:txBody>
      </p:sp>
      <p:sp>
        <p:nvSpPr>
          <p:cNvPr id="3" name="Content Placeholder 2"/>
          <p:cNvSpPr>
            <a:spLocks noGrp="1"/>
          </p:cNvSpPr>
          <p:nvPr>
            <p:ph idx="1"/>
          </p:nvPr>
        </p:nvSpPr>
        <p:spPr/>
        <p:txBody>
          <a:bodyPr/>
          <a:lstStyle/>
          <a:p>
            <a:r>
              <a:t>Introduzione dei PC negli anni ‘80.</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Il boom dell'informatica</a:t>
            </a:r>
          </a:p>
        </p:txBody>
      </p:sp>
      <p:sp>
        <p:nvSpPr>
          <p:cNvPr id="3" name="Content Placeholder 2"/>
          <p:cNvSpPr>
            <a:spLocks noGrp="1"/>
          </p:cNvSpPr>
          <p:nvPr>
            <p:ph idx="1"/>
          </p:nvPr>
        </p:nvSpPr>
        <p:spPr/>
        <p:txBody>
          <a:bodyPr/>
          <a:lstStyle/>
          <a:p>
            <a:r>
              <a:t>L'era digitale negli anni '90.</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it-IT" dirty="0"/>
              <a:t>Sistemi di archiviazione</a:t>
            </a:r>
          </a:p>
        </p:txBody>
      </p:sp>
      <p:sp>
        <p:nvSpPr>
          <p:cNvPr id="3" name="Content Placeholder 2"/>
          <p:cNvSpPr>
            <a:spLocks noGrp="1"/>
          </p:cNvSpPr>
          <p:nvPr>
            <p:ph idx="1"/>
          </p:nvPr>
        </p:nvSpPr>
        <p:spPr/>
        <p:txBody>
          <a:bodyPr/>
          <a:lstStyle/>
          <a:p>
            <a:r>
              <a:rPr lang="it-IT" dirty="0"/>
              <a:t>Metodi di archiviazione e trasmissione dei dati.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B93A9-A67E-EFB3-678A-0059CD97167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96036EF-94F1-B151-4B6B-8347FF0BFFAB}"/>
              </a:ext>
            </a:extLst>
          </p:cNvPr>
          <p:cNvSpPr>
            <a:spLocks noGrp="1"/>
          </p:cNvSpPr>
          <p:nvPr>
            <p:ph type="title"/>
          </p:nvPr>
        </p:nvSpPr>
        <p:spPr/>
        <p:txBody>
          <a:bodyPr/>
          <a:lstStyle/>
          <a:p>
            <a:r>
              <a:rPr lang="it-IT" dirty="0"/>
              <a:t>Agenda</a:t>
            </a:r>
          </a:p>
        </p:txBody>
      </p:sp>
      <p:sp>
        <p:nvSpPr>
          <p:cNvPr id="3" name="Segnaposto contenuto 2">
            <a:extLst>
              <a:ext uri="{FF2B5EF4-FFF2-40B4-BE49-F238E27FC236}">
                <a16:creationId xmlns:a16="http://schemas.microsoft.com/office/drawing/2014/main" id="{E0C780E2-1263-4DE9-A772-C7572DEC625C}"/>
              </a:ext>
            </a:extLst>
          </p:cNvPr>
          <p:cNvSpPr>
            <a:spLocks noGrp="1"/>
          </p:cNvSpPr>
          <p:nvPr>
            <p:ph idx="1"/>
          </p:nvPr>
        </p:nvSpPr>
        <p:spPr>
          <a:xfrm>
            <a:off x="609600" y="1249681"/>
            <a:ext cx="10972800" cy="5405120"/>
          </a:xfrm>
        </p:spPr>
        <p:txBody>
          <a:bodyPr>
            <a:normAutofit/>
          </a:bodyPr>
          <a:lstStyle/>
          <a:p>
            <a:pPr marL="0" indent="0">
              <a:buNone/>
            </a:pPr>
            <a:r>
              <a:rPr lang="it-IT" dirty="0"/>
              <a:t>Lezione 01: Informatica: cos'è, storia e prospettive</a:t>
            </a:r>
          </a:p>
          <a:p>
            <a:pPr marL="0" indent="0">
              <a:buNone/>
            </a:pPr>
            <a:r>
              <a:rPr lang="it-IT" b="1" dirty="0"/>
              <a:t>4. L'intelligenza Artificiale e le sue Applicazioni</a:t>
            </a:r>
            <a:endParaRPr lang="it-IT" dirty="0"/>
          </a:p>
          <a:p>
            <a:r>
              <a:rPr lang="it-IT" dirty="0"/>
              <a:t>	Concetto di AI e machine learning</a:t>
            </a:r>
          </a:p>
          <a:p>
            <a:r>
              <a:rPr lang="it-IT" dirty="0"/>
              <a:t>	Applicazioni attuali dell'AI (riconoscimento immagini, linguaggio naturale, ecc.)</a:t>
            </a:r>
          </a:p>
          <a:p>
            <a:r>
              <a:rPr lang="it-IT" dirty="0"/>
              <a:t>	Etica e impatto sociale dell’intelligenza artificiale</a:t>
            </a:r>
          </a:p>
        </p:txBody>
      </p:sp>
    </p:spTree>
    <p:extLst>
      <p:ext uri="{BB962C8B-B14F-4D97-AF65-F5344CB8AC3E}">
        <p14:creationId xmlns:p14="http://schemas.microsoft.com/office/powerpoint/2010/main" val="6660965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Applicazioni interdisciplinari</a:t>
            </a:r>
          </a:p>
        </p:txBody>
      </p:sp>
      <p:sp>
        <p:nvSpPr>
          <p:cNvPr id="3" name="Content Placeholder 2"/>
          <p:cNvSpPr>
            <a:spLocks noGrp="1"/>
          </p:cNvSpPr>
          <p:nvPr>
            <p:ph idx="1"/>
          </p:nvPr>
        </p:nvSpPr>
        <p:spPr/>
        <p:txBody>
          <a:bodyPr/>
          <a:lstStyle/>
          <a:p>
            <a:r>
              <a:rPr lang="it-IT" dirty="0"/>
              <a:t>Come l'informatica si applica in vari campi della conoscenza.</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Caratteristiche dei sistemi informatici</a:t>
            </a:r>
          </a:p>
        </p:txBody>
      </p:sp>
      <p:sp>
        <p:nvSpPr>
          <p:cNvPr id="3" name="Content Placeholder 2"/>
          <p:cNvSpPr>
            <a:spLocks noGrp="1"/>
          </p:cNvSpPr>
          <p:nvPr>
            <p:ph idx="1"/>
          </p:nvPr>
        </p:nvSpPr>
        <p:spPr/>
        <p:txBody>
          <a:bodyPr/>
          <a:lstStyle/>
          <a:p>
            <a:r>
              <a:t>Panoramica delle principali funzionalità e proprietà.</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Internet e il World Wide Web</a:t>
            </a:r>
          </a:p>
        </p:txBody>
      </p:sp>
      <p:sp>
        <p:nvSpPr>
          <p:cNvPr id="3" name="Content Placeholder 2"/>
          <p:cNvSpPr>
            <a:spLocks noGrp="1"/>
          </p:cNvSpPr>
          <p:nvPr>
            <p:ph idx="1"/>
          </p:nvPr>
        </p:nvSpPr>
        <p:spPr/>
        <p:txBody>
          <a:bodyPr/>
          <a:lstStyle/>
          <a:p>
            <a:r>
              <a:t>La creazione e diffusione di Internet.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Software open source</a:t>
            </a:r>
          </a:p>
        </p:txBody>
      </p:sp>
      <p:sp>
        <p:nvSpPr>
          <p:cNvPr id="3" name="Content Placeholder 2"/>
          <p:cNvSpPr>
            <a:spLocks noGrp="1"/>
          </p:cNvSpPr>
          <p:nvPr>
            <p:ph idx="1"/>
          </p:nvPr>
        </p:nvSpPr>
        <p:spPr/>
        <p:txBody>
          <a:bodyPr/>
          <a:lstStyle/>
          <a:p>
            <a:r>
              <a:t>Vantaggi e diffusione del software libero.</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Cloud Computing</a:t>
            </a:r>
          </a:p>
        </p:txBody>
      </p:sp>
      <p:sp>
        <p:nvSpPr>
          <p:cNvPr id="3" name="Content Placeholder 2"/>
          <p:cNvSpPr>
            <a:spLocks noGrp="1"/>
          </p:cNvSpPr>
          <p:nvPr>
            <p:ph idx="1"/>
          </p:nvPr>
        </p:nvSpPr>
        <p:spPr/>
        <p:txBody>
          <a:bodyPr/>
          <a:lstStyle/>
          <a:p>
            <a:r>
              <a:t>Il calcolo in cloud e i suoi utilizzi.</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Big Data</a:t>
            </a:r>
          </a:p>
        </p:txBody>
      </p:sp>
      <p:sp>
        <p:nvSpPr>
          <p:cNvPr id="3" name="Content Placeholder 2"/>
          <p:cNvSpPr>
            <a:spLocks noGrp="1"/>
          </p:cNvSpPr>
          <p:nvPr>
            <p:ph idx="1"/>
          </p:nvPr>
        </p:nvSpPr>
        <p:spPr/>
        <p:txBody>
          <a:bodyPr/>
          <a:lstStyle/>
          <a:p>
            <a:r>
              <a:t>Gestione e analisi dei dati su larga scala.</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Smartphone e App</a:t>
            </a:r>
          </a:p>
        </p:txBody>
      </p:sp>
      <p:sp>
        <p:nvSpPr>
          <p:cNvPr id="3" name="Content Placeholder 2"/>
          <p:cNvSpPr>
            <a:spLocks noGrp="1"/>
          </p:cNvSpPr>
          <p:nvPr>
            <p:ph idx="1"/>
          </p:nvPr>
        </p:nvSpPr>
        <p:spPr/>
        <p:txBody>
          <a:bodyPr/>
          <a:lstStyle/>
          <a:p>
            <a:r>
              <a:t>Come gli smartphone hanno cambiato il quotidiano.</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Internet delle Cose (IoT)</a:t>
            </a:r>
          </a:p>
        </p:txBody>
      </p:sp>
      <p:sp>
        <p:nvSpPr>
          <p:cNvPr id="3" name="Content Placeholder 2"/>
          <p:cNvSpPr>
            <a:spLocks noGrp="1"/>
          </p:cNvSpPr>
          <p:nvPr>
            <p:ph idx="1"/>
          </p:nvPr>
        </p:nvSpPr>
        <p:spPr/>
        <p:txBody>
          <a:bodyPr/>
          <a:lstStyle/>
          <a:p>
            <a:r>
              <a:t>Gli oggetti interconnessi e le loro applicazioni.</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Blockchain</a:t>
            </a:r>
          </a:p>
        </p:txBody>
      </p:sp>
      <p:sp>
        <p:nvSpPr>
          <p:cNvPr id="3" name="Content Placeholder 2"/>
          <p:cNvSpPr>
            <a:spLocks noGrp="1"/>
          </p:cNvSpPr>
          <p:nvPr>
            <p:ph idx="1"/>
          </p:nvPr>
        </p:nvSpPr>
        <p:spPr/>
        <p:txBody>
          <a:bodyPr/>
          <a:lstStyle/>
          <a:p>
            <a:r>
              <a:t>Tecnologia blockchain e le criptovalute.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Crittografia</a:t>
            </a:r>
          </a:p>
        </p:txBody>
      </p:sp>
      <p:sp>
        <p:nvSpPr>
          <p:cNvPr id="3" name="Content Placeholder 2"/>
          <p:cNvSpPr>
            <a:spLocks noGrp="1"/>
          </p:cNvSpPr>
          <p:nvPr>
            <p:ph idx="1"/>
          </p:nvPr>
        </p:nvSpPr>
        <p:spPr/>
        <p:txBody>
          <a:bodyPr/>
          <a:lstStyle/>
          <a:p>
            <a:r>
              <a:t>Sicurezza e protezione dei dati tramite crittografia.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A2D42-E8D5-17D6-6E5F-A5011507AB6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D04D0F7-6042-B24A-CF6B-A8E2225273C5}"/>
              </a:ext>
            </a:extLst>
          </p:cNvPr>
          <p:cNvSpPr>
            <a:spLocks noGrp="1"/>
          </p:cNvSpPr>
          <p:nvPr>
            <p:ph type="title"/>
          </p:nvPr>
        </p:nvSpPr>
        <p:spPr/>
        <p:txBody>
          <a:bodyPr/>
          <a:lstStyle/>
          <a:p>
            <a:r>
              <a:rPr lang="it-IT" dirty="0"/>
              <a:t>Agenda</a:t>
            </a:r>
          </a:p>
        </p:txBody>
      </p:sp>
      <p:sp>
        <p:nvSpPr>
          <p:cNvPr id="3" name="Segnaposto contenuto 2">
            <a:extLst>
              <a:ext uri="{FF2B5EF4-FFF2-40B4-BE49-F238E27FC236}">
                <a16:creationId xmlns:a16="http://schemas.microsoft.com/office/drawing/2014/main" id="{D49DBE29-CD22-447E-6CA5-2B8E0D0F09AA}"/>
              </a:ext>
            </a:extLst>
          </p:cNvPr>
          <p:cNvSpPr>
            <a:spLocks noGrp="1"/>
          </p:cNvSpPr>
          <p:nvPr>
            <p:ph idx="1"/>
          </p:nvPr>
        </p:nvSpPr>
        <p:spPr>
          <a:xfrm>
            <a:off x="609600" y="1249681"/>
            <a:ext cx="10972800" cy="5405120"/>
          </a:xfrm>
        </p:spPr>
        <p:txBody>
          <a:bodyPr>
            <a:normAutofit fontScale="77500" lnSpcReduction="20000"/>
          </a:bodyPr>
          <a:lstStyle/>
          <a:p>
            <a:pPr marL="0" indent="0">
              <a:buNone/>
            </a:pPr>
            <a:r>
              <a:rPr lang="it-IT" dirty="0"/>
              <a:t>Lezione 01: Informatica: cos'è, storia e prospettive</a:t>
            </a:r>
          </a:p>
          <a:p>
            <a:pPr marL="0" indent="0">
              <a:buNone/>
            </a:pPr>
            <a:r>
              <a:rPr lang="it-IT" b="1" dirty="0"/>
              <a:t>5. Prospettive Future dell'Informatica</a:t>
            </a:r>
          </a:p>
          <a:p>
            <a:r>
              <a:rPr lang="it-IT" dirty="0"/>
              <a:t>Quantum Computing</a:t>
            </a:r>
          </a:p>
          <a:p>
            <a:pPr lvl="1"/>
            <a:r>
              <a:rPr lang="it-IT" dirty="0"/>
              <a:t>	Cos’è il quantum computing e perché è rivoluzionario</a:t>
            </a:r>
          </a:p>
          <a:p>
            <a:pPr lvl="1"/>
            <a:r>
              <a:rPr lang="it-IT" dirty="0"/>
              <a:t>	Possibili applicazioni e sfide attuali</a:t>
            </a:r>
          </a:p>
          <a:p>
            <a:r>
              <a:rPr lang="it-IT" dirty="0"/>
              <a:t>Big Data e Data Science</a:t>
            </a:r>
          </a:p>
          <a:p>
            <a:pPr lvl="1"/>
            <a:r>
              <a:rPr lang="it-IT" dirty="0"/>
              <a:t>Raccolta, analisi e interpretazione dei dati</a:t>
            </a:r>
          </a:p>
          <a:p>
            <a:pPr lvl="1"/>
            <a:r>
              <a:rPr lang="it-IT" dirty="0"/>
              <a:t>Impatti su settori come la sanità, la finanza e il marketing</a:t>
            </a:r>
          </a:p>
          <a:p>
            <a:r>
              <a:rPr lang="it-IT" dirty="0"/>
              <a:t>Cybersecurity e Privacy</a:t>
            </a:r>
          </a:p>
          <a:p>
            <a:pPr lvl="1"/>
            <a:r>
              <a:rPr lang="it-IT" dirty="0"/>
              <a:t>La crescente importanza della sicurezza informatica</a:t>
            </a:r>
          </a:p>
          <a:p>
            <a:pPr lvl="1"/>
            <a:r>
              <a:rPr lang="it-IT" dirty="0"/>
              <a:t>Sfide nella protezione dei dati personali e della privacy online</a:t>
            </a:r>
          </a:p>
          <a:p>
            <a:r>
              <a:rPr lang="it-IT" dirty="0"/>
              <a:t>Informatica Green e sostenibilità</a:t>
            </a:r>
          </a:p>
          <a:p>
            <a:pPr lvl="1"/>
            <a:r>
              <a:rPr lang="it-IT" dirty="0"/>
              <a:t>Impatti ambientali delle tecnologie</a:t>
            </a:r>
          </a:p>
          <a:p>
            <a:pPr lvl="1" algn="just"/>
            <a:r>
              <a:rPr lang="it-IT" dirty="0"/>
              <a:t>Soluzioni e prospettive per ridurre il consumo energetico e l’inquinamento tecnologico</a:t>
            </a:r>
          </a:p>
        </p:txBody>
      </p:sp>
    </p:spTree>
    <p:extLst>
      <p:ext uri="{BB962C8B-B14F-4D97-AF65-F5344CB8AC3E}">
        <p14:creationId xmlns:p14="http://schemas.microsoft.com/office/powerpoint/2010/main" val="26912040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Innovazioni nei videogiochi</a:t>
            </a:r>
          </a:p>
        </p:txBody>
      </p:sp>
      <p:sp>
        <p:nvSpPr>
          <p:cNvPr id="3" name="Content Placeholder 2"/>
          <p:cNvSpPr>
            <a:spLocks noGrp="1"/>
          </p:cNvSpPr>
          <p:nvPr>
            <p:ph idx="1"/>
          </p:nvPr>
        </p:nvSpPr>
        <p:spPr/>
        <p:txBody>
          <a:bodyPr/>
          <a:lstStyle/>
          <a:p>
            <a:r>
              <a:t>I progressi tecnologici nel settore videoludico.</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Intelligenza Artificiale</a:t>
            </a:r>
          </a:p>
        </p:txBody>
      </p:sp>
      <p:sp>
        <p:nvSpPr>
          <p:cNvPr id="3" name="Content Placeholder 2"/>
          <p:cNvSpPr>
            <a:spLocks noGrp="1"/>
          </p:cNvSpPr>
          <p:nvPr>
            <p:ph idx="1"/>
          </p:nvPr>
        </p:nvSpPr>
        <p:spPr/>
        <p:txBody>
          <a:bodyPr/>
          <a:lstStyle/>
          <a:p>
            <a:r>
              <a:t>Definizione e scopi dell'IA.</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Tipi di IA</a:t>
            </a:r>
          </a:p>
        </p:txBody>
      </p:sp>
      <p:sp>
        <p:nvSpPr>
          <p:cNvPr id="3" name="Content Placeholder 2"/>
          <p:cNvSpPr>
            <a:spLocks noGrp="1"/>
          </p:cNvSpPr>
          <p:nvPr>
            <p:ph idx="1"/>
          </p:nvPr>
        </p:nvSpPr>
        <p:spPr/>
        <p:txBody>
          <a:bodyPr/>
          <a:lstStyle/>
          <a:p>
            <a:r>
              <a:t>IA ristretta e IA generale.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Machine Learning</a:t>
            </a:r>
          </a:p>
        </p:txBody>
      </p:sp>
      <p:sp>
        <p:nvSpPr>
          <p:cNvPr id="3" name="Content Placeholder 2"/>
          <p:cNvSpPr>
            <a:spLocks noGrp="1"/>
          </p:cNvSpPr>
          <p:nvPr>
            <p:ph idx="1"/>
          </p:nvPr>
        </p:nvSpPr>
        <p:spPr/>
        <p:txBody>
          <a:bodyPr/>
          <a:lstStyle/>
          <a:p>
            <a:r>
              <a:t>Apprendimento automatico e reti neurali.</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Tipi di apprendimento</a:t>
            </a:r>
          </a:p>
        </p:txBody>
      </p:sp>
      <p:sp>
        <p:nvSpPr>
          <p:cNvPr id="3" name="Content Placeholder 2"/>
          <p:cNvSpPr>
            <a:spLocks noGrp="1"/>
          </p:cNvSpPr>
          <p:nvPr>
            <p:ph idx="1"/>
          </p:nvPr>
        </p:nvSpPr>
        <p:spPr/>
        <p:txBody>
          <a:bodyPr/>
          <a:lstStyle/>
          <a:p>
            <a:r>
              <a:t>Apprendimento supervisionato vs non supervisionato.</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IA in medicina</a:t>
            </a:r>
          </a:p>
        </p:txBody>
      </p:sp>
      <p:sp>
        <p:nvSpPr>
          <p:cNvPr id="3" name="Content Placeholder 2"/>
          <p:cNvSpPr>
            <a:spLocks noGrp="1"/>
          </p:cNvSpPr>
          <p:nvPr>
            <p:ph idx="1"/>
          </p:nvPr>
        </p:nvSpPr>
        <p:spPr/>
        <p:txBody>
          <a:bodyPr/>
          <a:lstStyle/>
          <a:p>
            <a:r>
              <a:t>Applicazioni dell’IA in ambito medico.</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Riconoscimento facciale e vocale</a:t>
            </a:r>
          </a:p>
        </p:txBody>
      </p:sp>
      <p:sp>
        <p:nvSpPr>
          <p:cNvPr id="3" name="Content Placeholder 2"/>
          <p:cNvSpPr>
            <a:spLocks noGrp="1"/>
          </p:cNvSpPr>
          <p:nvPr>
            <p:ph idx="1"/>
          </p:nvPr>
        </p:nvSpPr>
        <p:spPr/>
        <p:txBody>
          <a:bodyPr/>
          <a:lstStyle/>
          <a:p>
            <a:r>
              <a:t>Utilizzo dell'IA per riconoscimento biometrico.</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Chatbot e assistenti virtuali</a:t>
            </a:r>
          </a:p>
        </p:txBody>
      </p:sp>
      <p:sp>
        <p:nvSpPr>
          <p:cNvPr id="3" name="Content Placeholder 2"/>
          <p:cNvSpPr>
            <a:spLocks noGrp="1"/>
          </p:cNvSpPr>
          <p:nvPr>
            <p:ph idx="1"/>
          </p:nvPr>
        </p:nvSpPr>
        <p:spPr/>
        <p:txBody>
          <a:bodyPr/>
          <a:lstStyle/>
          <a:p>
            <a:r>
              <a:t>Utilizzo di IA nei chatbot e negli assistenti.</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Veicoli autonomi</a:t>
            </a:r>
          </a:p>
        </p:txBody>
      </p:sp>
      <p:sp>
        <p:nvSpPr>
          <p:cNvPr id="3" name="Content Placeholder 2"/>
          <p:cNvSpPr>
            <a:spLocks noGrp="1"/>
          </p:cNvSpPr>
          <p:nvPr>
            <p:ph idx="1"/>
          </p:nvPr>
        </p:nvSpPr>
        <p:spPr/>
        <p:txBody>
          <a:bodyPr/>
          <a:lstStyle/>
          <a:p>
            <a:r>
              <a:t>IA applicata ai trasporti autonomi.</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IA nella ricerca scientifica</a:t>
            </a:r>
          </a:p>
        </p:txBody>
      </p:sp>
      <p:sp>
        <p:nvSpPr>
          <p:cNvPr id="3" name="Content Placeholder 2"/>
          <p:cNvSpPr>
            <a:spLocks noGrp="1"/>
          </p:cNvSpPr>
          <p:nvPr>
            <p:ph idx="1"/>
          </p:nvPr>
        </p:nvSpPr>
        <p:spPr/>
        <p:txBody>
          <a:bodyPr/>
          <a:lstStyle/>
          <a:p>
            <a:r>
              <a:t>Ruolo dell'IA nelle scoperte scientifiche.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A45A0-F5C9-EDB6-92F8-4DF814DE9DD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064BE8D-8173-EDBF-A0A1-D9F21FE44568}"/>
              </a:ext>
            </a:extLst>
          </p:cNvPr>
          <p:cNvSpPr>
            <a:spLocks noGrp="1"/>
          </p:cNvSpPr>
          <p:nvPr>
            <p:ph type="title"/>
          </p:nvPr>
        </p:nvSpPr>
        <p:spPr/>
        <p:txBody>
          <a:bodyPr/>
          <a:lstStyle/>
          <a:p>
            <a:r>
              <a:rPr lang="it-IT" dirty="0"/>
              <a:t>Agenda</a:t>
            </a:r>
          </a:p>
        </p:txBody>
      </p:sp>
      <p:sp>
        <p:nvSpPr>
          <p:cNvPr id="3" name="Segnaposto contenuto 2">
            <a:extLst>
              <a:ext uri="{FF2B5EF4-FFF2-40B4-BE49-F238E27FC236}">
                <a16:creationId xmlns:a16="http://schemas.microsoft.com/office/drawing/2014/main" id="{6EB050CB-7325-4584-1D0D-442BEF096B02}"/>
              </a:ext>
            </a:extLst>
          </p:cNvPr>
          <p:cNvSpPr>
            <a:spLocks noGrp="1"/>
          </p:cNvSpPr>
          <p:nvPr>
            <p:ph idx="1"/>
          </p:nvPr>
        </p:nvSpPr>
        <p:spPr>
          <a:xfrm>
            <a:off x="609600" y="1249681"/>
            <a:ext cx="10972800" cy="5405120"/>
          </a:xfrm>
        </p:spPr>
        <p:txBody>
          <a:bodyPr>
            <a:normAutofit/>
          </a:bodyPr>
          <a:lstStyle/>
          <a:p>
            <a:pPr marL="0" indent="0">
              <a:buNone/>
            </a:pPr>
            <a:r>
              <a:rPr lang="it-IT" dirty="0"/>
              <a:t>Lezione 01: Informatica: cos'è, storia e prospettive</a:t>
            </a:r>
          </a:p>
          <a:p>
            <a:pPr marL="0" indent="0">
              <a:buNone/>
            </a:pPr>
            <a:r>
              <a:rPr lang="it-IT" b="1" dirty="0"/>
              <a:t>6. Informatica e Società</a:t>
            </a:r>
          </a:p>
          <a:p>
            <a:r>
              <a:rPr lang="it-IT" dirty="0"/>
              <a:t>Impatto dell'informatica sulla vita quotidiana e sul lavoro</a:t>
            </a:r>
          </a:p>
          <a:p>
            <a:r>
              <a:rPr lang="it-IT" dirty="0"/>
              <a:t>Il futuro del lavoro e l’automazione</a:t>
            </a:r>
          </a:p>
          <a:p>
            <a:r>
              <a:rPr lang="it-IT" dirty="0"/>
              <a:t>Questioni etiche e sociali nell’uso delle tecnologie informatiche</a:t>
            </a:r>
          </a:p>
        </p:txBody>
      </p:sp>
    </p:spTree>
    <p:extLst>
      <p:ext uri="{BB962C8B-B14F-4D97-AF65-F5344CB8AC3E}">
        <p14:creationId xmlns:p14="http://schemas.microsoft.com/office/powerpoint/2010/main" val="36039747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Questioni etiche nell'IA</a:t>
            </a:r>
          </a:p>
        </p:txBody>
      </p:sp>
      <p:sp>
        <p:nvSpPr>
          <p:cNvPr id="3" name="Content Placeholder 2"/>
          <p:cNvSpPr>
            <a:spLocks noGrp="1"/>
          </p:cNvSpPr>
          <p:nvPr>
            <p:ph idx="1"/>
          </p:nvPr>
        </p:nvSpPr>
        <p:spPr/>
        <p:txBody>
          <a:bodyPr/>
          <a:lstStyle/>
          <a:p>
            <a:r>
              <a:t>Considerazioni etiche per l'uso dell'intelligenza artificiale.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Verso l'IA Generale</a:t>
            </a:r>
          </a:p>
        </p:txBody>
      </p:sp>
      <p:sp>
        <p:nvSpPr>
          <p:cNvPr id="3" name="Content Placeholder 2"/>
          <p:cNvSpPr>
            <a:spLocks noGrp="1"/>
          </p:cNvSpPr>
          <p:nvPr>
            <p:ph idx="1"/>
          </p:nvPr>
        </p:nvSpPr>
        <p:spPr/>
        <p:txBody>
          <a:bodyPr/>
          <a:lstStyle/>
          <a:p>
            <a:r>
              <a:t>Potenziali sviluppi dell'IA avanzata.</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Calcolo quantistico</a:t>
            </a:r>
          </a:p>
        </p:txBody>
      </p:sp>
      <p:sp>
        <p:nvSpPr>
          <p:cNvPr id="3" name="Content Placeholder 2"/>
          <p:cNvSpPr>
            <a:spLocks noGrp="1"/>
          </p:cNvSpPr>
          <p:nvPr>
            <p:ph idx="1"/>
          </p:nvPr>
        </p:nvSpPr>
        <p:spPr/>
        <p:txBody>
          <a:bodyPr/>
          <a:lstStyle/>
          <a:p>
            <a:r>
              <a:t>Calcolo quantistico e potenziali applicazioni.</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Automazione totale</a:t>
            </a:r>
          </a:p>
        </p:txBody>
      </p:sp>
      <p:sp>
        <p:nvSpPr>
          <p:cNvPr id="3" name="Content Placeholder 2"/>
          <p:cNvSpPr>
            <a:spLocks noGrp="1"/>
          </p:cNvSpPr>
          <p:nvPr>
            <p:ph idx="1"/>
          </p:nvPr>
        </p:nvSpPr>
        <p:spPr/>
        <p:txBody>
          <a:bodyPr/>
          <a:lstStyle/>
          <a:p>
            <a:r>
              <a:t>Automazione e robotica avanzata.</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Cybersicurezza del futuro</a:t>
            </a:r>
          </a:p>
        </p:txBody>
      </p:sp>
      <p:sp>
        <p:nvSpPr>
          <p:cNvPr id="3" name="Content Placeholder 2"/>
          <p:cNvSpPr>
            <a:spLocks noGrp="1"/>
          </p:cNvSpPr>
          <p:nvPr>
            <p:ph idx="1"/>
          </p:nvPr>
        </p:nvSpPr>
        <p:spPr/>
        <p:txBody>
          <a:bodyPr/>
          <a:lstStyle/>
          <a:p>
            <a:r>
              <a:t>Le sfide della sicurezza informatica.</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Computazione biologica</a:t>
            </a:r>
          </a:p>
        </p:txBody>
      </p:sp>
      <p:sp>
        <p:nvSpPr>
          <p:cNvPr id="3" name="Content Placeholder 2"/>
          <p:cNvSpPr>
            <a:spLocks noGrp="1"/>
          </p:cNvSpPr>
          <p:nvPr>
            <p:ph idx="1"/>
          </p:nvPr>
        </p:nvSpPr>
        <p:spPr/>
        <p:txBody>
          <a:bodyPr/>
          <a:lstStyle/>
          <a:p>
            <a:r>
              <a:t>Biochip e computazione basata su biotecnologia.</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Informatica e missioni spaziali</a:t>
            </a:r>
          </a:p>
        </p:txBody>
      </p:sp>
      <p:sp>
        <p:nvSpPr>
          <p:cNvPr id="3" name="Content Placeholder 2"/>
          <p:cNvSpPr>
            <a:spLocks noGrp="1"/>
          </p:cNvSpPr>
          <p:nvPr>
            <p:ph idx="1"/>
          </p:nvPr>
        </p:nvSpPr>
        <p:spPr/>
        <p:txBody>
          <a:bodyPr/>
          <a:lstStyle/>
          <a:p>
            <a:r>
              <a:t>Uso dell'informatica nelle esplorazioni spaziali.</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Sviluppo sostenibile</a:t>
            </a:r>
          </a:p>
        </p:txBody>
      </p:sp>
      <p:sp>
        <p:nvSpPr>
          <p:cNvPr id="3" name="Content Placeholder 2"/>
          <p:cNvSpPr>
            <a:spLocks noGrp="1"/>
          </p:cNvSpPr>
          <p:nvPr>
            <p:ph idx="1"/>
          </p:nvPr>
        </p:nvSpPr>
        <p:spPr/>
        <p:txBody>
          <a:bodyPr/>
          <a:lstStyle/>
          <a:p>
            <a:r>
              <a:t>Applicazioni informatiche per la sostenibilità.</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Metaverso e VR</a:t>
            </a:r>
          </a:p>
        </p:txBody>
      </p:sp>
      <p:sp>
        <p:nvSpPr>
          <p:cNvPr id="3" name="Content Placeholder 2"/>
          <p:cNvSpPr>
            <a:spLocks noGrp="1"/>
          </p:cNvSpPr>
          <p:nvPr>
            <p:ph idx="1"/>
          </p:nvPr>
        </p:nvSpPr>
        <p:spPr/>
        <p:txBody>
          <a:bodyPr/>
          <a:lstStyle/>
          <a:p>
            <a:r>
              <a:t>Prospettive per realtà virtuale e aumentata.</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Interfacce neurali</a:t>
            </a:r>
          </a:p>
        </p:txBody>
      </p:sp>
      <p:sp>
        <p:nvSpPr>
          <p:cNvPr id="3" name="Content Placeholder 2"/>
          <p:cNvSpPr>
            <a:spLocks noGrp="1"/>
          </p:cNvSpPr>
          <p:nvPr>
            <p:ph idx="1"/>
          </p:nvPr>
        </p:nvSpPr>
        <p:spPr/>
        <p:txBody>
          <a:bodyPr/>
          <a:lstStyle/>
          <a:p>
            <a:r>
              <a:t>Tecnologie di integrazione uomo-macchina.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86E0BE-A07F-E354-928C-FAD6D5CE7B7B}"/>
              </a:ext>
            </a:extLst>
          </p:cNvPr>
          <p:cNvSpPr>
            <a:spLocks noGrp="1"/>
          </p:cNvSpPr>
          <p:nvPr>
            <p:ph type="title"/>
          </p:nvPr>
        </p:nvSpPr>
        <p:spPr/>
        <p:txBody>
          <a:bodyPr/>
          <a:lstStyle/>
          <a:p>
            <a:r>
              <a:rPr lang="it-IT" dirty="0"/>
              <a:t>Obiettivi del corso</a:t>
            </a:r>
          </a:p>
        </p:txBody>
      </p:sp>
      <p:sp>
        <p:nvSpPr>
          <p:cNvPr id="3" name="Segnaposto contenuto 2">
            <a:extLst>
              <a:ext uri="{FF2B5EF4-FFF2-40B4-BE49-F238E27FC236}">
                <a16:creationId xmlns:a16="http://schemas.microsoft.com/office/drawing/2014/main" id="{6F883BF7-ECE7-BD5D-F419-09A8D61D56BD}"/>
              </a:ext>
            </a:extLst>
          </p:cNvPr>
          <p:cNvSpPr>
            <a:spLocks noGrp="1"/>
          </p:cNvSpPr>
          <p:nvPr>
            <p:ph idx="1"/>
          </p:nvPr>
        </p:nvSpPr>
        <p:spPr>
          <a:xfrm>
            <a:off x="609600" y="1600201"/>
            <a:ext cx="10972800" cy="4983161"/>
          </a:xfrm>
        </p:spPr>
        <p:txBody>
          <a:bodyPr>
            <a:normAutofit fontScale="92500" lnSpcReduction="10000"/>
          </a:bodyPr>
          <a:lstStyle/>
          <a:p>
            <a:pPr marL="0" indent="0" algn="just">
              <a:buNone/>
            </a:pPr>
            <a:r>
              <a:rPr lang="it-IT" dirty="0"/>
              <a:t>Vogliamo fornire un’</a:t>
            </a:r>
            <a:r>
              <a:rPr lang="it-IT" b="1" dirty="0"/>
              <a:t>alfabetizzazione informatica</a:t>
            </a:r>
            <a:r>
              <a:rPr lang="it-IT" dirty="0"/>
              <a:t>, cioè la conoscenza e le competenze necessarie per manipolare in modo  efficace determinate classi di problemi con l’ausilio di metodologie e strumenti informatici.</a:t>
            </a:r>
          </a:p>
          <a:p>
            <a:pPr marL="0" indent="0">
              <a:buNone/>
            </a:pPr>
            <a:endParaRPr lang="it-IT" dirty="0"/>
          </a:p>
          <a:p>
            <a:pPr marL="0" indent="0" algn="just">
              <a:buNone/>
            </a:pPr>
            <a:r>
              <a:rPr lang="it-IT" sz="2400" dirty="0"/>
              <a:t>SDA Bocconi, in una ricerca sul costo dell'ignoranza informatica in Italia,  ha evidenziato quanto l'alfabetizzazione sia un'esigenza dell'Italia anche  rispetto agli standard richiesti dalla Comunità europea. Le strategie  Europee richiedono un salto di qualità della formazione, che non sia più  legata all'auto-apprendimento. È importante sviluppare competenze digitali sia con l’aiuto delle Istituzioni, sia in ambito lavorativo. </a:t>
            </a:r>
            <a:r>
              <a:rPr lang="it-IT" sz="2400" b="1" dirty="0"/>
              <a:t>I giovani  sono coloro che maggiormente devono essere coinvolti in questa  strategia di formazione </a:t>
            </a:r>
            <a:r>
              <a:rPr lang="it-IT" sz="2400" dirty="0"/>
              <a:t>e qualificazione in quanto, pur essendo "nativi  digitali" non hanno le competenze adeguate per utilizzare in maniera  efficace nemmeno le risorse di Internet e del Web.</a:t>
            </a:r>
          </a:p>
        </p:txBody>
      </p:sp>
    </p:spTree>
    <p:extLst>
      <p:ext uri="{BB962C8B-B14F-4D97-AF65-F5344CB8AC3E}">
        <p14:creationId xmlns:p14="http://schemas.microsoft.com/office/powerpoint/2010/main" val="42003070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Regolamentazione tecnologica</a:t>
            </a:r>
          </a:p>
        </p:txBody>
      </p:sp>
      <p:sp>
        <p:nvSpPr>
          <p:cNvPr id="3" name="Content Placeholder 2"/>
          <p:cNvSpPr>
            <a:spLocks noGrp="1"/>
          </p:cNvSpPr>
          <p:nvPr>
            <p:ph idx="1"/>
          </p:nvPr>
        </p:nvSpPr>
        <p:spPr/>
        <p:txBody>
          <a:bodyPr/>
          <a:lstStyle/>
          <a:p>
            <a:r>
              <a:t>Politiche necessarie per un'innovazione responsabile.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Cambiamenti nel lavoro</a:t>
            </a:r>
          </a:p>
        </p:txBody>
      </p:sp>
      <p:sp>
        <p:nvSpPr>
          <p:cNvPr id="3" name="Content Placeholder 2"/>
          <p:cNvSpPr>
            <a:spLocks noGrp="1"/>
          </p:cNvSpPr>
          <p:nvPr>
            <p:ph idx="1"/>
          </p:nvPr>
        </p:nvSpPr>
        <p:spPr/>
        <p:txBody>
          <a:bodyPr/>
          <a:lstStyle/>
          <a:p>
            <a:r>
              <a:t>Come l'informatica trasforma l'ambiente lavorativo.</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Informatica nell'istruzione</a:t>
            </a:r>
          </a:p>
        </p:txBody>
      </p:sp>
      <p:sp>
        <p:nvSpPr>
          <p:cNvPr id="3" name="Content Placeholder 2"/>
          <p:cNvSpPr>
            <a:spLocks noGrp="1"/>
          </p:cNvSpPr>
          <p:nvPr>
            <p:ph idx="1"/>
          </p:nvPr>
        </p:nvSpPr>
        <p:spPr/>
        <p:txBody>
          <a:bodyPr/>
          <a:lstStyle/>
          <a:p>
            <a:r>
              <a:t>Innovazioni didattiche e digitalizzazione.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Tecnologia e relazioni sociali</a:t>
            </a:r>
          </a:p>
        </p:txBody>
      </p:sp>
      <p:sp>
        <p:nvSpPr>
          <p:cNvPr id="3" name="Content Placeholder 2"/>
          <p:cNvSpPr>
            <a:spLocks noGrp="1"/>
          </p:cNvSpPr>
          <p:nvPr>
            <p:ph idx="1"/>
          </p:nvPr>
        </p:nvSpPr>
        <p:spPr/>
        <p:txBody>
          <a:bodyPr/>
          <a:lstStyle/>
          <a:p>
            <a:r>
              <a:t>Effetti della tecnologia sui rapporti umani.</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Inclusione digitale</a:t>
            </a:r>
          </a:p>
        </p:txBody>
      </p:sp>
      <p:sp>
        <p:nvSpPr>
          <p:cNvPr id="3" name="Content Placeholder 2"/>
          <p:cNvSpPr>
            <a:spLocks noGrp="1"/>
          </p:cNvSpPr>
          <p:nvPr>
            <p:ph idx="1"/>
          </p:nvPr>
        </p:nvSpPr>
        <p:spPr/>
        <p:txBody>
          <a:bodyPr/>
          <a:lstStyle/>
          <a:p>
            <a:r>
              <a:t>Accessibilità e alfabetizzazione tecnologica.</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Conclusioni</a:t>
            </a:r>
          </a:p>
        </p:txBody>
      </p:sp>
      <p:sp>
        <p:nvSpPr>
          <p:cNvPr id="3" name="Content Placeholder 2"/>
          <p:cNvSpPr>
            <a:spLocks noGrp="1"/>
          </p:cNvSpPr>
          <p:nvPr>
            <p:ph idx="1"/>
          </p:nvPr>
        </p:nvSpPr>
        <p:spPr/>
        <p:txBody>
          <a:bodyPr/>
          <a:lstStyle/>
          <a:p>
            <a:r>
              <a:t>Sintesi e riflessioni finali sul ruolo dell'informatica.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00FE6-8376-B75A-1F61-0B3D82412C8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ECA446B-9A11-58D9-635F-8A3028A92CA7}"/>
              </a:ext>
            </a:extLst>
          </p:cNvPr>
          <p:cNvSpPr>
            <a:spLocks noGrp="1"/>
          </p:cNvSpPr>
          <p:nvPr>
            <p:ph type="title"/>
          </p:nvPr>
        </p:nvSpPr>
        <p:spPr/>
        <p:txBody>
          <a:bodyPr/>
          <a:lstStyle/>
          <a:p>
            <a:r>
              <a:rPr lang="it-IT" dirty="0"/>
              <a:t>Obiettivi del corso</a:t>
            </a:r>
          </a:p>
        </p:txBody>
      </p:sp>
      <p:sp>
        <p:nvSpPr>
          <p:cNvPr id="3" name="Segnaposto contenuto 2">
            <a:extLst>
              <a:ext uri="{FF2B5EF4-FFF2-40B4-BE49-F238E27FC236}">
                <a16:creationId xmlns:a16="http://schemas.microsoft.com/office/drawing/2014/main" id="{1E202ACB-532E-FFBB-EDF3-1E8274CF53BB}"/>
              </a:ext>
            </a:extLst>
          </p:cNvPr>
          <p:cNvSpPr>
            <a:spLocks noGrp="1"/>
          </p:cNvSpPr>
          <p:nvPr>
            <p:ph idx="1"/>
          </p:nvPr>
        </p:nvSpPr>
        <p:spPr>
          <a:xfrm>
            <a:off x="609600" y="1600201"/>
            <a:ext cx="10972800" cy="4983161"/>
          </a:xfrm>
        </p:spPr>
        <p:txBody>
          <a:bodyPr>
            <a:normAutofit fontScale="92500" lnSpcReduction="10000"/>
          </a:bodyPr>
          <a:lstStyle/>
          <a:p>
            <a:pPr marL="0" indent="0" algn="just">
              <a:buNone/>
            </a:pPr>
            <a:r>
              <a:rPr lang="it-IT" dirty="0"/>
              <a:t>Studieremo solo alcune elementi di questa scienza: quelle che ci possono  interessare nei vari ruoli del volontariato e per poter affrontare le attività dei Comitati Territoriali.</a:t>
            </a:r>
          </a:p>
          <a:p>
            <a:pPr marL="0" indent="0" algn="just">
              <a:buNone/>
            </a:pPr>
            <a:endParaRPr lang="it-IT" dirty="0"/>
          </a:p>
          <a:p>
            <a:pPr marL="0" indent="0" algn="just">
              <a:buNone/>
            </a:pPr>
            <a:r>
              <a:rPr lang="it-IT" dirty="0"/>
              <a:t>Non studieremo «come si programma un computer» ma cercheremo di far entrare l’informatica all’interno della nostra cultura.</a:t>
            </a:r>
          </a:p>
          <a:p>
            <a:pPr marL="0" indent="0" algn="just">
              <a:buNone/>
            </a:pPr>
            <a:endParaRPr lang="it-IT" dirty="0"/>
          </a:p>
          <a:p>
            <a:pPr marL="0" indent="0" algn="just">
              <a:buNone/>
            </a:pPr>
            <a:r>
              <a:rPr lang="it-IT" dirty="0"/>
              <a:t>Impareremo anche un po’ di terminologia.</a:t>
            </a:r>
          </a:p>
          <a:p>
            <a:pPr marL="0" indent="0" algn="just">
              <a:buNone/>
            </a:pPr>
            <a:endParaRPr lang="it-IT" dirty="0"/>
          </a:p>
          <a:p>
            <a:pPr marL="0" indent="0" algn="just">
              <a:buNone/>
            </a:pPr>
            <a:r>
              <a:rPr lang="it-IT" dirty="0"/>
              <a:t>Impareremo ad utilizzare alcuni strumenti applicativi.</a:t>
            </a:r>
          </a:p>
        </p:txBody>
      </p:sp>
    </p:spTree>
    <p:extLst>
      <p:ext uri="{BB962C8B-B14F-4D97-AF65-F5344CB8AC3E}">
        <p14:creationId xmlns:p14="http://schemas.microsoft.com/office/powerpoint/2010/main" val="3704167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3264</Words>
  <Application>Microsoft Office PowerPoint</Application>
  <PresentationFormat>Widescreen</PresentationFormat>
  <Paragraphs>327</Paragraphs>
  <Slides>85</Slides>
  <Notes>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85</vt:i4>
      </vt:variant>
    </vt:vector>
  </HeadingPairs>
  <TitlesOfParts>
    <vt:vector size="90" baseType="lpstr">
      <vt:lpstr>Arial</vt:lpstr>
      <vt:lpstr>Arial MT</vt:lpstr>
      <vt:lpstr>Calibri</vt:lpstr>
      <vt:lpstr>Wingdings</vt:lpstr>
      <vt:lpstr>Office Theme</vt:lpstr>
      <vt:lpstr>Modulo1 Lezione 01 Informatica: cos'è, storia e prospettive</vt:lpstr>
      <vt:lpstr>Agenda</vt:lpstr>
      <vt:lpstr>Agenda</vt:lpstr>
      <vt:lpstr>Agenda</vt:lpstr>
      <vt:lpstr>Agenda</vt:lpstr>
      <vt:lpstr>Agenda</vt:lpstr>
      <vt:lpstr>Agenda</vt:lpstr>
      <vt:lpstr>Obiettivi del corso</vt:lpstr>
      <vt:lpstr>Obiettivi del corso</vt:lpstr>
      <vt:lpstr>Testi di riferimento e materiali</vt:lpstr>
      <vt:lpstr>CAPITOLO 1 INTRODUZIONE  ALL’INFORMATICA</vt:lpstr>
      <vt:lpstr>Cos'è l'informatica?</vt:lpstr>
      <vt:lpstr>Cos'è l'informatica?</vt:lpstr>
      <vt:lpstr>Importanza dell'Informatica</vt:lpstr>
      <vt:lpstr>Differenze tra informatica e altre scienze (matematica, fisica, ingegneria)</vt:lpstr>
      <vt:lpstr>Differenze tra informatica e altre scienze (matematica, fisica, ingegneria)</vt:lpstr>
      <vt:lpstr>Gli strumenti informatici</vt:lpstr>
      <vt:lpstr>Il mondo digitale</vt:lpstr>
      <vt:lpstr>Il mondo digitale</vt:lpstr>
      <vt:lpstr>Il mondo digitale</vt:lpstr>
      <vt:lpstr>Il mondo digitale</vt:lpstr>
      <vt:lpstr>Il mondo digitale</vt:lpstr>
      <vt:lpstr>Il mondo digitale</vt:lpstr>
      <vt:lpstr>Hardware e Software</vt:lpstr>
      <vt:lpstr>Hardware e Software</vt:lpstr>
      <vt:lpstr>Calcolatore o calcolatrice</vt:lpstr>
      <vt:lpstr>Calcolatore o calcolatrice</vt:lpstr>
      <vt:lpstr>Prime forme di calcolo, l’abaco</vt:lpstr>
      <vt:lpstr>La pascalina</vt:lpstr>
      <vt:lpstr>Calcolatrici meccaniche</vt:lpstr>
      <vt:lpstr>Calcolatrici meccaniche</vt:lpstr>
      <vt:lpstr>Charles Babbage</vt:lpstr>
      <vt:lpstr>Babbage Engine</vt:lpstr>
      <vt:lpstr>La nascita di IBM</vt:lpstr>
      <vt:lpstr>Dopo il 1920</vt:lpstr>
      <vt:lpstr>Alan Turing e le macchine</vt:lpstr>
      <vt:lpstr>La macchina di Turing</vt:lpstr>
      <vt:lpstr>Gli alleati e la II guerra mondiale</vt:lpstr>
      <vt:lpstr>L’ENIAC</vt:lpstr>
      <vt:lpstr>L’era informatica</vt:lpstr>
      <vt:lpstr>L’era informatica</vt:lpstr>
      <vt:lpstr>L’era informatica</vt:lpstr>
      <vt:lpstr>Gli anni 50</vt:lpstr>
      <vt:lpstr>Linguaggi di programmazione</vt:lpstr>
      <vt:lpstr>Informatica nella guerra</vt:lpstr>
      <vt:lpstr>Transistor e miniaturizzazione</vt:lpstr>
      <vt:lpstr>Microprocessori e personal computer</vt:lpstr>
      <vt:lpstr>Il boom dell'informatica</vt:lpstr>
      <vt:lpstr>Sistemi di archiviazione</vt:lpstr>
      <vt:lpstr>Applicazioni interdisciplinari</vt:lpstr>
      <vt:lpstr>Caratteristiche dei sistemi informatici</vt:lpstr>
      <vt:lpstr>Internet e il World Wide Web</vt:lpstr>
      <vt:lpstr>Software open source</vt:lpstr>
      <vt:lpstr>Cloud Computing</vt:lpstr>
      <vt:lpstr>Big Data</vt:lpstr>
      <vt:lpstr>Smartphone e App</vt:lpstr>
      <vt:lpstr>Internet delle Cose (IoT)</vt:lpstr>
      <vt:lpstr>Blockchain</vt:lpstr>
      <vt:lpstr>Crittografia</vt:lpstr>
      <vt:lpstr>Innovazioni nei videogiochi</vt:lpstr>
      <vt:lpstr>Intelligenza Artificiale</vt:lpstr>
      <vt:lpstr>Tipi di IA</vt:lpstr>
      <vt:lpstr>Machine Learning</vt:lpstr>
      <vt:lpstr>Tipi di apprendimento</vt:lpstr>
      <vt:lpstr>IA in medicina</vt:lpstr>
      <vt:lpstr>Riconoscimento facciale e vocale</vt:lpstr>
      <vt:lpstr>Chatbot e assistenti virtuali</vt:lpstr>
      <vt:lpstr>Veicoli autonomi</vt:lpstr>
      <vt:lpstr>IA nella ricerca scientifica</vt:lpstr>
      <vt:lpstr>Questioni etiche nell'IA</vt:lpstr>
      <vt:lpstr>Verso l'IA Generale</vt:lpstr>
      <vt:lpstr>Calcolo quantistico</vt:lpstr>
      <vt:lpstr>Automazione totale</vt:lpstr>
      <vt:lpstr>Cybersicurezza del futuro</vt:lpstr>
      <vt:lpstr>Computazione biologica</vt:lpstr>
      <vt:lpstr>Informatica e missioni spaziali</vt:lpstr>
      <vt:lpstr>Sviluppo sostenibile</vt:lpstr>
      <vt:lpstr>Metaverso e VR</vt:lpstr>
      <vt:lpstr>Interfacce neurali</vt:lpstr>
      <vt:lpstr>Regolamentazione tecnologica</vt:lpstr>
      <vt:lpstr>Cambiamenti nel lavoro</vt:lpstr>
      <vt:lpstr>Informatica nell'istruzione</vt:lpstr>
      <vt:lpstr>Tecnologia e relazioni sociali</vt:lpstr>
      <vt:lpstr>Inclusione digitale</vt:lpstr>
      <vt:lpstr>Conclusioni</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Stefano Landini Salcino</dc:creator>
  <cp:keywords/>
  <dc:description>generated using python-pptx</dc:description>
  <cp:lastModifiedBy>Stefano Landini Salcino</cp:lastModifiedBy>
  <cp:revision>25</cp:revision>
  <dcterms:created xsi:type="dcterms:W3CDTF">2013-01-27T09:14:16Z</dcterms:created>
  <dcterms:modified xsi:type="dcterms:W3CDTF">2024-11-04T16:57:51Z</dcterms:modified>
  <cp:category/>
</cp:coreProperties>
</file>