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/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19.03.25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8776838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19.03.25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65880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19.03.25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0639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19.03.25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4005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19.03.25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7813757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19.03.25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246138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19.03.25</a:t>
            </a:fld>
            <a:endParaRPr lang="de-DE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4421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19.03.25</a:t>
            </a:fld>
            <a:endParaRPr lang="de-DE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108533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19.03.25</a:t>
            </a:fld>
            <a:endParaRPr lang="de-DE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82815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19.03.25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178365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E51C7C-CEA3-4CAA-BE4B-344879E7C377}" type="datetimeFigureOut">
              <a:rPr lang="de-DE" smtClean="0"/>
              <a:t>19.03.25</a:t>
            </a:fld>
            <a:endParaRPr lang="de-DE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2455663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de-DE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de-DE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0E51C7C-CEA3-4CAA-BE4B-344879E7C377}" type="datetimeFigureOut">
              <a:rPr lang="de-DE" smtClean="0"/>
              <a:t>19.03.25</a:t>
            </a:fld>
            <a:endParaRPr lang="de-DE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4FE2FE-B55E-4328-8F5C-2CEB8781A47B}" type="slidenum">
              <a:rPr lang="de-DE" smtClean="0"/>
              <a:t>‹nº›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67574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0850B7BF-3AB6-B903-C6A9-713262F7D18A}"/>
              </a:ext>
            </a:extLst>
          </p:cNvPr>
          <p:cNvSpPr/>
          <p:nvPr/>
        </p:nvSpPr>
        <p:spPr>
          <a:xfrm>
            <a:off x="4080" y="-137339"/>
            <a:ext cx="12181130" cy="7034198"/>
          </a:xfrm>
          <a:prstGeom prst="rect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pic>
        <p:nvPicPr>
          <p:cNvPr id="7" name="Imagem 6" descr="Diagrama, Desenho técnico&#10;&#10;O conteúdo gerado por IA pode estar incorreto.">
            <a:extLst>
              <a:ext uri="{FF2B5EF4-FFF2-40B4-BE49-F238E27FC236}">
                <a16:creationId xmlns:a16="http://schemas.microsoft.com/office/drawing/2014/main" id="{9824F245-6CFB-2F7A-BA21-E538B37EA0D1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24000"/>
          </a:blip>
          <a:stretch>
            <a:fillRect/>
          </a:stretch>
        </p:blipFill>
        <p:spPr>
          <a:xfrm>
            <a:off x="-113270" y="-325913"/>
            <a:ext cx="12408243" cy="7334773"/>
          </a:xfrm>
          <a:prstGeom prst="rect">
            <a:avLst/>
          </a:prstGeom>
        </p:spPr>
      </p:pic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256227"/>
            <a:ext cx="9144000" cy="2387600"/>
          </a:xfrm>
        </p:spPr>
        <p:txBody>
          <a:bodyPr/>
          <a:lstStyle/>
          <a:p>
            <a:r>
              <a:rPr lang="de-DE" b="1" u="sng">
                <a:solidFill>
                  <a:schemeClr val="bg1"/>
                </a:solidFill>
                <a:latin typeface="Aharoni"/>
                <a:cs typeface="Aharoni"/>
              </a:rPr>
              <a:t>MINERAÇÃO DE DADOS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983038"/>
            <a:ext cx="9144000" cy="1655762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de-DE" b="1">
                <a:solidFill>
                  <a:schemeClr val="bg1"/>
                </a:solidFill>
                <a:latin typeface="Aharoni"/>
                <a:cs typeface="Aharoni"/>
              </a:rPr>
              <a:t>ROBERTO  DIAS AHLERT</a:t>
            </a:r>
          </a:p>
          <a:p>
            <a:r>
              <a:rPr lang="de-DE" b="1">
                <a:solidFill>
                  <a:schemeClr val="bg1"/>
                </a:solidFill>
                <a:latin typeface="Aharoni"/>
                <a:cs typeface="Aharoni"/>
              </a:rPr>
              <a:t>NICOLLE GEOVANNA</a:t>
            </a:r>
          </a:p>
          <a:p>
            <a:r>
              <a:rPr lang="de-DE" b="1">
                <a:solidFill>
                  <a:schemeClr val="bg1"/>
                </a:solidFill>
                <a:latin typeface="Aharoni"/>
                <a:cs typeface="Aharoni"/>
              </a:rPr>
              <a:t>MARIA EDUARDA</a:t>
            </a:r>
          </a:p>
        </p:txBody>
      </p:sp>
    </p:spTree>
    <p:extLst>
      <p:ext uri="{BB962C8B-B14F-4D97-AF65-F5344CB8AC3E}">
        <p14:creationId xmlns:p14="http://schemas.microsoft.com/office/powerpoint/2010/main" val="22108665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FA00F2F0-5414-B9AC-866A-714132C668AD}"/>
              </a:ext>
            </a:extLst>
          </p:cNvPr>
          <p:cNvSpPr/>
          <p:nvPr/>
        </p:nvSpPr>
        <p:spPr>
          <a:xfrm>
            <a:off x="-4339" y="501"/>
            <a:ext cx="12907758" cy="772713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EE6CFBF-2752-FA51-12B1-3F9407F6A7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7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000" b="1" u="sng">
                <a:solidFill>
                  <a:schemeClr val="bg1"/>
                </a:solidFill>
                <a:latin typeface="Aharoni"/>
                <a:cs typeface="Aharoni"/>
              </a:rPr>
              <a:t>DEFINIÇÃO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B639BE9-EE1A-09D9-F351-DF0D1E108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6026"/>
            <a:ext cx="10515600" cy="435133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pt-BR" sz="3600" b="1">
                <a:solidFill>
                  <a:schemeClr val="bg1"/>
                </a:solidFill>
                <a:latin typeface="Aharoni"/>
                <a:ea typeface="+mn-lt"/>
                <a:cs typeface="+mn-lt"/>
              </a:rPr>
              <a:t>Mineração de dados (em inglês, data mining) é o processo de encontrar anomalias, padrões e correlações em grandes conjuntos de dados para prever resultados. Através de uma variedade de técnicas, você pode usar essas informações para aumentar a renda, cortar custos, melhorar o relacionamento com os clientes, reduzir riscos e mais.</a:t>
            </a:r>
            <a:endParaRPr lang="pt-BR" sz="3600" b="1">
              <a:solidFill>
                <a:schemeClr val="bg1"/>
              </a:solidFill>
              <a:latin typeface="Aharoni"/>
              <a:cs typeface="Aharoni"/>
            </a:endParaRPr>
          </a:p>
        </p:txBody>
      </p:sp>
      <p:pic>
        <p:nvPicPr>
          <p:cNvPr id="7" name="Gráfico 6" descr="Ferramentas de mineração estrutura de tópicos">
            <a:extLst>
              <a:ext uri="{FF2B5EF4-FFF2-40B4-BE49-F238E27FC236}">
                <a16:creationId xmlns:a16="http://schemas.microsoft.com/office/drawing/2014/main" id="{6272FFEB-E676-BB06-74D8-EE7D07417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3557" y="448962"/>
            <a:ext cx="914400" cy="914400"/>
          </a:xfrm>
          <a:prstGeom prst="rect">
            <a:avLst/>
          </a:prstGeom>
        </p:spPr>
      </p:pic>
      <p:pic>
        <p:nvPicPr>
          <p:cNvPr id="8" name="Gráfico 7" descr="Ferramentas de mineração estrutura de tópicos">
            <a:extLst>
              <a:ext uri="{FF2B5EF4-FFF2-40B4-BE49-F238E27FC236}">
                <a16:creationId xmlns:a16="http://schemas.microsoft.com/office/drawing/2014/main" id="{02D23040-C4B0-6748-5B32-6B5E7D3510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4341" y="4489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318217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AD407C-6EA1-E052-59C5-9EEE32AEAA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196B41E-BBA0-9468-F967-3DE16359DC5D}"/>
              </a:ext>
            </a:extLst>
          </p:cNvPr>
          <p:cNvSpPr/>
          <p:nvPr/>
        </p:nvSpPr>
        <p:spPr>
          <a:xfrm>
            <a:off x="-4339" y="501"/>
            <a:ext cx="12907758" cy="772713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8B757D8-7F56-0F82-FDE5-2C040D919A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7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000" b="1" u="sng">
                <a:solidFill>
                  <a:schemeClr val="bg1"/>
                </a:solidFill>
                <a:latin typeface="Aharoni"/>
                <a:cs typeface="Aharoni"/>
              </a:rPr>
              <a:t>HISTÓRIA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90FB811-5A2C-986F-C71A-63A18E1E64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6026"/>
            <a:ext cx="10515600" cy="435133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pt-BR" sz="3600" b="1">
                <a:solidFill>
                  <a:schemeClr val="bg1"/>
                </a:solidFill>
                <a:latin typeface="Aharoni"/>
                <a:ea typeface="+mn-lt"/>
                <a:cs typeface="+mn-lt"/>
              </a:rPr>
              <a:t>A mineração de dados, também chamada de "descoberta de conhecimento em bancos de dados", surgiu nos anos 1990, mas tem raízes antigas na estatística, inteligência artificial e machine learning. Ela permite identificar conexões ocultas e prever tendências. Com o avanço do big data e da computação acessível, essa tecnologia continua evoluindo.</a:t>
            </a:r>
            <a:endParaRPr lang="pt-BR" b="1">
              <a:solidFill>
                <a:schemeClr val="bg1"/>
              </a:solidFill>
              <a:latin typeface="Aharoni"/>
              <a:cs typeface="Aharoni"/>
            </a:endParaRPr>
          </a:p>
        </p:txBody>
      </p:sp>
      <p:pic>
        <p:nvPicPr>
          <p:cNvPr id="7" name="Gráfico 6" descr="Ferramentas de mineração estrutura de tópicos">
            <a:extLst>
              <a:ext uri="{FF2B5EF4-FFF2-40B4-BE49-F238E27FC236}">
                <a16:creationId xmlns:a16="http://schemas.microsoft.com/office/drawing/2014/main" id="{DD0E357D-87B5-47FD-7549-B9393AE4DC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3557" y="448962"/>
            <a:ext cx="914400" cy="914400"/>
          </a:xfrm>
          <a:prstGeom prst="rect">
            <a:avLst/>
          </a:prstGeom>
        </p:spPr>
      </p:pic>
      <p:pic>
        <p:nvPicPr>
          <p:cNvPr id="8" name="Gráfico 7" descr="Ferramentas de mineração estrutura de tópicos">
            <a:extLst>
              <a:ext uri="{FF2B5EF4-FFF2-40B4-BE49-F238E27FC236}">
                <a16:creationId xmlns:a16="http://schemas.microsoft.com/office/drawing/2014/main" id="{C48F3895-2AC7-2678-E8FF-A90F49CA3EC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4341" y="4489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42590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F49075-1D81-00DC-1FBB-CF02490DF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AA7E4C17-FFEC-C4DD-9450-376C7F67EE00}"/>
              </a:ext>
            </a:extLst>
          </p:cNvPr>
          <p:cNvSpPr/>
          <p:nvPr/>
        </p:nvSpPr>
        <p:spPr>
          <a:xfrm>
            <a:off x="-4339" y="501"/>
            <a:ext cx="12907758" cy="772713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442CC6E-E6AE-5062-434F-BB32C2740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5720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pt-BR" sz="8000" b="1" u="sng">
                <a:solidFill>
                  <a:schemeClr val="bg1"/>
                </a:solidFill>
                <a:latin typeface="Aharoni"/>
                <a:cs typeface="Aharoni"/>
              </a:rPr>
              <a:t>RESUMO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5430BC1B-D1B1-7A5A-7786-88EE3535C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6026"/>
            <a:ext cx="10515600" cy="435133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pt-BR" sz="3600" b="1">
                <a:solidFill>
                  <a:schemeClr val="bg1"/>
                </a:solidFill>
                <a:latin typeface="Aharoni"/>
                <a:cs typeface="Aharoni"/>
              </a:rPr>
              <a:t>Em resumo o termo "Mineração de dados" pode ser visto como uma metáfora para mineração real. Assim como na mineração real a mineração de dados vai atrás do foco principal , em comparação seria como os mineradores ignoram pedras comuns e apenas procuram os minérios importantes, nesse caso com o foco em encontrar os dados necessários para cruza-los e fazer previsões atuais.</a:t>
            </a:r>
          </a:p>
        </p:txBody>
      </p:sp>
      <p:pic>
        <p:nvPicPr>
          <p:cNvPr id="7" name="Gráfico 6" descr="Ferramentas de mineração estrutura de tópicos">
            <a:extLst>
              <a:ext uri="{FF2B5EF4-FFF2-40B4-BE49-F238E27FC236}">
                <a16:creationId xmlns:a16="http://schemas.microsoft.com/office/drawing/2014/main" id="{89E4F04A-2F8E-EA65-6822-A7196140B9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3557" y="448962"/>
            <a:ext cx="914400" cy="914400"/>
          </a:xfrm>
          <a:prstGeom prst="rect">
            <a:avLst/>
          </a:prstGeom>
        </p:spPr>
      </p:pic>
      <p:pic>
        <p:nvPicPr>
          <p:cNvPr id="8" name="Gráfico 7" descr="Ferramentas de mineração estrutura de tópicos">
            <a:extLst>
              <a:ext uri="{FF2B5EF4-FFF2-40B4-BE49-F238E27FC236}">
                <a16:creationId xmlns:a16="http://schemas.microsoft.com/office/drawing/2014/main" id="{5720ACDF-9FA2-7CE2-5E62-5DC1F9518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4341" y="4489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01408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2938B8-CF67-A8DE-D736-4414168FB9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81D56E32-986E-DB5F-ECA3-CE5E6DD147FF}"/>
              </a:ext>
            </a:extLst>
          </p:cNvPr>
          <p:cNvSpPr/>
          <p:nvPr/>
        </p:nvSpPr>
        <p:spPr>
          <a:xfrm>
            <a:off x="-4339" y="501"/>
            <a:ext cx="12907758" cy="772713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2DA2C0CA-BA05-075A-2E92-1AB34D542C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422" y="442164"/>
            <a:ext cx="6635045" cy="126911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pt-BR" sz="4000" b="1" u="sng">
                <a:solidFill>
                  <a:schemeClr val="bg1"/>
                </a:solidFill>
                <a:latin typeface="Aharoni"/>
                <a:cs typeface="Aharoni"/>
              </a:rPr>
              <a:t>RELACIONAMENTO COM BIGDATA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BFFE6B98-E361-B019-6947-452B42330B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26026"/>
            <a:ext cx="10515600" cy="4351338"/>
          </a:xfrm>
        </p:spPr>
        <p:txBody>
          <a:bodyPr vert="horz" lIns="91440" tIns="45720" rIns="91440" bIns="45720" rtlCol="0" anchor="ctr">
            <a:noAutofit/>
          </a:bodyPr>
          <a:lstStyle/>
          <a:p>
            <a:pPr marL="0" indent="0" algn="ctr">
              <a:buNone/>
            </a:pPr>
            <a:r>
              <a:rPr lang="pt-BR" sz="3600" b="1">
                <a:solidFill>
                  <a:schemeClr val="bg1"/>
                </a:solidFill>
                <a:latin typeface="Aharoni"/>
                <a:cs typeface="Aharoni"/>
              </a:rPr>
              <a:t>Como mencionado anteriormente a mineração de dados está diretamente ligada ao termo "</a:t>
            </a:r>
            <a:r>
              <a:rPr lang="pt-BR" sz="3600" b="1" err="1">
                <a:solidFill>
                  <a:schemeClr val="bg1"/>
                </a:solidFill>
                <a:latin typeface="Aharoni"/>
                <a:cs typeface="Aharoni"/>
              </a:rPr>
              <a:t>BigData</a:t>
            </a:r>
            <a:r>
              <a:rPr lang="pt-BR" sz="3600" b="1">
                <a:solidFill>
                  <a:schemeClr val="bg1"/>
                </a:solidFill>
                <a:latin typeface="Aharoni"/>
                <a:cs typeface="Aharoni"/>
              </a:rPr>
              <a:t>". Visto que a </a:t>
            </a:r>
            <a:r>
              <a:rPr lang="pt-BR" sz="3600" b="1" err="1">
                <a:solidFill>
                  <a:schemeClr val="bg1"/>
                </a:solidFill>
                <a:latin typeface="Aharoni"/>
                <a:cs typeface="Aharoni"/>
              </a:rPr>
              <a:t>BigData</a:t>
            </a:r>
            <a:r>
              <a:rPr lang="pt-BR" sz="3600" b="1">
                <a:solidFill>
                  <a:schemeClr val="bg1"/>
                </a:solidFill>
                <a:latin typeface="Aharoni"/>
                <a:cs typeface="Aharoni"/>
              </a:rPr>
              <a:t> é um conjunto de "Datas" ou informações armazenadas. Nessa metáfora a </a:t>
            </a:r>
            <a:r>
              <a:rPr lang="pt-BR" sz="3600" b="1" err="1">
                <a:solidFill>
                  <a:schemeClr val="bg1"/>
                </a:solidFill>
                <a:latin typeface="Aharoni"/>
                <a:cs typeface="Aharoni"/>
              </a:rPr>
              <a:t>BigData</a:t>
            </a:r>
            <a:r>
              <a:rPr lang="pt-BR" sz="3600" b="1">
                <a:solidFill>
                  <a:schemeClr val="bg1"/>
                </a:solidFill>
                <a:latin typeface="Aharoni"/>
                <a:cs typeface="Aharoni"/>
              </a:rPr>
              <a:t> seria o equivalente a mina.</a:t>
            </a:r>
          </a:p>
        </p:txBody>
      </p:sp>
      <p:pic>
        <p:nvPicPr>
          <p:cNvPr id="7" name="Gráfico 6" descr="Ferramentas de mineração estrutura de tópicos">
            <a:extLst>
              <a:ext uri="{FF2B5EF4-FFF2-40B4-BE49-F238E27FC236}">
                <a16:creationId xmlns:a16="http://schemas.microsoft.com/office/drawing/2014/main" id="{C7F8778E-5ABD-3C85-948B-3F917A5E16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9613557" y="448962"/>
            <a:ext cx="914400" cy="914400"/>
          </a:xfrm>
          <a:prstGeom prst="rect">
            <a:avLst/>
          </a:prstGeom>
        </p:spPr>
      </p:pic>
      <p:pic>
        <p:nvPicPr>
          <p:cNvPr id="8" name="Gráfico 7" descr="Ferramentas de mineração estrutura de tópicos">
            <a:extLst>
              <a:ext uri="{FF2B5EF4-FFF2-40B4-BE49-F238E27FC236}">
                <a16:creationId xmlns:a16="http://schemas.microsoft.com/office/drawing/2014/main" id="{3FBBF195-E1B8-FC71-F564-153128D89F4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74341" y="448962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5291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8590A-E4DF-5237-CC87-091E2385C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27822DF5-82D7-94B3-7178-8CA932B78E07}"/>
              </a:ext>
            </a:extLst>
          </p:cNvPr>
          <p:cNvSpPr/>
          <p:nvPr/>
        </p:nvSpPr>
        <p:spPr>
          <a:xfrm>
            <a:off x="-4339" y="501"/>
            <a:ext cx="12907758" cy="7727134"/>
          </a:xfrm>
          <a:prstGeom prst="rect">
            <a:avLst/>
          </a:prstGeom>
          <a:ln/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C8F9AF1-A852-18EA-868D-5A964B97A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71422" y="442164"/>
            <a:ext cx="6635045" cy="1269119"/>
          </a:xfrm>
        </p:spPr>
        <p:txBody>
          <a:bodyPr vert="horz" lIns="91440" tIns="45720" rIns="91440" bIns="45720" rtlCol="0" anchor="ctr">
            <a:noAutofit/>
          </a:bodyPr>
          <a:lstStyle/>
          <a:p>
            <a:pPr algn="ctr"/>
            <a:r>
              <a:rPr lang="pt-BR" sz="4000" b="1" u="sng">
                <a:solidFill>
                  <a:schemeClr val="bg1"/>
                </a:solidFill>
                <a:latin typeface="Aharoni"/>
                <a:cs typeface="Aharoni"/>
              </a:rPr>
              <a:t>CÓDIGO</a:t>
            </a:r>
          </a:p>
        </p:txBody>
      </p:sp>
      <p:pic>
        <p:nvPicPr>
          <p:cNvPr id="3" name="Espaço Reservado para Conteúdo 2" descr="Texto&#10;&#10;O conteúdo gerado por IA pode estar incorreto.">
            <a:extLst>
              <a:ext uri="{FF2B5EF4-FFF2-40B4-BE49-F238E27FC236}">
                <a16:creationId xmlns:a16="http://schemas.microsoft.com/office/drawing/2014/main" id="{0FD7FE90-DCD4-1FF9-3070-B030AEA11D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278153" y="1450147"/>
            <a:ext cx="8320389" cy="5124381"/>
          </a:xfrm>
        </p:spPr>
      </p:pic>
    </p:spTree>
    <p:extLst>
      <p:ext uri="{BB962C8B-B14F-4D97-AF65-F5344CB8AC3E}">
        <p14:creationId xmlns:p14="http://schemas.microsoft.com/office/powerpoint/2010/main" val="369588262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Escritório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6</Slides>
  <Notes>0</Notes>
  <HiddenSlides>0</HiddenSlide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7" baseType="lpstr">
      <vt:lpstr>Tema do Office</vt:lpstr>
      <vt:lpstr>MINERAÇÃO DE DADOS</vt:lpstr>
      <vt:lpstr>DEFINIÇÃO</vt:lpstr>
      <vt:lpstr>HISTÓRIA</vt:lpstr>
      <vt:lpstr>RESUMO</vt:lpstr>
      <vt:lpstr>RELACIONAMENTO COM BIGDATA</vt:lpstr>
      <vt:lpstr>CÓDIGO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MINERAÇÃO DE DADOS</dc:title>
  <dc:creator/>
  <cp:lastModifiedBy>Roberto Dias Ahlert</cp:lastModifiedBy>
  <cp:revision>1</cp:revision>
  <dcterms:created xsi:type="dcterms:W3CDTF">2025-03-18T22:36:40Z</dcterms:created>
  <dcterms:modified xsi:type="dcterms:W3CDTF">2025-03-19T12:00:13Z</dcterms:modified>
</cp:coreProperties>
</file>