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6" r:id="rId2"/>
    <p:sldId id="278" r:id="rId3"/>
    <p:sldId id="279" r:id="rId4"/>
    <p:sldId id="280" r:id="rId5"/>
    <p:sldId id="281" r:id="rId6"/>
    <p:sldId id="284" r:id="rId7"/>
    <p:sldId id="285" r:id="rId8"/>
    <p:sldId id="282" r:id="rId9"/>
    <p:sldId id="283" r:id="rId10"/>
    <p:sldId id="286" r:id="rId11"/>
    <p:sldId id="287" r:id="rId12"/>
    <p:sldId id="288"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5">
          <p15:clr>
            <a:srgbClr val="A4A3A4"/>
          </p15:clr>
        </p15:guide>
        <p15:guide id="2" pos="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990"/>
    <p:restoredTop sz="94745"/>
  </p:normalViewPr>
  <p:slideViewPr>
    <p:cSldViewPr snapToGrid="0" snapToObjects="1">
      <p:cViewPr>
        <p:scale>
          <a:sx n="111" d="100"/>
          <a:sy n="111" d="100"/>
        </p:scale>
        <p:origin x="48" y="328"/>
      </p:cViewPr>
      <p:guideLst>
        <p:guide orient="horz" pos="1025"/>
        <p:guide pos="7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EC8468-11B7-6746-A546-C105120819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337892-6DD3-D749-90FA-9207F5A988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7EBF7-34CF-FE4A-88D7-DCB02C70C861}" type="datetimeFigureOut">
              <a:rPr lang="en-US" smtClean="0"/>
              <a:t>5/29/19</a:t>
            </a:fld>
            <a:endParaRPr lang="en-US"/>
          </a:p>
        </p:txBody>
      </p:sp>
      <p:sp>
        <p:nvSpPr>
          <p:cNvPr id="4" name="Footer Placeholder 3">
            <a:extLst>
              <a:ext uri="{FF2B5EF4-FFF2-40B4-BE49-F238E27FC236}">
                <a16:creationId xmlns:a16="http://schemas.microsoft.com/office/drawing/2014/main" id="{8948C1FC-6999-1340-A15E-3CB5997B3A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7F19CBA-9477-0243-90D8-DA37BB85E4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0B6A38-5270-BF41-9C44-612B6623F3AF}" type="slidenum">
              <a:rPr lang="en-US" smtClean="0"/>
              <a:t>‹#›</a:t>
            </a:fld>
            <a:endParaRPr lang="en-US"/>
          </a:p>
        </p:txBody>
      </p:sp>
    </p:spTree>
    <p:extLst>
      <p:ext uri="{BB962C8B-B14F-4D97-AF65-F5344CB8AC3E}">
        <p14:creationId xmlns:p14="http://schemas.microsoft.com/office/powerpoint/2010/main" val="1555908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D4A53-47EB-044C-AB1D-462E88D81A94}" type="datetimeFigureOut">
              <a:rPr lang="en-US" smtClean="0"/>
              <a:t>5/29/19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9EABE-471A-2245-BAA7-DA018CDD4205}" type="slidenum">
              <a:rPr lang="en-US" smtClean="0"/>
              <a:t>‹#›</a:t>
            </a:fld>
            <a:endParaRPr lang="en-US"/>
          </a:p>
        </p:txBody>
      </p:sp>
    </p:spTree>
    <p:extLst>
      <p:ext uri="{BB962C8B-B14F-4D97-AF65-F5344CB8AC3E}">
        <p14:creationId xmlns:p14="http://schemas.microsoft.com/office/powerpoint/2010/main" val="235563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cap="all" baseline="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i="0" baseline="0"/>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3E172E1-4B9C-034D-8F7B-8F422BA85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b="0" i="0" baseline="0"/>
            </a:lvl1pPr>
          </a:lstStyle>
          <a:p>
            <a:r>
              <a:rPr lang="en-US"/>
              <a:t>Click to edit Master title style</a:t>
            </a:r>
            <a:endParaRPr lang="en-US" dirty="0"/>
          </a:p>
        </p:txBody>
      </p:sp>
      <p:sp>
        <p:nvSpPr>
          <p:cNvPr id="3" name="Content Placeholder 2"/>
          <p:cNvSpPr>
            <a:spLocks noGrp="1"/>
          </p:cNvSpPr>
          <p:nvPr>
            <p:ph idx="1"/>
          </p:nvPr>
        </p:nvSpPr>
        <p:spPr>
          <a:xfrm>
            <a:off x="457199" y="1146048"/>
            <a:ext cx="8235697" cy="4980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537CE047-6727-4D49-9083-D485149083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43584"/>
            <a:ext cx="4038600" cy="48825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43584"/>
            <a:ext cx="4038600" cy="48825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550CBFBC-C235-6D41-B815-311F4BBFE7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54697"/>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99488"/>
            <a:ext cx="4040188" cy="41266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254697"/>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99488"/>
            <a:ext cx="4041775" cy="41266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a:extLst>
              <a:ext uri="{FF2B5EF4-FFF2-40B4-BE49-F238E27FC236}">
                <a16:creationId xmlns:a16="http://schemas.microsoft.com/office/drawing/2014/main" id="{FFAB08FC-D502-8741-AC79-CA35B3B3FA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saic with Caption">
    <p:spTree>
      <p:nvGrpSpPr>
        <p:cNvPr id="1" name=""/>
        <p:cNvGrpSpPr/>
        <p:nvPr/>
      </p:nvGrpSpPr>
      <p:grpSpPr>
        <a:xfrm>
          <a:off x="0" y="0"/>
          <a:ext cx="0" cy="0"/>
          <a:chOff x="0" y="0"/>
          <a:chExt cx="0" cy="0"/>
        </a:xfrm>
      </p:grpSpPr>
      <p:sp>
        <p:nvSpPr>
          <p:cNvPr id="32" name="Rectangle 31"/>
          <p:cNvSpPr>
            <a:spLocks noChangeAspect="1"/>
          </p:cNvSpPr>
          <p:nvPr userDrawn="1"/>
        </p:nvSpPr>
        <p:spPr>
          <a:xfrm>
            <a:off x="5653781" y="2733305"/>
            <a:ext cx="1692100" cy="1637842"/>
          </a:xfrm>
          <a:prstGeom prst="rect">
            <a:avLst/>
          </a:prstGeom>
          <a:solidFill>
            <a:srgbClr val="8E0000">
              <a:alpha val="80000"/>
            </a:srgb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a:spLocks noChangeAspect="1"/>
          </p:cNvSpPr>
          <p:nvPr userDrawn="1"/>
        </p:nvSpPr>
        <p:spPr>
          <a:xfrm>
            <a:off x="7452095" y="4496736"/>
            <a:ext cx="1690035" cy="1638935"/>
          </a:xfrm>
          <a:prstGeom prst="rect">
            <a:avLst/>
          </a:prstGeom>
          <a:solidFill>
            <a:srgbClr val="8E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a:spLocks noChangeAspect="1"/>
          </p:cNvSpPr>
          <p:nvPr userDrawn="1"/>
        </p:nvSpPr>
        <p:spPr>
          <a:xfrm>
            <a:off x="7452095" y="971967"/>
            <a:ext cx="1690035" cy="1636847"/>
          </a:xfrm>
          <a:prstGeom prst="rect">
            <a:avLst/>
          </a:prstGeom>
          <a:solidFill>
            <a:srgbClr val="8E0000">
              <a:alpha val="80000"/>
            </a:srgb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Picture Placeholder 21"/>
          <p:cNvSpPr>
            <a:spLocks noGrp="1" noChangeAspect="1"/>
          </p:cNvSpPr>
          <p:nvPr>
            <p:ph type="pic" sz="quarter" idx="15"/>
          </p:nvPr>
        </p:nvSpPr>
        <p:spPr>
          <a:xfrm>
            <a:off x="5653781" y="4496735"/>
            <a:ext cx="1690035" cy="1638935"/>
          </a:xfrm>
        </p:spPr>
        <p:txBody>
          <a:bodyPr anchor="ctr">
            <a:normAutofit/>
          </a:bodyPr>
          <a:lstStyle>
            <a:lvl1pPr marL="0" indent="0" algn="ctr">
              <a:buFontTx/>
              <a:buNone/>
              <a:defRPr sz="1400"/>
            </a:lvl1pPr>
          </a:lstStyle>
          <a:p>
            <a:r>
              <a:rPr lang="en-US"/>
              <a:t>Click icon to add picture</a:t>
            </a:r>
          </a:p>
        </p:txBody>
      </p:sp>
      <p:sp>
        <p:nvSpPr>
          <p:cNvPr id="39" name="Picture Placeholder 21"/>
          <p:cNvSpPr>
            <a:spLocks noGrp="1" noChangeAspect="1"/>
          </p:cNvSpPr>
          <p:nvPr>
            <p:ph type="pic" sz="quarter" idx="16"/>
          </p:nvPr>
        </p:nvSpPr>
        <p:spPr>
          <a:xfrm>
            <a:off x="5653781" y="971967"/>
            <a:ext cx="1690035" cy="1635750"/>
          </a:xfrm>
        </p:spPr>
        <p:txBody>
          <a:bodyPr anchor="ctr">
            <a:normAutofit/>
          </a:bodyPr>
          <a:lstStyle>
            <a:lvl1pPr marL="0" indent="0" algn="ctr">
              <a:buFontTx/>
              <a:buNone/>
              <a:defRPr sz="1400"/>
            </a:lvl1pPr>
          </a:lstStyle>
          <a:p>
            <a:r>
              <a:rPr lang="en-US"/>
              <a:t>Click icon to add picture</a:t>
            </a:r>
            <a:endParaRPr lang="en-US" dirty="0"/>
          </a:p>
        </p:txBody>
      </p:sp>
      <p:sp>
        <p:nvSpPr>
          <p:cNvPr id="40" name="Picture Placeholder 21"/>
          <p:cNvSpPr>
            <a:spLocks noGrp="1" noChangeAspect="1"/>
          </p:cNvSpPr>
          <p:nvPr>
            <p:ph type="pic" sz="quarter" idx="17"/>
          </p:nvPr>
        </p:nvSpPr>
        <p:spPr>
          <a:xfrm>
            <a:off x="7452095" y="2733854"/>
            <a:ext cx="1690035" cy="1637841"/>
          </a:xfrm>
        </p:spPr>
        <p:txBody>
          <a:bodyPr anchor="ctr">
            <a:normAutofit/>
          </a:bodyPr>
          <a:lstStyle>
            <a:lvl1pPr marL="0" indent="0" algn="ctr">
              <a:buFontTx/>
              <a:buNone/>
              <a:defRPr sz="1400"/>
            </a:lvl1pPr>
          </a:lstStyle>
          <a:p>
            <a:r>
              <a:rPr lang="en-US"/>
              <a:t>Click icon to add picture</a:t>
            </a:r>
            <a:endParaRPr lang="en-US" dirty="0"/>
          </a:p>
        </p:txBody>
      </p:sp>
      <p:sp>
        <p:nvSpPr>
          <p:cNvPr id="22" name="Content Placeholder 2"/>
          <p:cNvSpPr>
            <a:spLocks noGrp="1"/>
          </p:cNvSpPr>
          <p:nvPr>
            <p:ph sz="half" idx="1"/>
          </p:nvPr>
        </p:nvSpPr>
        <p:spPr>
          <a:xfrm>
            <a:off x="472600" y="981110"/>
            <a:ext cx="4875196" cy="51637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3" name="Picture 22">
            <a:extLst>
              <a:ext uri="{FF2B5EF4-FFF2-40B4-BE49-F238E27FC236}">
                <a16:creationId xmlns:a16="http://schemas.microsoft.com/office/drawing/2014/main" id="{3D15BA5B-8675-7A4C-8CC8-EEE907A5CC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
        <p:nvSpPr>
          <p:cNvPr id="24" name="Title Placeholder 1">
            <a:extLst>
              <a:ext uri="{FF2B5EF4-FFF2-40B4-BE49-F238E27FC236}">
                <a16:creationId xmlns:a16="http://schemas.microsoft.com/office/drawing/2014/main" id="{87DE0505-C857-7849-A226-27828C0AD278}"/>
              </a:ext>
            </a:extLst>
          </p:cNvPr>
          <p:cNvSpPr>
            <a:spLocks noGrp="1"/>
          </p:cNvSpPr>
          <p:nvPr>
            <p:ph type="title"/>
          </p:nvPr>
        </p:nvSpPr>
        <p:spPr>
          <a:xfrm>
            <a:off x="457200" y="219774"/>
            <a:ext cx="7695048" cy="639762"/>
          </a:xfrm>
          <a:prstGeom prst="rect">
            <a:avLst/>
          </a:prstGeom>
        </p:spPr>
        <p:txBody>
          <a:bodyPr vert="horz" lIns="91440" tIns="45720" rIns="91440" bIns="45720" rtlCol="0" anchor="ctr">
            <a:noAutofit/>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180B414E-C3E8-2242-B3F5-7C4CFCBB11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609" y="96623"/>
            <a:ext cx="914400" cy="9144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i="0" baseline="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9774"/>
            <a:ext cx="7695048" cy="6397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83A48BC0-4069-F944-95FE-7E1C3DDB84E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1" b="15026"/>
          <a:stretch/>
        </p:blipFill>
        <p:spPr>
          <a:xfrm>
            <a:off x="7056202" y="6222375"/>
            <a:ext cx="1978070" cy="588297"/>
          </a:xfrm>
          <a:prstGeom prst="rect">
            <a:avLst/>
          </a:prstGeom>
        </p:spPr>
      </p:pic>
      <p:cxnSp>
        <p:nvCxnSpPr>
          <p:cNvPr id="7" name="Straight Connector 6">
            <a:extLst>
              <a:ext uri="{FF2B5EF4-FFF2-40B4-BE49-F238E27FC236}">
                <a16:creationId xmlns:a16="http://schemas.microsoft.com/office/drawing/2014/main" id="{654C5577-999F-D443-8D74-F17A42D908A0}"/>
              </a:ext>
            </a:extLst>
          </p:cNvPr>
          <p:cNvCxnSpPr/>
          <p:nvPr userDrawn="1"/>
        </p:nvCxnSpPr>
        <p:spPr>
          <a:xfrm>
            <a:off x="0" y="6222375"/>
            <a:ext cx="9144000" cy="0"/>
          </a:xfrm>
          <a:prstGeom prst="line">
            <a:avLst/>
          </a:prstGeom>
          <a:ln w="28575">
            <a:solidFill>
              <a:srgbClr val="8E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651D1496-5118-124D-A35A-6E52D71BFC32}"/>
              </a:ext>
            </a:extLst>
          </p:cNvPr>
          <p:cNvSpPr txBox="1"/>
          <p:nvPr userDrawn="1"/>
        </p:nvSpPr>
        <p:spPr>
          <a:xfrm>
            <a:off x="323088" y="6285691"/>
            <a:ext cx="4504944" cy="461665"/>
          </a:xfrm>
          <a:prstGeom prst="rect">
            <a:avLst/>
          </a:prstGeom>
          <a:noFill/>
        </p:spPr>
        <p:txBody>
          <a:bodyPr wrap="square" rtlCol="0">
            <a:spAutoFit/>
          </a:bodyPr>
          <a:lstStyle/>
          <a:p>
            <a:pPr algn="l"/>
            <a:r>
              <a:rPr lang="en-US" sz="2400" i="1" dirty="0">
                <a:solidFill>
                  <a:srgbClr val="8E0000"/>
                </a:solidFill>
                <a:latin typeface="Adobe Caslon Pro" panose="0205050205050A020403" pitchFamily="18" charset="77"/>
              </a:rPr>
              <a:t>Information Sciences Institute</a:t>
            </a: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53" r:id="rId5"/>
    <p:sldLayoutId id="2147483667" r:id="rId6"/>
    <p:sldLayoutId id="2147483654" r:id="rId7"/>
    <p:sldLayoutId id="2147483666" r:id="rId8"/>
    <p:sldLayoutId id="2147483656" r:id="rId9"/>
    <p:sldLayoutId id="2147483657" r:id="rId10"/>
    <p:sldLayoutId id="2147483658" r:id="rId11"/>
  </p:sldLayoutIdLst>
  <p:hf sldNum="0" hdr="0" ftr="0" dt="0"/>
  <p:txStyles>
    <p:titleStyle>
      <a:lvl1pPr algn="ctr" defTabSz="914400" rtl="0" eaLnBrk="1" latinLnBrk="0" hangingPunct="1">
        <a:spcBef>
          <a:spcPct val="0"/>
        </a:spcBef>
        <a:buNone/>
        <a:defRPr sz="3600" b="0" i="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b="0" i="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b="0" i="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help@rebuildingakidney.org" TargetMode="External"/><Relationship Id="rId2" Type="http://schemas.openxmlformats.org/officeDocument/2006/relationships/hyperlink" Target="https://github.com/informatics-isi-edu/gudmap-rbk/wiki" TargetMode="External"/><Relationship Id="rId1" Type="http://schemas.openxmlformats.org/officeDocument/2006/relationships/slideLayout" Target="../slideLayouts/slideLayout3.xml"/><Relationship Id="rId4" Type="http://schemas.openxmlformats.org/officeDocument/2006/relationships/hyperlink" Target="mailto:help@gudmap.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svg"/><Relationship Id="rId7" Type="http://schemas.openxmlformats.org/officeDocument/2006/relationships/image" Target="../media/image17.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206AAB6-2A51-3A4C-98F9-A05BDA609880}"/>
              </a:ext>
            </a:extLst>
          </p:cNvPr>
          <p:cNvSpPr>
            <a:spLocks noGrp="1"/>
          </p:cNvSpPr>
          <p:nvPr>
            <p:ph type="ctrTitle"/>
          </p:nvPr>
        </p:nvSpPr>
        <p:spPr/>
        <p:txBody>
          <a:bodyPr/>
          <a:lstStyle/>
          <a:p>
            <a:r>
              <a:rPr lang="en-US" dirty="0"/>
              <a:t>Submitting Specimen/Imaging data</a:t>
            </a:r>
          </a:p>
        </p:txBody>
      </p:sp>
      <p:sp>
        <p:nvSpPr>
          <p:cNvPr id="12" name="Subtitle 11">
            <a:extLst>
              <a:ext uri="{FF2B5EF4-FFF2-40B4-BE49-F238E27FC236}">
                <a16:creationId xmlns:a16="http://schemas.microsoft.com/office/drawing/2014/main" id="{7A339DD4-4021-644E-91FF-1714EFACBC1D}"/>
              </a:ext>
            </a:extLst>
          </p:cNvPr>
          <p:cNvSpPr>
            <a:spLocks noGrp="1"/>
          </p:cNvSpPr>
          <p:nvPr>
            <p:ph type="subTitle" idx="1"/>
          </p:nvPr>
        </p:nvSpPr>
        <p:spPr/>
        <p:txBody>
          <a:bodyPr/>
          <a:lstStyle/>
          <a:p>
            <a:r>
              <a:rPr lang="en-US" dirty="0"/>
              <a:t>May 30, 2019</a:t>
            </a:r>
          </a:p>
        </p:txBody>
      </p:sp>
    </p:spTree>
    <p:extLst>
      <p:ext uri="{BB962C8B-B14F-4D97-AF65-F5344CB8AC3E}">
        <p14:creationId xmlns:p14="http://schemas.microsoft.com/office/powerpoint/2010/main" val="362438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EEDDB5B-0907-6945-A1F8-751C44D1BB56}"/>
              </a:ext>
            </a:extLst>
          </p:cNvPr>
          <p:cNvSpPr/>
          <p:nvPr/>
        </p:nvSpPr>
        <p:spPr>
          <a:xfrm>
            <a:off x="5966405" y="1430346"/>
            <a:ext cx="1146427" cy="96560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Anatomy  </a:t>
            </a:r>
          </a:p>
        </p:txBody>
      </p:sp>
      <p:sp>
        <p:nvSpPr>
          <p:cNvPr id="2" name="Title 1">
            <a:extLst>
              <a:ext uri="{FF2B5EF4-FFF2-40B4-BE49-F238E27FC236}">
                <a16:creationId xmlns:a16="http://schemas.microsoft.com/office/drawing/2014/main" id="{F9A9733D-6938-4447-B4B4-14AEBD585C08}"/>
              </a:ext>
            </a:extLst>
          </p:cNvPr>
          <p:cNvSpPr>
            <a:spLocks noGrp="1"/>
          </p:cNvSpPr>
          <p:nvPr>
            <p:ph type="title"/>
          </p:nvPr>
        </p:nvSpPr>
        <p:spPr/>
        <p:txBody>
          <a:bodyPr/>
          <a:lstStyle/>
          <a:p>
            <a:r>
              <a:rPr lang="en-US" dirty="0"/>
              <a:t>If You Did Expression Scoring</a:t>
            </a:r>
          </a:p>
        </p:txBody>
      </p:sp>
      <p:sp>
        <p:nvSpPr>
          <p:cNvPr id="4" name="Rectangle 3">
            <a:extLst>
              <a:ext uri="{FF2B5EF4-FFF2-40B4-BE49-F238E27FC236}">
                <a16:creationId xmlns:a16="http://schemas.microsoft.com/office/drawing/2014/main" id="{F4E8DDE0-87C0-114F-BB18-EA8D8A083E55}"/>
              </a:ext>
            </a:extLst>
          </p:cNvPr>
          <p:cNvSpPr/>
          <p:nvPr/>
        </p:nvSpPr>
        <p:spPr>
          <a:xfrm>
            <a:off x="1214809" y="1430348"/>
            <a:ext cx="1146427" cy="965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5" name="Content Placeholder 6" descr="Kidneys">
            <a:extLst>
              <a:ext uri="{FF2B5EF4-FFF2-40B4-BE49-F238E27FC236}">
                <a16:creationId xmlns:a16="http://schemas.microsoft.com/office/drawing/2014/main" id="{678B1796-2AD8-FD43-A03A-70F1A2EA14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5980" y="1430348"/>
            <a:ext cx="724086" cy="724086"/>
          </a:xfrm>
          <a:prstGeom prst="rect">
            <a:avLst/>
          </a:prstGeom>
        </p:spPr>
      </p:pic>
      <p:cxnSp>
        <p:nvCxnSpPr>
          <p:cNvPr id="6" name="Straight Connector 5">
            <a:extLst>
              <a:ext uri="{FF2B5EF4-FFF2-40B4-BE49-F238E27FC236}">
                <a16:creationId xmlns:a16="http://schemas.microsoft.com/office/drawing/2014/main" id="{FE51ADF1-ED2F-A34C-9EBA-F244395AB3CB}"/>
              </a:ext>
            </a:extLst>
          </p:cNvPr>
          <p:cNvCxnSpPr>
            <a:cxnSpLocks/>
          </p:cNvCxnSpPr>
          <p:nvPr/>
        </p:nvCxnSpPr>
        <p:spPr>
          <a:xfrm flipH="1">
            <a:off x="4854727" y="1499590"/>
            <a:ext cx="229" cy="0"/>
          </a:xfrm>
          <a:prstGeom prst="line">
            <a:avLst/>
          </a:prstGeom>
          <a:ln w="22225">
            <a:head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BB13ECF-85AC-964F-8D00-F6526A872DAD}"/>
              </a:ext>
            </a:extLst>
          </p:cNvPr>
          <p:cNvSpPr/>
          <p:nvPr/>
        </p:nvSpPr>
        <p:spPr>
          <a:xfrm>
            <a:off x="3095884" y="1430347"/>
            <a:ext cx="2135873" cy="965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specimen-expression</a:t>
            </a:r>
          </a:p>
        </p:txBody>
      </p:sp>
      <p:pic>
        <p:nvPicPr>
          <p:cNvPr id="16" name="Graphic 15" descr="Microscope">
            <a:extLst>
              <a:ext uri="{FF2B5EF4-FFF2-40B4-BE49-F238E27FC236}">
                <a16:creationId xmlns:a16="http://schemas.microsoft.com/office/drawing/2014/main" id="{3ADE8A25-FB2D-1F4D-9ED0-74FE3EEB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3158" y="1484661"/>
            <a:ext cx="583806" cy="583806"/>
          </a:xfrm>
          <a:prstGeom prst="rect">
            <a:avLst/>
          </a:prstGeom>
        </p:spPr>
      </p:pic>
      <p:pic>
        <p:nvPicPr>
          <p:cNvPr id="27" name="Picture 26">
            <a:extLst>
              <a:ext uri="{FF2B5EF4-FFF2-40B4-BE49-F238E27FC236}">
                <a16:creationId xmlns:a16="http://schemas.microsoft.com/office/drawing/2014/main" id="{6E018425-FA5C-0F40-8C72-70D225B139C7}"/>
              </a:ext>
            </a:extLst>
          </p:cNvPr>
          <p:cNvPicPr>
            <a:picLocks noChangeAspect="1"/>
          </p:cNvPicPr>
          <p:nvPr/>
        </p:nvPicPr>
        <p:blipFill>
          <a:blip r:embed="rId6"/>
          <a:stretch>
            <a:fillRect/>
          </a:stretch>
        </p:blipFill>
        <p:spPr>
          <a:xfrm>
            <a:off x="6438018" y="1751533"/>
            <a:ext cx="203200" cy="292100"/>
          </a:xfrm>
          <a:prstGeom prst="rect">
            <a:avLst/>
          </a:prstGeom>
        </p:spPr>
      </p:pic>
      <p:cxnSp>
        <p:nvCxnSpPr>
          <p:cNvPr id="28" name="Straight Connector 27">
            <a:extLst>
              <a:ext uri="{FF2B5EF4-FFF2-40B4-BE49-F238E27FC236}">
                <a16:creationId xmlns:a16="http://schemas.microsoft.com/office/drawing/2014/main" id="{C6092049-A7D6-FF4D-A2D9-6EBAB102780D}"/>
              </a:ext>
            </a:extLst>
          </p:cNvPr>
          <p:cNvCxnSpPr>
            <a:cxnSpLocks/>
            <a:endCxn id="13" idx="1"/>
          </p:cNvCxnSpPr>
          <p:nvPr/>
        </p:nvCxnSpPr>
        <p:spPr>
          <a:xfrm flipV="1">
            <a:off x="2361236" y="1913149"/>
            <a:ext cx="734648" cy="1858"/>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F42AA77-475C-534D-B9EE-10BFDB31C9C1}"/>
              </a:ext>
            </a:extLst>
          </p:cNvPr>
          <p:cNvCxnSpPr>
            <a:cxnSpLocks/>
            <a:stCxn id="12" idx="1"/>
            <a:endCxn id="13" idx="3"/>
          </p:cNvCxnSpPr>
          <p:nvPr/>
        </p:nvCxnSpPr>
        <p:spPr>
          <a:xfrm flipH="1">
            <a:off x="5231757" y="1913148"/>
            <a:ext cx="734648" cy="1"/>
          </a:xfrm>
          <a:prstGeom prst="line">
            <a:avLst/>
          </a:prstGeom>
          <a:ln w="22225">
            <a:head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566CB5FA-3930-3742-B0F8-E5634C11F00C}"/>
              </a:ext>
            </a:extLst>
          </p:cNvPr>
          <p:cNvSpPr txBox="1"/>
          <p:nvPr/>
        </p:nvSpPr>
        <p:spPr>
          <a:xfrm>
            <a:off x="1122744" y="2725246"/>
            <a:ext cx="6285053" cy="2031325"/>
          </a:xfrm>
          <a:prstGeom prst="rect">
            <a:avLst/>
          </a:prstGeom>
          <a:noFill/>
        </p:spPr>
        <p:txBody>
          <a:bodyPr wrap="square" rtlCol="0">
            <a:spAutoFit/>
          </a:bodyPr>
          <a:lstStyle/>
          <a:p>
            <a:pPr marL="285750" indent="-285750">
              <a:buFont typeface="Wingdings" pitchFamily="2" charset="2"/>
              <a:buChar char="§"/>
            </a:pPr>
            <a:r>
              <a:rPr lang="en-US" dirty="0"/>
              <a:t>By now, your specimen will have an indication of what gene/protein is being probed for.</a:t>
            </a:r>
          </a:p>
          <a:p>
            <a:pPr marL="285750" indent="-285750">
              <a:buFont typeface="Wingdings" pitchFamily="2" charset="2"/>
              <a:buChar char="§"/>
            </a:pPr>
            <a:r>
              <a:rPr lang="en-US" dirty="0"/>
              <a:t>If you’ve examined the specimen and determined that the gene/protein is (or isn’t) present, you can add specimen expression records to indicate your findings.</a:t>
            </a:r>
          </a:p>
          <a:p>
            <a:pPr marL="285750" indent="-285750">
              <a:buFont typeface="Wingdings" pitchFamily="2" charset="2"/>
              <a:buChar char="§"/>
            </a:pPr>
            <a:r>
              <a:rPr lang="en-US" dirty="0"/>
              <a:t>Specimen-expression records link specimens to fine-grained anatomy</a:t>
            </a:r>
          </a:p>
        </p:txBody>
      </p:sp>
    </p:spTree>
    <p:extLst>
      <p:ext uri="{BB962C8B-B14F-4D97-AF65-F5344CB8AC3E}">
        <p14:creationId xmlns:p14="http://schemas.microsoft.com/office/powerpoint/2010/main" val="201103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9D38-73AF-7845-9568-EFBEB29A302D}"/>
              </a:ext>
            </a:extLst>
          </p:cNvPr>
          <p:cNvSpPr>
            <a:spLocks noGrp="1"/>
          </p:cNvSpPr>
          <p:nvPr>
            <p:ph type="title"/>
          </p:nvPr>
        </p:nvSpPr>
        <p:spPr/>
        <p:txBody>
          <a:bodyPr/>
          <a:lstStyle/>
          <a:p>
            <a:r>
              <a:rPr lang="en-US" dirty="0"/>
              <a:t>Example: Specimen Expression</a:t>
            </a:r>
          </a:p>
        </p:txBody>
      </p:sp>
      <p:sp>
        <p:nvSpPr>
          <p:cNvPr id="3" name="Content Placeholder 2">
            <a:extLst>
              <a:ext uri="{FF2B5EF4-FFF2-40B4-BE49-F238E27FC236}">
                <a16:creationId xmlns:a16="http://schemas.microsoft.com/office/drawing/2014/main" id="{3F1DC982-4714-DB43-8A25-C511C692A208}"/>
              </a:ext>
            </a:extLst>
          </p:cNvPr>
          <p:cNvSpPr>
            <a:spLocks noGrp="1"/>
          </p:cNvSpPr>
          <p:nvPr>
            <p:ph idx="1"/>
          </p:nvPr>
        </p:nvSpPr>
        <p:spPr/>
        <p:txBody>
          <a:bodyPr/>
          <a:lstStyle/>
          <a:p>
            <a:r>
              <a:rPr lang="en-US" dirty="0"/>
              <a:t>Add a specimen-expression to a specimen</a:t>
            </a:r>
          </a:p>
          <a:p>
            <a:r>
              <a:rPr lang="en-US" dirty="0"/>
              <a:t>Negative results (e.g., “not present”) can also be reported.</a:t>
            </a:r>
          </a:p>
        </p:txBody>
      </p:sp>
    </p:spTree>
    <p:extLst>
      <p:ext uri="{BB962C8B-B14F-4D97-AF65-F5344CB8AC3E}">
        <p14:creationId xmlns:p14="http://schemas.microsoft.com/office/powerpoint/2010/main" val="207467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FCE6-5134-E941-9F7B-85018A87C7E9}"/>
              </a:ext>
            </a:extLst>
          </p:cNvPr>
          <p:cNvSpPr>
            <a:spLocks noGrp="1"/>
          </p:cNvSpPr>
          <p:nvPr>
            <p:ph type="title"/>
          </p:nvPr>
        </p:nvSpPr>
        <p:spPr/>
        <p:txBody>
          <a:bodyPr/>
          <a:lstStyle/>
          <a:p>
            <a:r>
              <a:rPr lang="en-US" dirty="0"/>
              <a:t>Final Steps</a:t>
            </a:r>
          </a:p>
        </p:txBody>
      </p:sp>
      <p:sp>
        <p:nvSpPr>
          <p:cNvPr id="3" name="Content Placeholder 2">
            <a:extLst>
              <a:ext uri="{FF2B5EF4-FFF2-40B4-BE49-F238E27FC236}">
                <a16:creationId xmlns:a16="http://schemas.microsoft.com/office/drawing/2014/main" id="{4F54A152-3E4C-8149-ABBF-848895852EB9}"/>
              </a:ext>
            </a:extLst>
          </p:cNvPr>
          <p:cNvSpPr>
            <a:spLocks noGrp="1"/>
          </p:cNvSpPr>
          <p:nvPr>
            <p:ph idx="1"/>
          </p:nvPr>
        </p:nvSpPr>
        <p:spPr/>
        <p:txBody>
          <a:bodyPr/>
          <a:lstStyle/>
          <a:p>
            <a:r>
              <a:rPr lang="en-US" dirty="0"/>
              <a:t>The “curation status” fields of each record determine whether those can be seen by anonymous users or not.</a:t>
            </a:r>
          </a:p>
          <a:p>
            <a:pPr lvl="1"/>
            <a:r>
              <a:rPr lang="en-US" dirty="0"/>
              <a:t>Records are created with a status of “In Preparation”.</a:t>
            </a:r>
          </a:p>
          <a:p>
            <a:pPr lvl="1"/>
            <a:r>
              <a:rPr lang="en-US" dirty="0"/>
              <a:t>If you change the status to “Submitted”, the system will immediately put it into “Biocurator Review”, and our biocurator will review it and then either get back to you with questions or change the status to “Release”, and anonymous users will be able to see it.</a:t>
            </a:r>
          </a:p>
          <a:p>
            <a:r>
              <a:rPr lang="en-US" dirty="0"/>
              <a:t>Consider adding your new specimen to a collection.</a:t>
            </a:r>
          </a:p>
        </p:txBody>
      </p:sp>
    </p:spTree>
    <p:extLst>
      <p:ext uri="{BB962C8B-B14F-4D97-AF65-F5344CB8AC3E}">
        <p14:creationId xmlns:p14="http://schemas.microsoft.com/office/powerpoint/2010/main" val="273260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4C92-18C1-074C-9BCB-F504A6089B78}"/>
              </a:ext>
            </a:extLst>
          </p:cNvPr>
          <p:cNvSpPr>
            <a:spLocks noGrp="1"/>
          </p:cNvSpPr>
          <p:nvPr>
            <p:ph type="title"/>
          </p:nvPr>
        </p:nvSpPr>
        <p:spPr/>
        <p:txBody>
          <a:bodyPr/>
          <a:lstStyle/>
          <a:p>
            <a:r>
              <a:rPr lang="en-US" dirty="0"/>
              <a:t>For more information</a:t>
            </a:r>
          </a:p>
        </p:txBody>
      </p:sp>
      <p:sp>
        <p:nvSpPr>
          <p:cNvPr id="3" name="Content Placeholder 2">
            <a:extLst>
              <a:ext uri="{FF2B5EF4-FFF2-40B4-BE49-F238E27FC236}">
                <a16:creationId xmlns:a16="http://schemas.microsoft.com/office/drawing/2014/main" id="{9971A194-626E-7949-9EB5-F5A562CB5156}"/>
              </a:ext>
            </a:extLst>
          </p:cNvPr>
          <p:cNvSpPr>
            <a:spLocks noGrp="1"/>
          </p:cNvSpPr>
          <p:nvPr>
            <p:ph idx="1"/>
          </p:nvPr>
        </p:nvSpPr>
        <p:spPr/>
        <p:txBody>
          <a:bodyPr/>
          <a:lstStyle/>
          <a:p>
            <a:r>
              <a:rPr lang="en-US" dirty="0">
                <a:hlinkClick r:id="rId2"/>
              </a:rPr>
              <a:t>https://github.com/informatics-isi-edu/gudmap-rbk/wiki</a:t>
            </a:r>
            <a:endParaRPr lang="en-US" dirty="0"/>
          </a:p>
          <a:p>
            <a:r>
              <a:rPr lang="en-US" dirty="0"/>
              <a:t>“Help” menu in the </a:t>
            </a:r>
            <a:r>
              <a:rPr lang="en-US" dirty="0" err="1"/>
              <a:t>menubar</a:t>
            </a:r>
            <a:r>
              <a:rPr lang="en-US" dirty="0"/>
              <a:t> on RBK/GUDMAP pages</a:t>
            </a:r>
          </a:p>
          <a:p>
            <a:r>
              <a:rPr lang="en-US" dirty="0">
                <a:hlinkClick r:id="rId3"/>
              </a:rPr>
              <a:t>help@rebuildingakidney.org</a:t>
            </a:r>
            <a:r>
              <a:rPr lang="en-US" dirty="0"/>
              <a:t>, </a:t>
            </a:r>
            <a:r>
              <a:rPr lang="en-US" dirty="0">
                <a:hlinkClick r:id="rId4"/>
              </a:rPr>
              <a:t>help@gudmap.org</a:t>
            </a:r>
            <a:endParaRPr lang="en-US"/>
          </a:p>
          <a:p>
            <a:endParaRPr lang="en-US"/>
          </a:p>
        </p:txBody>
      </p:sp>
    </p:spTree>
    <p:extLst>
      <p:ext uri="{BB962C8B-B14F-4D97-AF65-F5344CB8AC3E}">
        <p14:creationId xmlns:p14="http://schemas.microsoft.com/office/powerpoint/2010/main" val="29432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83CC-A86B-E54C-8641-6EFEB4E7974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1452B27-6CAE-054C-9B20-A561CC54FFA2}"/>
              </a:ext>
            </a:extLst>
          </p:cNvPr>
          <p:cNvSpPr>
            <a:spLocks noGrp="1"/>
          </p:cNvSpPr>
          <p:nvPr>
            <p:ph idx="1"/>
          </p:nvPr>
        </p:nvSpPr>
        <p:spPr/>
        <p:txBody>
          <a:bodyPr/>
          <a:lstStyle/>
          <a:p>
            <a:r>
              <a:rPr lang="en-US" dirty="0"/>
              <a:t>We now have a unified image model for all types of image data (histological images, in situ hybridization, immunofluorescence/immunohistochemistry)</a:t>
            </a:r>
          </a:p>
          <a:p>
            <a:r>
              <a:rPr lang="en-US" dirty="0"/>
              <a:t>This model includes some mandatory core data elements (species, stage, image file, etc.) that are common to all imaging modalities</a:t>
            </a:r>
          </a:p>
          <a:p>
            <a:r>
              <a:rPr lang="en-US" dirty="0"/>
              <a:t>There are also many optional data elements (antibodies, probes, expression regions, etc.) that are only relevant to some images.</a:t>
            </a:r>
          </a:p>
        </p:txBody>
      </p:sp>
    </p:spTree>
    <p:extLst>
      <p:ext uri="{BB962C8B-B14F-4D97-AF65-F5344CB8AC3E}">
        <p14:creationId xmlns:p14="http://schemas.microsoft.com/office/powerpoint/2010/main" val="232590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6F727B78-5F8A-7543-8121-9FF8FFE945BC}"/>
              </a:ext>
            </a:extLst>
          </p:cNvPr>
          <p:cNvSpPr/>
          <p:nvPr/>
        </p:nvSpPr>
        <p:spPr>
          <a:xfrm>
            <a:off x="4942851" y="1081667"/>
            <a:ext cx="3678478" cy="47392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lumMod val="65000"/>
                    <a:lumOff val="35000"/>
                  </a:schemeClr>
                </a:solidFill>
              </a:rPr>
              <a:t>Subdivided </a:t>
            </a:r>
            <a:r>
              <a:rPr lang="en-US" dirty="0" err="1">
                <a:solidFill>
                  <a:schemeClr val="tx1">
                    <a:lumMod val="65000"/>
                    <a:lumOff val="35000"/>
                  </a:schemeClr>
                </a:solidFill>
              </a:rPr>
              <a:t>biosample</a:t>
            </a:r>
            <a:endParaRPr lang="en-US" dirty="0">
              <a:solidFill>
                <a:schemeClr val="tx1">
                  <a:lumMod val="65000"/>
                  <a:lumOff val="35000"/>
                </a:schemeClr>
              </a:solidFill>
            </a:endParaRPr>
          </a:p>
        </p:txBody>
      </p:sp>
      <p:sp>
        <p:nvSpPr>
          <p:cNvPr id="79" name="Rectangle 78">
            <a:extLst>
              <a:ext uri="{FF2B5EF4-FFF2-40B4-BE49-F238E27FC236}">
                <a16:creationId xmlns:a16="http://schemas.microsoft.com/office/drawing/2014/main" id="{5B8684D6-EE41-5C4F-91E4-0F9E0D5A2F5C}"/>
              </a:ext>
            </a:extLst>
          </p:cNvPr>
          <p:cNvSpPr/>
          <p:nvPr/>
        </p:nvSpPr>
        <p:spPr>
          <a:xfrm>
            <a:off x="2427540" y="1081667"/>
            <a:ext cx="2231580" cy="47392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lumMod val="65000"/>
                    <a:lumOff val="35000"/>
                  </a:schemeClr>
                </a:solidFill>
              </a:rPr>
              <a:t>Multiple Images</a:t>
            </a:r>
          </a:p>
        </p:txBody>
      </p:sp>
      <p:sp>
        <p:nvSpPr>
          <p:cNvPr id="78" name="Rectangle 77">
            <a:extLst>
              <a:ext uri="{FF2B5EF4-FFF2-40B4-BE49-F238E27FC236}">
                <a16:creationId xmlns:a16="http://schemas.microsoft.com/office/drawing/2014/main" id="{6378D9C7-7963-0043-BFED-6CC7C34A2E7D}"/>
              </a:ext>
            </a:extLst>
          </p:cNvPr>
          <p:cNvSpPr/>
          <p:nvPr/>
        </p:nvSpPr>
        <p:spPr>
          <a:xfrm>
            <a:off x="278780" y="1081668"/>
            <a:ext cx="1737636" cy="47392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lumMod val="65000"/>
                    <a:lumOff val="35000"/>
                  </a:schemeClr>
                </a:solidFill>
              </a:rPr>
              <a:t>Simple case</a:t>
            </a:r>
          </a:p>
        </p:txBody>
      </p:sp>
      <p:sp>
        <p:nvSpPr>
          <p:cNvPr id="2" name="Title 1">
            <a:extLst>
              <a:ext uri="{FF2B5EF4-FFF2-40B4-BE49-F238E27FC236}">
                <a16:creationId xmlns:a16="http://schemas.microsoft.com/office/drawing/2014/main" id="{5C28AAFF-DC89-7740-9E8E-7D6BBA271A97}"/>
              </a:ext>
            </a:extLst>
          </p:cNvPr>
          <p:cNvSpPr>
            <a:spLocks noGrp="1"/>
          </p:cNvSpPr>
          <p:nvPr>
            <p:ph type="title"/>
          </p:nvPr>
        </p:nvSpPr>
        <p:spPr>
          <a:xfrm>
            <a:off x="457200" y="219774"/>
            <a:ext cx="7695048" cy="639762"/>
          </a:xfrm>
        </p:spPr>
        <p:txBody>
          <a:bodyPr/>
          <a:lstStyle/>
          <a:p>
            <a:r>
              <a:rPr lang="en-US" dirty="0"/>
              <a:t>Core Tables: Specimen and Image</a:t>
            </a:r>
          </a:p>
        </p:txBody>
      </p:sp>
      <p:sp>
        <p:nvSpPr>
          <p:cNvPr id="4" name="Rectangle 3">
            <a:extLst>
              <a:ext uri="{FF2B5EF4-FFF2-40B4-BE49-F238E27FC236}">
                <a16:creationId xmlns:a16="http://schemas.microsoft.com/office/drawing/2014/main" id="{9F31B060-151B-A849-AE94-84145DD9096C}"/>
              </a:ext>
            </a:extLst>
          </p:cNvPr>
          <p:cNvSpPr/>
          <p:nvPr/>
        </p:nvSpPr>
        <p:spPr>
          <a:xfrm>
            <a:off x="564808" y="1449224"/>
            <a:ext cx="1179219" cy="8582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7" name="Content Placeholder 6" descr="Kidneys">
            <a:extLst>
              <a:ext uri="{FF2B5EF4-FFF2-40B4-BE49-F238E27FC236}">
                <a16:creationId xmlns:a16="http://schemas.microsoft.com/office/drawing/2014/main" id="{863379DB-6068-6B49-87F1-E59D7824C90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054" y="1428909"/>
            <a:ext cx="643620" cy="643620"/>
          </a:xfrm>
        </p:spPr>
      </p:pic>
      <p:sp>
        <p:nvSpPr>
          <p:cNvPr id="8" name="Rectangle 7">
            <a:extLst>
              <a:ext uri="{FF2B5EF4-FFF2-40B4-BE49-F238E27FC236}">
                <a16:creationId xmlns:a16="http://schemas.microsoft.com/office/drawing/2014/main" id="{72FDF17E-27D3-394A-BC83-617F61BD2AD6}"/>
              </a:ext>
            </a:extLst>
          </p:cNvPr>
          <p:cNvSpPr/>
          <p:nvPr/>
        </p:nvSpPr>
        <p:spPr>
          <a:xfrm>
            <a:off x="722831" y="2915113"/>
            <a:ext cx="897866" cy="8583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accent5">
                    <a:lumMod val="50000"/>
                  </a:schemeClr>
                </a:solidFill>
              </a:rPr>
              <a:t>image</a:t>
            </a:r>
          </a:p>
        </p:txBody>
      </p:sp>
      <p:pic>
        <p:nvPicPr>
          <p:cNvPr id="10" name="Graphic 9" descr="Image">
            <a:extLst>
              <a:ext uri="{FF2B5EF4-FFF2-40B4-BE49-F238E27FC236}">
                <a16:creationId xmlns:a16="http://schemas.microsoft.com/office/drawing/2014/main" id="{AB889E66-90B2-FC40-8098-C449027234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423" y="2879672"/>
            <a:ext cx="682477" cy="682477"/>
          </a:xfrm>
          <a:prstGeom prst="rect">
            <a:avLst/>
          </a:prstGeom>
        </p:spPr>
      </p:pic>
      <p:sp>
        <p:nvSpPr>
          <p:cNvPr id="16" name="Rectangle 15">
            <a:extLst>
              <a:ext uri="{FF2B5EF4-FFF2-40B4-BE49-F238E27FC236}">
                <a16:creationId xmlns:a16="http://schemas.microsoft.com/office/drawing/2014/main" id="{AA668EE4-7D2A-C948-BD29-0052B60167A0}"/>
              </a:ext>
            </a:extLst>
          </p:cNvPr>
          <p:cNvSpPr/>
          <p:nvPr/>
        </p:nvSpPr>
        <p:spPr>
          <a:xfrm>
            <a:off x="3033098" y="1455086"/>
            <a:ext cx="1179219" cy="8582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17" name="Content Placeholder 6" descr="Kidneys">
            <a:extLst>
              <a:ext uri="{FF2B5EF4-FFF2-40B4-BE49-F238E27FC236}">
                <a16:creationId xmlns:a16="http://schemas.microsoft.com/office/drawing/2014/main" id="{32A99A90-5116-6540-8EC1-60A4663F1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7344" y="1434771"/>
            <a:ext cx="643620" cy="643620"/>
          </a:xfrm>
          <a:prstGeom prst="rect">
            <a:avLst/>
          </a:prstGeom>
        </p:spPr>
      </p:pic>
      <p:sp>
        <p:nvSpPr>
          <p:cNvPr id="18" name="Rectangle 17">
            <a:extLst>
              <a:ext uri="{FF2B5EF4-FFF2-40B4-BE49-F238E27FC236}">
                <a16:creationId xmlns:a16="http://schemas.microsoft.com/office/drawing/2014/main" id="{3938831A-3F91-ED46-BB42-359C928FC4D0}"/>
              </a:ext>
            </a:extLst>
          </p:cNvPr>
          <p:cNvSpPr/>
          <p:nvPr/>
        </p:nvSpPr>
        <p:spPr>
          <a:xfrm>
            <a:off x="2597707" y="2915113"/>
            <a:ext cx="897866" cy="8583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accent5">
                    <a:lumMod val="50000"/>
                  </a:schemeClr>
                </a:solidFill>
              </a:rPr>
              <a:t>image</a:t>
            </a:r>
          </a:p>
        </p:txBody>
      </p:sp>
      <p:pic>
        <p:nvPicPr>
          <p:cNvPr id="19" name="Graphic 18" descr="Image">
            <a:extLst>
              <a:ext uri="{FF2B5EF4-FFF2-40B4-BE49-F238E27FC236}">
                <a16:creationId xmlns:a16="http://schemas.microsoft.com/office/drawing/2014/main" id="{746E9066-6E1E-D64E-9CC0-E1C4016FC7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2418" y="2915113"/>
            <a:ext cx="682477" cy="682477"/>
          </a:xfrm>
          <a:prstGeom prst="rect">
            <a:avLst/>
          </a:prstGeom>
        </p:spPr>
      </p:pic>
      <p:sp>
        <p:nvSpPr>
          <p:cNvPr id="20" name="Rectangle 19">
            <a:extLst>
              <a:ext uri="{FF2B5EF4-FFF2-40B4-BE49-F238E27FC236}">
                <a16:creationId xmlns:a16="http://schemas.microsoft.com/office/drawing/2014/main" id="{1E859632-C695-FA48-AC12-121BA4294C1A}"/>
              </a:ext>
            </a:extLst>
          </p:cNvPr>
          <p:cNvSpPr/>
          <p:nvPr/>
        </p:nvSpPr>
        <p:spPr>
          <a:xfrm>
            <a:off x="3587168" y="2924298"/>
            <a:ext cx="897866" cy="8583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accent5">
                    <a:lumMod val="50000"/>
                  </a:schemeClr>
                </a:solidFill>
              </a:rPr>
              <a:t>image</a:t>
            </a:r>
          </a:p>
        </p:txBody>
      </p:sp>
      <p:pic>
        <p:nvPicPr>
          <p:cNvPr id="21" name="Graphic 20" descr="Image">
            <a:extLst>
              <a:ext uri="{FF2B5EF4-FFF2-40B4-BE49-F238E27FC236}">
                <a16:creationId xmlns:a16="http://schemas.microsoft.com/office/drawing/2014/main" id="{CBC88D5A-6EBA-4648-A35F-AD03D22C1F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1879" y="2924298"/>
            <a:ext cx="682477" cy="682477"/>
          </a:xfrm>
          <a:prstGeom prst="rect">
            <a:avLst/>
          </a:prstGeom>
        </p:spPr>
      </p:pic>
      <p:sp>
        <p:nvSpPr>
          <p:cNvPr id="24" name="Rectangle 23">
            <a:extLst>
              <a:ext uri="{FF2B5EF4-FFF2-40B4-BE49-F238E27FC236}">
                <a16:creationId xmlns:a16="http://schemas.microsoft.com/office/drawing/2014/main" id="{9CFA9515-E89B-C44B-AEAB-1427A0AF0929}"/>
              </a:ext>
            </a:extLst>
          </p:cNvPr>
          <p:cNvSpPr/>
          <p:nvPr/>
        </p:nvSpPr>
        <p:spPr>
          <a:xfrm>
            <a:off x="6563836" y="4389933"/>
            <a:ext cx="897866" cy="8583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accent5">
                    <a:lumMod val="50000"/>
                  </a:schemeClr>
                </a:solidFill>
              </a:rPr>
              <a:t>image</a:t>
            </a:r>
          </a:p>
        </p:txBody>
      </p:sp>
      <p:pic>
        <p:nvPicPr>
          <p:cNvPr id="25" name="Graphic 24" descr="Image">
            <a:extLst>
              <a:ext uri="{FF2B5EF4-FFF2-40B4-BE49-F238E27FC236}">
                <a16:creationId xmlns:a16="http://schemas.microsoft.com/office/drawing/2014/main" id="{C2250371-E823-774C-9B55-66909ED690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38547" y="4389933"/>
            <a:ext cx="682477" cy="682477"/>
          </a:xfrm>
          <a:prstGeom prst="rect">
            <a:avLst/>
          </a:prstGeom>
        </p:spPr>
      </p:pic>
      <p:sp>
        <p:nvSpPr>
          <p:cNvPr id="28" name="Rectangle 27">
            <a:extLst>
              <a:ext uri="{FF2B5EF4-FFF2-40B4-BE49-F238E27FC236}">
                <a16:creationId xmlns:a16="http://schemas.microsoft.com/office/drawing/2014/main" id="{4C978EBD-1359-DF4B-9C69-8DFFCB493D13}"/>
              </a:ext>
            </a:extLst>
          </p:cNvPr>
          <p:cNvSpPr/>
          <p:nvPr/>
        </p:nvSpPr>
        <p:spPr>
          <a:xfrm>
            <a:off x="5206009" y="2946624"/>
            <a:ext cx="1179219" cy="8582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29" name="Content Placeholder 6" descr="Kidneys">
            <a:extLst>
              <a:ext uri="{FF2B5EF4-FFF2-40B4-BE49-F238E27FC236}">
                <a16:creationId xmlns:a16="http://schemas.microsoft.com/office/drawing/2014/main" id="{03DFD918-9437-BA4F-BF44-C33FB7E2A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0255" y="2926309"/>
            <a:ext cx="643620" cy="643620"/>
          </a:xfrm>
          <a:prstGeom prst="rect">
            <a:avLst/>
          </a:prstGeom>
        </p:spPr>
      </p:pic>
      <p:sp>
        <p:nvSpPr>
          <p:cNvPr id="30" name="Rectangle 29">
            <a:extLst>
              <a:ext uri="{FF2B5EF4-FFF2-40B4-BE49-F238E27FC236}">
                <a16:creationId xmlns:a16="http://schemas.microsoft.com/office/drawing/2014/main" id="{BC9324BD-A9C7-3D45-8D56-CE3942F22237}"/>
              </a:ext>
            </a:extLst>
          </p:cNvPr>
          <p:cNvSpPr/>
          <p:nvPr/>
        </p:nvSpPr>
        <p:spPr>
          <a:xfrm>
            <a:off x="6872092" y="2946624"/>
            <a:ext cx="1179219" cy="8582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sp>
        <p:nvSpPr>
          <p:cNvPr id="31" name="Rectangle 30">
            <a:extLst>
              <a:ext uri="{FF2B5EF4-FFF2-40B4-BE49-F238E27FC236}">
                <a16:creationId xmlns:a16="http://schemas.microsoft.com/office/drawing/2014/main" id="{4555D9E4-46C7-EE4F-8BDC-76883E7DDEE9}"/>
              </a:ext>
            </a:extLst>
          </p:cNvPr>
          <p:cNvSpPr/>
          <p:nvPr/>
        </p:nvSpPr>
        <p:spPr>
          <a:xfrm>
            <a:off x="7502158" y="4399118"/>
            <a:ext cx="897866" cy="8583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accent5">
                    <a:lumMod val="50000"/>
                  </a:schemeClr>
                </a:solidFill>
              </a:rPr>
              <a:t>image</a:t>
            </a:r>
          </a:p>
        </p:txBody>
      </p:sp>
      <p:pic>
        <p:nvPicPr>
          <p:cNvPr id="32" name="Graphic 31" descr="Image">
            <a:extLst>
              <a:ext uri="{FF2B5EF4-FFF2-40B4-BE49-F238E27FC236}">
                <a16:creationId xmlns:a16="http://schemas.microsoft.com/office/drawing/2014/main" id="{B0DE5CC4-70DF-F54B-9C63-18F4CEB18E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6869" y="4399118"/>
            <a:ext cx="682477" cy="682477"/>
          </a:xfrm>
          <a:prstGeom prst="rect">
            <a:avLst/>
          </a:prstGeom>
        </p:spPr>
      </p:pic>
      <p:sp>
        <p:nvSpPr>
          <p:cNvPr id="36" name="Rectangle 35">
            <a:extLst>
              <a:ext uri="{FF2B5EF4-FFF2-40B4-BE49-F238E27FC236}">
                <a16:creationId xmlns:a16="http://schemas.microsoft.com/office/drawing/2014/main" id="{7BBFF1D1-C517-4041-ACC6-D9AEDE0FBA1E}"/>
              </a:ext>
            </a:extLst>
          </p:cNvPr>
          <p:cNvSpPr/>
          <p:nvPr/>
        </p:nvSpPr>
        <p:spPr>
          <a:xfrm>
            <a:off x="5258157" y="4401063"/>
            <a:ext cx="897866" cy="8583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accent5">
                    <a:lumMod val="50000"/>
                  </a:schemeClr>
                </a:solidFill>
              </a:rPr>
              <a:t>image</a:t>
            </a:r>
          </a:p>
        </p:txBody>
      </p:sp>
      <p:pic>
        <p:nvPicPr>
          <p:cNvPr id="37" name="Graphic 36" descr="Image">
            <a:extLst>
              <a:ext uri="{FF2B5EF4-FFF2-40B4-BE49-F238E27FC236}">
                <a16:creationId xmlns:a16="http://schemas.microsoft.com/office/drawing/2014/main" id="{D65A9C9F-7167-FF4C-98DE-414B70AAA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6521" y="4389933"/>
            <a:ext cx="682477" cy="682477"/>
          </a:xfrm>
          <a:prstGeom prst="rect">
            <a:avLst/>
          </a:prstGeom>
        </p:spPr>
      </p:pic>
      <p:sp>
        <p:nvSpPr>
          <p:cNvPr id="40" name="Rectangle 39">
            <a:extLst>
              <a:ext uri="{FF2B5EF4-FFF2-40B4-BE49-F238E27FC236}">
                <a16:creationId xmlns:a16="http://schemas.microsoft.com/office/drawing/2014/main" id="{9E58FFED-5F7C-7941-9ABB-2AE3D3307FAB}"/>
              </a:ext>
            </a:extLst>
          </p:cNvPr>
          <p:cNvSpPr/>
          <p:nvPr/>
        </p:nvSpPr>
        <p:spPr>
          <a:xfrm>
            <a:off x="6038998" y="1506447"/>
            <a:ext cx="1179219" cy="8582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44" name="Graphic 43" descr="Rat">
            <a:extLst>
              <a:ext uri="{FF2B5EF4-FFF2-40B4-BE49-F238E27FC236}">
                <a16:creationId xmlns:a16="http://schemas.microsoft.com/office/drawing/2014/main" id="{CAD91A4C-BAA0-A846-BF40-FE7393F4FC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136" y="1330602"/>
            <a:ext cx="914400" cy="914400"/>
          </a:xfrm>
          <a:prstGeom prst="rect">
            <a:avLst/>
          </a:prstGeom>
        </p:spPr>
      </p:pic>
      <p:pic>
        <p:nvPicPr>
          <p:cNvPr id="46" name="Graphic 45" descr="Stomach">
            <a:extLst>
              <a:ext uri="{FF2B5EF4-FFF2-40B4-BE49-F238E27FC236}">
                <a16:creationId xmlns:a16="http://schemas.microsoft.com/office/drawing/2014/main" id="{92EB133E-8EB7-0245-972A-93202500B8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2067" y="3011415"/>
            <a:ext cx="492362" cy="492362"/>
          </a:xfrm>
          <a:prstGeom prst="rect">
            <a:avLst/>
          </a:prstGeom>
        </p:spPr>
      </p:pic>
      <p:cxnSp>
        <p:nvCxnSpPr>
          <p:cNvPr id="48" name="Straight Connector 47">
            <a:extLst>
              <a:ext uri="{FF2B5EF4-FFF2-40B4-BE49-F238E27FC236}">
                <a16:creationId xmlns:a16="http://schemas.microsoft.com/office/drawing/2014/main" id="{F0B3FB2C-186B-444B-AE0A-CDBA289F69C7}"/>
              </a:ext>
            </a:extLst>
          </p:cNvPr>
          <p:cNvCxnSpPr>
            <a:cxnSpLocks/>
            <a:stCxn id="4" idx="2"/>
          </p:cNvCxnSpPr>
          <p:nvPr/>
        </p:nvCxnSpPr>
        <p:spPr>
          <a:xfrm>
            <a:off x="1154418" y="2307522"/>
            <a:ext cx="17346" cy="607591"/>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7D93A58-8B9D-BF46-A798-CCB3199ADBC4}"/>
              </a:ext>
            </a:extLst>
          </p:cNvPr>
          <p:cNvCxnSpPr>
            <a:cxnSpLocks/>
            <a:stCxn id="16" idx="2"/>
          </p:cNvCxnSpPr>
          <p:nvPr/>
        </p:nvCxnSpPr>
        <p:spPr>
          <a:xfrm flipH="1">
            <a:off x="3056000" y="2313384"/>
            <a:ext cx="566708" cy="590623"/>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A88A9004-DD66-E04C-828D-07D32C8F0F77}"/>
              </a:ext>
            </a:extLst>
          </p:cNvPr>
          <p:cNvCxnSpPr>
            <a:cxnSpLocks/>
            <a:stCxn id="16" idx="2"/>
            <a:endCxn id="21" idx="0"/>
          </p:cNvCxnSpPr>
          <p:nvPr/>
        </p:nvCxnSpPr>
        <p:spPr>
          <a:xfrm>
            <a:off x="3622708" y="2313384"/>
            <a:ext cx="380410" cy="610914"/>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4A936AC-FF5C-2F49-9BE2-2E51CF993BDB}"/>
              </a:ext>
            </a:extLst>
          </p:cNvPr>
          <p:cNvCxnSpPr>
            <a:cxnSpLocks/>
            <a:stCxn id="40" idx="2"/>
            <a:endCxn id="29" idx="0"/>
          </p:cNvCxnSpPr>
          <p:nvPr/>
        </p:nvCxnSpPr>
        <p:spPr>
          <a:xfrm flipH="1">
            <a:off x="5782065" y="2364745"/>
            <a:ext cx="846543" cy="561564"/>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6B68A2F9-FBA1-9B4D-816D-005BE8DD0BAC}"/>
              </a:ext>
            </a:extLst>
          </p:cNvPr>
          <p:cNvCxnSpPr>
            <a:cxnSpLocks/>
            <a:stCxn id="40" idx="2"/>
            <a:endCxn id="30" idx="0"/>
          </p:cNvCxnSpPr>
          <p:nvPr/>
        </p:nvCxnSpPr>
        <p:spPr>
          <a:xfrm>
            <a:off x="6628608" y="2364745"/>
            <a:ext cx="833094" cy="581879"/>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B9A5A42E-14DE-8342-B750-2ECDBB458DDF}"/>
              </a:ext>
            </a:extLst>
          </p:cNvPr>
          <p:cNvCxnSpPr>
            <a:cxnSpLocks/>
            <a:stCxn id="28" idx="2"/>
            <a:endCxn id="37" idx="0"/>
          </p:cNvCxnSpPr>
          <p:nvPr/>
        </p:nvCxnSpPr>
        <p:spPr>
          <a:xfrm flipH="1">
            <a:off x="5697760" y="3804922"/>
            <a:ext cx="97859" cy="585011"/>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A4B973A-E9BC-3849-B0A2-1310110B0890}"/>
              </a:ext>
            </a:extLst>
          </p:cNvPr>
          <p:cNvCxnSpPr>
            <a:cxnSpLocks/>
            <a:stCxn id="30" idx="2"/>
            <a:endCxn id="25" idx="0"/>
          </p:cNvCxnSpPr>
          <p:nvPr/>
        </p:nvCxnSpPr>
        <p:spPr>
          <a:xfrm flipH="1">
            <a:off x="6979786" y="3804922"/>
            <a:ext cx="481916" cy="585011"/>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B720B223-4775-4B4E-BCB9-CA51C4FBA67D}"/>
              </a:ext>
            </a:extLst>
          </p:cNvPr>
          <p:cNvCxnSpPr>
            <a:cxnSpLocks/>
            <a:stCxn id="30" idx="2"/>
          </p:cNvCxnSpPr>
          <p:nvPr/>
        </p:nvCxnSpPr>
        <p:spPr>
          <a:xfrm>
            <a:off x="7461702" y="3804922"/>
            <a:ext cx="486864" cy="563434"/>
          </a:xfrm>
          <a:prstGeom prst="line">
            <a:avLst/>
          </a:prstGeom>
          <a:ln w="22225">
            <a:head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058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17B5-716E-D74A-8C53-C94B8D2182B4}"/>
              </a:ext>
            </a:extLst>
          </p:cNvPr>
          <p:cNvSpPr>
            <a:spLocks noGrp="1"/>
          </p:cNvSpPr>
          <p:nvPr>
            <p:ph type="title"/>
          </p:nvPr>
        </p:nvSpPr>
        <p:spPr/>
        <p:txBody>
          <a:bodyPr/>
          <a:lstStyle/>
          <a:p>
            <a:r>
              <a:rPr lang="en-US" dirty="0"/>
              <a:t>Example: Create a Specimen and Images</a:t>
            </a:r>
          </a:p>
        </p:txBody>
      </p:sp>
      <p:sp>
        <p:nvSpPr>
          <p:cNvPr id="3" name="Content Placeholder 2">
            <a:extLst>
              <a:ext uri="{FF2B5EF4-FFF2-40B4-BE49-F238E27FC236}">
                <a16:creationId xmlns:a16="http://schemas.microsoft.com/office/drawing/2014/main" id="{0A72F1C9-2D9E-FF4A-A771-4FFD3E6F840F}"/>
              </a:ext>
            </a:extLst>
          </p:cNvPr>
          <p:cNvSpPr>
            <a:spLocks noGrp="1"/>
          </p:cNvSpPr>
          <p:nvPr>
            <p:ph idx="1"/>
          </p:nvPr>
        </p:nvSpPr>
        <p:spPr/>
        <p:txBody>
          <a:bodyPr/>
          <a:lstStyle/>
          <a:p>
            <a:r>
              <a:rPr lang="en-US" dirty="0"/>
              <a:t>Create the specimen first</a:t>
            </a:r>
          </a:p>
          <a:p>
            <a:pPr lvl="1"/>
            <a:r>
              <a:rPr lang="en-US" dirty="0"/>
              <a:t>Fill in the form</a:t>
            </a:r>
          </a:p>
          <a:p>
            <a:pPr lvl="1"/>
            <a:r>
              <a:rPr lang="en-US" dirty="0"/>
              <a:t>Add an anatomical source</a:t>
            </a:r>
          </a:p>
          <a:p>
            <a:r>
              <a:rPr lang="en-US" dirty="0"/>
              <a:t>Then add the image(s)</a:t>
            </a:r>
          </a:p>
          <a:p>
            <a:pPr lvl="1"/>
            <a:r>
              <a:rPr lang="en-US" dirty="0"/>
              <a:t>Fill out the form (can do one or more at a time)</a:t>
            </a:r>
          </a:p>
          <a:p>
            <a:pPr lvl="1"/>
            <a:r>
              <a:rPr lang="en-US" dirty="0"/>
              <a:t>Optionally add channel info</a:t>
            </a:r>
          </a:p>
          <a:p>
            <a:r>
              <a:rPr lang="en-US" dirty="0"/>
              <a:t>If creating parent/child specimens, create the parent first, then add children, then children’s images</a:t>
            </a:r>
          </a:p>
          <a:p>
            <a:pPr lvl="1"/>
            <a:r>
              <a:rPr lang="en-US" dirty="0"/>
              <a:t>Shortcuts: copy, multi-add</a:t>
            </a:r>
          </a:p>
        </p:txBody>
      </p:sp>
    </p:spTree>
    <p:extLst>
      <p:ext uri="{BB962C8B-B14F-4D97-AF65-F5344CB8AC3E}">
        <p14:creationId xmlns:p14="http://schemas.microsoft.com/office/powerpoint/2010/main" val="130348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F2F1-5E46-C94F-962A-1F64C9AA245A}"/>
              </a:ext>
            </a:extLst>
          </p:cNvPr>
          <p:cNvSpPr>
            <a:spLocks noGrp="1"/>
          </p:cNvSpPr>
          <p:nvPr>
            <p:ph type="title"/>
          </p:nvPr>
        </p:nvSpPr>
        <p:spPr/>
        <p:txBody>
          <a:bodyPr/>
          <a:lstStyle/>
          <a:p>
            <a:r>
              <a:rPr lang="en-US" dirty="0"/>
              <a:t>Image Hints</a:t>
            </a:r>
          </a:p>
        </p:txBody>
      </p:sp>
      <p:sp>
        <p:nvSpPr>
          <p:cNvPr id="3" name="Content Placeholder 2">
            <a:extLst>
              <a:ext uri="{FF2B5EF4-FFF2-40B4-BE49-F238E27FC236}">
                <a16:creationId xmlns:a16="http://schemas.microsoft.com/office/drawing/2014/main" id="{0430543B-5CD0-664F-8B01-231A15ABBA12}"/>
              </a:ext>
            </a:extLst>
          </p:cNvPr>
          <p:cNvSpPr>
            <a:spLocks noGrp="1"/>
          </p:cNvSpPr>
          <p:nvPr>
            <p:ph idx="1"/>
          </p:nvPr>
        </p:nvSpPr>
        <p:spPr/>
        <p:txBody>
          <a:bodyPr/>
          <a:lstStyle/>
          <a:p>
            <a:r>
              <a:rPr lang="en-US" dirty="0"/>
              <a:t>If you upload a CZI file, the system will process it so it can be displayed in our viewer</a:t>
            </a:r>
          </a:p>
          <a:p>
            <a:pPr lvl="1"/>
            <a:r>
              <a:rPr lang="en-US" dirty="0"/>
              <a:t>This happens asynchronously, so you won’t see the result right away</a:t>
            </a:r>
          </a:p>
          <a:p>
            <a:r>
              <a:rPr lang="en-US" dirty="0"/>
              <a:t>If you upload a jpeg, please indicate the file type so the system knows it can be displayed inline.</a:t>
            </a:r>
          </a:p>
          <a:p>
            <a:r>
              <a:rPr lang="en-US" dirty="0"/>
              <a:t>Can also add video (very similar to image process)</a:t>
            </a:r>
          </a:p>
          <a:p>
            <a:pPr marL="0" indent="0">
              <a:buNone/>
            </a:pPr>
            <a:endParaRPr lang="en-US" dirty="0"/>
          </a:p>
        </p:txBody>
      </p:sp>
    </p:spTree>
    <p:extLst>
      <p:ext uri="{BB962C8B-B14F-4D97-AF65-F5344CB8AC3E}">
        <p14:creationId xmlns:p14="http://schemas.microsoft.com/office/powerpoint/2010/main" val="229064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8EE0-F77B-664C-964E-3CDD603A03E0}"/>
              </a:ext>
            </a:extLst>
          </p:cNvPr>
          <p:cNvSpPr>
            <a:spLocks noGrp="1"/>
          </p:cNvSpPr>
          <p:nvPr>
            <p:ph type="title"/>
          </p:nvPr>
        </p:nvSpPr>
        <p:spPr>
          <a:xfrm>
            <a:off x="457200" y="219774"/>
            <a:ext cx="7695048" cy="639762"/>
          </a:xfrm>
        </p:spPr>
        <p:txBody>
          <a:bodyPr/>
          <a:lstStyle/>
          <a:p>
            <a:r>
              <a:rPr lang="en-US" dirty="0"/>
              <a:t>If You Used an Antibody…</a:t>
            </a:r>
          </a:p>
        </p:txBody>
      </p:sp>
      <p:sp>
        <p:nvSpPr>
          <p:cNvPr id="8" name="Rectangle 7">
            <a:extLst>
              <a:ext uri="{FF2B5EF4-FFF2-40B4-BE49-F238E27FC236}">
                <a16:creationId xmlns:a16="http://schemas.microsoft.com/office/drawing/2014/main" id="{8EF0D2AC-3D42-1345-8096-65ADEFC4BAAC}"/>
              </a:ext>
            </a:extLst>
          </p:cNvPr>
          <p:cNvSpPr/>
          <p:nvPr/>
        </p:nvSpPr>
        <p:spPr>
          <a:xfrm>
            <a:off x="3782287" y="1359829"/>
            <a:ext cx="2002654" cy="965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specimen-antibody</a:t>
            </a:r>
          </a:p>
        </p:txBody>
      </p:sp>
      <p:sp>
        <p:nvSpPr>
          <p:cNvPr id="9" name="Rectangle 8">
            <a:extLst>
              <a:ext uri="{FF2B5EF4-FFF2-40B4-BE49-F238E27FC236}">
                <a16:creationId xmlns:a16="http://schemas.microsoft.com/office/drawing/2014/main" id="{749CFA34-A9B0-1640-BDC6-B63500C02AE7}"/>
              </a:ext>
            </a:extLst>
          </p:cNvPr>
          <p:cNvSpPr/>
          <p:nvPr/>
        </p:nvSpPr>
        <p:spPr>
          <a:xfrm>
            <a:off x="2264208" y="1361667"/>
            <a:ext cx="1046424" cy="9656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antibody</a:t>
            </a:r>
          </a:p>
        </p:txBody>
      </p:sp>
      <p:sp>
        <p:nvSpPr>
          <p:cNvPr id="10" name="Rectangle 9">
            <a:extLst>
              <a:ext uri="{FF2B5EF4-FFF2-40B4-BE49-F238E27FC236}">
                <a16:creationId xmlns:a16="http://schemas.microsoft.com/office/drawing/2014/main" id="{59422F52-BE00-414B-8F0F-30FF75345D7B}"/>
              </a:ext>
            </a:extLst>
          </p:cNvPr>
          <p:cNvSpPr/>
          <p:nvPr/>
        </p:nvSpPr>
        <p:spPr>
          <a:xfrm>
            <a:off x="674456" y="1359830"/>
            <a:ext cx="928667" cy="9656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protein</a:t>
            </a:r>
          </a:p>
        </p:txBody>
      </p:sp>
      <p:pic>
        <p:nvPicPr>
          <p:cNvPr id="11" name="Content Placeholder 4" descr="Flask">
            <a:extLst>
              <a:ext uri="{FF2B5EF4-FFF2-40B4-BE49-F238E27FC236}">
                <a16:creationId xmlns:a16="http://schemas.microsoft.com/office/drawing/2014/main" id="{6DE8AC89-5E5D-2249-8B75-C1A917C9E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7499" y="1408493"/>
            <a:ext cx="639762" cy="639762"/>
          </a:xfrm>
          <a:prstGeom prst="rect">
            <a:avLst/>
          </a:prstGeom>
        </p:spPr>
      </p:pic>
      <p:pic>
        <p:nvPicPr>
          <p:cNvPr id="12" name="Graphic 11" descr="Eye dropper">
            <a:extLst>
              <a:ext uri="{FF2B5EF4-FFF2-40B4-BE49-F238E27FC236}">
                <a16:creationId xmlns:a16="http://schemas.microsoft.com/office/drawing/2014/main" id="{5A7B3DA0-8C93-0B44-9263-F313251AB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1024" y="1477660"/>
            <a:ext cx="501427" cy="501427"/>
          </a:xfrm>
          <a:prstGeom prst="rect">
            <a:avLst/>
          </a:prstGeom>
        </p:spPr>
      </p:pic>
      <p:sp>
        <p:nvSpPr>
          <p:cNvPr id="14" name="Rectangle 13">
            <a:extLst>
              <a:ext uri="{FF2B5EF4-FFF2-40B4-BE49-F238E27FC236}">
                <a16:creationId xmlns:a16="http://schemas.microsoft.com/office/drawing/2014/main" id="{8A3EB927-3160-D34C-A172-6F63A7A8236E}"/>
              </a:ext>
            </a:extLst>
          </p:cNvPr>
          <p:cNvSpPr/>
          <p:nvPr/>
        </p:nvSpPr>
        <p:spPr>
          <a:xfrm>
            <a:off x="6255552" y="1359829"/>
            <a:ext cx="1146427" cy="965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15" name="Content Placeholder 6" descr="Kidneys">
            <a:extLst>
              <a:ext uri="{FF2B5EF4-FFF2-40B4-BE49-F238E27FC236}">
                <a16:creationId xmlns:a16="http://schemas.microsoft.com/office/drawing/2014/main" id="{D5EF0F07-EFD7-DA4C-B1CF-39ED93874D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9798" y="1366353"/>
            <a:ext cx="724086" cy="724086"/>
          </a:xfrm>
          <a:prstGeom prst="rect">
            <a:avLst/>
          </a:prstGeom>
        </p:spPr>
      </p:pic>
      <p:cxnSp>
        <p:nvCxnSpPr>
          <p:cNvPr id="16" name="Straight Connector 15">
            <a:extLst>
              <a:ext uri="{FF2B5EF4-FFF2-40B4-BE49-F238E27FC236}">
                <a16:creationId xmlns:a16="http://schemas.microsoft.com/office/drawing/2014/main" id="{3B39BFEE-BB8D-AB4B-8691-712B33ED7D3C}"/>
              </a:ext>
            </a:extLst>
          </p:cNvPr>
          <p:cNvCxnSpPr>
            <a:cxnSpLocks/>
            <a:stCxn id="10" idx="3"/>
            <a:endCxn id="9" idx="1"/>
          </p:cNvCxnSpPr>
          <p:nvPr/>
        </p:nvCxnSpPr>
        <p:spPr>
          <a:xfrm>
            <a:off x="1603123" y="1842632"/>
            <a:ext cx="661085" cy="1837"/>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29C07C-28C0-C045-ABFC-A6D8C79AB5E3}"/>
              </a:ext>
            </a:extLst>
          </p:cNvPr>
          <p:cNvCxnSpPr>
            <a:cxnSpLocks/>
            <a:stCxn id="9" idx="3"/>
            <a:endCxn id="8" idx="1"/>
          </p:cNvCxnSpPr>
          <p:nvPr/>
        </p:nvCxnSpPr>
        <p:spPr>
          <a:xfrm flipV="1">
            <a:off x="3310632" y="1842631"/>
            <a:ext cx="471655" cy="1838"/>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897915D-186B-E446-A8A6-BF33341A9CFC}"/>
              </a:ext>
            </a:extLst>
          </p:cNvPr>
          <p:cNvCxnSpPr>
            <a:cxnSpLocks/>
            <a:stCxn id="14" idx="1"/>
            <a:endCxn id="8" idx="3"/>
          </p:cNvCxnSpPr>
          <p:nvPr/>
        </p:nvCxnSpPr>
        <p:spPr>
          <a:xfrm flipH="1">
            <a:off x="5784941" y="1842631"/>
            <a:ext cx="470611" cy="0"/>
          </a:xfrm>
          <a:prstGeom prst="line">
            <a:avLst/>
          </a:prstGeom>
          <a:ln w="22225">
            <a:headEnd type="triangle"/>
          </a:ln>
        </p:spPr>
        <p:style>
          <a:lnRef idx="1">
            <a:schemeClr val="dk1"/>
          </a:lnRef>
          <a:fillRef idx="0">
            <a:schemeClr val="dk1"/>
          </a:fillRef>
          <a:effectRef idx="0">
            <a:schemeClr val="dk1"/>
          </a:effectRef>
          <a:fontRef idx="minor">
            <a:schemeClr val="tx1"/>
          </a:fontRef>
        </p:style>
      </p:cxnSp>
      <p:pic>
        <p:nvPicPr>
          <p:cNvPr id="20" name="Content Placeholder 19">
            <a:extLst>
              <a:ext uri="{FF2B5EF4-FFF2-40B4-BE49-F238E27FC236}">
                <a16:creationId xmlns:a16="http://schemas.microsoft.com/office/drawing/2014/main" id="{ADDB59A4-2756-934C-9327-B1CB90E62951}"/>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rot="3594261">
            <a:off x="989354" y="1361479"/>
            <a:ext cx="374319" cy="711207"/>
          </a:xfrm>
        </p:spPr>
      </p:pic>
      <p:sp>
        <p:nvSpPr>
          <p:cNvPr id="33" name="Rectangle 32">
            <a:extLst>
              <a:ext uri="{FF2B5EF4-FFF2-40B4-BE49-F238E27FC236}">
                <a16:creationId xmlns:a16="http://schemas.microsoft.com/office/drawing/2014/main" id="{9A910385-C546-C244-8CD6-0EEA5C914B37}"/>
              </a:ext>
            </a:extLst>
          </p:cNvPr>
          <p:cNvSpPr/>
          <p:nvPr/>
        </p:nvSpPr>
        <p:spPr>
          <a:xfrm>
            <a:off x="674456" y="2617892"/>
            <a:ext cx="6727523" cy="3416320"/>
          </a:xfrm>
          <a:prstGeom prst="rect">
            <a:avLst/>
          </a:prstGeom>
        </p:spPr>
        <p:txBody>
          <a:bodyPr wrap="square">
            <a:spAutoFit/>
          </a:bodyPr>
          <a:lstStyle/>
          <a:p>
            <a:pPr marL="285750" indent="-285750">
              <a:buFont typeface="Wingdings" pitchFamily="2" charset="2"/>
              <a:buChar char="§"/>
            </a:pPr>
            <a:r>
              <a:rPr lang="en-US" dirty="0"/>
              <a:t>Protein: </a:t>
            </a:r>
          </a:p>
          <a:p>
            <a:pPr marL="742950" lvl="1" indent="-285750">
              <a:buFont typeface="Wingdings" pitchFamily="2" charset="2"/>
              <a:buChar char="§"/>
            </a:pPr>
            <a:r>
              <a:rPr lang="en-US" dirty="0"/>
              <a:t>Many are already in database (imported from NCBI)</a:t>
            </a:r>
          </a:p>
          <a:p>
            <a:pPr marL="742950" lvl="1" indent="-285750">
              <a:buFont typeface="Wingdings" pitchFamily="2" charset="2"/>
              <a:buChar char="§"/>
            </a:pPr>
            <a:r>
              <a:rPr lang="en-US" dirty="0"/>
              <a:t>You can add additional ones as necessary</a:t>
            </a:r>
          </a:p>
          <a:p>
            <a:pPr marL="285750" indent="-285750">
              <a:buFont typeface="Wingdings" pitchFamily="2" charset="2"/>
              <a:buChar char="§"/>
            </a:pPr>
            <a:r>
              <a:rPr lang="en-US" dirty="0"/>
              <a:t>Antibody</a:t>
            </a:r>
          </a:p>
          <a:p>
            <a:pPr marL="742950" lvl="1" indent="-285750">
              <a:buFont typeface="Wingdings" pitchFamily="2" charset="2"/>
              <a:buChar char="§"/>
            </a:pPr>
            <a:r>
              <a:rPr lang="en-US" dirty="0"/>
              <a:t>May be used by many people on many specimens</a:t>
            </a:r>
          </a:p>
          <a:p>
            <a:pPr marL="742950" lvl="1" indent="-285750">
              <a:buFont typeface="Wingdings" pitchFamily="2" charset="2"/>
              <a:buChar char="§"/>
            </a:pPr>
            <a:r>
              <a:rPr lang="en-US" dirty="0"/>
              <a:t>May already be in database; if not, you can create one</a:t>
            </a:r>
          </a:p>
          <a:p>
            <a:pPr marL="285750" indent="-285750">
              <a:buFont typeface="Wingdings" pitchFamily="2" charset="2"/>
              <a:buChar char="§"/>
            </a:pPr>
            <a:r>
              <a:rPr lang="en-US" dirty="0"/>
              <a:t>Specimen-Antibody: indicates which antibodies were used on which specimens</a:t>
            </a:r>
          </a:p>
          <a:p>
            <a:pPr marL="742950" lvl="1" indent="-285750">
              <a:buFont typeface="Wingdings" pitchFamily="2" charset="2"/>
              <a:buChar char="§"/>
            </a:pPr>
            <a:r>
              <a:rPr lang="en-US" dirty="0"/>
              <a:t>Must be created to link a specimen to an antibody (and thus to a protein)</a:t>
            </a:r>
          </a:p>
          <a:p>
            <a:pPr marL="742950" lvl="1" indent="-285750">
              <a:buFont typeface="Wingdings" pitchFamily="2" charset="2"/>
              <a:buChar char="§"/>
            </a:pPr>
            <a:r>
              <a:rPr lang="en-US" dirty="0"/>
              <a:t>Can optionally include additional information (e.g., dilution, secondary antibodies) about how the antibody was used.</a:t>
            </a:r>
          </a:p>
        </p:txBody>
      </p:sp>
    </p:spTree>
    <p:extLst>
      <p:ext uri="{BB962C8B-B14F-4D97-AF65-F5344CB8AC3E}">
        <p14:creationId xmlns:p14="http://schemas.microsoft.com/office/powerpoint/2010/main" val="26497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8A2F-41E5-2644-B854-31DA697C725E}"/>
              </a:ext>
            </a:extLst>
          </p:cNvPr>
          <p:cNvSpPr>
            <a:spLocks noGrp="1"/>
          </p:cNvSpPr>
          <p:nvPr>
            <p:ph type="title"/>
          </p:nvPr>
        </p:nvSpPr>
        <p:spPr>
          <a:xfrm>
            <a:off x="457199" y="219774"/>
            <a:ext cx="7830273" cy="639762"/>
          </a:xfrm>
        </p:spPr>
        <p:txBody>
          <a:bodyPr/>
          <a:lstStyle/>
          <a:p>
            <a:r>
              <a:rPr lang="en-US" dirty="0"/>
              <a:t>Example: Link a Specimen to an Antibody</a:t>
            </a:r>
          </a:p>
        </p:txBody>
      </p:sp>
      <p:sp>
        <p:nvSpPr>
          <p:cNvPr id="3" name="Content Placeholder 2">
            <a:extLst>
              <a:ext uri="{FF2B5EF4-FFF2-40B4-BE49-F238E27FC236}">
                <a16:creationId xmlns:a16="http://schemas.microsoft.com/office/drawing/2014/main" id="{70B950B2-66B0-F542-98C5-0F6F16731338}"/>
              </a:ext>
            </a:extLst>
          </p:cNvPr>
          <p:cNvSpPr>
            <a:spLocks noGrp="1"/>
          </p:cNvSpPr>
          <p:nvPr>
            <p:ph idx="1"/>
          </p:nvPr>
        </p:nvSpPr>
        <p:spPr/>
        <p:txBody>
          <a:bodyPr/>
          <a:lstStyle/>
          <a:p>
            <a:r>
              <a:rPr lang="en-US" dirty="0"/>
              <a:t>Add a specimen-antibody to a specimen</a:t>
            </a:r>
          </a:p>
          <a:p>
            <a:r>
              <a:rPr lang="en-US" dirty="0"/>
              <a:t>Note that the protein now appears on the specimen page</a:t>
            </a:r>
          </a:p>
        </p:txBody>
      </p:sp>
    </p:spTree>
    <p:extLst>
      <p:ext uri="{BB962C8B-B14F-4D97-AF65-F5344CB8AC3E}">
        <p14:creationId xmlns:p14="http://schemas.microsoft.com/office/powerpoint/2010/main" val="104916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C375410-1729-374F-97B0-0A9E5274F9ED}"/>
              </a:ext>
            </a:extLst>
          </p:cNvPr>
          <p:cNvSpPr/>
          <p:nvPr/>
        </p:nvSpPr>
        <p:spPr>
          <a:xfrm>
            <a:off x="3807131" y="1276810"/>
            <a:ext cx="1753120" cy="965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specimen-probe</a:t>
            </a:r>
          </a:p>
        </p:txBody>
      </p:sp>
      <p:sp>
        <p:nvSpPr>
          <p:cNvPr id="13" name="Rectangle 12">
            <a:extLst>
              <a:ext uri="{FF2B5EF4-FFF2-40B4-BE49-F238E27FC236}">
                <a16:creationId xmlns:a16="http://schemas.microsoft.com/office/drawing/2014/main" id="{5059CE60-8D52-6C4B-BC58-C07AD559C0D9}"/>
              </a:ext>
            </a:extLst>
          </p:cNvPr>
          <p:cNvSpPr/>
          <p:nvPr/>
        </p:nvSpPr>
        <p:spPr>
          <a:xfrm>
            <a:off x="2392606" y="1278669"/>
            <a:ext cx="928667" cy="9656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probe</a:t>
            </a:r>
          </a:p>
        </p:txBody>
      </p:sp>
      <p:sp>
        <p:nvSpPr>
          <p:cNvPr id="12" name="Rectangle 11">
            <a:extLst>
              <a:ext uri="{FF2B5EF4-FFF2-40B4-BE49-F238E27FC236}">
                <a16:creationId xmlns:a16="http://schemas.microsoft.com/office/drawing/2014/main" id="{B6CB0C1D-F003-F54D-BC74-0F2D37723752}"/>
              </a:ext>
            </a:extLst>
          </p:cNvPr>
          <p:cNvSpPr/>
          <p:nvPr/>
        </p:nvSpPr>
        <p:spPr>
          <a:xfrm>
            <a:off x="978081" y="1276810"/>
            <a:ext cx="928667" cy="9656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rgbClr val="8E0000"/>
                </a:solidFill>
              </a:rPr>
              <a:t>gene</a:t>
            </a:r>
          </a:p>
        </p:txBody>
      </p:sp>
      <p:sp>
        <p:nvSpPr>
          <p:cNvPr id="2" name="Title 1">
            <a:extLst>
              <a:ext uri="{FF2B5EF4-FFF2-40B4-BE49-F238E27FC236}">
                <a16:creationId xmlns:a16="http://schemas.microsoft.com/office/drawing/2014/main" id="{623D5BB2-E277-0248-8A59-DCD66F22698E}"/>
              </a:ext>
            </a:extLst>
          </p:cNvPr>
          <p:cNvSpPr>
            <a:spLocks noGrp="1"/>
          </p:cNvSpPr>
          <p:nvPr>
            <p:ph type="title"/>
          </p:nvPr>
        </p:nvSpPr>
        <p:spPr>
          <a:xfrm>
            <a:off x="457199" y="219774"/>
            <a:ext cx="7906215" cy="639762"/>
          </a:xfrm>
        </p:spPr>
        <p:txBody>
          <a:bodyPr/>
          <a:lstStyle/>
          <a:p>
            <a:r>
              <a:rPr lang="en-US" dirty="0"/>
              <a:t>If You Used a Probe to Probe for a Gene…</a:t>
            </a:r>
          </a:p>
        </p:txBody>
      </p:sp>
      <p:pic>
        <p:nvPicPr>
          <p:cNvPr id="5" name="Content Placeholder 4" descr="Flask">
            <a:extLst>
              <a:ext uri="{FF2B5EF4-FFF2-40B4-BE49-F238E27FC236}">
                <a16:creationId xmlns:a16="http://schemas.microsoft.com/office/drawing/2014/main" id="{4F85FBFF-39F4-004D-BE2C-5FAAC88001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3147" y="1334544"/>
            <a:ext cx="639762" cy="639762"/>
          </a:xfrm>
        </p:spPr>
      </p:pic>
      <p:pic>
        <p:nvPicPr>
          <p:cNvPr id="7" name="Graphic 6" descr="Eye dropper">
            <a:extLst>
              <a:ext uri="{FF2B5EF4-FFF2-40B4-BE49-F238E27FC236}">
                <a16:creationId xmlns:a16="http://schemas.microsoft.com/office/drawing/2014/main" id="{D6B9E8CF-08AD-D44D-A404-AB684590EC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2645" y="1474176"/>
            <a:ext cx="501427" cy="501427"/>
          </a:xfrm>
          <a:prstGeom prst="rect">
            <a:avLst/>
          </a:prstGeom>
        </p:spPr>
      </p:pic>
      <p:pic>
        <p:nvPicPr>
          <p:cNvPr id="9" name="Graphic 8" descr="DNA">
            <a:extLst>
              <a:ext uri="{FF2B5EF4-FFF2-40B4-BE49-F238E27FC236}">
                <a16:creationId xmlns:a16="http://schemas.microsoft.com/office/drawing/2014/main" id="{D0DBA04C-F788-004E-ADC3-CE8E0D9442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3657" y="1419117"/>
            <a:ext cx="487741" cy="487741"/>
          </a:xfrm>
          <a:prstGeom prst="rect">
            <a:avLst/>
          </a:prstGeom>
        </p:spPr>
      </p:pic>
      <p:sp>
        <p:nvSpPr>
          <p:cNvPr id="10" name="Rectangle 9">
            <a:extLst>
              <a:ext uri="{FF2B5EF4-FFF2-40B4-BE49-F238E27FC236}">
                <a16:creationId xmlns:a16="http://schemas.microsoft.com/office/drawing/2014/main" id="{468231DD-FE4F-6A4B-9D4A-A9A567260FC7}"/>
              </a:ext>
            </a:extLst>
          </p:cNvPr>
          <p:cNvSpPr/>
          <p:nvPr/>
        </p:nvSpPr>
        <p:spPr>
          <a:xfrm>
            <a:off x="6046109" y="1276810"/>
            <a:ext cx="1146427" cy="965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rgbClr val="8E0000"/>
                </a:solidFill>
              </a:rPr>
              <a:t>specimen</a:t>
            </a:r>
          </a:p>
        </p:txBody>
      </p:sp>
      <p:pic>
        <p:nvPicPr>
          <p:cNvPr id="11" name="Content Placeholder 6" descr="Kidneys">
            <a:extLst>
              <a:ext uri="{FF2B5EF4-FFF2-40B4-BE49-F238E27FC236}">
                <a16:creationId xmlns:a16="http://schemas.microsoft.com/office/drawing/2014/main" id="{FEFF8041-D6F6-A249-A51E-C167D7A331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00355" y="1283334"/>
            <a:ext cx="724086" cy="724086"/>
          </a:xfrm>
          <a:prstGeom prst="rect">
            <a:avLst/>
          </a:prstGeom>
        </p:spPr>
      </p:pic>
      <p:cxnSp>
        <p:nvCxnSpPr>
          <p:cNvPr id="16" name="Straight Connector 15">
            <a:extLst>
              <a:ext uri="{FF2B5EF4-FFF2-40B4-BE49-F238E27FC236}">
                <a16:creationId xmlns:a16="http://schemas.microsoft.com/office/drawing/2014/main" id="{A456390A-9D38-EA49-948E-84D44FD11A08}"/>
              </a:ext>
            </a:extLst>
          </p:cNvPr>
          <p:cNvCxnSpPr>
            <a:cxnSpLocks/>
            <a:stCxn id="12" idx="3"/>
            <a:endCxn id="13" idx="1"/>
          </p:cNvCxnSpPr>
          <p:nvPr/>
        </p:nvCxnSpPr>
        <p:spPr>
          <a:xfrm>
            <a:off x="1906748" y="1759612"/>
            <a:ext cx="485858" cy="1859"/>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E966876-A0D0-CF44-80B1-EB8A53E1C486}"/>
              </a:ext>
            </a:extLst>
          </p:cNvPr>
          <p:cNvCxnSpPr>
            <a:cxnSpLocks/>
            <a:stCxn id="13" idx="3"/>
            <a:endCxn id="14" idx="1"/>
          </p:cNvCxnSpPr>
          <p:nvPr/>
        </p:nvCxnSpPr>
        <p:spPr>
          <a:xfrm flipV="1">
            <a:off x="3321273" y="1759612"/>
            <a:ext cx="485858" cy="1859"/>
          </a:xfrm>
          <a:prstGeom prst="line">
            <a:avLst/>
          </a:prstGeom>
          <a:ln w="22225">
            <a:head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4000B6C-173C-6E48-A421-1628133C9980}"/>
              </a:ext>
            </a:extLst>
          </p:cNvPr>
          <p:cNvCxnSpPr>
            <a:cxnSpLocks/>
            <a:stCxn id="10" idx="1"/>
            <a:endCxn id="14" idx="3"/>
          </p:cNvCxnSpPr>
          <p:nvPr/>
        </p:nvCxnSpPr>
        <p:spPr>
          <a:xfrm flipH="1">
            <a:off x="5560251" y="1759612"/>
            <a:ext cx="485858" cy="0"/>
          </a:xfrm>
          <a:prstGeom prst="line">
            <a:avLst/>
          </a:prstGeom>
          <a:ln w="22225">
            <a:head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7A2E1265-CA7D-1648-AA0E-4D28F3BAB724}"/>
              </a:ext>
            </a:extLst>
          </p:cNvPr>
          <p:cNvSpPr txBox="1"/>
          <p:nvPr/>
        </p:nvSpPr>
        <p:spPr>
          <a:xfrm>
            <a:off x="957464" y="2620535"/>
            <a:ext cx="6235072" cy="3416320"/>
          </a:xfrm>
          <a:prstGeom prst="rect">
            <a:avLst/>
          </a:prstGeom>
          <a:noFill/>
        </p:spPr>
        <p:txBody>
          <a:bodyPr wrap="square" rtlCol="0">
            <a:spAutoFit/>
          </a:bodyPr>
          <a:lstStyle/>
          <a:p>
            <a:pPr marL="285750" indent="-285750">
              <a:buFont typeface="Wingdings" pitchFamily="2" charset="2"/>
              <a:buChar char="§"/>
            </a:pPr>
            <a:r>
              <a:rPr lang="en-US" dirty="0"/>
              <a:t>Gene: (you know what a gene is)</a:t>
            </a:r>
          </a:p>
          <a:p>
            <a:pPr marL="742950" lvl="1" indent="-285750">
              <a:buFont typeface="Wingdings" pitchFamily="2" charset="2"/>
              <a:buChar char="§"/>
            </a:pPr>
            <a:r>
              <a:rPr lang="en-US" dirty="0"/>
              <a:t>Already in database (imported from NCBI)</a:t>
            </a:r>
          </a:p>
          <a:p>
            <a:pPr marL="285750" indent="-285750">
              <a:buFont typeface="Wingdings" pitchFamily="2" charset="2"/>
              <a:buChar char="§"/>
            </a:pPr>
            <a:r>
              <a:rPr lang="en-US" dirty="0"/>
              <a:t>Probe: probes for a gene</a:t>
            </a:r>
          </a:p>
          <a:p>
            <a:pPr marL="742950" lvl="1" indent="-285750">
              <a:buFont typeface="Wingdings" pitchFamily="2" charset="2"/>
              <a:buChar char="§"/>
            </a:pPr>
            <a:r>
              <a:rPr lang="en-US" dirty="0"/>
              <a:t>May be used by many people on many specimens</a:t>
            </a:r>
          </a:p>
          <a:p>
            <a:pPr marL="742950" lvl="1" indent="-285750">
              <a:buFont typeface="Wingdings" pitchFamily="2" charset="2"/>
              <a:buChar char="§"/>
            </a:pPr>
            <a:r>
              <a:rPr lang="en-US" dirty="0"/>
              <a:t>May already be in database; if not, you can create one</a:t>
            </a:r>
          </a:p>
          <a:p>
            <a:pPr marL="285750" indent="-285750">
              <a:buFont typeface="Wingdings" pitchFamily="2" charset="2"/>
              <a:buChar char="§"/>
            </a:pPr>
            <a:r>
              <a:rPr lang="en-US" dirty="0"/>
              <a:t>Specimen-Probe: indicates which probes were used on which specimens</a:t>
            </a:r>
          </a:p>
          <a:p>
            <a:pPr marL="742950" lvl="1" indent="-285750">
              <a:buFont typeface="Wingdings" pitchFamily="2" charset="2"/>
              <a:buChar char="§"/>
            </a:pPr>
            <a:r>
              <a:rPr lang="en-US" dirty="0"/>
              <a:t>Must be created to link a specimen to a probe (and thus to a gene)</a:t>
            </a:r>
          </a:p>
          <a:p>
            <a:pPr marL="742950" lvl="1" indent="-285750">
              <a:buFont typeface="Wingdings" pitchFamily="2" charset="2"/>
              <a:buChar char="§"/>
            </a:pPr>
            <a:r>
              <a:rPr lang="en-US" dirty="0"/>
              <a:t>Can optionally include information about how the probe was used in that particular specimen.</a:t>
            </a:r>
          </a:p>
          <a:p>
            <a:endParaRPr lang="en-US" dirty="0"/>
          </a:p>
        </p:txBody>
      </p:sp>
    </p:spTree>
    <p:extLst>
      <p:ext uri="{BB962C8B-B14F-4D97-AF65-F5344CB8AC3E}">
        <p14:creationId xmlns:p14="http://schemas.microsoft.com/office/powerpoint/2010/main" val="300150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8A2F-41E5-2644-B854-31DA697C725E}"/>
              </a:ext>
            </a:extLst>
          </p:cNvPr>
          <p:cNvSpPr>
            <a:spLocks noGrp="1"/>
          </p:cNvSpPr>
          <p:nvPr>
            <p:ph type="title"/>
          </p:nvPr>
        </p:nvSpPr>
        <p:spPr/>
        <p:txBody>
          <a:bodyPr/>
          <a:lstStyle/>
          <a:p>
            <a:r>
              <a:rPr lang="en-US" dirty="0"/>
              <a:t>Example: Link a Specimen to a Probe</a:t>
            </a:r>
          </a:p>
        </p:txBody>
      </p:sp>
      <p:sp>
        <p:nvSpPr>
          <p:cNvPr id="3" name="Content Placeholder 2">
            <a:extLst>
              <a:ext uri="{FF2B5EF4-FFF2-40B4-BE49-F238E27FC236}">
                <a16:creationId xmlns:a16="http://schemas.microsoft.com/office/drawing/2014/main" id="{70B950B2-66B0-F542-98C5-0F6F16731338}"/>
              </a:ext>
            </a:extLst>
          </p:cNvPr>
          <p:cNvSpPr>
            <a:spLocks noGrp="1"/>
          </p:cNvSpPr>
          <p:nvPr>
            <p:ph idx="1"/>
          </p:nvPr>
        </p:nvSpPr>
        <p:spPr/>
        <p:txBody>
          <a:bodyPr/>
          <a:lstStyle/>
          <a:p>
            <a:r>
              <a:rPr lang="en-US" dirty="0"/>
              <a:t>Add a specimen-probe to a specimen</a:t>
            </a:r>
          </a:p>
          <a:p>
            <a:r>
              <a:rPr lang="en-US" dirty="0"/>
              <a:t>Note that the gene now appears on the specimen page</a:t>
            </a:r>
          </a:p>
        </p:txBody>
      </p:sp>
    </p:spTree>
    <p:extLst>
      <p:ext uri="{BB962C8B-B14F-4D97-AF65-F5344CB8AC3E}">
        <p14:creationId xmlns:p14="http://schemas.microsoft.com/office/powerpoint/2010/main" val="3420161177"/>
      </p:ext>
    </p:extLst>
  </p:cSld>
  <p:clrMapOvr>
    <a:masterClrMapping/>
  </p:clrMapOvr>
</p:sld>
</file>

<file path=ppt/theme/theme1.xml><?xml version="1.0" encoding="utf-8"?>
<a:theme xmlns:a="http://schemas.openxmlformats.org/drawingml/2006/main" name="ISI Overview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F33A3C5-7900-9944-A4C6-CF6428D411FE}" vid="{627A6A3B-793B-0F47-A0B4-0AE400BDF9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ISI Overview Theme</Template>
  <TotalTime>401</TotalTime>
  <Words>717</Words>
  <Application>Microsoft Macintosh PowerPoint</Application>
  <PresentationFormat>On-screen Show (4:3)</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Adobe Caslon Pro</vt:lpstr>
      <vt:lpstr>Arial</vt:lpstr>
      <vt:lpstr>Calibri</vt:lpstr>
      <vt:lpstr>Wingdings</vt:lpstr>
      <vt:lpstr>ISI Overview Theme</vt:lpstr>
      <vt:lpstr>Submitting Specimen/Imaging data</vt:lpstr>
      <vt:lpstr>Overview</vt:lpstr>
      <vt:lpstr>Core Tables: Specimen and Image</vt:lpstr>
      <vt:lpstr>Example: Create a Specimen and Images</vt:lpstr>
      <vt:lpstr>Image Hints</vt:lpstr>
      <vt:lpstr>If You Used an Antibody…</vt:lpstr>
      <vt:lpstr>Example: Link a Specimen to an Antibody</vt:lpstr>
      <vt:lpstr>If You Used a Probe to Probe for a Gene…</vt:lpstr>
      <vt:lpstr>Example: Link a Specimen to a Probe</vt:lpstr>
      <vt:lpstr>If You Did Expression Scoring</vt:lpstr>
      <vt:lpstr>Example: Specimen Expression</vt:lpstr>
      <vt:lpstr>Final Steps</vt:lpstr>
      <vt:lpstr>For more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Submitting Specimen/Imaging data</dc:title>
  <dc:creator>Laura J. Pearlman</dc:creator>
  <cp:lastModifiedBy>Laura J. Pearlman</cp:lastModifiedBy>
  <cp:revision>28</cp:revision>
  <cp:lastPrinted>2019-03-29T15:36:02Z</cp:lastPrinted>
  <dcterms:created xsi:type="dcterms:W3CDTF">2019-05-30T06:06:58Z</dcterms:created>
  <dcterms:modified xsi:type="dcterms:W3CDTF">2019-05-30T12:48:22Z</dcterms:modified>
</cp:coreProperties>
</file>