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The slide shows the curation process that has been approved by the GUDMAP and RBK PIs. </a:t>
            </a:r>
            <a:r>
              <a:rPr lang="en"/>
              <a:t> The flow shows different curation status as we progress along the process. The curation status is used to communicate among the stakeholders of where we are in the process. Different user roles are shown on the vertical axis. From top to bottom are the PIs, lab members associated with the PIs, Bio curator (Todd is currently our curator) and the Hub.</a:t>
            </a:r>
            <a:endParaRPr/>
          </a:p>
          <a:p>
            <a:pPr indent="0" lvl="0" marL="0" rtl="0">
              <a:spcBef>
                <a:spcPts val="0"/>
              </a:spcBef>
              <a:spcAft>
                <a:spcPts val="0"/>
              </a:spcAft>
              <a:buNone/>
            </a:pPr>
            <a:r>
              <a:t/>
            </a:r>
            <a:endParaRPr/>
          </a:p>
          <a:p>
            <a:pPr indent="0" lvl="0" marL="0" rtl="0">
              <a:spcBef>
                <a:spcPts val="0"/>
              </a:spcBef>
              <a:spcAft>
                <a:spcPts val="0"/>
              </a:spcAft>
              <a:buNone/>
            </a:pPr>
            <a:r>
              <a:rPr lang="en" u="sng"/>
              <a:t>Record preparation</a:t>
            </a:r>
            <a:endParaRPr u="sng"/>
          </a:p>
          <a:p>
            <a:pPr indent="-298450" lvl="0" marL="457200" rtl="0">
              <a:spcBef>
                <a:spcPts val="0"/>
              </a:spcBef>
              <a:spcAft>
                <a:spcPts val="0"/>
              </a:spcAft>
              <a:buSzPts val="1100"/>
              <a:buChar char="●"/>
            </a:pPr>
            <a:r>
              <a:rPr lang="en"/>
              <a:t>While the lab members are working on the submission, they can mark their records as "In preparation". This allows them to spend their time preparing the data and save what they have as a draft while they are working on it.</a:t>
            </a:r>
            <a:endParaRPr/>
          </a:p>
          <a:p>
            <a:pPr indent="-298450" lvl="0" marL="457200" rtl="0">
              <a:spcBef>
                <a:spcPts val="0"/>
              </a:spcBef>
              <a:spcAft>
                <a:spcPts val="0"/>
              </a:spcAft>
              <a:buSzPts val="1100"/>
              <a:buChar char="●"/>
            </a:pPr>
            <a:r>
              <a:rPr lang="en"/>
              <a:t>Once the record is completed, they can change the status to "PI Review"</a:t>
            </a:r>
            <a:endParaRPr/>
          </a:p>
          <a:p>
            <a:pPr indent="-298450" lvl="0" marL="457200" rtl="0">
              <a:spcBef>
                <a:spcPts val="0"/>
              </a:spcBef>
              <a:spcAft>
                <a:spcPts val="0"/>
              </a:spcAft>
              <a:buSzPts val="1100"/>
              <a:buChar char="●"/>
            </a:pPr>
            <a:r>
              <a:rPr lang="en"/>
              <a:t>The PIs can then go to the system and perform the final checking of the data records. After PIs are satisfied with the data, they can change the status to "Submitted"..</a:t>
            </a:r>
            <a:endParaRPr/>
          </a:p>
          <a:p>
            <a:pPr indent="0" lvl="0" marL="0" rtl="0">
              <a:spcBef>
                <a:spcPts val="0"/>
              </a:spcBef>
              <a:spcAft>
                <a:spcPts val="0"/>
              </a:spcAft>
              <a:buNone/>
            </a:pPr>
            <a:r>
              <a:t/>
            </a:r>
            <a:endParaRPr u="sng"/>
          </a:p>
          <a:p>
            <a:pPr indent="0" lvl="0" marL="0" rtl="0">
              <a:spcBef>
                <a:spcPts val="0"/>
              </a:spcBef>
              <a:spcAft>
                <a:spcPts val="0"/>
              </a:spcAft>
              <a:buNone/>
            </a:pPr>
            <a:r>
              <a:rPr lang="en" u="sng"/>
              <a:t>Record Review and release</a:t>
            </a:r>
            <a:endParaRPr u="sng"/>
          </a:p>
          <a:p>
            <a:pPr indent="0" lvl="0" marL="0" rtl="0">
              <a:spcBef>
                <a:spcPts val="0"/>
              </a:spcBef>
              <a:spcAft>
                <a:spcPts val="0"/>
              </a:spcAft>
              <a:buNone/>
            </a:pPr>
            <a:r>
              <a:rPr lang="en"/>
              <a:t>Once the curation status is "Submitted", there are 3 different scenarios that will happen depending on the data sets.</a:t>
            </a:r>
            <a:endParaRPr/>
          </a:p>
          <a:p>
            <a:pPr indent="-298450" lvl="0" marL="457200" rtl="0">
              <a:spcBef>
                <a:spcPts val="0"/>
              </a:spcBef>
              <a:spcAft>
                <a:spcPts val="0"/>
              </a:spcAft>
              <a:buSzPts val="1100"/>
              <a:buAutoNum type="arabicPeriod"/>
            </a:pPr>
            <a:r>
              <a:rPr lang="en"/>
              <a:t>Path 1: For simple data sets that do not contain many scientific metadata such as RNASeq Studies that describe the study objectives, or RNAseq Replicate or Single Cell Metrics that contains data from instruments, or RNA Sequencing Files or IF videos that contains description and file metadata, they can go directly to release. </a:t>
            </a:r>
            <a:endParaRPr/>
          </a:p>
          <a:p>
            <a:pPr indent="-298450" lvl="0" marL="457200" rtl="0">
              <a:spcBef>
                <a:spcPts val="0"/>
              </a:spcBef>
              <a:spcAft>
                <a:spcPts val="0"/>
              </a:spcAft>
              <a:buSzPts val="1100"/>
              <a:buAutoNum type="arabicPeriod"/>
            </a:pPr>
            <a:r>
              <a:rPr lang="en"/>
              <a:t>Path 2: For the majority of the data sets that contain scientific metadata such as RNASeq Samples, Antibody list, Antibody validation tests, Cell lines, IF images, H&amp;E images, ISH specimens.. They will go to the "Biocuration Review" Process where a biocurator will review the data one more time.</a:t>
            </a:r>
            <a:endParaRPr/>
          </a:p>
          <a:p>
            <a:pPr indent="-298450" lvl="1" marL="914400" rtl="0">
              <a:spcBef>
                <a:spcPts val="0"/>
              </a:spcBef>
              <a:spcAft>
                <a:spcPts val="0"/>
              </a:spcAft>
              <a:buClr>
                <a:schemeClr val="dk1"/>
              </a:buClr>
              <a:buSzPts val="1100"/>
              <a:buChar char="○"/>
            </a:pPr>
            <a:r>
              <a:rPr lang="en">
                <a:solidFill>
                  <a:schemeClr val="dk1"/>
                </a:solidFill>
              </a:rPr>
              <a:t>If the biocurator finds missing metadata, they will mark the status to "Amendment" which signals the lab members or PIs to fix the problems. After the problem is fixed, the status can be changed back to "Biocuration Review" for final approval.</a:t>
            </a:r>
            <a:endParaRPr>
              <a:solidFill>
                <a:schemeClr val="dk1"/>
              </a:solidFill>
            </a:endParaRPr>
          </a:p>
          <a:p>
            <a:pPr indent="-298450" lvl="1" marL="914400" rtl="0">
              <a:spcBef>
                <a:spcPts val="0"/>
              </a:spcBef>
              <a:spcAft>
                <a:spcPts val="0"/>
              </a:spcAft>
              <a:buClr>
                <a:schemeClr val="dk1"/>
              </a:buClr>
              <a:buSzPts val="1100"/>
              <a:buChar char="○"/>
            </a:pPr>
            <a:r>
              <a:rPr lang="en">
                <a:solidFill>
                  <a:schemeClr val="dk1"/>
                </a:solidFill>
              </a:rPr>
              <a:t>After everything is good to go, the biocurator will mark the status as "Release" which will then be visible to the public.</a:t>
            </a:r>
            <a:endParaRPr/>
          </a:p>
          <a:p>
            <a:pPr indent="-298450" lvl="0" marL="457200" marR="0" rtl="0" algn="l">
              <a:lnSpc>
                <a:spcPct val="100000"/>
              </a:lnSpc>
              <a:spcBef>
                <a:spcPts val="0"/>
              </a:spcBef>
              <a:spcAft>
                <a:spcPts val="0"/>
              </a:spcAft>
              <a:buClr>
                <a:srgbClr val="000000"/>
              </a:buClr>
              <a:buSzPts val="1100"/>
              <a:buFont typeface="Arial"/>
              <a:buAutoNum type="arabicPeriod"/>
            </a:pPr>
            <a:r>
              <a:rPr lang="en"/>
              <a:t>Path 3: The final scenario is for protocols. Instead of going to the biocurator, it will go to the hub who will check the formats and content completeness.  For problems that the hub can't address, we will mark the record as "Amendment" for the PIs/lab members to fix it and resubmitting the records to us. Once everything is good, the status is changed to  "Release".</a:t>
            </a:r>
            <a:endParaRPr/>
          </a:p>
          <a:p>
            <a:pPr indent="0" lvl="0" marL="0" rtl="0">
              <a:spcBef>
                <a:spcPts val="0"/>
              </a:spcBef>
              <a:spcAft>
                <a:spcPts val="0"/>
              </a:spcAft>
              <a:buClr>
                <a:schemeClr val="dk1"/>
              </a:buClr>
              <a:buSzPts val="1100"/>
              <a:buFont typeface="Arial"/>
              <a:buNone/>
            </a:pPr>
            <a:r>
              <a:rPr lang="en"/>
              <a:t>	 </a:t>
            </a:r>
            <a:endParaRPr/>
          </a:p>
          <a:p>
            <a:pPr indent="0" lvl="0" marL="0" rtl="0">
              <a:spcBef>
                <a:spcPts val="0"/>
              </a:spcBef>
              <a:spcAft>
                <a:spcPts val="0"/>
              </a:spcAft>
              <a:buNone/>
            </a:pPr>
            <a:r>
              <a:rPr lang="en"/>
              <a:t>Until the data is released, only the consortium members can see those records. The public will see records that are marked "Release"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dk2"/>
                </a:solidFill>
              </a:defRPr>
            </a:lvl1pPr>
            <a:lvl2pPr lvl="1" rtl="0" algn="r">
              <a:spcBef>
                <a:spcPts val="0"/>
              </a:spcBef>
              <a:buNone/>
              <a:defRPr sz="1000">
                <a:solidFill>
                  <a:schemeClr val="dk2"/>
                </a:solidFill>
              </a:defRPr>
            </a:lvl2pPr>
            <a:lvl3pPr lvl="2" rtl="0" algn="r">
              <a:spcBef>
                <a:spcPts val="0"/>
              </a:spcBef>
              <a:buNone/>
              <a:defRPr sz="1000">
                <a:solidFill>
                  <a:schemeClr val="dk2"/>
                </a:solidFill>
              </a:defRPr>
            </a:lvl3pPr>
            <a:lvl4pPr lvl="3" rtl="0" algn="r">
              <a:spcBef>
                <a:spcPts val="0"/>
              </a:spcBef>
              <a:buNone/>
              <a:defRPr sz="1000">
                <a:solidFill>
                  <a:schemeClr val="dk2"/>
                </a:solidFill>
              </a:defRPr>
            </a:lvl4pPr>
            <a:lvl5pPr lvl="4" rtl="0" algn="r">
              <a:spcBef>
                <a:spcPts val="0"/>
              </a:spcBef>
              <a:buNone/>
              <a:defRPr sz="1000">
                <a:solidFill>
                  <a:schemeClr val="dk2"/>
                </a:solidFill>
              </a:defRPr>
            </a:lvl5pPr>
            <a:lvl6pPr lvl="5" rtl="0" algn="r">
              <a:spcBef>
                <a:spcPts val="0"/>
              </a:spcBef>
              <a:buNone/>
              <a:defRPr sz="1000">
                <a:solidFill>
                  <a:schemeClr val="dk2"/>
                </a:solidFill>
              </a:defRPr>
            </a:lvl6pPr>
            <a:lvl7pPr lvl="6" rtl="0" algn="r">
              <a:spcBef>
                <a:spcPts val="0"/>
              </a:spcBef>
              <a:buNone/>
              <a:defRPr sz="1000">
                <a:solidFill>
                  <a:schemeClr val="dk2"/>
                </a:solidFill>
              </a:defRPr>
            </a:lvl7pPr>
            <a:lvl8pPr lvl="7" rtl="0" algn="r">
              <a:spcBef>
                <a:spcPts val="0"/>
              </a:spcBef>
              <a:buNone/>
              <a:defRPr sz="1000">
                <a:solidFill>
                  <a:schemeClr val="dk2"/>
                </a:solidFill>
              </a:defRPr>
            </a:lvl8pPr>
            <a:lvl9pPr lvl="8" rtl="0"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blogs.nature.com/scientificdata/2016/07/14/data-citations-at-scientific-data" TargetMode="External"/><Relationship Id="rId4" Type="http://schemas.openxmlformats.org/officeDocument/2006/relationships/hyperlink" Target="https://doi.org/10.25548/BURB-6P4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i.org/10.25548/BURB-6P4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Collection</a:t>
            </a:r>
            <a:endParaRPr/>
          </a:p>
        </p:txBody>
      </p:sp>
      <p:sp>
        <p:nvSpPr>
          <p:cNvPr id="100" name="Shape 10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02/08/2018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Agenda</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Curation process</a:t>
            </a:r>
            <a:endParaRPr/>
          </a:p>
          <a:p>
            <a:pPr indent="-342900" lvl="0" marL="457200" marR="0" rtl="0" algn="l">
              <a:lnSpc>
                <a:spcPct val="115000"/>
              </a:lnSpc>
              <a:spcBef>
                <a:spcPts val="0"/>
              </a:spcBef>
              <a:spcAft>
                <a:spcPts val="0"/>
              </a:spcAft>
              <a:buSzPts val="1800"/>
              <a:buChar char="●"/>
            </a:pPr>
            <a:r>
              <a:rPr lang="en"/>
              <a:t>Collection data model</a:t>
            </a:r>
            <a:endParaRPr/>
          </a:p>
          <a:p>
            <a:pPr indent="-342900" lvl="0" marL="457200" marR="0" rtl="0" algn="l">
              <a:lnSpc>
                <a:spcPct val="115000"/>
              </a:lnSpc>
              <a:spcBef>
                <a:spcPts val="0"/>
              </a:spcBef>
              <a:spcAft>
                <a:spcPts val="0"/>
              </a:spcAft>
              <a:buSzPts val="1800"/>
              <a:buChar char="●"/>
            </a:pPr>
            <a:r>
              <a:rPr lang="en"/>
              <a:t>What is a collection for?</a:t>
            </a:r>
            <a:endParaRPr/>
          </a:p>
          <a:p>
            <a:pPr indent="-342900" lvl="0" marL="457200" marR="0" rtl="0" algn="l">
              <a:lnSpc>
                <a:spcPct val="115000"/>
              </a:lnSpc>
              <a:spcBef>
                <a:spcPts val="0"/>
              </a:spcBef>
              <a:spcAft>
                <a:spcPts val="0"/>
              </a:spcAft>
              <a:buSzPts val="1800"/>
              <a:buChar char="●"/>
            </a:pPr>
            <a:r>
              <a:rPr lang="en"/>
              <a:t>Permanent ID</a:t>
            </a:r>
            <a:endParaRPr/>
          </a:p>
          <a:p>
            <a:pPr indent="-342900" lvl="0" marL="457200" marR="0" rtl="0" algn="l">
              <a:lnSpc>
                <a:spcPct val="115000"/>
              </a:lnSpc>
              <a:spcBef>
                <a:spcPts val="0"/>
              </a:spcBef>
              <a:spcAft>
                <a:spcPts val="0"/>
              </a:spcAft>
              <a:buSzPts val="1800"/>
              <a:buChar char="●"/>
            </a:pPr>
            <a:r>
              <a:rPr lang="en"/>
              <a:t>Collection demo</a:t>
            </a:r>
            <a:endParaRPr/>
          </a:p>
          <a:p>
            <a:pPr indent="-342900" lvl="0" marL="457200" marR="0" rtl="0" algn="l">
              <a:lnSpc>
                <a:spcPct val="115000"/>
              </a:lnSpc>
              <a:spcBef>
                <a:spcPts val="0"/>
              </a:spcBef>
              <a:spcAft>
                <a:spcPts val="0"/>
              </a:spcAft>
              <a:buSzPts val="1800"/>
              <a:buChar char="●"/>
            </a:pPr>
            <a:r>
              <a:rPr lang="en"/>
              <a:t>Cell Line demo</a:t>
            </a:r>
            <a:endParaRPr/>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p:nvPr/>
        </p:nvSpPr>
        <p:spPr>
          <a:xfrm>
            <a:off x="580300" y="1780500"/>
            <a:ext cx="1219200" cy="505500"/>
          </a:xfrm>
          <a:prstGeom prst="roundRect">
            <a:avLst>
              <a:gd fmla="val 16667" name="adj"/>
            </a:avLst>
          </a:prstGeom>
          <a:solidFill>
            <a:srgbClr val="D0E0E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 preparation</a:t>
            </a:r>
            <a:endParaRPr/>
          </a:p>
        </p:txBody>
      </p:sp>
      <p:sp>
        <p:nvSpPr>
          <p:cNvPr id="112" name="Shape 112"/>
          <p:cNvSpPr/>
          <p:nvPr/>
        </p:nvSpPr>
        <p:spPr>
          <a:xfrm>
            <a:off x="2051040" y="701755"/>
            <a:ext cx="952500" cy="505500"/>
          </a:xfrm>
          <a:prstGeom prst="roundRect">
            <a:avLst>
              <a:gd fmla="val 16667" name="adj"/>
            </a:avLst>
          </a:prstGeom>
          <a:solidFill>
            <a:srgbClr val="D0E0E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PI Review</a:t>
            </a:r>
            <a:endParaRPr/>
          </a:p>
        </p:txBody>
      </p:sp>
      <p:sp>
        <p:nvSpPr>
          <p:cNvPr id="113" name="Shape 113"/>
          <p:cNvSpPr/>
          <p:nvPr/>
        </p:nvSpPr>
        <p:spPr>
          <a:xfrm>
            <a:off x="3220800" y="701625"/>
            <a:ext cx="1046400" cy="505500"/>
          </a:xfrm>
          <a:prstGeom prst="roundRect">
            <a:avLst>
              <a:gd fmla="val 16667" name="adj"/>
            </a:avLst>
          </a:prstGeom>
          <a:solidFill>
            <a:srgbClr val="D0E0E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Submitted</a:t>
            </a:r>
            <a:endParaRPr/>
          </a:p>
        </p:txBody>
      </p:sp>
      <p:sp>
        <p:nvSpPr>
          <p:cNvPr id="114" name="Shape 114"/>
          <p:cNvSpPr/>
          <p:nvPr/>
        </p:nvSpPr>
        <p:spPr>
          <a:xfrm>
            <a:off x="4800600" y="2847300"/>
            <a:ext cx="1143000" cy="505500"/>
          </a:xfrm>
          <a:prstGeom prst="roundRect">
            <a:avLst>
              <a:gd fmla="val 16667" name="adj"/>
            </a:avLst>
          </a:prstGeom>
          <a:solidFill>
            <a:srgbClr val="D0E0E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Biocuration Review</a:t>
            </a:r>
            <a:endParaRPr/>
          </a:p>
        </p:txBody>
      </p:sp>
      <p:sp>
        <p:nvSpPr>
          <p:cNvPr id="115" name="Shape 115"/>
          <p:cNvSpPr/>
          <p:nvPr/>
        </p:nvSpPr>
        <p:spPr>
          <a:xfrm>
            <a:off x="6336325" y="1780500"/>
            <a:ext cx="1203000" cy="505500"/>
          </a:xfrm>
          <a:prstGeom prst="roundRect">
            <a:avLst>
              <a:gd fmla="val 16667" name="adj"/>
            </a:avLst>
          </a:prstGeom>
          <a:solidFill>
            <a:srgbClr val="D0E0E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Amendment</a:t>
            </a:r>
            <a:endParaRPr/>
          </a:p>
        </p:txBody>
      </p:sp>
      <p:sp>
        <p:nvSpPr>
          <p:cNvPr id="116" name="Shape 116"/>
          <p:cNvSpPr/>
          <p:nvPr/>
        </p:nvSpPr>
        <p:spPr>
          <a:xfrm>
            <a:off x="8052275" y="2862375"/>
            <a:ext cx="952500" cy="1862100"/>
          </a:xfrm>
          <a:prstGeom prst="roundRect">
            <a:avLst>
              <a:gd fmla="val 16667" name="adj"/>
            </a:avLst>
          </a:prstGeom>
          <a:solidFill>
            <a:srgbClr val="D0E0E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Release</a:t>
            </a:r>
            <a:endParaRPr/>
          </a:p>
        </p:txBody>
      </p:sp>
      <p:sp>
        <p:nvSpPr>
          <p:cNvPr id="117" name="Shape 117"/>
          <p:cNvSpPr/>
          <p:nvPr/>
        </p:nvSpPr>
        <p:spPr>
          <a:xfrm>
            <a:off x="4800600" y="4142700"/>
            <a:ext cx="1143000" cy="505500"/>
          </a:xfrm>
          <a:prstGeom prst="roundRect">
            <a:avLst>
              <a:gd fmla="val 16667" name="adj"/>
            </a:avLst>
          </a:prstGeom>
          <a:solidFill>
            <a:srgbClr val="D0E0E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Hub Attention</a:t>
            </a:r>
            <a:endParaRPr/>
          </a:p>
        </p:txBody>
      </p:sp>
      <p:cxnSp>
        <p:nvCxnSpPr>
          <p:cNvPr id="118" name="Shape 118"/>
          <p:cNvCxnSpPr/>
          <p:nvPr/>
        </p:nvCxnSpPr>
        <p:spPr>
          <a:xfrm flipH="1" rot="10800000">
            <a:off x="48350" y="1462850"/>
            <a:ext cx="9000300" cy="4500"/>
          </a:xfrm>
          <a:prstGeom prst="straightConnector1">
            <a:avLst/>
          </a:prstGeom>
          <a:noFill/>
          <a:ln cap="flat" cmpd="sng" w="9525">
            <a:solidFill>
              <a:schemeClr val="dk2"/>
            </a:solidFill>
            <a:prstDash val="dot"/>
            <a:round/>
            <a:headEnd len="lg" w="lg" type="none"/>
            <a:tailEnd len="lg" w="lg" type="none"/>
          </a:ln>
        </p:spPr>
      </p:cxnSp>
      <p:cxnSp>
        <p:nvCxnSpPr>
          <p:cNvPr id="119" name="Shape 119"/>
          <p:cNvCxnSpPr/>
          <p:nvPr/>
        </p:nvCxnSpPr>
        <p:spPr>
          <a:xfrm flipH="1" rot="10800000">
            <a:off x="63000" y="2605850"/>
            <a:ext cx="8993100" cy="4500"/>
          </a:xfrm>
          <a:prstGeom prst="straightConnector1">
            <a:avLst/>
          </a:prstGeom>
          <a:noFill/>
          <a:ln cap="flat" cmpd="sng" w="9525">
            <a:solidFill>
              <a:schemeClr val="dk2"/>
            </a:solidFill>
            <a:prstDash val="dot"/>
            <a:round/>
            <a:headEnd len="lg" w="lg" type="none"/>
            <a:tailEnd len="lg" w="lg" type="none"/>
          </a:ln>
        </p:spPr>
      </p:cxnSp>
      <p:cxnSp>
        <p:nvCxnSpPr>
          <p:cNvPr id="120" name="Shape 120"/>
          <p:cNvCxnSpPr/>
          <p:nvPr/>
        </p:nvCxnSpPr>
        <p:spPr>
          <a:xfrm>
            <a:off x="70350" y="3759200"/>
            <a:ext cx="8993100" cy="11700"/>
          </a:xfrm>
          <a:prstGeom prst="straightConnector1">
            <a:avLst/>
          </a:prstGeom>
          <a:noFill/>
          <a:ln cap="flat" cmpd="sng" w="9525">
            <a:solidFill>
              <a:schemeClr val="dk2"/>
            </a:solidFill>
            <a:prstDash val="dot"/>
            <a:round/>
            <a:headEnd len="lg" w="lg" type="none"/>
            <a:tailEnd len="lg" w="lg" type="none"/>
          </a:ln>
        </p:spPr>
      </p:cxnSp>
      <p:sp>
        <p:nvSpPr>
          <p:cNvPr id="121" name="Shape 121"/>
          <p:cNvSpPr/>
          <p:nvPr/>
        </p:nvSpPr>
        <p:spPr>
          <a:xfrm rot="-5400000">
            <a:off x="-144375" y="728931"/>
            <a:ext cx="900600" cy="428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PI</a:t>
            </a:r>
            <a:endParaRPr sz="1200"/>
          </a:p>
        </p:txBody>
      </p:sp>
      <p:sp>
        <p:nvSpPr>
          <p:cNvPr id="122" name="Shape 122"/>
          <p:cNvSpPr/>
          <p:nvPr/>
        </p:nvSpPr>
        <p:spPr>
          <a:xfrm rot="-5400000">
            <a:off x="-210675" y="1831200"/>
            <a:ext cx="1025700" cy="421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PI Lab Members</a:t>
            </a:r>
            <a:endParaRPr sz="1200"/>
          </a:p>
        </p:txBody>
      </p:sp>
      <p:sp>
        <p:nvSpPr>
          <p:cNvPr id="123" name="Shape 123"/>
          <p:cNvSpPr/>
          <p:nvPr/>
        </p:nvSpPr>
        <p:spPr>
          <a:xfrm rot="-5400000">
            <a:off x="-210675" y="2974200"/>
            <a:ext cx="1025700" cy="421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Bio Curator</a:t>
            </a:r>
            <a:endParaRPr sz="1200"/>
          </a:p>
        </p:txBody>
      </p:sp>
      <p:sp>
        <p:nvSpPr>
          <p:cNvPr id="124" name="Shape 124"/>
          <p:cNvSpPr/>
          <p:nvPr/>
        </p:nvSpPr>
        <p:spPr>
          <a:xfrm rot="-5400000">
            <a:off x="-210675" y="4117200"/>
            <a:ext cx="1025700" cy="421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Hub</a:t>
            </a:r>
            <a:endParaRPr sz="1200"/>
          </a:p>
        </p:txBody>
      </p:sp>
      <p:cxnSp>
        <p:nvCxnSpPr>
          <p:cNvPr id="125" name="Shape 125"/>
          <p:cNvCxnSpPr>
            <a:stCxn id="111" idx="3"/>
            <a:endCxn id="112" idx="1"/>
          </p:cNvCxnSpPr>
          <p:nvPr/>
        </p:nvCxnSpPr>
        <p:spPr>
          <a:xfrm flipH="1" rot="10800000">
            <a:off x="1799500" y="954450"/>
            <a:ext cx="251400" cy="1078800"/>
          </a:xfrm>
          <a:prstGeom prst="bentConnector3">
            <a:avLst>
              <a:gd fmla="val 50028" name="adj1"/>
            </a:avLst>
          </a:prstGeom>
          <a:noFill/>
          <a:ln cap="flat" cmpd="sng" w="9525">
            <a:solidFill>
              <a:schemeClr val="dk2"/>
            </a:solidFill>
            <a:prstDash val="solid"/>
            <a:round/>
            <a:headEnd len="lg" w="lg" type="none"/>
            <a:tailEnd len="lg" w="lg" type="triangle"/>
          </a:ln>
        </p:spPr>
      </p:cxnSp>
      <p:cxnSp>
        <p:nvCxnSpPr>
          <p:cNvPr id="126" name="Shape 126"/>
          <p:cNvCxnSpPr>
            <a:stCxn id="112" idx="3"/>
            <a:endCxn id="113" idx="1"/>
          </p:cNvCxnSpPr>
          <p:nvPr/>
        </p:nvCxnSpPr>
        <p:spPr>
          <a:xfrm>
            <a:off x="3003540" y="954505"/>
            <a:ext cx="217200" cy="600"/>
          </a:xfrm>
          <a:prstGeom prst="bentConnector3">
            <a:avLst>
              <a:gd fmla="val 50014" name="adj1"/>
            </a:avLst>
          </a:prstGeom>
          <a:noFill/>
          <a:ln cap="flat" cmpd="sng" w="9525">
            <a:solidFill>
              <a:schemeClr val="dk2"/>
            </a:solidFill>
            <a:prstDash val="solid"/>
            <a:round/>
            <a:headEnd len="lg" w="lg" type="none"/>
            <a:tailEnd len="lg" w="lg" type="triangle"/>
          </a:ln>
        </p:spPr>
      </p:cxnSp>
      <p:cxnSp>
        <p:nvCxnSpPr>
          <p:cNvPr id="127" name="Shape 127"/>
          <p:cNvCxnSpPr>
            <a:stCxn id="113" idx="3"/>
            <a:endCxn id="114" idx="1"/>
          </p:cNvCxnSpPr>
          <p:nvPr/>
        </p:nvCxnSpPr>
        <p:spPr>
          <a:xfrm>
            <a:off x="4267200" y="954375"/>
            <a:ext cx="533400" cy="2145600"/>
          </a:xfrm>
          <a:prstGeom prst="bentConnector3">
            <a:avLst>
              <a:gd fmla="val 50000" name="adj1"/>
            </a:avLst>
          </a:prstGeom>
          <a:noFill/>
          <a:ln cap="flat" cmpd="sng" w="9525">
            <a:solidFill>
              <a:schemeClr val="dk2"/>
            </a:solidFill>
            <a:prstDash val="solid"/>
            <a:round/>
            <a:headEnd len="lg" w="lg" type="none"/>
            <a:tailEnd len="lg" w="lg" type="triangle"/>
          </a:ln>
        </p:spPr>
      </p:cxnSp>
      <p:cxnSp>
        <p:nvCxnSpPr>
          <p:cNvPr id="128" name="Shape 128"/>
          <p:cNvCxnSpPr>
            <a:stCxn id="113" idx="2"/>
            <a:endCxn id="117" idx="1"/>
          </p:cNvCxnSpPr>
          <p:nvPr/>
        </p:nvCxnSpPr>
        <p:spPr>
          <a:xfrm flipH="1" rot="-5400000">
            <a:off x="2678100" y="2273025"/>
            <a:ext cx="3188400" cy="1056600"/>
          </a:xfrm>
          <a:prstGeom prst="bentConnector2">
            <a:avLst/>
          </a:prstGeom>
          <a:noFill/>
          <a:ln cap="flat" cmpd="sng" w="9525">
            <a:solidFill>
              <a:schemeClr val="dk2"/>
            </a:solidFill>
            <a:prstDash val="solid"/>
            <a:round/>
            <a:headEnd len="lg" w="lg" type="none"/>
            <a:tailEnd len="lg" w="lg" type="triangle"/>
          </a:ln>
        </p:spPr>
      </p:cxnSp>
      <p:cxnSp>
        <p:nvCxnSpPr>
          <p:cNvPr id="129" name="Shape 129"/>
          <p:cNvCxnSpPr>
            <a:stCxn id="113" idx="3"/>
            <a:endCxn id="116" idx="0"/>
          </p:cNvCxnSpPr>
          <p:nvPr/>
        </p:nvCxnSpPr>
        <p:spPr>
          <a:xfrm>
            <a:off x="4267200" y="954375"/>
            <a:ext cx="4261200" cy="1908000"/>
          </a:xfrm>
          <a:prstGeom prst="bentConnector2">
            <a:avLst/>
          </a:prstGeom>
          <a:noFill/>
          <a:ln cap="flat" cmpd="sng" w="9525">
            <a:solidFill>
              <a:schemeClr val="dk2"/>
            </a:solidFill>
            <a:prstDash val="solid"/>
            <a:round/>
            <a:headEnd len="lg" w="lg" type="none"/>
            <a:tailEnd len="lg" w="lg" type="triangle"/>
          </a:ln>
        </p:spPr>
      </p:cxnSp>
      <p:cxnSp>
        <p:nvCxnSpPr>
          <p:cNvPr id="130" name="Shape 130"/>
          <p:cNvCxnSpPr>
            <a:stCxn id="114" idx="0"/>
            <a:endCxn id="115" idx="1"/>
          </p:cNvCxnSpPr>
          <p:nvPr/>
        </p:nvCxnSpPr>
        <p:spPr>
          <a:xfrm rot="-5400000">
            <a:off x="5447100" y="1958100"/>
            <a:ext cx="814200" cy="964200"/>
          </a:xfrm>
          <a:prstGeom prst="bentConnector2">
            <a:avLst/>
          </a:prstGeom>
          <a:noFill/>
          <a:ln cap="flat" cmpd="sng" w="9525">
            <a:solidFill>
              <a:schemeClr val="dk2"/>
            </a:solidFill>
            <a:prstDash val="solid"/>
            <a:round/>
            <a:headEnd len="lg" w="lg" type="none"/>
            <a:tailEnd len="lg" w="lg" type="triangle"/>
          </a:ln>
        </p:spPr>
      </p:cxnSp>
      <p:cxnSp>
        <p:nvCxnSpPr>
          <p:cNvPr id="131" name="Shape 131"/>
          <p:cNvCxnSpPr>
            <a:endCxn id="114" idx="3"/>
          </p:cNvCxnSpPr>
          <p:nvPr/>
        </p:nvCxnSpPr>
        <p:spPr>
          <a:xfrm flipH="1">
            <a:off x="5943600" y="2285850"/>
            <a:ext cx="838200" cy="814200"/>
          </a:xfrm>
          <a:prstGeom prst="bentConnector3">
            <a:avLst>
              <a:gd fmla="val 1399" name="adj1"/>
            </a:avLst>
          </a:prstGeom>
          <a:noFill/>
          <a:ln cap="flat" cmpd="sng" w="9525">
            <a:solidFill>
              <a:schemeClr val="dk2"/>
            </a:solidFill>
            <a:prstDash val="solid"/>
            <a:round/>
            <a:headEnd len="lg" w="lg" type="none"/>
            <a:tailEnd len="lg" w="lg" type="triangle"/>
          </a:ln>
        </p:spPr>
      </p:cxnSp>
      <p:cxnSp>
        <p:nvCxnSpPr>
          <p:cNvPr id="132" name="Shape 132"/>
          <p:cNvCxnSpPr/>
          <p:nvPr/>
        </p:nvCxnSpPr>
        <p:spPr>
          <a:xfrm>
            <a:off x="5257800" y="3450981"/>
            <a:ext cx="0" cy="609600"/>
          </a:xfrm>
          <a:prstGeom prst="straightConnector1">
            <a:avLst/>
          </a:prstGeom>
          <a:noFill/>
          <a:ln cap="flat" cmpd="sng" w="9525">
            <a:solidFill>
              <a:schemeClr val="dk2"/>
            </a:solidFill>
            <a:prstDash val="solid"/>
            <a:round/>
            <a:headEnd len="lg" w="lg" type="none"/>
            <a:tailEnd len="lg" w="lg" type="triangle"/>
          </a:ln>
        </p:spPr>
      </p:cxnSp>
      <p:cxnSp>
        <p:nvCxnSpPr>
          <p:cNvPr id="133" name="Shape 133"/>
          <p:cNvCxnSpPr/>
          <p:nvPr/>
        </p:nvCxnSpPr>
        <p:spPr>
          <a:xfrm rot="10800000">
            <a:off x="5486400" y="3450981"/>
            <a:ext cx="0" cy="609600"/>
          </a:xfrm>
          <a:prstGeom prst="straightConnector1">
            <a:avLst/>
          </a:prstGeom>
          <a:noFill/>
          <a:ln cap="flat" cmpd="sng" w="9525">
            <a:solidFill>
              <a:schemeClr val="dk2"/>
            </a:solidFill>
            <a:prstDash val="solid"/>
            <a:round/>
            <a:headEnd len="lg" w="lg" type="none"/>
            <a:tailEnd len="lg" w="lg" type="triangle"/>
          </a:ln>
        </p:spPr>
      </p:cxnSp>
      <p:cxnSp>
        <p:nvCxnSpPr>
          <p:cNvPr id="134" name="Shape 134"/>
          <p:cNvCxnSpPr/>
          <p:nvPr/>
        </p:nvCxnSpPr>
        <p:spPr>
          <a:xfrm>
            <a:off x="5983165" y="3239965"/>
            <a:ext cx="2040900" cy="0"/>
          </a:xfrm>
          <a:prstGeom prst="straightConnector1">
            <a:avLst/>
          </a:prstGeom>
          <a:noFill/>
          <a:ln cap="flat" cmpd="sng" w="9525">
            <a:solidFill>
              <a:schemeClr val="dk2"/>
            </a:solidFill>
            <a:prstDash val="solid"/>
            <a:round/>
            <a:headEnd len="lg" w="lg" type="none"/>
            <a:tailEnd len="lg" w="lg" type="triangle"/>
          </a:ln>
        </p:spPr>
      </p:cxnSp>
      <p:sp>
        <p:nvSpPr>
          <p:cNvPr id="135" name="Shape 135"/>
          <p:cNvSpPr txBox="1"/>
          <p:nvPr/>
        </p:nvSpPr>
        <p:spPr>
          <a:xfrm>
            <a:off x="5329575" y="1939040"/>
            <a:ext cx="918900" cy="49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missing </a:t>
            </a:r>
            <a:endParaRPr sz="1100"/>
          </a:p>
          <a:p>
            <a:pPr indent="0" lvl="0" marL="0" rtl="0" algn="ctr">
              <a:spcBef>
                <a:spcPts val="0"/>
              </a:spcBef>
              <a:spcAft>
                <a:spcPts val="0"/>
              </a:spcAft>
              <a:buNone/>
            </a:pPr>
            <a:r>
              <a:rPr lang="en" sz="1100"/>
              <a:t>metadata/ annotation</a:t>
            </a:r>
            <a:endParaRPr sz="1100"/>
          </a:p>
        </p:txBody>
      </p:sp>
      <p:sp>
        <p:nvSpPr>
          <p:cNvPr id="136" name="Shape 136"/>
          <p:cNvSpPr txBox="1"/>
          <p:nvPr/>
        </p:nvSpPr>
        <p:spPr>
          <a:xfrm>
            <a:off x="5943600" y="2479500"/>
            <a:ext cx="943800" cy="49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amended </a:t>
            </a:r>
            <a:endParaRPr sz="1100"/>
          </a:p>
          <a:p>
            <a:pPr indent="0" lvl="0" marL="0" rtl="0" algn="ctr">
              <a:spcBef>
                <a:spcPts val="0"/>
              </a:spcBef>
              <a:spcAft>
                <a:spcPts val="0"/>
              </a:spcAft>
              <a:buNone/>
            </a:pPr>
            <a:r>
              <a:rPr lang="en" sz="1100"/>
              <a:t>metadata/ annotation</a:t>
            </a:r>
            <a:endParaRPr sz="1100"/>
          </a:p>
        </p:txBody>
      </p:sp>
      <p:sp>
        <p:nvSpPr>
          <p:cNvPr id="137" name="Shape 137"/>
          <p:cNvSpPr txBox="1"/>
          <p:nvPr/>
        </p:nvSpPr>
        <p:spPr>
          <a:xfrm>
            <a:off x="4191000" y="3317700"/>
            <a:ext cx="1219200" cy="49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need model extension</a:t>
            </a:r>
            <a:endParaRPr sz="1100"/>
          </a:p>
        </p:txBody>
      </p:sp>
      <p:sp>
        <p:nvSpPr>
          <p:cNvPr id="138" name="Shape 138"/>
          <p:cNvSpPr txBox="1"/>
          <p:nvPr/>
        </p:nvSpPr>
        <p:spPr>
          <a:xfrm>
            <a:off x="5410200" y="3317700"/>
            <a:ext cx="990600" cy="49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extended model</a:t>
            </a:r>
            <a:endParaRPr sz="1100"/>
          </a:p>
        </p:txBody>
      </p:sp>
      <p:sp>
        <p:nvSpPr>
          <p:cNvPr id="139" name="Shape 139"/>
          <p:cNvSpPr txBox="1"/>
          <p:nvPr/>
        </p:nvSpPr>
        <p:spPr>
          <a:xfrm>
            <a:off x="4495800" y="914400"/>
            <a:ext cx="2112900" cy="114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6FA8DC"/>
                </a:solidFill>
              </a:rPr>
              <a:t>- RNASeq: Samples</a:t>
            </a:r>
            <a:endParaRPr sz="1000">
              <a:solidFill>
                <a:srgbClr val="6FA8DC"/>
              </a:solidFill>
            </a:endParaRPr>
          </a:p>
          <a:p>
            <a:pPr indent="0" lvl="0" marL="0" rtl="0">
              <a:spcBef>
                <a:spcPts val="0"/>
              </a:spcBef>
              <a:spcAft>
                <a:spcPts val="0"/>
              </a:spcAft>
              <a:buNone/>
            </a:pPr>
            <a:r>
              <a:rPr lang="en" sz="1000">
                <a:solidFill>
                  <a:srgbClr val="6FA8DC"/>
                </a:solidFill>
              </a:rPr>
              <a:t>- Antibody List, Antibody tests</a:t>
            </a:r>
            <a:endParaRPr sz="1000">
              <a:solidFill>
                <a:srgbClr val="6FA8DC"/>
              </a:solidFill>
            </a:endParaRPr>
          </a:p>
          <a:p>
            <a:pPr indent="0" lvl="0" marL="0" rtl="0">
              <a:spcBef>
                <a:spcPts val="0"/>
              </a:spcBef>
              <a:spcAft>
                <a:spcPts val="0"/>
              </a:spcAft>
              <a:buNone/>
            </a:pPr>
            <a:r>
              <a:rPr lang="en" sz="1000">
                <a:solidFill>
                  <a:srgbClr val="6FA8DC"/>
                </a:solidFill>
              </a:rPr>
              <a:t>- </a:t>
            </a:r>
            <a:r>
              <a:rPr lang="en" sz="1000">
                <a:solidFill>
                  <a:srgbClr val="0000FF"/>
                </a:solidFill>
              </a:rPr>
              <a:t>Cell lines</a:t>
            </a:r>
            <a:r>
              <a:rPr lang="en" sz="1000">
                <a:solidFill>
                  <a:srgbClr val="6FA8DC"/>
                </a:solidFill>
              </a:rPr>
              <a:t>, Mouse strains</a:t>
            </a:r>
            <a:endParaRPr sz="1000">
              <a:solidFill>
                <a:srgbClr val="6FA8DC"/>
              </a:solidFill>
            </a:endParaRPr>
          </a:p>
          <a:p>
            <a:pPr indent="0" lvl="0" marL="0" rtl="0">
              <a:spcBef>
                <a:spcPts val="0"/>
              </a:spcBef>
              <a:spcAft>
                <a:spcPts val="0"/>
              </a:spcAft>
              <a:buClr>
                <a:schemeClr val="dk1"/>
              </a:buClr>
              <a:buSzPts val="1100"/>
              <a:buFont typeface="Arial"/>
              <a:buNone/>
            </a:pPr>
            <a:r>
              <a:rPr lang="en" sz="1000">
                <a:solidFill>
                  <a:srgbClr val="6FA8DC"/>
                </a:solidFill>
              </a:rPr>
              <a:t>- IF images</a:t>
            </a:r>
            <a:endParaRPr sz="1000">
              <a:solidFill>
                <a:srgbClr val="6FA8DC"/>
              </a:solidFill>
            </a:endParaRPr>
          </a:p>
          <a:p>
            <a:pPr indent="0" lvl="0" marL="0" rtl="0">
              <a:spcBef>
                <a:spcPts val="0"/>
              </a:spcBef>
              <a:spcAft>
                <a:spcPts val="0"/>
              </a:spcAft>
              <a:buNone/>
            </a:pPr>
            <a:r>
              <a:rPr lang="en" sz="1000">
                <a:solidFill>
                  <a:srgbClr val="6FA8DC"/>
                </a:solidFill>
              </a:rPr>
              <a:t>- H&amp;E images</a:t>
            </a:r>
            <a:endParaRPr sz="1000">
              <a:solidFill>
                <a:srgbClr val="6FA8DC"/>
              </a:solidFill>
            </a:endParaRPr>
          </a:p>
          <a:p>
            <a:pPr indent="0" lvl="0" marL="0" rtl="0">
              <a:spcBef>
                <a:spcPts val="0"/>
              </a:spcBef>
              <a:spcAft>
                <a:spcPts val="0"/>
              </a:spcAft>
              <a:buNone/>
            </a:pPr>
            <a:r>
              <a:rPr lang="en" sz="1000">
                <a:solidFill>
                  <a:srgbClr val="6FA8DC"/>
                </a:solidFill>
              </a:rPr>
              <a:t>- ISH specimens</a:t>
            </a:r>
            <a:endParaRPr sz="1000">
              <a:solidFill>
                <a:srgbClr val="6FA8DC"/>
              </a:solidFill>
            </a:endParaRPr>
          </a:p>
          <a:p>
            <a:pPr indent="0" lvl="0" marL="0" rtl="0">
              <a:spcBef>
                <a:spcPts val="0"/>
              </a:spcBef>
              <a:spcAft>
                <a:spcPts val="0"/>
              </a:spcAft>
              <a:buNone/>
            </a:pPr>
            <a:r>
              <a:t/>
            </a:r>
            <a:endParaRPr sz="1000">
              <a:solidFill>
                <a:srgbClr val="0000FF"/>
              </a:solidFill>
            </a:endParaRPr>
          </a:p>
        </p:txBody>
      </p:sp>
      <p:sp>
        <p:nvSpPr>
          <p:cNvPr id="140" name="Shape 140"/>
          <p:cNvSpPr txBox="1"/>
          <p:nvPr/>
        </p:nvSpPr>
        <p:spPr>
          <a:xfrm>
            <a:off x="6213150" y="198700"/>
            <a:ext cx="2467800" cy="72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6FA8DC"/>
                </a:solidFill>
              </a:rPr>
              <a:t>- RNASeq: Studies, Replicates, Single cell metrics, Files</a:t>
            </a:r>
            <a:endParaRPr sz="1000">
              <a:solidFill>
                <a:srgbClr val="6FA8DC"/>
              </a:solidFill>
            </a:endParaRPr>
          </a:p>
          <a:p>
            <a:pPr indent="0" lvl="0" marL="0" rtl="0">
              <a:spcBef>
                <a:spcPts val="0"/>
              </a:spcBef>
              <a:spcAft>
                <a:spcPts val="0"/>
              </a:spcAft>
              <a:buNone/>
            </a:pPr>
            <a:r>
              <a:rPr lang="en" sz="1000">
                <a:solidFill>
                  <a:srgbClr val="6FA8DC"/>
                </a:solidFill>
              </a:rPr>
              <a:t>- IF videos</a:t>
            </a:r>
            <a:endParaRPr sz="1000">
              <a:solidFill>
                <a:srgbClr val="6FA8DC"/>
              </a:solidFill>
            </a:endParaRPr>
          </a:p>
          <a:p>
            <a:pPr indent="0" lvl="0" marL="0" rtl="0">
              <a:spcBef>
                <a:spcPts val="0"/>
              </a:spcBef>
              <a:spcAft>
                <a:spcPts val="0"/>
              </a:spcAft>
              <a:buNone/>
            </a:pPr>
            <a:r>
              <a:rPr lang="en" sz="1000">
                <a:solidFill>
                  <a:srgbClr val="0000FF"/>
                </a:solidFill>
              </a:rPr>
              <a:t>- Collections </a:t>
            </a:r>
            <a:endParaRPr sz="1000">
              <a:solidFill>
                <a:srgbClr val="0000FF"/>
              </a:solidFill>
            </a:endParaRPr>
          </a:p>
        </p:txBody>
      </p:sp>
      <p:sp>
        <p:nvSpPr>
          <p:cNvPr id="141" name="Shape 141"/>
          <p:cNvSpPr txBox="1"/>
          <p:nvPr/>
        </p:nvSpPr>
        <p:spPr>
          <a:xfrm>
            <a:off x="3352800" y="1351539"/>
            <a:ext cx="1447800" cy="72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6FA8DC"/>
                </a:solidFill>
              </a:rPr>
              <a:t>- Protocols</a:t>
            </a:r>
            <a:endParaRPr sz="1000">
              <a:solidFill>
                <a:srgbClr val="6FA8DC"/>
              </a:solidFill>
            </a:endParaRPr>
          </a:p>
          <a:p>
            <a:pPr indent="0" lvl="0" marL="0" rtl="0">
              <a:spcBef>
                <a:spcPts val="0"/>
              </a:spcBef>
              <a:spcAft>
                <a:spcPts val="0"/>
              </a:spcAft>
              <a:buNone/>
            </a:pPr>
            <a:r>
              <a:t/>
            </a:r>
            <a:endParaRPr sz="1000">
              <a:solidFill>
                <a:srgbClr val="0000FF"/>
              </a:solidFill>
            </a:endParaRPr>
          </a:p>
        </p:txBody>
      </p:sp>
      <p:cxnSp>
        <p:nvCxnSpPr>
          <p:cNvPr id="142" name="Shape 142"/>
          <p:cNvCxnSpPr/>
          <p:nvPr/>
        </p:nvCxnSpPr>
        <p:spPr>
          <a:xfrm>
            <a:off x="5943600" y="4514117"/>
            <a:ext cx="2057400" cy="0"/>
          </a:xfrm>
          <a:prstGeom prst="straightConnector1">
            <a:avLst/>
          </a:prstGeom>
          <a:noFill/>
          <a:ln cap="flat" cmpd="sng" w="9525">
            <a:solidFill>
              <a:schemeClr val="dk2"/>
            </a:solidFill>
            <a:prstDash val="solid"/>
            <a:round/>
            <a:headEnd len="lg" w="lg" type="none"/>
            <a:tailEnd len="lg" w="lg" type="triangle"/>
          </a:ln>
        </p:spPr>
      </p:cxnSp>
      <p:cxnSp>
        <p:nvCxnSpPr>
          <p:cNvPr id="143" name="Shape 143"/>
          <p:cNvCxnSpPr>
            <a:endCxn id="115" idx="2"/>
          </p:cNvCxnSpPr>
          <p:nvPr/>
        </p:nvCxnSpPr>
        <p:spPr>
          <a:xfrm rot="-5400000">
            <a:off x="5450125" y="2779500"/>
            <a:ext cx="1981200" cy="994200"/>
          </a:xfrm>
          <a:prstGeom prst="bentConnector3">
            <a:avLst>
              <a:gd fmla="val -98" name="adj1"/>
            </a:avLst>
          </a:prstGeom>
          <a:noFill/>
          <a:ln cap="flat" cmpd="sng" w="9525">
            <a:solidFill>
              <a:schemeClr val="dk2"/>
            </a:solidFill>
            <a:prstDash val="solid"/>
            <a:round/>
            <a:headEnd len="lg" w="lg" type="none"/>
            <a:tailEnd len="lg" w="lg" type="triangle"/>
          </a:ln>
        </p:spPr>
      </p:cxnSp>
      <p:sp>
        <p:nvSpPr>
          <p:cNvPr id="144" name="Shape 144"/>
          <p:cNvSpPr txBox="1"/>
          <p:nvPr/>
        </p:nvSpPr>
        <p:spPr>
          <a:xfrm>
            <a:off x="6019800" y="3810000"/>
            <a:ext cx="1096200" cy="49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missing </a:t>
            </a:r>
            <a:endParaRPr sz="1100"/>
          </a:p>
          <a:p>
            <a:pPr indent="0" lvl="0" marL="0" rtl="0" algn="ctr">
              <a:spcBef>
                <a:spcPts val="0"/>
              </a:spcBef>
              <a:spcAft>
                <a:spcPts val="0"/>
              </a:spcAft>
              <a:buNone/>
            </a:pPr>
            <a:r>
              <a:rPr lang="en" sz="1100"/>
              <a:t>(meta)data</a:t>
            </a:r>
            <a:endParaRPr sz="1100"/>
          </a:p>
        </p:txBody>
      </p:sp>
      <p:cxnSp>
        <p:nvCxnSpPr>
          <p:cNvPr id="145" name="Shape 145"/>
          <p:cNvCxnSpPr>
            <a:endCxn id="117" idx="3"/>
          </p:cNvCxnSpPr>
          <p:nvPr/>
        </p:nvCxnSpPr>
        <p:spPr>
          <a:xfrm rot="5400000">
            <a:off x="5505900" y="2738550"/>
            <a:ext cx="2094600" cy="1219200"/>
          </a:xfrm>
          <a:prstGeom prst="bentConnector2">
            <a:avLst/>
          </a:prstGeom>
          <a:noFill/>
          <a:ln cap="flat" cmpd="sng" w="9525">
            <a:solidFill>
              <a:schemeClr val="dk2"/>
            </a:solidFill>
            <a:prstDash val="solid"/>
            <a:round/>
            <a:headEnd len="lg" w="lg" type="none"/>
            <a:tailEnd len="lg" w="lg" type="triangle"/>
          </a:ln>
        </p:spPr>
      </p:cxnSp>
      <p:sp>
        <p:nvSpPr>
          <p:cNvPr id="146" name="Shape 146"/>
          <p:cNvSpPr txBox="1"/>
          <p:nvPr/>
        </p:nvSpPr>
        <p:spPr>
          <a:xfrm>
            <a:off x="7080813" y="3810000"/>
            <a:ext cx="943800" cy="49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amended </a:t>
            </a:r>
            <a:endParaRPr sz="1100"/>
          </a:p>
          <a:p>
            <a:pPr indent="0" lvl="0" marL="0" rtl="0" algn="ctr">
              <a:spcBef>
                <a:spcPts val="0"/>
              </a:spcBef>
              <a:spcAft>
                <a:spcPts val="0"/>
              </a:spcAft>
              <a:buNone/>
            </a:pPr>
            <a:r>
              <a:rPr lang="en" sz="1100"/>
              <a:t>(meta)data</a:t>
            </a:r>
            <a:endParaRPr sz="1100"/>
          </a:p>
        </p:txBody>
      </p:sp>
      <p:grpSp>
        <p:nvGrpSpPr>
          <p:cNvPr id="147" name="Shape 147"/>
          <p:cNvGrpSpPr/>
          <p:nvPr/>
        </p:nvGrpSpPr>
        <p:grpSpPr>
          <a:xfrm>
            <a:off x="6053353" y="314828"/>
            <a:ext cx="293400" cy="351000"/>
            <a:chOff x="6053353" y="314828"/>
            <a:chExt cx="293400" cy="351000"/>
          </a:xfrm>
        </p:grpSpPr>
        <p:sp>
          <p:nvSpPr>
            <p:cNvPr id="148" name="Shape 148"/>
            <p:cNvSpPr/>
            <p:nvPr/>
          </p:nvSpPr>
          <p:spPr>
            <a:xfrm>
              <a:off x="6077359" y="388375"/>
              <a:ext cx="200400" cy="195600"/>
            </a:xfrm>
            <a:prstGeom prst="ellipse">
              <a:avLst/>
            </a:prstGeom>
            <a:solidFill>
              <a:srgbClr val="CFE2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txBox="1"/>
            <p:nvPr/>
          </p:nvSpPr>
          <p:spPr>
            <a:xfrm>
              <a:off x="6053353" y="314828"/>
              <a:ext cx="293400" cy="35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0000FF"/>
                  </a:solidFill>
                </a:rPr>
                <a:t>1</a:t>
              </a:r>
              <a:endParaRPr sz="1000">
                <a:solidFill>
                  <a:srgbClr val="0000FF"/>
                </a:solidFill>
              </a:endParaRPr>
            </a:p>
          </p:txBody>
        </p:sp>
      </p:grpSp>
      <p:grpSp>
        <p:nvGrpSpPr>
          <p:cNvPr id="150" name="Shape 150"/>
          <p:cNvGrpSpPr/>
          <p:nvPr/>
        </p:nvGrpSpPr>
        <p:grpSpPr>
          <a:xfrm>
            <a:off x="4490780" y="742712"/>
            <a:ext cx="293400" cy="351000"/>
            <a:chOff x="1506668" y="255653"/>
            <a:chExt cx="293400" cy="351000"/>
          </a:xfrm>
        </p:grpSpPr>
        <p:sp>
          <p:nvSpPr>
            <p:cNvPr id="151" name="Shape 151"/>
            <p:cNvSpPr/>
            <p:nvPr/>
          </p:nvSpPr>
          <p:spPr>
            <a:xfrm>
              <a:off x="1530675" y="329200"/>
              <a:ext cx="200400" cy="195600"/>
            </a:xfrm>
            <a:prstGeom prst="ellipse">
              <a:avLst/>
            </a:prstGeom>
            <a:solidFill>
              <a:srgbClr val="CFE2F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2" name="Shape 152"/>
            <p:cNvSpPr txBox="1"/>
            <p:nvPr/>
          </p:nvSpPr>
          <p:spPr>
            <a:xfrm>
              <a:off x="1506668" y="255653"/>
              <a:ext cx="293400" cy="35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0000FF"/>
                  </a:solidFill>
                </a:rPr>
                <a:t>2</a:t>
              </a:r>
              <a:endParaRPr sz="1000">
                <a:solidFill>
                  <a:srgbClr val="0000FF"/>
                </a:solidFill>
              </a:endParaRPr>
            </a:p>
          </p:txBody>
        </p:sp>
      </p:grpSp>
      <p:grpSp>
        <p:nvGrpSpPr>
          <p:cNvPr id="153" name="Shape 153"/>
          <p:cNvGrpSpPr/>
          <p:nvPr/>
        </p:nvGrpSpPr>
        <p:grpSpPr>
          <a:xfrm>
            <a:off x="3230472" y="1236007"/>
            <a:ext cx="293400" cy="351000"/>
            <a:chOff x="3195380" y="1276112"/>
            <a:chExt cx="293400" cy="351000"/>
          </a:xfrm>
        </p:grpSpPr>
        <p:sp>
          <p:nvSpPr>
            <p:cNvPr id="154" name="Shape 154"/>
            <p:cNvSpPr/>
            <p:nvPr/>
          </p:nvSpPr>
          <p:spPr>
            <a:xfrm>
              <a:off x="3219387" y="1349659"/>
              <a:ext cx="200400" cy="195600"/>
            </a:xfrm>
            <a:prstGeom prst="ellipse">
              <a:avLst/>
            </a:prstGeom>
            <a:solidFill>
              <a:srgbClr val="CFE2F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5" name="Shape 155"/>
            <p:cNvSpPr txBox="1"/>
            <p:nvPr/>
          </p:nvSpPr>
          <p:spPr>
            <a:xfrm>
              <a:off x="3195380" y="1276112"/>
              <a:ext cx="293400" cy="35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0000FF"/>
                  </a:solidFill>
                </a:rPr>
                <a:t>3</a:t>
              </a:r>
              <a:endParaRPr sz="1000">
                <a:solidFill>
                  <a:srgbClr val="0000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Model Overview</a:t>
            </a:r>
            <a:endParaRPr/>
          </a:p>
        </p:txBody>
      </p:sp>
      <p:sp>
        <p:nvSpPr>
          <p:cNvPr id="161" name="Shape 161"/>
          <p:cNvSpPr txBox="1"/>
          <p:nvPr/>
        </p:nvSpPr>
        <p:spPr>
          <a:xfrm>
            <a:off x="444500" y="2448976"/>
            <a:ext cx="1512900" cy="639900"/>
          </a:xfrm>
          <a:prstGeom prst="rect">
            <a:avLst/>
          </a:prstGeom>
          <a:solidFill>
            <a:srgbClr val="B6D7A8"/>
          </a:solidFill>
          <a:ln>
            <a:noFill/>
          </a:ln>
          <a:effectLst>
            <a:outerShdw blurRad="63500" dir="5400000" dist="20160">
              <a:srgbClr val="808080">
                <a:alpha val="37650"/>
              </a:srgbClr>
            </a:outerShdw>
          </a:effectLst>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990000"/>
              </a:buClr>
              <a:buFont typeface="Calibri"/>
              <a:buNone/>
            </a:pPr>
            <a:r>
              <a:rPr i="0" lang="en" u="none"/>
              <a:t>Antibody</a:t>
            </a:r>
            <a:endParaRPr/>
          </a:p>
        </p:txBody>
      </p:sp>
      <p:sp>
        <p:nvSpPr>
          <p:cNvPr id="162" name="Shape 162"/>
          <p:cNvSpPr txBox="1"/>
          <p:nvPr/>
        </p:nvSpPr>
        <p:spPr>
          <a:xfrm>
            <a:off x="444500" y="1545325"/>
            <a:ext cx="1512900" cy="639900"/>
          </a:xfrm>
          <a:prstGeom prst="rect">
            <a:avLst/>
          </a:prstGeom>
          <a:solidFill>
            <a:srgbClr val="B6D7A8"/>
          </a:solidFill>
          <a:ln>
            <a:noFill/>
          </a:ln>
          <a:effectLst>
            <a:outerShdw blurRad="63500" dir="5400000" dist="20160">
              <a:srgbClr val="808080">
                <a:alpha val="37650"/>
              </a:srgbClr>
            </a:outerShdw>
          </a:effectLst>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990000"/>
              </a:buClr>
              <a:buFont typeface="Calibri"/>
              <a:buNone/>
            </a:pPr>
            <a:r>
              <a:rPr i="0" lang="en" u="none"/>
              <a:t>Protocols</a:t>
            </a:r>
            <a:endParaRPr/>
          </a:p>
        </p:txBody>
      </p:sp>
      <p:sp>
        <p:nvSpPr>
          <p:cNvPr id="163" name="Shape 163"/>
          <p:cNvSpPr txBox="1"/>
          <p:nvPr/>
        </p:nvSpPr>
        <p:spPr>
          <a:xfrm>
            <a:off x="2506925" y="4252250"/>
            <a:ext cx="2047200" cy="639900"/>
          </a:xfrm>
          <a:prstGeom prst="rect">
            <a:avLst/>
          </a:prstGeom>
          <a:solidFill>
            <a:srgbClr val="B6D7A8"/>
          </a:solidFill>
          <a:ln>
            <a:noFill/>
          </a:ln>
          <a:effectLst>
            <a:outerShdw blurRad="63500" dir="5400000" dist="20160">
              <a:srgbClr val="808080">
                <a:alpha val="37650"/>
              </a:srgbClr>
            </a:outerShdw>
          </a:effectLst>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990000"/>
              </a:buClr>
              <a:buFont typeface="Calibri"/>
              <a:buNone/>
            </a:pPr>
            <a:r>
              <a:rPr lang="en"/>
              <a:t>Sequencing Data</a:t>
            </a:r>
            <a:endParaRPr/>
          </a:p>
        </p:txBody>
      </p:sp>
      <p:sp>
        <p:nvSpPr>
          <p:cNvPr id="164" name="Shape 164"/>
          <p:cNvSpPr txBox="1"/>
          <p:nvPr/>
        </p:nvSpPr>
        <p:spPr>
          <a:xfrm>
            <a:off x="2506925" y="1545325"/>
            <a:ext cx="2047200" cy="639900"/>
          </a:xfrm>
          <a:prstGeom prst="rect">
            <a:avLst/>
          </a:prstGeom>
          <a:solidFill>
            <a:srgbClr val="B6D7A8"/>
          </a:solidFill>
          <a:ln>
            <a:noFill/>
          </a:ln>
          <a:effectLst>
            <a:outerShdw blurRad="63500" dir="5400000" dist="23040">
              <a:srgbClr val="808080">
                <a:alpha val="34900"/>
              </a:srgbClr>
            </a:outerShdw>
          </a:effectLst>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990000"/>
              </a:buClr>
              <a:buFont typeface="Calibri"/>
              <a:buNone/>
            </a:pPr>
            <a:r>
              <a:rPr i="0" lang="en" u="none"/>
              <a:t>Immunofluorescence (IF) Images</a:t>
            </a:r>
            <a:endParaRPr/>
          </a:p>
        </p:txBody>
      </p:sp>
      <p:sp>
        <p:nvSpPr>
          <p:cNvPr id="165" name="Shape 165"/>
          <p:cNvSpPr txBox="1"/>
          <p:nvPr/>
        </p:nvSpPr>
        <p:spPr>
          <a:xfrm>
            <a:off x="7126100" y="1545325"/>
            <a:ext cx="1486500" cy="639900"/>
          </a:xfrm>
          <a:prstGeom prst="rect">
            <a:avLst/>
          </a:prstGeom>
          <a:solidFill>
            <a:srgbClr val="D0E0E3"/>
          </a:solidFill>
          <a:ln>
            <a:noFill/>
          </a:ln>
          <a:effectLst>
            <a:outerShdw blurRad="63500" dir="5400000" dist="23040">
              <a:srgbClr val="808080">
                <a:alpha val="34900"/>
              </a:srgbClr>
            </a:outerShdw>
          </a:effectLst>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990000"/>
              </a:buClr>
              <a:buFont typeface="Calibri"/>
              <a:buNone/>
            </a:pPr>
            <a:r>
              <a:rPr i="0" lang="en" u="none"/>
              <a:t>Genes</a:t>
            </a:r>
            <a:endParaRPr/>
          </a:p>
        </p:txBody>
      </p:sp>
      <p:sp>
        <p:nvSpPr>
          <p:cNvPr id="166" name="Shape 166"/>
          <p:cNvSpPr txBox="1"/>
          <p:nvPr/>
        </p:nvSpPr>
        <p:spPr>
          <a:xfrm>
            <a:off x="7126100" y="2448976"/>
            <a:ext cx="1486500" cy="639900"/>
          </a:xfrm>
          <a:prstGeom prst="rect">
            <a:avLst/>
          </a:prstGeom>
          <a:solidFill>
            <a:srgbClr val="D0E0E3"/>
          </a:solidFill>
          <a:ln>
            <a:noFill/>
          </a:ln>
          <a:effectLst>
            <a:outerShdw blurRad="63500" dir="5400000" dist="23040">
              <a:srgbClr val="808080">
                <a:alpha val="34900"/>
              </a:srgbClr>
            </a:outerShdw>
          </a:effectLst>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990000"/>
              </a:buClr>
              <a:buFont typeface="Calibri"/>
              <a:buNone/>
            </a:pPr>
            <a:r>
              <a:rPr i="0" lang="en" u="none"/>
              <a:t>Anatomy</a:t>
            </a:r>
            <a:endParaRPr/>
          </a:p>
        </p:txBody>
      </p:sp>
      <p:sp>
        <p:nvSpPr>
          <p:cNvPr id="167" name="Shape 167"/>
          <p:cNvSpPr txBox="1"/>
          <p:nvPr/>
        </p:nvSpPr>
        <p:spPr>
          <a:xfrm>
            <a:off x="7126100" y="3341985"/>
            <a:ext cx="1486500" cy="639900"/>
          </a:xfrm>
          <a:prstGeom prst="rect">
            <a:avLst/>
          </a:prstGeom>
          <a:solidFill>
            <a:srgbClr val="D0E0E3"/>
          </a:solidFill>
          <a:ln>
            <a:noFill/>
          </a:ln>
          <a:effectLst>
            <a:outerShdw blurRad="63500" dir="5400000" dist="23040">
              <a:srgbClr val="808080">
                <a:alpha val="34900"/>
              </a:srgbClr>
            </a:outerShdw>
          </a:effectLst>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990000"/>
              </a:buClr>
              <a:buFont typeface="Calibri"/>
              <a:buNone/>
            </a:pPr>
            <a:r>
              <a:rPr i="0" lang="en" u="none"/>
              <a:t>Developmental Stages</a:t>
            </a:r>
            <a:endParaRPr/>
          </a:p>
        </p:txBody>
      </p:sp>
      <p:sp>
        <p:nvSpPr>
          <p:cNvPr id="168" name="Shape 168"/>
          <p:cNvSpPr txBox="1"/>
          <p:nvPr/>
        </p:nvSpPr>
        <p:spPr>
          <a:xfrm>
            <a:off x="5022549" y="2448975"/>
            <a:ext cx="1486500" cy="639900"/>
          </a:xfrm>
          <a:prstGeom prst="rect">
            <a:avLst/>
          </a:prstGeom>
          <a:solidFill>
            <a:srgbClr val="B6D7A8"/>
          </a:solidFill>
          <a:ln>
            <a:noFill/>
          </a:ln>
          <a:effectLst>
            <a:outerShdw blurRad="63500" dir="5400000" dist="20160">
              <a:srgbClr val="808080">
                <a:alpha val="37650"/>
              </a:srgbClr>
            </a:outerShdw>
          </a:effectLst>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990000"/>
              </a:buClr>
              <a:buFont typeface="Calibri"/>
              <a:buNone/>
            </a:pPr>
            <a:r>
              <a:rPr i="0" lang="en" u="none">
                <a:solidFill>
                  <a:srgbClr val="0000FF"/>
                </a:solidFill>
              </a:rPr>
              <a:t>Cell Lines</a:t>
            </a:r>
            <a:endParaRPr>
              <a:solidFill>
                <a:srgbClr val="0000FF"/>
              </a:solidFill>
            </a:endParaRPr>
          </a:p>
        </p:txBody>
      </p:sp>
      <p:sp>
        <p:nvSpPr>
          <p:cNvPr id="169" name="Shape 169"/>
          <p:cNvSpPr txBox="1"/>
          <p:nvPr/>
        </p:nvSpPr>
        <p:spPr>
          <a:xfrm>
            <a:off x="2506925" y="2448976"/>
            <a:ext cx="2047200" cy="639900"/>
          </a:xfrm>
          <a:prstGeom prst="rect">
            <a:avLst/>
          </a:prstGeom>
          <a:solidFill>
            <a:srgbClr val="B6D7A8"/>
          </a:solidFill>
          <a:ln>
            <a:noFill/>
          </a:ln>
          <a:effectLst>
            <a:outerShdw blurRad="63500" dir="5400000" dist="23040">
              <a:srgbClr val="808080">
                <a:alpha val="34900"/>
              </a:srgbClr>
            </a:outerShdw>
          </a:effectLst>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990000"/>
              </a:buClr>
              <a:buFont typeface="Calibri"/>
              <a:buNone/>
            </a:pPr>
            <a:r>
              <a:rPr i="0" lang="en" u="none"/>
              <a:t>Histological Images (HE)</a:t>
            </a:r>
            <a:endParaRPr/>
          </a:p>
        </p:txBody>
      </p:sp>
      <p:sp>
        <p:nvSpPr>
          <p:cNvPr id="170" name="Shape 170"/>
          <p:cNvSpPr txBox="1"/>
          <p:nvPr/>
        </p:nvSpPr>
        <p:spPr>
          <a:xfrm>
            <a:off x="5033475" y="3341976"/>
            <a:ext cx="1486500" cy="639900"/>
          </a:xfrm>
          <a:prstGeom prst="rect">
            <a:avLst/>
          </a:prstGeom>
          <a:solidFill>
            <a:srgbClr val="B6D7A8"/>
          </a:solidFill>
          <a:ln>
            <a:noFill/>
          </a:ln>
          <a:effectLst>
            <a:outerShdw blurRad="63500" dir="5400000" dist="23040">
              <a:srgbClr val="808080">
                <a:alpha val="34900"/>
              </a:srgbClr>
            </a:outerShdw>
          </a:effectLst>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990000"/>
              </a:buClr>
              <a:buFont typeface="Calibri"/>
              <a:buNone/>
            </a:pPr>
            <a:r>
              <a:rPr i="0" lang="en" u="none"/>
              <a:t>Mouse Strains</a:t>
            </a:r>
            <a:endParaRPr/>
          </a:p>
        </p:txBody>
      </p:sp>
      <p:sp>
        <p:nvSpPr>
          <p:cNvPr id="171" name="Shape 171"/>
          <p:cNvSpPr txBox="1"/>
          <p:nvPr/>
        </p:nvSpPr>
        <p:spPr>
          <a:xfrm>
            <a:off x="2506925" y="3341974"/>
            <a:ext cx="2047200" cy="639900"/>
          </a:xfrm>
          <a:prstGeom prst="rect">
            <a:avLst/>
          </a:prstGeom>
          <a:solidFill>
            <a:srgbClr val="B6D7A8"/>
          </a:solidFill>
          <a:ln>
            <a:noFill/>
          </a:ln>
          <a:effectLst>
            <a:outerShdw blurRad="63500" dir="5400000" dist="23040">
              <a:srgbClr val="808080">
                <a:alpha val="34900"/>
              </a:srgbClr>
            </a:outerShdw>
          </a:effectLst>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990000"/>
              </a:buClr>
              <a:buFont typeface="Calibri"/>
              <a:buNone/>
            </a:pPr>
            <a:r>
              <a:rPr lang="en"/>
              <a:t>In-Situ Hybridization (ISH) Specimen</a:t>
            </a:r>
            <a:endParaRPr/>
          </a:p>
        </p:txBody>
      </p:sp>
      <p:sp>
        <p:nvSpPr>
          <p:cNvPr id="172" name="Shape 172"/>
          <p:cNvSpPr txBox="1"/>
          <p:nvPr/>
        </p:nvSpPr>
        <p:spPr>
          <a:xfrm>
            <a:off x="444500" y="3341985"/>
            <a:ext cx="1512900" cy="639900"/>
          </a:xfrm>
          <a:prstGeom prst="rect">
            <a:avLst/>
          </a:prstGeom>
          <a:solidFill>
            <a:srgbClr val="B6D7A8"/>
          </a:solidFill>
          <a:ln>
            <a:noFill/>
          </a:ln>
          <a:effectLst>
            <a:outerShdw blurRad="63500" dir="5400000" dist="20160">
              <a:srgbClr val="808080">
                <a:alpha val="37650"/>
              </a:srgbClr>
            </a:outerShdw>
          </a:effectLst>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990000"/>
              </a:buClr>
              <a:buFont typeface="Calibri"/>
              <a:buNone/>
            </a:pPr>
            <a:r>
              <a:rPr lang="en">
                <a:solidFill>
                  <a:srgbClr val="0000FF"/>
                </a:solidFill>
              </a:rPr>
              <a:t>Collection</a:t>
            </a:r>
            <a:endParaRPr>
              <a:solidFill>
                <a:srgbClr val="0000FF"/>
              </a:solidFill>
            </a:endParaRPr>
          </a:p>
        </p:txBody>
      </p:sp>
      <p:sp>
        <p:nvSpPr>
          <p:cNvPr id="173" name="Shape 173"/>
          <p:cNvSpPr txBox="1"/>
          <p:nvPr/>
        </p:nvSpPr>
        <p:spPr>
          <a:xfrm>
            <a:off x="5033474" y="1545325"/>
            <a:ext cx="1486500" cy="639900"/>
          </a:xfrm>
          <a:prstGeom prst="rect">
            <a:avLst/>
          </a:prstGeom>
          <a:solidFill>
            <a:srgbClr val="B6D7A8"/>
          </a:solidFill>
          <a:ln>
            <a:noFill/>
          </a:ln>
          <a:effectLst>
            <a:outerShdw blurRad="63500" dir="5400000" dist="20160">
              <a:srgbClr val="808080">
                <a:alpha val="37650"/>
              </a:srgbClr>
            </a:outerShdw>
          </a:effectLst>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990000"/>
              </a:buClr>
              <a:buFont typeface="Calibri"/>
              <a:buNone/>
            </a:pPr>
            <a:r>
              <a:rPr lang="en"/>
              <a:t>Specimen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Collection: A set of data (one or more types)</a:t>
            </a:r>
            <a:endParaRPr/>
          </a:p>
        </p:txBody>
      </p:sp>
      <p:pic>
        <p:nvPicPr>
          <p:cNvPr id="179" name="Shape 179"/>
          <p:cNvPicPr preferRelativeResize="0"/>
          <p:nvPr/>
        </p:nvPicPr>
        <p:blipFill>
          <a:blip r:embed="rId3">
            <a:alphaModFix/>
          </a:blip>
          <a:stretch>
            <a:fillRect/>
          </a:stretch>
        </p:blipFill>
        <p:spPr>
          <a:xfrm>
            <a:off x="2609800" y="1231925"/>
            <a:ext cx="341640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Collection</a:t>
            </a:r>
            <a:endParaRPr/>
          </a:p>
        </p:txBody>
      </p:sp>
      <p:sp>
        <p:nvSpPr>
          <p:cNvPr id="185" name="Shape 185"/>
          <p:cNvSpPr/>
          <p:nvPr/>
        </p:nvSpPr>
        <p:spPr>
          <a:xfrm>
            <a:off x="3810000" y="1905000"/>
            <a:ext cx="1143000" cy="4572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Collection</a:t>
            </a:r>
            <a:endParaRPr/>
          </a:p>
        </p:txBody>
      </p:sp>
      <p:sp>
        <p:nvSpPr>
          <p:cNvPr id="186" name="Shape 186"/>
          <p:cNvSpPr/>
          <p:nvPr/>
        </p:nvSpPr>
        <p:spPr>
          <a:xfrm>
            <a:off x="1223998" y="2971800"/>
            <a:ext cx="1143000" cy="4572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 Slide Collection</a:t>
            </a:r>
            <a:endParaRPr/>
          </a:p>
        </p:txBody>
      </p:sp>
      <p:sp>
        <p:nvSpPr>
          <p:cNvPr id="187" name="Shape 187"/>
          <p:cNvSpPr/>
          <p:nvPr/>
        </p:nvSpPr>
        <p:spPr>
          <a:xfrm>
            <a:off x="5105400" y="2971800"/>
            <a:ext cx="1447500" cy="4572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ISH Specimen Collection</a:t>
            </a:r>
            <a:endParaRPr/>
          </a:p>
        </p:txBody>
      </p:sp>
      <p:sp>
        <p:nvSpPr>
          <p:cNvPr id="188" name="Shape 188"/>
          <p:cNvSpPr/>
          <p:nvPr/>
        </p:nvSpPr>
        <p:spPr>
          <a:xfrm>
            <a:off x="3810000" y="2971800"/>
            <a:ext cx="1143000" cy="4572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IF Video Collection</a:t>
            </a:r>
            <a:endParaRPr/>
          </a:p>
        </p:txBody>
      </p:sp>
      <p:cxnSp>
        <p:nvCxnSpPr>
          <p:cNvPr id="189" name="Shape 189"/>
          <p:cNvCxnSpPr>
            <a:stCxn id="186" idx="0"/>
            <a:endCxn id="185" idx="2"/>
          </p:cNvCxnSpPr>
          <p:nvPr/>
        </p:nvCxnSpPr>
        <p:spPr>
          <a:xfrm rot="-5400000">
            <a:off x="2783698" y="1374000"/>
            <a:ext cx="609600" cy="2586000"/>
          </a:xfrm>
          <a:prstGeom prst="bentConnector3">
            <a:avLst>
              <a:gd fmla="val 50000" name="adj1"/>
            </a:avLst>
          </a:prstGeom>
          <a:noFill/>
          <a:ln cap="flat" cmpd="sng" w="9525">
            <a:solidFill>
              <a:schemeClr val="dk2"/>
            </a:solidFill>
            <a:prstDash val="solid"/>
            <a:round/>
            <a:headEnd len="lg" w="lg" type="none"/>
            <a:tailEnd len="lg" w="lg" type="triangle"/>
          </a:ln>
        </p:spPr>
      </p:cxnSp>
      <p:cxnSp>
        <p:nvCxnSpPr>
          <p:cNvPr id="190" name="Shape 190"/>
          <p:cNvCxnSpPr>
            <a:stCxn id="187" idx="0"/>
            <a:endCxn id="185" idx="2"/>
          </p:cNvCxnSpPr>
          <p:nvPr/>
        </p:nvCxnSpPr>
        <p:spPr>
          <a:xfrm flipH="1" rot="5400000">
            <a:off x="4800600" y="1943250"/>
            <a:ext cx="609600" cy="1447500"/>
          </a:xfrm>
          <a:prstGeom prst="bentConnector3">
            <a:avLst>
              <a:gd fmla="val 50000" name="adj1"/>
            </a:avLst>
          </a:prstGeom>
          <a:noFill/>
          <a:ln cap="flat" cmpd="sng" w="9525">
            <a:solidFill>
              <a:schemeClr val="dk2"/>
            </a:solidFill>
            <a:prstDash val="solid"/>
            <a:round/>
            <a:headEnd len="lg" w="lg" type="none"/>
            <a:tailEnd len="lg" w="lg" type="triangle"/>
          </a:ln>
        </p:spPr>
      </p:cxnSp>
      <p:cxnSp>
        <p:nvCxnSpPr>
          <p:cNvPr id="191" name="Shape 191"/>
          <p:cNvCxnSpPr>
            <a:stCxn id="188" idx="0"/>
            <a:endCxn id="185" idx="2"/>
          </p:cNvCxnSpPr>
          <p:nvPr/>
        </p:nvCxnSpPr>
        <p:spPr>
          <a:xfrm rot="-5400000">
            <a:off x="4077000" y="2666700"/>
            <a:ext cx="609600" cy="600"/>
          </a:xfrm>
          <a:prstGeom prst="bentConnector3">
            <a:avLst>
              <a:gd fmla="val 50000" name="adj1"/>
            </a:avLst>
          </a:prstGeom>
          <a:noFill/>
          <a:ln cap="flat" cmpd="sng" w="9525">
            <a:solidFill>
              <a:schemeClr val="dk2"/>
            </a:solidFill>
            <a:prstDash val="solid"/>
            <a:round/>
            <a:headEnd len="lg" w="lg" type="none"/>
            <a:tailEnd len="lg" w="lg" type="triangle"/>
          </a:ln>
        </p:spPr>
      </p:cxnSp>
      <p:sp>
        <p:nvSpPr>
          <p:cNvPr id="192" name="Shape 192"/>
          <p:cNvSpPr/>
          <p:nvPr/>
        </p:nvSpPr>
        <p:spPr>
          <a:xfrm>
            <a:off x="2514600" y="2971800"/>
            <a:ext cx="1143000" cy="4572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IF Slide Collection</a:t>
            </a:r>
            <a:endParaRPr/>
          </a:p>
        </p:txBody>
      </p:sp>
      <p:sp>
        <p:nvSpPr>
          <p:cNvPr id="193" name="Shape 193"/>
          <p:cNvSpPr/>
          <p:nvPr/>
        </p:nvSpPr>
        <p:spPr>
          <a:xfrm>
            <a:off x="6705600" y="2971800"/>
            <a:ext cx="1670700" cy="4572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RNASeq Sample Collection</a:t>
            </a:r>
            <a:endParaRPr/>
          </a:p>
        </p:txBody>
      </p:sp>
      <p:cxnSp>
        <p:nvCxnSpPr>
          <p:cNvPr id="194" name="Shape 194"/>
          <p:cNvCxnSpPr>
            <a:stCxn id="192" idx="0"/>
            <a:endCxn id="185" idx="2"/>
          </p:cNvCxnSpPr>
          <p:nvPr/>
        </p:nvCxnSpPr>
        <p:spPr>
          <a:xfrm rot="-5400000">
            <a:off x="3429000" y="2019300"/>
            <a:ext cx="609600" cy="1295400"/>
          </a:xfrm>
          <a:prstGeom prst="bentConnector3">
            <a:avLst>
              <a:gd fmla="val 50000" name="adj1"/>
            </a:avLst>
          </a:prstGeom>
          <a:noFill/>
          <a:ln cap="flat" cmpd="sng" w="9525">
            <a:solidFill>
              <a:schemeClr val="dk2"/>
            </a:solidFill>
            <a:prstDash val="solid"/>
            <a:round/>
            <a:headEnd len="lg" w="lg" type="none"/>
            <a:tailEnd len="lg" w="lg" type="triangle"/>
          </a:ln>
        </p:spPr>
      </p:cxnSp>
      <p:cxnSp>
        <p:nvCxnSpPr>
          <p:cNvPr id="195" name="Shape 195"/>
          <p:cNvCxnSpPr>
            <a:stCxn id="193" idx="0"/>
            <a:endCxn id="185" idx="2"/>
          </p:cNvCxnSpPr>
          <p:nvPr/>
        </p:nvCxnSpPr>
        <p:spPr>
          <a:xfrm flipH="1" rot="5400000">
            <a:off x="5656500" y="1087350"/>
            <a:ext cx="609600" cy="3159300"/>
          </a:xfrm>
          <a:prstGeom prst="bentConnector3">
            <a:avLst>
              <a:gd fmla="val 50000" name="adj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collection for?</a:t>
            </a:r>
            <a:endParaRPr/>
          </a:p>
        </p:txBody>
      </p:sp>
      <p:sp>
        <p:nvSpPr>
          <p:cNvPr id="201" name="Shape 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An upcoming publication</a:t>
            </a:r>
            <a:endParaRPr/>
          </a:p>
          <a:p>
            <a:pPr indent="-317500" lvl="1" marL="914400" rtl="0">
              <a:spcBef>
                <a:spcPts val="0"/>
              </a:spcBef>
              <a:spcAft>
                <a:spcPts val="0"/>
              </a:spcAft>
              <a:buSzPts val="1400"/>
              <a:buChar char="○"/>
            </a:pPr>
            <a:r>
              <a:rPr lang="en"/>
              <a:t>A collection can be properly cited in the paper</a:t>
            </a:r>
            <a:endParaRPr/>
          </a:p>
          <a:p>
            <a:pPr indent="-317500" lvl="1" marL="914400" rtl="0">
              <a:spcBef>
                <a:spcPts val="0"/>
              </a:spcBef>
              <a:spcAft>
                <a:spcPts val="0"/>
              </a:spcAft>
              <a:buSzPts val="1400"/>
              <a:buChar char="○"/>
            </a:pPr>
            <a:r>
              <a:rPr lang="en"/>
              <a:t>Data set citation (based on </a:t>
            </a:r>
            <a:r>
              <a:rPr lang="en" u="sng">
                <a:solidFill>
                  <a:schemeClr val="hlink"/>
                </a:solidFill>
                <a:hlinkClick r:id="rId3"/>
              </a:rPr>
              <a:t>the Nature scientific data citation</a:t>
            </a:r>
            <a:r>
              <a:rPr lang="en"/>
              <a:t>)</a:t>
            </a:r>
            <a:endParaRPr/>
          </a:p>
          <a:p>
            <a:pPr indent="-317500" lvl="2" marL="1371600" rtl="0">
              <a:spcBef>
                <a:spcPts val="0"/>
              </a:spcBef>
              <a:spcAft>
                <a:spcPts val="0"/>
              </a:spcAft>
              <a:buSzPts val="1400"/>
              <a:buChar char="■"/>
            </a:pPr>
            <a:r>
              <a:rPr lang="en"/>
              <a:t>Example: </a:t>
            </a:r>
            <a:r>
              <a:rPr b="1" lang="en" sz="1100">
                <a:solidFill>
                  <a:schemeClr val="dk1"/>
                </a:solidFill>
              </a:rPr>
              <a:t>McMahon, A. GUDMAP Consortium. </a:t>
            </a:r>
            <a:r>
              <a:rPr b="1" lang="en" sz="1100" u="sng">
                <a:solidFill>
                  <a:schemeClr val="hlink"/>
                </a:solidFill>
                <a:hlinkClick r:id="rId4"/>
              </a:rPr>
              <a:t>https://doi.org/10.25548/BURB-6P44</a:t>
            </a:r>
            <a:r>
              <a:rPr b="1" lang="en" sz="1100">
                <a:solidFill>
                  <a:schemeClr val="dk1"/>
                </a:solidFill>
              </a:rPr>
              <a:t>  (2017)</a:t>
            </a:r>
            <a:endParaRPr/>
          </a:p>
          <a:p>
            <a:pPr indent="-317500" lvl="1" marL="914400" rtl="0">
              <a:spcBef>
                <a:spcPts val="0"/>
              </a:spcBef>
              <a:spcAft>
                <a:spcPts val="0"/>
              </a:spcAft>
              <a:buSzPts val="1400"/>
              <a:buChar char="○"/>
            </a:pPr>
            <a:r>
              <a:rPr lang="en"/>
              <a:t>Readers can unambiguously obtain data referred in the paper → </a:t>
            </a:r>
            <a:r>
              <a:rPr b="1" lang="en" sz="1400"/>
              <a:t>repeatabl</a:t>
            </a:r>
            <a:r>
              <a:rPr b="1" lang="en"/>
              <a:t>e experiments! </a:t>
            </a:r>
            <a:endParaRPr/>
          </a:p>
          <a:p>
            <a:pPr indent="-342900" lvl="0" marL="457200" rtl="0">
              <a:spcBef>
                <a:spcPts val="0"/>
              </a:spcBef>
              <a:spcAft>
                <a:spcPts val="0"/>
              </a:spcAft>
              <a:buSzPts val="1800"/>
              <a:buChar char="●"/>
            </a:pPr>
            <a:r>
              <a:rPr lang="en"/>
              <a:t>A published publication</a:t>
            </a:r>
            <a:endParaRPr/>
          </a:p>
          <a:p>
            <a:pPr indent="-317500" lvl="1" marL="914400" rtl="0">
              <a:spcBef>
                <a:spcPts val="0"/>
              </a:spcBef>
              <a:spcAft>
                <a:spcPts val="0"/>
              </a:spcAft>
              <a:buSzPts val="1400"/>
              <a:buChar char="○"/>
            </a:pPr>
            <a:r>
              <a:rPr lang="en"/>
              <a:t>A collection can refer to the published paper in its description</a:t>
            </a:r>
            <a:endParaRPr/>
          </a:p>
          <a:p>
            <a:pPr indent="-317500" lvl="1" marL="914400" rtl="0">
              <a:spcBef>
                <a:spcPts val="0"/>
              </a:spcBef>
              <a:spcAft>
                <a:spcPts val="0"/>
              </a:spcAft>
              <a:buSzPts val="1400"/>
              <a:buChar char="○"/>
            </a:pPr>
            <a:r>
              <a:rPr lang="en"/>
              <a:t>Readers can unambiguously obtain data referred in the paper → </a:t>
            </a:r>
            <a:r>
              <a:rPr b="1" lang="en"/>
              <a:t>repeatable experiments! </a:t>
            </a:r>
            <a:endParaRPr/>
          </a:p>
          <a:p>
            <a:pPr indent="-342900" lvl="0" marL="457200" rtl="0">
              <a:spcBef>
                <a:spcPts val="0"/>
              </a:spcBef>
              <a:spcAft>
                <a:spcPts val="0"/>
              </a:spcAft>
              <a:buSzPts val="1800"/>
              <a:buChar char="●"/>
            </a:pPr>
            <a:r>
              <a:rPr lang="en"/>
              <a:t>Collaboration</a:t>
            </a:r>
            <a:endParaRPr/>
          </a:p>
          <a:p>
            <a:pPr indent="-317500" lvl="1" marL="914400" rtl="0">
              <a:spcBef>
                <a:spcPts val="0"/>
              </a:spcBef>
              <a:spcAft>
                <a:spcPts val="0"/>
              </a:spcAft>
              <a:buSzPts val="1400"/>
              <a:buChar char="○"/>
            </a:pPr>
            <a:r>
              <a:rPr lang="en"/>
              <a:t>Create a specific set of data to be used for further discussion or collaboration</a:t>
            </a:r>
            <a:endParaRPr/>
          </a:p>
          <a:p>
            <a:pPr indent="0" lvl="0" marL="0" rt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Permanent ID (DOI)</a:t>
            </a:r>
            <a:endParaRPr/>
          </a:p>
        </p:txBody>
      </p:sp>
      <p:sp>
        <p:nvSpPr>
          <p:cNvPr id="207" name="Shape 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Digital Object Identifier (DOI)</a:t>
            </a:r>
            <a:endParaRPr/>
          </a:p>
          <a:p>
            <a:pPr indent="-317500" lvl="1" marL="914400" rtl="0">
              <a:spcBef>
                <a:spcPts val="0"/>
              </a:spcBef>
              <a:spcAft>
                <a:spcPts val="0"/>
              </a:spcAft>
              <a:buSzPts val="1400"/>
              <a:buChar char="○"/>
            </a:pPr>
            <a:r>
              <a:rPr lang="en"/>
              <a:t>DOI: </a:t>
            </a:r>
            <a:r>
              <a:rPr b="1" lang="en" sz="1100"/>
              <a:t>10.25548/BURB-6P44</a:t>
            </a:r>
            <a:endParaRPr/>
          </a:p>
          <a:p>
            <a:pPr indent="-317500" lvl="1" marL="914400" rtl="0">
              <a:spcBef>
                <a:spcPts val="0"/>
              </a:spcBef>
              <a:spcAft>
                <a:spcPts val="0"/>
              </a:spcAft>
              <a:buSzPts val="1400"/>
              <a:buChar char="○"/>
            </a:pPr>
            <a:r>
              <a:rPr lang="en"/>
              <a:t>DOI URL: </a:t>
            </a:r>
            <a:r>
              <a:rPr b="1" lang="en" sz="1100" u="sng">
                <a:solidFill>
                  <a:schemeClr val="accent5"/>
                </a:solidFill>
                <a:hlinkClick r:id="rId3"/>
              </a:rPr>
              <a:t>https://doi.org/10.25548/BURB-6P44</a:t>
            </a:r>
            <a:endParaRPr/>
          </a:p>
          <a:p>
            <a:pPr indent="-342900" lvl="0" marL="457200" rtl="0">
              <a:spcBef>
                <a:spcPts val="0"/>
              </a:spcBef>
              <a:spcAft>
                <a:spcPts val="0"/>
              </a:spcAft>
              <a:buSzPts val="1800"/>
              <a:buChar char="●"/>
            </a:pPr>
            <a:r>
              <a:rPr lang="en"/>
              <a:t>DOI issuance process </a:t>
            </a:r>
            <a:endParaRPr/>
          </a:p>
          <a:p>
            <a:pPr indent="-317500" lvl="1" marL="914400" rtl="0">
              <a:spcBef>
                <a:spcPts val="0"/>
              </a:spcBef>
              <a:spcAft>
                <a:spcPts val="0"/>
              </a:spcAft>
              <a:buSzPts val="1400"/>
              <a:buChar char="○"/>
            </a:pPr>
            <a:r>
              <a:rPr lang="en"/>
              <a:t>The collection metadata (Title, Description, PI, Consortium) get registered with DOI registry </a:t>
            </a:r>
            <a:endParaRPr/>
          </a:p>
          <a:p>
            <a:pPr indent="-317500" lvl="2" marL="1371600" rtl="0">
              <a:spcBef>
                <a:spcPts val="0"/>
              </a:spcBef>
              <a:spcAft>
                <a:spcPts val="0"/>
              </a:spcAft>
              <a:buSzPts val="1400"/>
              <a:buChar char="■"/>
            </a:pPr>
            <a:r>
              <a:rPr lang="en"/>
              <a:t>your data set is searchable!</a:t>
            </a:r>
            <a:endParaRPr/>
          </a:p>
          <a:p>
            <a:pPr indent="-317500" lvl="1" marL="914400" rtl="0">
              <a:spcBef>
                <a:spcPts val="0"/>
              </a:spcBef>
              <a:spcAft>
                <a:spcPts val="0"/>
              </a:spcAft>
              <a:buSzPts val="1400"/>
              <a:buChar char="○"/>
            </a:pPr>
            <a:r>
              <a:rPr lang="en"/>
              <a:t>The collection URL (our permalink URL) is registered with the DOI   </a:t>
            </a:r>
            <a:endParaRPr/>
          </a:p>
          <a:p>
            <a:pPr indent="-342900" lvl="0" marL="457200" rtl="0">
              <a:spcBef>
                <a:spcPts val="0"/>
              </a:spcBef>
              <a:spcAft>
                <a:spcPts val="0"/>
              </a:spcAft>
              <a:buSzPts val="1800"/>
              <a:buChar char="●"/>
            </a:pPr>
            <a:r>
              <a:rPr lang="en"/>
              <a:t>When is a DOI issued?</a:t>
            </a:r>
            <a:endParaRPr/>
          </a:p>
          <a:p>
            <a:pPr indent="-317500" lvl="1" marL="914400" rtl="0">
              <a:spcBef>
                <a:spcPts val="0"/>
              </a:spcBef>
              <a:spcAft>
                <a:spcPts val="0"/>
              </a:spcAft>
              <a:buSzPts val="1400"/>
              <a:buChar char="○"/>
            </a:pPr>
            <a:r>
              <a:rPr lang="en"/>
              <a:t>When a flag for a DOI is marked "true"; and </a:t>
            </a:r>
            <a:endParaRPr/>
          </a:p>
          <a:p>
            <a:pPr indent="-317500" lvl="1" marL="914400" rtl="0">
              <a:spcBef>
                <a:spcPts val="0"/>
              </a:spcBef>
              <a:spcAft>
                <a:spcPts val="0"/>
              </a:spcAft>
              <a:buSzPts val="1400"/>
              <a:buChar char="○"/>
            </a:pPr>
            <a:r>
              <a:rPr lang="en"/>
              <a:t>The Curation Status of the collection is "Released"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