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73" r:id="rId4"/>
    <p:sldId id="260" r:id="rId5"/>
    <p:sldId id="277" r:id="rId6"/>
    <p:sldId id="261" r:id="rId7"/>
    <p:sldId id="291" r:id="rId8"/>
    <p:sldId id="275" r:id="rId9"/>
    <p:sldId id="279" r:id="rId10"/>
    <p:sldId id="286" r:id="rId11"/>
    <p:sldId id="285" r:id="rId12"/>
    <p:sldId id="271" r:id="rId13"/>
    <p:sldId id="280" r:id="rId14"/>
    <p:sldId id="281" r:id="rId15"/>
    <p:sldId id="282" r:id="rId16"/>
    <p:sldId id="290" r:id="rId17"/>
    <p:sldId id="283" r:id="rId18"/>
    <p:sldId id="287" r:id="rId19"/>
    <p:sldId id="288" r:id="rId20"/>
    <p:sldId id="289" r:id="rId21"/>
    <p:sldId id="284" r:id="rId22"/>
    <p:sldId id="278" r:id="rId23"/>
    <p:sldId id="272" r:id="rId24"/>
    <p:sldId id="270" r:id="rId25"/>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1pPr>
    <a:lvl2pPr marL="742950" indent="-28575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2pPr>
    <a:lvl3pPr marL="11430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3pPr>
    <a:lvl4pPr marL="16002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4pPr>
    <a:lvl5pPr marL="20574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990000"/>
    <a:srgbClr val="FFCB00"/>
    <a:srgbClr val="FFF5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89423"/>
  </p:normalViewPr>
  <p:slideViewPr>
    <p:cSldViewPr>
      <p:cViewPr varScale="1">
        <p:scale>
          <a:sx n="95" d="100"/>
          <a:sy n="95" d="100"/>
        </p:scale>
        <p:origin x="1336" y="19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Clr>
                <a:srgbClr val="000000"/>
              </a:buClr>
              <a:buSzPct val="100000"/>
              <a:buFont typeface="Times New Roman" charset="0"/>
              <a:buNone/>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Clr>
                <a:srgbClr val="000000"/>
              </a:buClr>
              <a:buSzPct val="100000"/>
              <a:buFont typeface="Times New Roman" charset="0"/>
              <a:buNone/>
              <a:defRPr sz="1200" smtClean="0"/>
            </a:lvl1pPr>
          </a:lstStyle>
          <a:p>
            <a:pPr>
              <a:defRPr/>
            </a:pPr>
            <a:fld id="{51CC2B8E-9E16-BE4F-AF9D-AEFF6C9E9CC9}" type="datetimeFigureOut">
              <a:rPr lang="en-US"/>
              <a:pPr>
                <a:defRPr/>
              </a:pPr>
              <a:t>12/6/17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Clr>
                <a:srgbClr val="000000"/>
              </a:buClr>
              <a:buSzPct val="100000"/>
              <a:buFont typeface="Times New Roman" charset="0"/>
              <a:buNone/>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Clr>
                <a:srgbClr val="000000"/>
              </a:buClr>
              <a:buSzPct val="100000"/>
              <a:buFont typeface="Times New Roman" charset="0"/>
              <a:buNone/>
              <a:defRPr sz="1200" smtClean="0"/>
            </a:lvl1pPr>
          </a:lstStyle>
          <a:p>
            <a:pPr>
              <a:defRPr/>
            </a:pPr>
            <a:fld id="{3C1D7A0B-3E62-E749-A791-8F7CEE25083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13315" name="Rectangle 2"/>
          <p:cNvSpPr>
            <a:spLocks noGrp="1" noRot="1" noChangeAspect="1" noChangeArrowheads="1"/>
          </p:cNvSpPr>
          <p:nvPr>
            <p:ph type="sldImg"/>
          </p:nvPr>
        </p:nvSpPr>
        <p:spPr bwMode="auto">
          <a:xfrm>
            <a:off x="-11798300" y="-11796713"/>
            <a:ext cx="11796712" cy="1249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2051" name="Rectangle 3"/>
          <p:cNvSpPr>
            <a:spLocks noGrp="1" noChangeArrowheads="1"/>
          </p:cNvSpPr>
          <p:nvPr>
            <p:ph type="body"/>
          </p:nvPr>
        </p:nvSpPr>
        <p:spPr bwMode="auto">
          <a:xfrm>
            <a:off x="685800" y="4343400"/>
            <a:ext cx="5483225" cy="4111625"/>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3"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150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48251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33100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738676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2111252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93973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4992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299005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975893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356301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285430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62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298539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277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9"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150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4555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355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209357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1" name="Shape 57"/>
          <p:cNvSpPr>
            <a:spLocks noGrp="1" noRot="1" noChangeAspect="1" noTextEdit="1"/>
          </p:cNvSpPr>
          <p:nvPr>
            <p:ph type="sldImg" idx="2"/>
          </p:nvPr>
        </p:nvSpPr>
        <p:spPr>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p:spPr>
      </p:sp>
      <p:sp>
        <p:nvSpPr>
          <p:cNvPr id="35842" name="Shape 58"/>
          <p:cNvSpPr txBox="1">
            <a:spLocks noGrp="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rtl="0"/>
            <a:r>
              <a:rPr lang="en-US" sz="1200" b="0" i="0" u="none" strike="noStrike" kern="1200" dirty="0" smtClean="0">
                <a:solidFill>
                  <a:srgbClr val="000000"/>
                </a:solidFill>
                <a:effectLst/>
                <a:latin typeface="Times New Roman" charset="0"/>
                <a:ea typeface="ＭＳ Ｐゴシック" charset="0"/>
                <a:cs typeface="+mn-cs"/>
              </a:rPr>
              <a:t>The slide shows the curation process that has been approved by the GUDMAP and RBK PIs.  The flow shows different curation status as we progress through the process. The curation status is used to communicate among the stakeholders of where we are in the process. Different user roles are shown on the vertical axis. From top to bottom are the PIs, lab members associated with the PIs, Bio curator (Todd is currently our curator) and the Hub.</a:t>
            </a:r>
            <a:endParaRPr lang="en-US" b="0" dirty="0" smtClean="0">
              <a:effectLst/>
            </a:endParaRP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preparation</a:t>
            </a:r>
            <a:endParaRPr lang="en-US" b="0" dirty="0" smtClean="0">
              <a:effectLst/>
            </a:endParaRP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While the lab members are working on the submission, they can mark their records as "</a:t>
            </a:r>
            <a:r>
              <a:rPr lang="en-US" sz="1200" b="1" i="0" u="none" strike="noStrike" kern="1200" dirty="0" smtClean="0">
                <a:solidFill>
                  <a:srgbClr val="000000"/>
                </a:solidFill>
                <a:effectLst/>
                <a:latin typeface="Times New Roman" charset="0"/>
                <a:ea typeface="ＭＳ Ｐゴシック" charset="0"/>
                <a:cs typeface="+mn-cs"/>
              </a:rPr>
              <a:t>In preparation</a:t>
            </a:r>
            <a:r>
              <a:rPr lang="en-US" sz="1200" b="0" i="0" u="none" strike="noStrike" kern="1200" dirty="0" smtClean="0">
                <a:solidFill>
                  <a:srgbClr val="000000"/>
                </a:solidFill>
                <a:effectLst/>
                <a:latin typeface="Times New Roman" charset="0"/>
                <a:ea typeface="ＭＳ Ｐゴシック" charset="0"/>
                <a:cs typeface="+mn-cs"/>
              </a:rPr>
              <a:t>". This allows them to spend their time preparing the data and save what they have as a draft while they are working on it.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Once the record is completed, they can change the status to "</a:t>
            </a:r>
            <a:r>
              <a:rPr lang="en-US" sz="1200" b="1" i="0" u="none" strike="noStrike" kern="1200" dirty="0" smtClean="0">
                <a:solidFill>
                  <a:srgbClr val="000000"/>
                </a:solidFill>
                <a:effectLst/>
                <a:latin typeface="Times New Roman" charset="0"/>
                <a:ea typeface="ＭＳ Ｐゴシック" charset="0"/>
                <a:cs typeface="+mn-cs"/>
              </a:rPr>
              <a:t>PI Review</a:t>
            </a:r>
            <a:r>
              <a:rPr lang="en-US" sz="1200" b="0" i="0" u="none" strike="noStrike" kern="1200" dirty="0" smtClean="0">
                <a:solidFill>
                  <a:srgbClr val="000000"/>
                </a:solidFill>
                <a:effectLst/>
                <a:latin typeface="Times New Roman" charset="0"/>
                <a:ea typeface="ＭＳ Ｐゴシック" charset="0"/>
                <a:cs typeface="+mn-cs"/>
              </a:rPr>
              <a: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The PIs can then go to the system and perform the final checking of the data records. After PIs are satisfied with the data, they can change the status to "</a:t>
            </a:r>
            <a:r>
              <a:rPr lang="en-US" sz="1200" b="1" i="0" u="none" strike="noStrike" kern="1200" dirty="0" smtClean="0">
                <a:solidFill>
                  <a:srgbClr val="000000"/>
                </a:solidFill>
                <a:effectLst/>
                <a:latin typeface="Times New Roman" charset="0"/>
                <a:ea typeface="ＭＳ Ｐゴシック" charset="0"/>
                <a:cs typeface="+mn-cs"/>
              </a:rPr>
              <a:t>Submitted</a:t>
            </a:r>
            <a:r>
              <a:rPr lang="en-US" sz="1200" b="0" i="0" u="none" strike="noStrike" kern="1200" dirty="0" smtClean="0">
                <a:solidFill>
                  <a:srgbClr val="000000"/>
                </a:solidFill>
                <a:effectLst/>
                <a:latin typeface="Times New Roman" charset="0"/>
                <a:ea typeface="ＭＳ Ｐゴシック" charset="0"/>
                <a:cs typeface="+mn-cs"/>
              </a:rPr>
              <a:t>"..</a:t>
            </a: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Review and release</a:t>
            </a:r>
            <a:endParaRPr lang="en-US" b="0" dirty="0" smtClean="0">
              <a:effectLst/>
            </a:endParaRPr>
          </a:p>
          <a:p>
            <a:pPr rtl="0"/>
            <a:r>
              <a:rPr lang="en-US" sz="1200" b="0" i="0" u="none" strike="noStrike" kern="1200" dirty="0" smtClean="0">
                <a:solidFill>
                  <a:srgbClr val="000000"/>
                </a:solidFill>
                <a:effectLst/>
                <a:latin typeface="Times New Roman" charset="0"/>
                <a:ea typeface="ＭＳ Ｐゴシック" charset="0"/>
                <a:cs typeface="+mn-cs"/>
              </a:rPr>
              <a:t>Once the curation status is "Submitted", there are 3 different scenarios that will happen depending on the data sets.</a:t>
            </a:r>
            <a:endParaRPr lang="en-US" b="0" dirty="0" smtClean="0">
              <a:effectLst/>
            </a:endParaRPr>
          </a:p>
          <a:p>
            <a:pPr rtl="0" fontAlgn="base"/>
            <a:r>
              <a:rPr lang="en-US" sz="1200" b="0" i="0" u="none" strike="noStrike" kern="1200" dirty="0" smtClean="0">
                <a:solidFill>
                  <a:srgbClr val="000000"/>
                </a:solidFill>
                <a:effectLst/>
                <a:latin typeface="Times New Roman" charset="0"/>
                <a:ea typeface="ＭＳ Ｐゴシック" charset="0"/>
                <a:cs typeface="+mn-cs"/>
              </a:rPr>
              <a:t>Path 1: For simple data sets that do not contain many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Studies that describe the study objectives, or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Replicate or Single Cell Metrics that contains data from instruments, or RNA Sequencing Files or IF videos that contains description and file metadata, they can go directly to release. </a:t>
            </a:r>
          </a:p>
          <a:p>
            <a:pPr rtl="0" fontAlgn="base"/>
            <a:r>
              <a:rPr lang="en-US" sz="1200" b="0" i="0" u="none" strike="noStrike" kern="1200" dirty="0" smtClean="0">
                <a:solidFill>
                  <a:srgbClr val="000000"/>
                </a:solidFill>
                <a:effectLst/>
                <a:latin typeface="Times New Roman" charset="0"/>
                <a:ea typeface="ＭＳ Ｐゴシック" charset="0"/>
                <a:cs typeface="+mn-cs"/>
              </a:rPr>
              <a:t>Path 2: For the majority of the data sets that contain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Samples, Antibody list, Antibody validation tests, Cell lines, IF images, H&amp;E images, ISH specimens.. They will go to the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Process where a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review the data one more time.</a:t>
            </a:r>
          </a:p>
          <a:p>
            <a:pPr lvl="1" rtl="0" fontAlgn="base"/>
            <a:r>
              <a:rPr lang="en-US" sz="1200" b="0" i="0" u="none" strike="noStrike" kern="1200" dirty="0" smtClean="0">
                <a:solidFill>
                  <a:srgbClr val="000000"/>
                </a:solidFill>
                <a:effectLst/>
                <a:latin typeface="Times New Roman" charset="0"/>
                <a:ea typeface="ＭＳ Ｐゴシック" charset="0"/>
                <a:cs typeface="+mn-cs"/>
              </a:rPr>
              <a:t>If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finds missing metadata, they will mark the status to "Amendment" which signals the lab members or PIs to fix the problems. After the problem is fixed, the status can be changed back to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for final approval.</a:t>
            </a:r>
          </a:p>
          <a:p>
            <a:pPr lvl="1" rtl="0" fontAlgn="base"/>
            <a:r>
              <a:rPr lang="en-US" sz="1200" b="0" i="0" u="none" strike="noStrike" kern="1200" dirty="0" smtClean="0">
                <a:solidFill>
                  <a:srgbClr val="000000"/>
                </a:solidFill>
                <a:effectLst/>
                <a:latin typeface="Times New Roman" charset="0"/>
                <a:ea typeface="ＭＳ Ｐゴシック" charset="0"/>
                <a:cs typeface="+mn-cs"/>
              </a:rPr>
              <a:t>After everything is good to go,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mark the status as "Release" which will then be visible to the public.</a:t>
            </a:r>
          </a:p>
          <a:p>
            <a:pPr rtl="0" fontAlgn="base"/>
            <a:r>
              <a:rPr lang="en-US" sz="1200" b="1" i="0" u="none" strike="noStrike" kern="1200" dirty="0" smtClean="0">
                <a:solidFill>
                  <a:srgbClr val="000000"/>
                </a:solidFill>
                <a:effectLst/>
                <a:latin typeface="Times New Roman" charset="0"/>
                <a:ea typeface="ＭＳ Ｐゴシック" charset="0"/>
                <a:cs typeface="+mn-cs"/>
              </a:rPr>
              <a:t>Path 3: The final scenario is for protocols. Instead of going to the </a:t>
            </a:r>
            <a:r>
              <a:rPr lang="en-US" sz="1200" b="1" i="0" u="none" strike="noStrike" kern="1200" dirty="0" err="1" smtClean="0">
                <a:solidFill>
                  <a:srgbClr val="000000"/>
                </a:solidFill>
                <a:effectLst/>
                <a:latin typeface="Times New Roman" charset="0"/>
                <a:ea typeface="ＭＳ Ｐゴシック" charset="0"/>
                <a:cs typeface="+mn-cs"/>
              </a:rPr>
              <a:t>biocurator</a:t>
            </a:r>
            <a:r>
              <a:rPr lang="en-US" sz="1200" b="1" i="0" u="none" strike="noStrike" kern="1200" dirty="0" smtClean="0">
                <a:solidFill>
                  <a:srgbClr val="000000"/>
                </a:solidFill>
                <a:effectLst/>
                <a:latin typeface="Times New Roman" charset="0"/>
                <a:ea typeface="ＭＳ Ｐゴシック" charset="0"/>
                <a:cs typeface="+mn-cs"/>
              </a:rPr>
              <a:t>, it will go to the hub who will check the formats and content completeness.  For problems that the hub can't address, we will mark the record as "Amendment" for the PIs/lab members to fix it and resubmitting the records to us. Once everything is good, the status is changed to  "Release".</a:t>
            </a:r>
          </a:p>
          <a:p>
            <a:pPr rtl="0"/>
            <a:r>
              <a:rPr lang="en-US" sz="1200" b="0" i="0" u="none" strike="noStrike" kern="1200" dirty="0" smtClean="0">
                <a:solidFill>
                  <a:srgbClr val="000000"/>
                </a:solidFill>
                <a:effectLst/>
                <a:latin typeface="Times New Roman" charset="0"/>
                <a:ea typeface="ＭＳ Ｐゴシック" charset="0"/>
                <a:cs typeface="+mn-cs"/>
              </a:rPr>
              <a:t>Until the data is released, only the consortium members can see those records. The public will see records that are marked "Release"</a:t>
            </a:r>
            <a:endParaRPr lang="en-US" b="0" dirty="0" smtClean="0">
              <a:effectLst/>
            </a:endParaRPr>
          </a:p>
          <a:p>
            <a:r>
              <a:rPr lang="en-US" dirty="0" smtClean="0"/>
              <a:t/>
            </a:r>
            <a:br>
              <a:rPr lang="en-US" dirty="0" smtClean="0"/>
            </a:br>
            <a:endParaRPr lang="en-US" altLang="en-US" dirty="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355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extLst>
      <p:ext uri="{BB962C8B-B14F-4D97-AF65-F5344CB8AC3E}">
        <p14:creationId xmlns:p14="http://schemas.microsoft.com/office/powerpoint/2010/main" val="135966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885F17A9-BB70-DE4D-B0C8-CFC8CA36CE22}" type="slidenum">
              <a:rPr lang="en-US" altLang="en-US"/>
              <a:pPr>
                <a:defRPr/>
              </a:pPr>
              <a:t>‹#›</a:t>
            </a:fld>
            <a:endParaRPr lang="en-US" altLang="en-US"/>
          </a:p>
        </p:txBody>
      </p:sp>
    </p:spTree>
    <p:extLst>
      <p:ext uri="{BB962C8B-B14F-4D97-AF65-F5344CB8AC3E}">
        <p14:creationId xmlns:p14="http://schemas.microsoft.com/office/powerpoint/2010/main" val="80552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0FC11D81-6FE8-9B40-9801-29C2D6AE623D}" type="slidenum">
              <a:rPr lang="en-US" altLang="en-US"/>
              <a:pPr>
                <a:defRPr/>
              </a:pPr>
              <a:t>‹#›</a:t>
            </a:fld>
            <a:endParaRPr lang="en-US" altLang="en-US"/>
          </a:p>
        </p:txBody>
      </p:sp>
    </p:spTree>
    <p:extLst>
      <p:ext uri="{BB962C8B-B14F-4D97-AF65-F5344CB8AC3E}">
        <p14:creationId xmlns:p14="http://schemas.microsoft.com/office/powerpoint/2010/main" val="83156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4638"/>
            <a:ext cx="2055812"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8213"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D40D7603-8A50-4A43-A393-DA4F97B81652}" type="slidenum">
              <a:rPr lang="en-US" altLang="en-US"/>
              <a:pPr>
                <a:defRPr/>
              </a:pPr>
              <a:t>‹#›</a:t>
            </a:fld>
            <a:endParaRPr lang="en-US" altLang="en-US"/>
          </a:p>
        </p:txBody>
      </p:sp>
    </p:spTree>
    <p:extLst>
      <p:ext uri="{BB962C8B-B14F-4D97-AF65-F5344CB8AC3E}">
        <p14:creationId xmlns:p14="http://schemas.microsoft.com/office/powerpoint/2010/main" val="28946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 name="Shape 19"/>
          <p:cNvSpPr txBox="1">
            <a:spLocks noGrp="1"/>
          </p:cNvSpPr>
          <p:nvPr>
            <p:ph type="sldNum" idx="10"/>
          </p:nvPr>
        </p:nvSpPr>
        <p:spPr>
          <a:xfrm>
            <a:off x="8472488" y="6218238"/>
            <a:ext cx="549275" cy="523875"/>
          </a:xfrm>
        </p:spPr>
        <p:txBody>
          <a:bodyPr lIns="91425" tIns="91425" rIns="91425" bIns="91425">
            <a:noAutofit/>
          </a:bodyPr>
          <a:lstStyle>
            <a:lvl1pPr>
              <a:spcBef>
                <a:spcPts val="0"/>
              </a:spcBef>
              <a:defRPr/>
            </a:lvl1pPr>
          </a:lstStyle>
          <a:p>
            <a:pPr>
              <a:defRPr/>
            </a:pPr>
            <a:fld id="{96306090-5A9A-FA4C-BF02-1E4B5520F72B}" type="slidenum">
              <a:rPr lang="en"/>
              <a:pPr>
                <a:defRPr/>
              </a:pPr>
              <a:t>‹#›</a:t>
            </a:fld>
            <a:endParaRPr lang="en"/>
          </a:p>
        </p:txBody>
      </p:sp>
    </p:spTree>
    <p:extLst>
      <p:ext uri="{BB962C8B-B14F-4D97-AF65-F5344CB8AC3E}">
        <p14:creationId xmlns:p14="http://schemas.microsoft.com/office/powerpoint/2010/main" val="97702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0C2CC76-E4EA-9446-B8D9-238181536610}" type="slidenum">
              <a:rPr lang="en-US" altLang="en-US"/>
              <a:pPr>
                <a:defRPr/>
              </a:pPr>
              <a:t>‹#›</a:t>
            </a:fld>
            <a:endParaRPr lang="en-US" altLang="en-US"/>
          </a:p>
        </p:txBody>
      </p:sp>
    </p:spTree>
    <p:extLst>
      <p:ext uri="{BB962C8B-B14F-4D97-AF65-F5344CB8AC3E}">
        <p14:creationId xmlns:p14="http://schemas.microsoft.com/office/powerpoint/2010/main" val="69702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E3E4203-E46F-2E47-BF91-11EEA2B89227}" type="slidenum">
              <a:rPr lang="en-US" altLang="en-US"/>
              <a:pPr>
                <a:defRPr/>
              </a:pPr>
              <a:t>‹#›</a:t>
            </a:fld>
            <a:endParaRPr lang="en-US" altLang="en-US"/>
          </a:p>
        </p:txBody>
      </p:sp>
    </p:spTree>
    <p:extLst>
      <p:ext uri="{BB962C8B-B14F-4D97-AF65-F5344CB8AC3E}">
        <p14:creationId xmlns:p14="http://schemas.microsoft.com/office/powerpoint/2010/main" val="3659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7A00FAAB-FFD4-BA42-9CB4-5E1449A90FCF}" type="slidenum">
              <a:rPr lang="en-US" altLang="en-US"/>
              <a:pPr>
                <a:defRPr/>
              </a:pPr>
              <a:t>‹#›</a:t>
            </a:fld>
            <a:endParaRPr lang="en-US" altLang="en-US"/>
          </a:p>
        </p:txBody>
      </p:sp>
    </p:spTree>
    <p:extLst>
      <p:ext uri="{BB962C8B-B14F-4D97-AF65-F5344CB8AC3E}">
        <p14:creationId xmlns:p14="http://schemas.microsoft.com/office/powerpoint/2010/main" val="195446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06/12/17</a:t>
            </a:r>
          </a:p>
        </p:txBody>
      </p:sp>
      <p:sp>
        <p:nvSpPr>
          <p:cNvPr id="8" name="Rectangle 5"/>
          <p:cNvSpPr>
            <a:spLocks noGrp="1" noChangeArrowheads="1"/>
          </p:cNvSpPr>
          <p:nvPr>
            <p:ph type="sldNum" idx="11"/>
          </p:nvPr>
        </p:nvSpPr>
        <p:spPr>
          <a:ln/>
        </p:spPr>
        <p:txBody>
          <a:bodyPr/>
          <a:lstStyle>
            <a:lvl1pPr>
              <a:defRPr/>
            </a:lvl1pPr>
          </a:lstStyle>
          <a:p>
            <a:pPr>
              <a:defRPr/>
            </a:pPr>
            <a:fld id="{9F58DC24-33EA-2D40-8F69-8BE2CADE87E0}" type="slidenum">
              <a:rPr lang="en-US" altLang="en-US"/>
              <a:pPr>
                <a:defRPr/>
              </a:pPr>
              <a:t>‹#›</a:t>
            </a:fld>
            <a:endParaRPr lang="en-US" altLang="en-US"/>
          </a:p>
        </p:txBody>
      </p:sp>
    </p:spTree>
    <p:extLst>
      <p:ext uri="{BB962C8B-B14F-4D97-AF65-F5344CB8AC3E}">
        <p14:creationId xmlns:p14="http://schemas.microsoft.com/office/powerpoint/2010/main" val="82601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06/12/17</a:t>
            </a:r>
          </a:p>
        </p:txBody>
      </p:sp>
      <p:sp>
        <p:nvSpPr>
          <p:cNvPr id="4" name="Rectangle 5"/>
          <p:cNvSpPr>
            <a:spLocks noGrp="1" noChangeArrowheads="1"/>
          </p:cNvSpPr>
          <p:nvPr>
            <p:ph type="sldNum" idx="11"/>
          </p:nvPr>
        </p:nvSpPr>
        <p:spPr>
          <a:ln/>
        </p:spPr>
        <p:txBody>
          <a:bodyPr/>
          <a:lstStyle>
            <a:lvl1pPr>
              <a:defRPr/>
            </a:lvl1pPr>
          </a:lstStyle>
          <a:p>
            <a:pPr>
              <a:defRPr/>
            </a:pPr>
            <a:fld id="{247B44FF-C885-444D-8DDE-A1DB35EDA1EA}" type="slidenum">
              <a:rPr lang="en-US" altLang="en-US"/>
              <a:pPr>
                <a:defRPr/>
              </a:pPr>
              <a:t>‹#›</a:t>
            </a:fld>
            <a:endParaRPr lang="en-US" altLang="en-US"/>
          </a:p>
        </p:txBody>
      </p:sp>
    </p:spTree>
    <p:extLst>
      <p:ext uri="{BB962C8B-B14F-4D97-AF65-F5344CB8AC3E}">
        <p14:creationId xmlns:p14="http://schemas.microsoft.com/office/powerpoint/2010/main" val="146686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06/12/17</a:t>
            </a:r>
          </a:p>
        </p:txBody>
      </p:sp>
      <p:sp>
        <p:nvSpPr>
          <p:cNvPr id="3" name="Rectangle 5"/>
          <p:cNvSpPr>
            <a:spLocks noGrp="1" noChangeArrowheads="1"/>
          </p:cNvSpPr>
          <p:nvPr>
            <p:ph type="sldNum" idx="11"/>
          </p:nvPr>
        </p:nvSpPr>
        <p:spPr>
          <a:ln/>
        </p:spPr>
        <p:txBody>
          <a:bodyPr/>
          <a:lstStyle>
            <a:lvl1pPr>
              <a:defRPr/>
            </a:lvl1pPr>
          </a:lstStyle>
          <a:p>
            <a:pPr>
              <a:defRPr/>
            </a:pPr>
            <a:fld id="{C49C539F-63D8-0348-8C70-1F1F9EDED31A}" type="slidenum">
              <a:rPr lang="en-US" altLang="en-US"/>
              <a:pPr>
                <a:defRPr/>
              </a:pPr>
              <a:t>‹#›</a:t>
            </a:fld>
            <a:endParaRPr lang="en-US" altLang="en-US"/>
          </a:p>
        </p:txBody>
      </p:sp>
    </p:spTree>
    <p:extLst>
      <p:ext uri="{BB962C8B-B14F-4D97-AF65-F5344CB8AC3E}">
        <p14:creationId xmlns:p14="http://schemas.microsoft.com/office/powerpoint/2010/main" val="55622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85E51DC7-F375-2143-B0DA-60DA843548A5}" type="slidenum">
              <a:rPr lang="en-US" altLang="en-US"/>
              <a:pPr>
                <a:defRPr/>
              </a:pPr>
              <a:t>‹#›</a:t>
            </a:fld>
            <a:endParaRPr lang="en-US" altLang="en-US"/>
          </a:p>
        </p:txBody>
      </p:sp>
    </p:spTree>
    <p:extLst>
      <p:ext uri="{BB962C8B-B14F-4D97-AF65-F5344CB8AC3E}">
        <p14:creationId xmlns:p14="http://schemas.microsoft.com/office/powerpoint/2010/main" val="4864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039C69D4-7AA2-7842-A02F-16915509EB67}" type="slidenum">
              <a:rPr lang="en-US" altLang="en-US"/>
              <a:pPr>
                <a:defRPr/>
              </a:pPr>
              <a:t>‹#›</a:t>
            </a:fld>
            <a:endParaRPr lang="en-US" altLang="en-US"/>
          </a:p>
        </p:txBody>
      </p:sp>
    </p:spTree>
    <p:extLst>
      <p:ext uri="{BB962C8B-B14F-4D97-AF65-F5344CB8AC3E}">
        <p14:creationId xmlns:p14="http://schemas.microsoft.com/office/powerpoint/2010/main" val="1646023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64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6425"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30425" cy="36195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BA8989"/>
                </a:solidFill>
                <a:latin typeface="+mn-lt"/>
                <a:ea typeface="ＭＳ Ｐゴシック" charset="0"/>
                <a:cs typeface="Arial" charset="0"/>
              </a:defRPr>
            </a:lvl1pPr>
          </a:lstStyle>
          <a:p>
            <a:pPr>
              <a:defRPr/>
            </a:pPr>
            <a:r>
              <a:rPr lang="en-US"/>
              <a:t>06/12/17</a:t>
            </a:r>
          </a:p>
        </p:txBody>
      </p:sp>
      <p:sp>
        <p:nvSpPr>
          <p:cNvPr id="1029" name="Text Box 4"/>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3" name="Rectangle 5"/>
          <p:cNvSpPr>
            <a:spLocks noGrp="1" noChangeArrowheads="1"/>
          </p:cNvSpPr>
          <p:nvPr>
            <p:ph type="sldNum"/>
          </p:nvPr>
        </p:nvSpPr>
        <p:spPr bwMode="auto">
          <a:xfrm>
            <a:off x="6553200" y="6356350"/>
            <a:ext cx="2130425" cy="36195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BA8989"/>
                </a:solidFill>
                <a:latin typeface="Calibri" charset="0"/>
              </a:defRPr>
            </a:lvl1pPr>
          </a:lstStyle>
          <a:p>
            <a:pPr>
              <a:defRPr/>
            </a:pPr>
            <a:fld id="{3B6B3B03-D58D-F249-9564-5ECC52FBAE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charset="0"/>
        <a:defRPr sz="3200">
          <a:solidFill>
            <a:srgbClr val="99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charset="0"/>
        <a:defRPr sz="2800">
          <a:solidFill>
            <a:srgbClr val="99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charset="0"/>
        <a:defRPr sz="2400">
          <a:solidFill>
            <a:srgbClr val="99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informatics-isi-edu/rbk-public/wiki" TargetMode="External"/><Relationship Id="rId4" Type="http://schemas.openxmlformats.org/officeDocument/2006/relationships/hyperlink" Target="mailto:help@rebuildingakidney.org" TargetMode="External"/><Relationship Id="rId5" Type="http://schemas.openxmlformats.org/officeDocument/2006/relationships/hyperlink" Target="mailto:help@gudmap.org" TargetMode="External"/><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globus.org/app/groups/af0b4010-5b75-11e6-9575-22000aef184d/ab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6856413"/>
          </a:xfrm>
          <a:prstGeom prst="rect">
            <a:avLst/>
          </a:prstGeom>
          <a:solidFill>
            <a:srgbClr val="991B1E"/>
          </a:solidFill>
          <a:ln>
            <a:noFill/>
          </a:ln>
          <a:effectLst>
            <a:outerShdw blurRad="63500" dist="23040" dir="5400000" algn="ctr" rotWithShape="0">
              <a:srgbClr val="808080">
                <a:alpha val="35036"/>
              </a:srgbClr>
            </a:outerShdw>
          </a:effectLst>
          <a:extLst>
            <a:ext uri="{91240B29-F687-4F45-9708-019B960494DF}">
              <a14:hiddenLine xmlns:a14="http://schemas.microsoft.com/office/drawing/2010/main"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sp>
        <p:nvSpPr>
          <p:cNvPr id="14339" name="Text Box 2"/>
          <p:cNvSpPr txBox="1">
            <a:spLocks noChangeArrowheads="1"/>
          </p:cNvSpPr>
          <p:nvPr/>
        </p:nvSpPr>
        <p:spPr bwMode="auto">
          <a:xfrm>
            <a:off x="7938" y="1338263"/>
            <a:ext cx="91281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3200" b="1">
                <a:solidFill>
                  <a:srgbClr val="FFFFFF"/>
                </a:solidFill>
              </a:rPr>
              <a:t>Data Submission Workshop:</a:t>
            </a:r>
            <a:br>
              <a:rPr lang="en-US" altLang="en-US" sz="3200" b="1">
                <a:solidFill>
                  <a:srgbClr val="FFFFFF"/>
                </a:solidFill>
              </a:rPr>
            </a:br>
            <a:r>
              <a:rPr lang="en-US" altLang="en-US" sz="3200" b="1">
                <a:solidFill>
                  <a:srgbClr val="FFFFFF"/>
                </a:solidFill>
              </a:rPr>
              <a:t>Submitting Protocols</a:t>
            </a:r>
          </a:p>
        </p:txBody>
      </p:sp>
      <p:sp>
        <p:nvSpPr>
          <p:cNvPr id="14340" name="Text Box 3"/>
          <p:cNvSpPr txBox="1">
            <a:spLocks noChangeArrowheads="1"/>
          </p:cNvSpPr>
          <p:nvPr/>
        </p:nvSpPr>
        <p:spPr bwMode="auto">
          <a:xfrm>
            <a:off x="7938" y="3390900"/>
            <a:ext cx="91281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spcBef>
                <a:spcPts val="600"/>
              </a:spcBef>
              <a:buClrTx/>
              <a:buFontTx/>
              <a:buNone/>
            </a:pPr>
            <a:r>
              <a:rPr lang="en-US" altLang="en-US" i="1" dirty="0">
                <a:solidFill>
                  <a:srgbClr val="FFCC00"/>
                </a:solidFill>
                <a:latin typeface="Times New Roman" charset="0"/>
              </a:rPr>
              <a:t>Cristina Williams</a:t>
            </a:r>
          </a:p>
          <a:p>
            <a:pPr algn="ctr" eaLnBrk="1" hangingPunct="1">
              <a:spcBef>
                <a:spcPts val="600"/>
              </a:spcBef>
              <a:buClrTx/>
              <a:buFontTx/>
              <a:buNone/>
            </a:pPr>
            <a:r>
              <a:rPr lang="en-US" altLang="en-US" i="1" dirty="0">
                <a:solidFill>
                  <a:srgbClr val="FFCC00"/>
                </a:solidFill>
                <a:latin typeface="Times New Roman" charset="0"/>
              </a:rPr>
              <a:t>Laura Pearlman</a:t>
            </a:r>
          </a:p>
          <a:p>
            <a:pPr algn="ctr" eaLnBrk="1" hangingPunct="1">
              <a:spcBef>
                <a:spcPts val="600"/>
              </a:spcBef>
              <a:buClrTx/>
              <a:buFontTx/>
              <a:buNone/>
            </a:pPr>
            <a:r>
              <a:rPr lang="en-US" altLang="en-US" i="1" dirty="0" err="1">
                <a:solidFill>
                  <a:srgbClr val="FFCC00"/>
                </a:solidFill>
                <a:latin typeface="Times New Roman" charset="0"/>
              </a:rPr>
              <a:t>Hongsuda</a:t>
            </a:r>
            <a:r>
              <a:rPr lang="en-US" altLang="en-US" i="1" dirty="0">
                <a:solidFill>
                  <a:srgbClr val="FFCC00"/>
                </a:solidFill>
                <a:latin typeface="Times New Roman" charset="0"/>
              </a:rPr>
              <a:t> </a:t>
            </a:r>
            <a:r>
              <a:rPr lang="en-US" altLang="en-US" i="1" dirty="0" err="1" smtClean="0">
                <a:solidFill>
                  <a:srgbClr val="FFCC00"/>
                </a:solidFill>
                <a:latin typeface="Times New Roman" charset="0"/>
              </a:rPr>
              <a:t>Tangmunarunkit</a:t>
            </a:r>
            <a:endParaRPr lang="en-US" altLang="en-US" i="1" dirty="0" smtClean="0">
              <a:solidFill>
                <a:srgbClr val="FFCC00"/>
              </a:solidFill>
              <a:latin typeface="Times New Roman" charset="0"/>
            </a:endParaRPr>
          </a:p>
          <a:p>
            <a:pPr algn="ctr" eaLnBrk="1" hangingPunct="1">
              <a:spcBef>
                <a:spcPts val="600"/>
              </a:spcBef>
              <a:buClrTx/>
              <a:buFontTx/>
              <a:buNone/>
            </a:pPr>
            <a:endParaRPr lang="en-US" altLang="en-US" i="1" dirty="0">
              <a:solidFill>
                <a:srgbClr val="FFCC00"/>
              </a:solidFill>
              <a:latin typeface="Times New Roman" charset="0"/>
            </a:endParaRPr>
          </a:p>
          <a:p>
            <a:pPr algn="ctr" eaLnBrk="1" hangingPunct="1">
              <a:spcBef>
                <a:spcPts val="600"/>
              </a:spcBef>
              <a:buClrTx/>
              <a:buFontTx/>
              <a:buNone/>
            </a:pPr>
            <a:r>
              <a:rPr lang="en-US" altLang="en-US" i="1" dirty="0" smtClean="0">
                <a:solidFill>
                  <a:srgbClr val="FFCC00"/>
                </a:solidFill>
                <a:latin typeface="Times New Roman" charset="0"/>
              </a:rPr>
              <a:t>December 6, 2017</a:t>
            </a:r>
            <a:endParaRPr lang="en-US" altLang="en-US" i="1" dirty="0">
              <a:solidFill>
                <a:srgbClr val="FFCC00"/>
              </a:solidFill>
              <a:latin typeface="Times New Roman" charset="0"/>
            </a:endParaRPr>
          </a:p>
        </p:txBody>
      </p:sp>
      <p:sp>
        <p:nvSpPr>
          <p:cNvPr id="3076" name="Rectangle 4"/>
          <p:cNvSpPr>
            <a:spLocks noChangeArrowheads="1"/>
          </p:cNvSpPr>
          <p:nvPr/>
        </p:nvSpPr>
        <p:spPr bwMode="auto">
          <a:xfrm flipV="1">
            <a:off x="0" y="5778500"/>
            <a:ext cx="9144000" cy="50800"/>
          </a:xfrm>
          <a:prstGeom prst="rect">
            <a:avLst/>
          </a:prstGeom>
          <a:solidFill>
            <a:srgbClr val="FFCC00"/>
          </a:solidFill>
          <a:ln>
            <a:noFill/>
          </a:ln>
          <a:effectLst>
            <a:outerShdw blurRad="63500" dist="20160" dir="5400000" algn="ctr" rotWithShape="0">
              <a:srgbClr val="808080">
                <a:alpha val="38033"/>
              </a:srgbClr>
            </a:outerShdw>
          </a:effectLst>
          <a:extLst>
            <a:ext uri="{91240B29-F687-4F45-9708-019B960494DF}">
              <a14:hiddenLine xmlns:a14="http://schemas.microsoft.com/office/drawing/2010/main"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pic>
        <p:nvPicPr>
          <p:cNvPr id="143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312738"/>
            <a:ext cx="4635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6462713"/>
            <a:ext cx="18224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6138863"/>
            <a:ext cx="1741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48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dirty="0" smtClean="0">
                <a:solidFill>
                  <a:srgbClr val="990000"/>
                </a:solidFill>
                <a:latin typeface="Calibri" charset="0"/>
              </a:rPr>
              <a:t>Protocol Flow</a:t>
            </a:r>
            <a:endParaRPr lang="en-US" altLang="en-US" sz="6000" dirty="0">
              <a:solidFill>
                <a:srgbClr val="990000"/>
              </a:solidFill>
              <a:latin typeface="Calibri" charset="0"/>
            </a:endParaRPr>
          </a:p>
        </p:txBody>
      </p:sp>
    </p:spTree>
    <p:extLst>
      <p:ext uri="{BB962C8B-B14F-4D97-AF65-F5344CB8AC3E}">
        <p14:creationId xmlns:p14="http://schemas.microsoft.com/office/powerpoint/2010/main" val="8010387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a:solidFill>
                  <a:srgbClr val="990000"/>
                </a:solidFill>
                <a:latin typeface="Calibri" charset="0"/>
              </a:rPr>
              <a:t>Protocol </a:t>
            </a:r>
            <a:r>
              <a:rPr lang="en-US" altLang="en-US" sz="4400" dirty="0" smtClean="0">
                <a:solidFill>
                  <a:srgbClr val="990000"/>
                </a:solidFill>
                <a:latin typeface="Calibri" charset="0"/>
              </a:rPr>
              <a:t>Flow Overview</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Go </a:t>
            </a:r>
            <a:r>
              <a:rPr lang="en-US" altLang="en-US" sz="2400" dirty="0"/>
              <a:t>to </a:t>
            </a:r>
            <a:r>
              <a:rPr lang="en-US" altLang="en-US" sz="2400" dirty="0" smtClean="0"/>
              <a:t>the website, click </a:t>
            </a:r>
            <a:r>
              <a:rPr lang="en-US" altLang="en-US" sz="2400" i="1" dirty="0" smtClean="0"/>
              <a:t>Protocols</a:t>
            </a:r>
            <a:r>
              <a:rPr lang="en-US" altLang="en-US" sz="2400" dirty="0" smtClean="0"/>
              <a:t> and log in</a:t>
            </a:r>
            <a:endParaRPr lang="en-US" altLang="en-US" sz="2400" dirty="0"/>
          </a:p>
          <a:p>
            <a:pPr eaLnBrk="1" hangingPunct="1">
              <a:spcBef>
                <a:spcPct val="0"/>
              </a:spcBef>
              <a:buFont typeface="Arial" charset="0"/>
              <a:buChar char="•"/>
            </a:pPr>
            <a:r>
              <a:rPr lang="en-US" altLang="en-US" sz="2400" dirty="0" smtClean="0"/>
              <a:t>Create </a:t>
            </a:r>
            <a:r>
              <a:rPr lang="en-US" altLang="en-US" sz="2400" dirty="0"/>
              <a:t>the </a:t>
            </a:r>
            <a:r>
              <a:rPr lang="en-US" altLang="en-US" sz="2400" b="1" dirty="0" smtClean="0"/>
              <a:t>base </a:t>
            </a:r>
            <a:r>
              <a:rPr lang="en-US" altLang="en-US" sz="2400" b="1" dirty="0"/>
              <a:t>protocol record</a:t>
            </a:r>
            <a:r>
              <a:rPr lang="en-US" altLang="en-US" sz="2400" dirty="0"/>
              <a:t>. Required fields:</a:t>
            </a:r>
          </a:p>
          <a:p>
            <a:pPr lvl="1" eaLnBrk="1" hangingPunct="1">
              <a:spcBef>
                <a:spcPct val="0"/>
              </a:spcBef>
              <a:buFont typeface="Arial" charset="0"/>
              <a:buChar char="•"/>
            </a:pPr>
            <a:r>
              <a:rPr lang="en-US" altLang="en-US" sz="2400" i="1" dirty="0"/>
              <a:t>Title</a:t>
            </a:r>
            <a:r>
              <a:rPr lang="en-US" altLang="en-US" sz="2400" dirty="0"/>
              <a:t>, </a:t>
            </a:r>
            <a:r>
              <a:rPr lang="en-US" altLang="en-US" sz="2400" i="1" dirty="0"/>
              <a:t>Abstract</a:t>
            </a:r>
            <a:r>
              <a:rPr lang="en-US" altLang="en-US" sz="2400" dirty="0"/>
              <a:t>, </a:t>
            </a:r>
            <a:r>
              <a:rPr lang="en-US" altLang="en-US" sz="2400" i="1" dirty="0" smtClean="0"/>
              <a:t>Procedure, Curation Status, Data Provider</a:t>
            </a:r>
            <a:endParaRPr lang="en-US" altLang="en-US" sz="2400" i="1" dirty="0"/>
          </a:p>
          <a:p>
            <a:pPr eaLnBrk="1" hangingPunct="1">
              <a:spcBef>
                <a:spcPct val="0"/>
              </a:spcBef>
              <a:buFont typeface="Arial" charset="0"/>
              <a:buChar char="•"/>
            </a:pPr>
            <a:r>
              <a:rPr lang="en-US" altLang="en-US" sz="2400" dirty="0"/>
              <a:t>Choose </a:t>
            </a:r>
            <a:r>
              <a:rPr lang="en-US" altLang="en-US" sz="2400" b="1" dirty="0"/>
              <a:t>3 Subject </a:t>
            </a:r>
            <a:r>
              <a:rPr lang="en-US" altLang="en-US" sz="2400" b="1" dirty="0" smtClean="0"/>
              <a:t>Terms</a:t>
            </a:r>
            <a:r>
              <a:rPr lang="en-US" altLang="en-US" sz="1800" dirty="0" smtClean="0"/>
              <a:t> (</a:t>
            </a:r>
            <a:r>
              <a:rPr lang="en-US" altLang="en-US" sz="1800" i="1" dirty="0" smtClean="0"/>
              <a:t>at least 1 required</a:t>
            </a:r>
            <a:r>
              <a:rPr lang="en-US" altLang="en-US" sz="1800" dirty="0" smtClean="0"/>
              <a:t>)</a:t>
            </a:r>
            <a:endParaRPr lang="en-US" altLang="en-US" sz="1800" dirty="0"/>
          </a:p>
          <a:p>
            <a:pPr eaLnBrk="1" hangingPunct="1">
              <a:spcBef>
                <a:spcPct val="0"/>
              </a:spcBef>
              <a:buFont typeface="Arial" charset="0"/>
              <a:buChar char="•"/>
            </a:pPr>
            <a:r>
              <a:rPr lang="en-US" altLang="en-US" sz="2400" dirty="0"/>
              <a:t>Choose </a:t>
            </a:r>
            <a:r>
              <a:rPr lang="en-US" altLang="en-US" sz="2400" b="1" dirty="0" smtClean="0"/>
              <a:t>2 </a:t>
            </a:r>
            <a:r>
              <a:rPr lang="en-US" altLang="en-US" sz="2400" b="1" dirty="0" smtClean="0"/>
              <a:t>Keywords </a:t>
            </a:r>
            <a:r>
              <a:rPr lang="en-US" altLang="en-US" sz="1800" dirty="0"/>
              <a:t>(</a:t>
            </a:r>
            <a:r>
              <a:rPr lang="en-US" altLang="en-US" sz="1800" i="1" dirty="0"/>
              <a:t>at least 1 required</a:t>
            </a:r>
            <a:r>
              <a:rPr lang="en-US" altLang="en-US" sz="1800" dirty="0"/>
              <a:t>)</a:t>
            </a:r>
            <a:endParaRPr lang="en-US" altLang="en-US" sz="1800" b="1" dirty="0"/>
          </a:p>
          <a:p>
            <a:pPr lvl="1" eaLnBrk="1" hangingPunct="1">
              <a:spcBef>
                <a:spcPct val="0"/>
              </a:spcBef>
              <a:buFont typeface="Arial" charset="0"/>
              <a:buChar char="•"/>
            </a:pPr>
            <a:r>
              <a:rPr lang="en-US" altLang="en-US" sz="2400" dirty="0" smtClean="0"/>
              <a:t>To </a:t>
            </a:r>
            <a:r>
              <a:rPr lang="en-US" altLang="en-US" sz="2400" dirty="0" smtClean="0"/>
              <a:t>add </a:t>
            </a:r>
            <a:r>
              <a:rPr lang="en-US" altLang="en-US" sz="2400" dirty="0" smtClean="0"/>
              <a:t>a keyword, send email to </a:t>
            </a:r>
            <a:r>
              <a:rPr lang="en-US" altLang="en-US" sz="2400" i="1" dirty="0" err="1" smtClean="0"/>
              <a:t>todd@valeriuslab.org</a:t>
            </a:r>
            <a:endParaRPr lang="en-US" altLang="en-US" sz="2400" i="1" dirty="0" smtClean="0"/>
          </a:p>
          <a:p>
            <a:pPr eaLnBrk="1" hangingPunct="1">
              <a:spcBef>
                <a:spcPct val="0"/>
              </a:spcBef>
              <a:buFont typeface="Arial" charset="0"/>
              <a:buChar char="•"/>
            </a:pPr>
            <a:r>
              <a:rPr lang="en-US" altLang="en-US" sz="2400" dirty="0" smtClean="0"/>
              <a:t>Add </a:t>
            </a:r>
            <a:r>
              <a:rPr lang="en-US" altLang="en-US" sz="2400" b="1" dirty="0" smtClean="0"/>
              <a:t>Authors</a:t>
            </a:r>
            <a:r>
              <a:rPr lang="en-US" altLang="en-US" sz="2400" dirty="0" smtClean="0"/>
              <a:t> </a:t>
            </a:r>
            <a:r>
              <a:rPr lang="en-US" altLang="en-US" sz="2400" dirty="0"/>
              <a:t> </a:t>
            </a:r>
            <a:r>
              <a:rPr lang="en-US" altLang="en-US" sz="1800" dirty="0"/>
              <a:t>(</a:t>
            </a:r>
            <a:r>
              <a:rPr lang="en-US" altLang="en-US" sz="1800" i="1" dirty="0"/>
              <a:t>at least 1 required</a:t>
            </a:r>
            <a:r>
              <a:rPr lang="en-US" altLang="en-US" sz="1800" dirty="0"/>
              <a:t>)</a:t>
            </a:r>
            <a:r>
              <a:rPr lang="en-US" altLang="en-US" sz="2400" dirty="0"/>
              <a:t> </a:t>
            </a:r>
            <a:endParaRPr lang="en-US" altLang="en-US" sz="2400" dirty="0" smtClean="0"/>
          </a:p>
          <a:p>
            <a:pPr lvl="1" eaLnBrk="1" hangingPunct="1">
              <a:spcBef>
                <a:spcPct val="0"/>
              </a:spcBef>
              <a:buFont typeface="Arial" charset="0"/>
              <a:buChar char="•"/>
            </a:pPr>
            <a:r>
              <a:rPr lang="en-US" altLang="en-US" sz="2400" b="1" dirty="0" smtClean="0"/>
              <a:t>Please </a:t>
            </a:r>
            <a:r>
              <a:rPr lang="en-US" altLang="en-US" sz="2400" b="1" dirty="0" smtClean="0"/>
              <a:t>search before you add</a:t>
            </a:r>
            <a:r>
              <a:rPr lang="en-US" altLang="en-US" sz="2400" b="1" dirty="0" smtClean="0"/>
              <a:t>!</a:t>
            </a:r>
            <a:endParaRPr lang="en-US" altLang="en-US" sz="2400" b="1" dirty="0" smtClean="0"/>
          </a:p>
          <a:p>
            <a:pPr eaLnBrk="1" hangingPunct="1">
              <a:spcBef>
                <a:spcPct val="0"/>
              </a:spcBef>
              <a:buFont typeface="Arial" charset="0"/>
              <a:buChar char="•"/>
            </a:pPr>
            <a:r>
              <a:rPr lang="en-US" altLang="en-US" sz="2400" dirty="0" smtClean="0"/>
              <a:t>(</a:t>
            </a:r>
            <a:r>
              <a:rPr lang="en-US" altLang="en-US" sz="2400" dirty="0"/>
              <a:t>Optional) Add and embed </a:t>
            </a:r>
            <a:r>
              <a:rPr lang="en-US" altLang="en-US" sz="2400" dirty="0" smtClean="0"/>
              <a:t>figures (images and/or videos)</a:t>
            </a:r>
            <a:endParaRPr lang="en-US" altLang="en-US" sz="2400" dirty="0"/>
          </a:p>
          <a:p>
            <a:pPr lvl="1" eaLnBrk="1" hangingPunct="1">
              <a:spcBef>
                <a:spcPct val="0"/>
              </a:spcBef>
              <a:buFont typeface="Arial" charset="0"/>
              <a:buChar char="•"/>
            </a:pPr>
            <a:r>
              <a:rPr lang="en-US" altLang="en-US" sz="2400" dirty="0"/>
              <a:t>Upload </a:t>
            </a:r>
            <a:r>
              <a:rPr lang="en-US" altLang="en-US" sz="2400" dirty="0" smtClean="0"/>
              <a:t>files</a:t>
            </a:r>
            <a:endParaRPr lang="en-US" altLang="en-US" sz="2400" dirty="0"/>
          </a:p>
          <a:p>
            <a:pPr lvl="1" eaLnBrk="1" hangingPunct="1">
              <a:spcBef>
                <a:spcPct val="0"/>
              </a:spcBef>
              <a:buFont typeface="Arial" charset="0"/>
              <a:buChar char="•"/>
            </a:pPr>
            <a:r>
              <a:rPr lang="en-US" altLang="en-US" sz="2400" dirty="0"/>
              <a:t>Copy URL</a:t>
            </a:r>
          </a:p>
          <a:p>
            <a:pPr lvl="1" eaLnBrk="1" hangingPunct="1">
              <a:spcBef>
                <a:spcPct val="0"/>
              </a:spcBef>
              <a:buFont typeface="Arial" charset="0"/>
              <a:buChar char="•"/>
            </a:pPr>
            <a:r>
              <a:rPr lang="en-US" altLang="en-US" sz="2400" dirty="0"/>
              <a:t>Edit protocol and embed </a:t>
            </a:r>
            <a:r>
              <a:rPr lang="en-US" altLang="en-US" sz="2400" dirty="0" smtClean="0"/>
              <a:t>images (using      icon)</a:t>
            </a:r>
            <a:endParaRPr lang="en-US" alt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5867400"/>
            <a:ext cx="357352" cy="304800"/>
          </a:xfrm>
          <a:prstGeom prst="rect">
            <a:avLst/>
          </a:prstGeom>
        </p:spPr>
      </p:pic>
    </p:spTree>
    <p:extLst>
      <p:ext uri="{BB962C8B-B14F-4D97-AF65-F5344CB8AC3E}">
        <p14:creationId xmlns:p14="http://schemas.microsoft.com/office/powerpoint/2010/main" val="543311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Log In</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Go </a:t>
            </a:r>
            <a:r>
              <a:rPr lang="en-US" altLang="en-US" sz="2400" dirty="0"/>
              <a:t>to </a:t>
            </a:r>
            <a:r>
              <a:rPr lang="en-US" altLang="en-US" sz="2400" dirty="0" smtClean="0"/>
              <a:t>the website, click </a:t>
            </a:r>
            <a:r>
              <a:rPr lang="en-US" altLang="en-US" sz="2400" i="1" dirty="0" smtClean="0"/>
              <a:t>Protocols</a:t>
            </a:r>
            <a:r>
              <a:rPr lang="en-US" altLang="en-US" sz="2400" dirty="0" smtClean="0"/>
              <a:t> and log </a:t>
            </a:r>
            <a:r>
              <a:rPr lang="en-US" altLang="en-US" sz="2400" dirty="0" smtClean="0"/>
              <a:t>in.</a:t>
            </a:r>
          </a:p>
          <a:p>
            <a:pPr eaLnBrk="1" hangingPunct="1">
              <a:spcBef>
                <a:spcPct val="0"/>
              </a:spcBef>
              <a:buFont typeface="Arial" charset="0"/>
              <a:buChar char="•"/>
            </a:pPr>
            <a:r>
              <a:rPr lang="en-US" altLang="en-US" sz="2400" dirty="0" smtClean="0"/>
              <a:t>You can log in from any part of the Data Browser – indicated by the short blue header with “RBK/GUDMAP Resources”</a:t>
            </a:r>
          </a:p>
          <a:p>
            <a:pPr eaLnBrk="1" hangingPunct="1">
              <a:spcBef>
                <a:spcPct val="0"/>
              </a:spcBef>
              <a:buFont typeface="Arial" charset="0"/>
              <a:buChar char="•"/>
            </a:pPr>
            <a:r>
              <a:rPr lang="en-US" altLang="en-US" sz="2400" dirty="0" smtClean="0"/>
              <a:t>You must be in the </a:t>
            </a:r>
            <a:r>
              <a:rPr lang="en-US" altLang="en-US" sz="2400" b="1" dirty="0" smtClean="0"/>
              <a:t>kidney-writers</a:t>
            </a:r>
            <a:r>
              <a:rPr lang="en-US" altLang="en-US" sz="2400" dirty="0" smtClean="0"/>
              <a:t> group to be able to edit.</a:t>
            </a:r>
            <a:endParaRPr lang="en-US" altLang="en-US" sz="2400" dirty="0"/>
          </a:p>
          <a:p>
            <a:pPr eaLnBrk="1" hangingPunct="1">
              <a:spcBef>
                <a:spcPct val="0"/>
              </a:spcBef>
              <a:buFont typeface="Arial" charset="0"/>
              <a:buChar char="•"/>
            </a:pPr>
            <a:endParaRPr lang="en-US" alt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310592"/>
            <a:ext cx="8458200" cy="219941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Create Base Record</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In </a:t>
            </a:r>
            <a:r>
              <a:rPr lang="en-US" altLang="en-US" sz="2400" dirty="0"/>
              <a:t>the </a:t>
            </a:r>
            <a:r>
              <a:rPr lang="en-US" altLang="en-US" sz="2400" dirty="0" smtClean="0"/>
              <a:t>record header</a:t>
            </a:r>
            <a:r>
              <a:rPr lang="en-US" altLang="en-US" sz="2400" dirty="0"/>
              <a:t>, click </a:t>
            </a:r>
            <a:r>
              <a:rPr lang="en-US" altLang="en-US" sz="2400" i="1" dirty="0" smtClean="0"/>
              <a:t>Create</a:t>
            </a:r>
            <a:endParaRPr lang="en-US" altLang="en-US" sz="24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09800"/>
            <a:ext cx="6892524" cy="2184400"/>
          </a:xfrm>
          <a:prstGeom prst="rect">
            <a:avLst/>
          </a:prstGeom>
        </p:spPr>
      </p:pic>
    </p:spTree>
    <p:extLst>
      <p:ext uri="{BB962C8B-B14F-4D97-AF65-F5344CB8AC3E}">
        <p14:creationId xmlns:p14="http://schemas.microsoft.com/office/powerpoint/2010/main" val="18041328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Fill in base Protocol record</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The following are the minimum required </a:t>
            </a:r>
            <a:r>
              <a:rPr lang="en-US" altLang="en-US" sz="2400" dirty="0"/>
              <a:t>fields:</a:t>
            </a:r>
          </a:p>
          <a:p>
            <a:pPr lvl="1" eaLnBrk="1" hangingPunct="1">
              <a:spcBef>
                <a:spcPct val="0"/>
              </a:spcBef>
              <a:buFont typeface="Arial" charset="0"/>
              <a:buChar char="•"/>
            </a:pPr>
            <a:r>
              <a:rPr lang="en-US" altLang="en-US" sz="2400" i="1" dirty="0" smtClean="0"/>
              <a:t>Title</a:t>
            </a:r>
            <a:r>
              <a:rPr lang="en-US" altLang="en-US" sz="2400" dirty="0"/>
              <a:t>:</a:t>
            </a:r>
            <a:r>
              <a:rPr lang="en-US" altLang="en-US" sz="2400" dirty="0" smtClean="0"/>
              <a:t> </a:t>
            </a:r>
            <a:r>
              <a:rPr lang="en-US" sz="2400" dirty="0"/>
              <a:t>Please provide a concise but informative title that describes the protocol to unfamiliar users.</a:t>
            </a:r>
            <a:endParaRPr lang="en-US" altLang="en-US" sz="2400" dirty="0" smtClean="0"/>
          </a:p>
          <a:p>
            <a:pPr lvl="1" eaLnBrk="1" hangingPunct="1">
              <a:spcBef>
                <a:spcPct val="0"/>
              </a:spcBef>
              <a:buFont typeface="Arial" charset="0"/>
              <a:buChar char="•"/>
            </a:pPr>
            <a:r>
              <a:rPr lang="en-US" altLang="en-US" sz="2400" i="1" dirty="0" smtClean="0"/>
              <a:t>Abstract</a:t>
            </a:r>
            <a:r>
              <a:rPr lang="en-US" altLang="en-US" sz="2400" dirty="0"/>
              <a:t>:</a:t>
            </a:r>
            <a:r>
              <a:rPr lang="en-US" altLang="en-US" sz="2400" dirty="0" smtClean="0"/>
              <a:t> </a:t>
            </a:r>
            <a:r>
              <a:rPr lang="en-US" sz="2400" dirty="0"/>
              <a:t>Add a short paragraph describing the protocol </a:t>
            </a:r>
            <a:r>
              <a:rPr lang="en-US" sz="2400" dirty="0" smtClean="0"/>
              <a:t>further.</a:t>
            </a:r>
            <a:endParaRPr lang="en-US" altLang="en-US" sz="2400" dirty="0" smtClean="0"/>
          </a:p>
          <a:p>
            <a:pPr lvl="1" eaLnBrk="1" hangingPunct="1">
              <a:spcBef>
                <a:spcPct val="0"/>
              </a:spcBef>
              <a:buFont typeface="Arial" charset="0"/>
              <a:buChar char="•"/>
            </a:pPr>
            <a:r>
              <a:rPr lang="en-US" altLang="en-US" sz="2400" i="1" dirty="0" smtClean="0"/>
              <a:t>Procedure: </a:t>
            </a:r>
            <a:r>
              <a:rPr lang="en-US" sz="2400" dirty="0"/>
              <a:t>Enter the actual steps to perform the protocol.</a:t>
            </a:r>
            <a:endParaRPr lang="en-US" altLang="en-US" sz="2400" i="1" dirty="0" smtClean="0"/>
          </a:p>
          <a:p>
            <a:pPr lvl="1" eaLnBrk="1" hangingPunct="1">
              <a:spcBef>
                <a:spcPct val="0"/>
              </a:spcBef>
              <a:buFont typeface="Arial" charset="0"/>
              <a:buChar char="•"/>
            </a:pPr>
            <a:r>
              <a:rPr lang="en-US" altLang="en-US" sz="2400" i="1" dirty="0" smtClean="0"/>
              <a:t>Curation Status: </a:t>
            </a:r>
            <a:endParaRPr lang="en-US" altLang="en-US" sz="2400" b="1" i="1" dirty="0" smtClean="0"/>
          </a:p>
          <a:p>
            <a:pPr lvl="3" eaLnBrk="1" hangingPunct="1">
              <a:spcBef>
                <a:spcPct val="0"/>
              </a:spcBef>
              <a:buFont typeface="Arial" charset="0"/>
              <a:buChar char="•"/>
            </a:pPr>
            <a:r>
              <a:rPr lang="en-US" altLang="en-US" b="1" i="1" dirty="0" smtClean="0"/>
              <a:t>In Preparation: </a:t>
            </a:r>
            <a:r>
              <a:rPr lang="en-US" altLang="en-US" dirty="0" smtClean="0"/>
              <a:t>While drafting</a:t>
            </a:r>
          </a:p>
          <a:p>
            <a:pPr lvl="3" eaLnBrk="1" hangingPunct="1">
              <a:spcBef>
                <a:spcPct val="0"/>
              </a:spcBef>
              <a:buFont typeface="Arial" charset="0"/>
              <a:buChar char="•"/>
            </a:pPr>
            <a:r>
              <a:rPr lang="en-US" altLang="en-US" b="1" i="1" dirty="0" smtClean="0"/>
              <a:t>PI Review:</a:t>
            </a:r>
            <a:r>
              <a:rPr lang="en-US" altLang="en-US" dirty="0" smtClean="0"/>
              <a:t> When ready for review by PI or designated party</a:t>
            </a:r>
          </a:p>
          <a:p>
            <a:pPr lvl="3" eaLnBrk="1" hangingPunct="1">
              <a:spcBef>
                <a:spcPct val="0"/>
              </a:spcBef>
              <a:buFont typeface="Arial" charset="0"/>
              <a:buChar char="•"/>
            </a:pPr>
            <a:r>
              <a:rPr lang="en-US" altLang="en-US" b="1" i="1" dirty="0" smtClean="0"/>
              <a:t>Submitted:</a:t>
            </a:r>
            <a:r>
              <a:rPr lang="en-US" altLang="en-US" dirty="0" smtClean="0"/>
              <a:t> When ready to send to Hub for final review before release</a:t>
            </a:r>
            <a:endParaRPr lang="en-US" altLang="en-US" dirty="0" smtClean="0"/>
          </a:p>
          <a:p>
            <a:pPr lvl="1" eaLnBrk="1" hangingPunct="1">
              <a:spcBef>
                <a:spcPct val="0"/>
              </a:spcBef>
              <a:buFont typeface="Arial" charset="0"/>
              <a:buChar char="•"/>
            </a:pPr>
            <a:r>
              <a:rPr lang="en-US" altLang="en-US" sz="2400" i="1" dirty="0" smtClean="0"/>
              <a:t>Data Provider: </a:t>
            </a:r>
            <a:r>
              <a:rPr lang="en-US" sz="2400" dirty="0"/>
              <a:t>This is your lab's institution. If you need to add an institution, please contact the Hub.</a:t>
            </a:r>
            <a:endParaRPr lang="en-US" altLang="en-US" sz="2400" i="1" dirty="0"/>
          </a:p>
          <a:p>
            <a:pPr eaLnBrk="1" hangingPunct="1">
              <a:spcBef>
                <a:spcPct val="0"/>
              </a:spcBef>
              <a:buFont typeface="Arial" charset="0"/>
              <a:buChar char="•"/>
            </a:pPr>
            <a:endParaRPr lang="en-US" altLang="en-US" sz="2400" dirty="0"/>
          </a:p>
        </p:txBody>
      </p:sp>
    </p:spTree>
    <p:extLst>
      <p:ext uri="{BB962C8B-B14F-4D97-AF65-F5344CB8AC3E}">
        <p14:creationId xmlns:p14="http://schemas.microsoft.com/office/powerpoint/2010/main" val="11333458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Choose Subjects and Keywords</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For a record to be considered complete, there must be </a:t>
            </a:r>
            <a:r>
              <a:rPr lang="en-US" altLang="en-US" sz="2400" b="1" dirty="0" smtClean="0"/>
              <a:t>at least one Subject and one Keyword</a:t>
            </a:r>
            <a:r>
              <a:rPr lang="en-US" altLang="en-US" sz="2400" dirty="0" smtClean="0"/>
              <a:t>.</a:t>
            </a:r>
          </a:p>
          <a:p>
            <a:pPr eaLnBrk="1" hangingPunct="1">
              <a:spcBef>
                <a:spcPct val="0"/>
              </a:spcBef>
              <a:buFont typeface="Arial" charset="0"/>
              <a:buChar char="•"/>
            </a:pPr>
            <a:r>
              <a:rPr lang="en-US" altLang="en-US" sz="2400" dirty="0" smtClean="0"/>
              <a:t>However, more subjects and keywords will boost the ability of users finding your data. The Hub recommends:</a:t>
            </a:r>
          </a:p>
          <a:p>
            <a:pPr lvl="1" eaLnBrk="1" hangingPunct="1">
              <a:spcBef>
                <a:spcPct val="0"/>
              </a:spcBef>
              <a:buFont typeface="Arial" charset="0"/>
              <a:buChar char="•"/>
            </a:pPr>
            <a:r>
              <a:rPr lang="en-US" altLang="en-US" sz="2400" b="1" dirty="0" smtClean="0"/>
              <a:t>3 </a:t>
            </a:r>
            <a:r>
              <a:rPr lang="en-US" altLang="en-US" sz="2400" b="1" dirty="0"/>
              <a:t>Subject </a:t>
            </a:r>
            <a:r>
              <a:rPr lang="en-US" altLang="en-US" sz="2400" b="1" dirty="0" smtClean="0"/>
              <a:t>Terms</a:t>
            </a:r>
            <a:endParaRPr lang="en-US" altLang="en-US" sz="2400" dirty="0"/>
          </a:p>
          <a:p>
            <a:pPr lvl="1" eaLnBrk="1" hangingPunct="1">
              <a:spcBef>
                <a:spcPct val="0"/>
              </a:spcBef>
              <a:buFont typeface="Arial" charset="0"/>
              <a:buChar char="•"/>
            </a:pPr>
            <a:r>
              <a:rPr lang="en-US" altLang="en-US" sz="2400" b="1" dirty="0" smtClean="0"/>
              <a:t>2 Keywords</a:t>
            </a:r>
            <a:endParaRPr lang="en-US" altLang="en-US" sz="2400" b="1" dirty="0"/>
          </a:p>
          <a:p>
            <a:pPr eaLnBrk="1" hangingPunct="1">
              <a:spcBef>
                <a:spcPct val="0"/>
              </a:spcBef>
              <a:buFont typeface="Arial" charset="0"/>
              <a:buChar char="•"/>
            </a:pPr>
            <a:r>
              <a:rPr lang="en-US" altLang="en-US" sz="2400" dirty="0" smtClean="0"/>
              <a:t>The subject terms are static and based on Nature Protocols</a:t>
            </a:r>
          </a:p>
          <a:p>
            <a:pPr eaLnBrk="1" hangingPunct="1">
              <a:spcBef>
                <a:spcPct val="0"/>
              </a:spcBef>
              <a:buFont typeface="Arial" charset="0"/>
              <a:buChar char="•"/>
            </a:pPr>
            <a:r>
              <a:rPr lang="en-US" altLang="en-US" sz="2400" dirty="0" smtClean="0"/>
              <a:t>It is possible to add a keyword if there is nothing in the list that is appropriate. </a:t>
            </a:r>
          </a:p>
          <a:p>
            <a:pPr lvl="1" eaLnBrk="1" hangingPunct="1">
              <a:spcBef>
                <a:spcPct val="0"/>
              </a:spcBef>
              <a:buFont typeface="Arial" charset="0"/>
              <a:buChar char="•"/>
            </a:pPr>
            <a:r>
              <a:rPr lang="en-US" altLang="en-US" sz="2400" dirty="0" smtClean="0"/>
              <a:t>To </a:t>
            </a:r>
            <a:r>
              <a:rPr lang="en-US" altLang="en-US" sz="2400" dirty="0" smtClean="0"/>
              <a:t>add </a:t>
            </a:r>
            <a:r>
              <a:rPr lang="en-US" altLang="en-US" sz="2400" dirty="0" smtClean="0"/>
              <a:t>a keyword, send email to </a:t>
            </a:r>
            <a:r>
              <a:rPr lang="en-US" altLang="en-US" sz="2400" i="1" dirty="0" err="1" smtClean="0"/>
              <a:t>todd@valeriuslab.org</a:t>
            </a:r>
            <a:endParaRPr lang="en-US" altLang="en-US" sz="2400" i="1" dirty="0" smtClean="0"/>
          </a:p>
          <a:p>
            <a:pPr eaLnBrk="1" hangingPunct="1">
              <a:spcBef>
                <a:spcPct val="0"/>
              </a:spcBef>
              <a:buFont typeface="Arial" charset="0"/>
              <a:buChar char="•"/>
            </a:pPr>
            <a:endParaRPr lang="en-US" altLang="en-US" sz="2400" dirty="0"/>
          </a:p>
        </p:txBody>
      </p:sp>
    </p:spTree>
    <p:extLst>
      <p:ext uri="{BB962C8B-B14F-4D97-AF65-F5344CB8AC3E}">
        <p14:creationId xmlns:p14="http://schemas.microsoft.com/office/powerpoint/2010/main" val="9487034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a:defRPr/>
            </a:pPr>
            <a:r>
              <a:rPr lang="en-US" smtClean="0"/>
              <a:t>06/12/17</a:t>
            </a: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7095"/>
          <a:stretch/>
        </p:blipFill>
        <p:spPr>
          <a:xfrm>
            <a:off x="609600" y="228600"/>
            <a:ext cx="7876854" cy="2971800"/>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10000"/>
            <a:ext cx="7876854" cy="1752600"/>
          </a:xfrm>
          <a:prstGeom prst="rect">
            <a:avLst/>
          </a:prstGeom>
          <a:ln>
            <a:solidFill>
              <a:schemeClr val="tx1"/>
            </a:solidFill>
          </a:ln>
        </p:spPr>
      </p:pic>
    </p:spTree>
    <p:extLst>
      <p:ext uri="{BB962C8B-B14F-4D97-AF65-F5344CB8AC3E}">
        <p14:creationId xmlns:p14="http://schemas.microsoft.com/office/powerpoint/2010/main" val="1226299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Add Protocol Author(s)</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21336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Add at least one </a:t>
            </a:r>
            <a:r>
              <a:rPr lang="en-US" altLang="en-US" sz="2400" b="1" dirty="0" smtClean="0"/>
              <a:t>Author</a:t>
            </a:r>
            <a:endParaRPr lang="en-US" altLang="en-US" sz="2400" dirty="0" smtClean="0"/>
          </a:p>
          <a:p>
            <a:pPr lvl="1" eaLnBrk="1" hangingPunct="1">
              <a:spcBef>
                <a:spcPct val="0"/>
              </a:spcBef>
              <a:buFont typeface="Arial" charset="0"/>
              <a:buChar char="•"/>
            </a:pPr>
            <a:r>
              <a:rPr lang="en-US" altLang="en-US" sz="2400" i="1" dirty="0" smtClean="0"/>
              <a:t>Correspondence </a:t>
            </a:r>
            <a:r>
              <a:rPr lang="en-US" altLang="en-US" sz="2400" i="1" dirty="0"/>
              <a:t>A</a:t>
            </a:r>
            <a:r>
              <a:rPr lang="en-US" altLang="en-US" sz="2400" i="1" dirty="0" smtClean="0"/>
              <a:t>uthor</a:t>
            </a:r>
            <a:r>
              <a:rPr lang="en-US" altLang="en-US" sz="2400" dirty="0" smtClean="0"/>
              <a:t>: Use ‘true’ if this is the author users can contact with questions</a:t>
            </a:r>
          </a:p>
          <a:p>
            <a:pPr lvl="1" eaLnBrk="1" hangingPunct="1">
              <a:spcBef>
                <a:spcPct val="0"/>
              </a:spcBef>
              <a:buFont typeface="Arial" charset="0"/>
              <a:buChar char="•"/>
            </a:pPr>
            <a:r>
              <a:rPr lang="en-US" altLang="en-US" sz="2400" i="1" dirty="0" smtClean="0"/>
              <a:t>Author</a:t>
            </a:r>
            <a:r>
              <a:rPr lang="en-US" altLang="en-US" sz="2400" dirty="0" smtClean="0"/>
              <a:t>: Click the dropdown field to choose the name.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066800"/>
            <a:ext cx="7483132" cy="991515"/>
          </a:xfrm>
          <a:prstGeom prst="rect">
            <a:avLst/>
          </a:prstGeom>
          <a:ln>
            <a:solidFill>
              <a:schemeClr val="tx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03" y="3779460"/>
            <a:ext cx="4648200" cy="2384358"/>
          </a:xfrm>
          <a:prstGeom prst="rect">
            <a:avLst/>
          </a:prstGeom>
          <a:ln>
            <a:solidFill>
              <a:schemeClr val="tx1"/>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t="53698" r="4179" b="17364"/>
          <a:stretch/>
        </p:blipFill>
        <p:spPr>
          <a:xfrm>
            <a:off x="1334911" y="4160460"/>
            <a:ext cx="7428089" cy="1066800"/>
          </a:xfrm>
          <a:prstGeom prst="rect">
            <a:avLst/>
          </a:prstGeom>
          <a:ln>
            <a:solidFill>
              <a:schemeClr val="tx1"/>
            </a:solidFill>
          </a:ln>
        </p:spPr>
      </p:pic>
      <p:cxnSp>
        <p:nvCxnSpPr>
          <p:cNvPr id="7" name="Straight Arrow Connector 6"/>
          <p:cNvCxnSpPr/>
          <p:nvPr/>
        </p:nvCxnSpPr>
        <p:spPr bwMode="auto">
          <a:xfrm flipV="1">
            <a:off x="762000" y="4876800"/>
            <a:ext cx="457200" cy="457200"/>
          </a:xfrm>
          <a:prstGeom prst="straightConnector1">
            <a:avLst/>
          </a:prstGeom>
          <a:solidFill>
            <a:srgbClr val="00B8FF"/>
          </a:solidFill>
          <a:ln w="222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33030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Add Protocol Author(s)</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b="1" dirty="0" smtClean="0"/>
              <a:t>Batch add </a:t>
            </a:r>
            <a:r>
              <a:rPr lang="en-US" altLang="en-US" sz="2400" dirty="0" smtClean="0"/>
              <a:t>– To display fields for more than one author at a time, click the plus sign.</a:t>
            </a:r>
            <a:br>
              <a:rPr lang="en-US" altLang="en-US" sz="2400" dirty="0" smtClean="0"/>
            </a:br>
            <a:endParaRPr lang="en-US" alt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2514600"/>
            <a:ext cx="8521925" cy="3099189"/>
          </a:xfrm>
          <a:prstGeom prst="rect">
            <a:avLst/>
          </a:prstGeom>
          <a:ln>
            <a:solidFill>
              <a:schemeClr val="tx1"/>
            </a:solidFill>
          </a:ln>
        </p:spPr>
      </p:pic>
    </p:spTree>
    <p:extLst>
      <p:ext uri="{BB962C8B-B14F-4D97-AF65-F5344CB8AC3E}">
        <p14:creationId xmlns:p14="http://schemas.microsoft.com/office/powerpoint/2010/main" val="7349007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Add Protocol Author(s)</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If you cannot find the author, please first make sure you’ve searched for the name. </a:t>
            </a:r>
          </a:p>
          <a:p>
            <a:pPr eaLnBrk="1" hangingPunct="1">
              <a:spcBef>
                <a:spcPct val="0"/>
              </a:spcBef>
              <a:buFont typeface="Arial" charset="0"/>
              <a:buChar char="•"/>
            </a:pPr>
            <a:r>
              <a:rPr lang="en-US" altLang="en-US" sz="2400" dirty="0" smtClean="0"/>
              <a:t>If you still cannot find them, click the plus sign:</a:t>
            </a:r>
            <a:endParaRPr lang="en-US" altLang="en-US" sz="24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226" t="3937" b="48168"/>
          <a:stretch/>
        </p:blipFill>
        <p:spPr>
          <a:xfrm>
            <a:off x="1447800" y="3048000"/>
            <a:ext cx="5181600" cy="1854481"/>
          </a:xfrm>
          <a:prstGeom prst="rect">
            <a:avLst/>
          </a:prstGeom>
          <a:ln>
            <a:solidFill>
              <a:schemeClr val="tx1"/>
            </a:solidFill>
          </a:ln>
        </p:spPr>
      </p:pic>
    </p:spTree>
    <p:extLst>
      <p:ext uri="{BB962C8B-B14F-4D97-AF65-F5344CB8AC3E}">
        <p14:creationId xmlns:p14="http://schemas.microsoft.com/office/powerpoint/2010/main" val="10748176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What we'll cover</a:t>
            </a:r>
          </a:p>
        </p:txBody>
      </p:sp>
      <p:sp>
        <p:nvSpPr>
          <p:cNvPr id="1638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Schema/Data Model</a:t>
            </a:r>
            <a:endParaRPr lang="en-US" altLang="en-US" sz="3200" dirty="0">
              <a:solidFill>
                <a:srgbClr val="990000"/>
              </a:solidFill>
              <a:latin typeface="Calibri" charset="0"/>
            </a:endParaRPr>
          </a:p>
          <a:p>
            <a:pPr eaLnBrk="1" hangingPunct="1">
              <a:spcBef>
                <a:spcPts val="800"/>
              </a:spcBef>
              <a:buClr>
                <a:srgbClr val="990000"/>
              </a:buClr>
              <a:buFont typeface="Arial" charset="0"/>
              <a:buChar char="•"/>
            </a:pPr>
            <a:r>
              <a:rPr lang="en-US" altLang="en-US" sz="3200" dirty="0">
                <a:solidFill>
                  <a:srgbClr val="990000"/>
                </a:solidFill>
                <a:latin typeface="Calibri" charset="0"/>
              </a:rPr>
              <a:t>Curation Workflow</a:t>
            </a:r>
          </a:p>
          <a:p>
            <a:pPr eaLnBrk="1" hangingPunct="1">
              <a:spcBef>
                <a:spcPts val="800"/>
              </a:spcBef>
              <a:buClr>
                <a:srgbClr val="990000"/>
              </a:buClr>
              <a:buFont typeface="Arial" charset="0"/>
              <a:buChar char="•"/>
            </a:pPr>
            <a:r>
              <a:rPr lang="en-US" altLang="en-US" sz="3200" dirty="0">
                <a:solidFill>
                  <a:srgbClr val="990000"/>
                </a:solidFill>
                <a:latin typeface="Calibri" charset="0"/>
              </a:rPr>
              <a:t>Creating the </a:t>
            </a:r>
            <a:r>
              <a:rPr lang="en-US" altLang="en-US" sz="3200" dirty="0" smtClean="0">
                <a:solidFill>
                  <a:srgbClr val="990000"/>
                </a:solidFill>
                <a:latin typeface="Calibri" charset="0"/>
              </a:rPr>
              <a:t>Base </a:t>
            </a:r>
            <a:r>
              <a:rPr lang="en-US" altLang="en-US" sz="3200" dirty="0">
                <a:solidFill>
                  <a:srgbClr val="990000"/>
                </a:solidFill>
                <a:latin typeface="Calibri" charset="0"/>
              </a:rPr>
              <a:t>Protocol </a:t>
            </a:r>
            <a:r>
              <a:rPr lang="en-US" altLang="en-US" sz="3200" dirty="0" smtClean="0">
                <a:solidFill>
                  <a:srgbClr val="990000"/>
                </a:solidFill>
                <a:latin typeface="Calibri" charset="0"/>
              </a:rPr>
              <a:t>Record</a:t>
            </a:r>
            <a:endParaRPr lang="en-US" altLang="en-US" sz="3200" dirty="0">
              <a:solidFill>
                <a:srgbClr val="990000"/>
              </a:solidFill>
              <a:latin typeface="Calibri" charset="0"/>
            </a:endParaRPr>
          </a:p>
          <a:p>
            <a:pPr eaLnBrk="1" hangingPunct="1">
              <a:spcBef>
                <a:spcPts val="800"/>
              </a:spcBef>
              <a:buClr>
                <a:srgbClr val="990000"/>
              </a:buClr>
              <a:buFont typeface="Arial" charset="0"/>
              <a:buChar char="•"/>
            </a:pPr>
            <a:r>
              <a:rPr lang="en-US" altLang="en-US" sz="3200" dirty="0">
                <a:solidFill>
                  <a:srgbClr val="990000"/>
                </a:solidFill>
                <a:latin typeface="Calibri" charset="0"/>
              </a:rPr>
              <a:t>Linking Authors, Subject Terms and Keywords</a:t>
            </a:r>
          </a:p>
          <a:p>
            <a:pPr eaLnBrk="1" hangingPunct="1">
              <a:spcBef>
                <a:spcPts val="800"/>
              </a:spcBef>
              <a:buClr>
                <a:srgbClr val="990000"/>
              </a:buClr>
              <a:buFont typeface="Arial" charset="0"/>
              <a:buChar char="•"/>
            </a:pPr>
            <a:r>
              <a:rPr lang="en-US" altLang="en-US" sz="3200" dirty="0">
                <a:solidFill>
                  <a:srgbClr val="990000"/>
                </a:solidFill>
                <a:latin typeface="Calibri" charset="0"/>
              </a:rPr>
              <a:t>Adding Figures</a:t>
            </a:r>
          </a:p>
          <a:p>
            <a:pPr eaLnBrk="1" hangingPunct="1">
              <a:spcBef>
                <a:spcPts val="800"/>
              </a:spcBef>
              <a:buClr>
                <a:srgbClr val="990000"/>
              </a:buClr>
              <a:buFont typeface="Arial" charset="0"/>
              <a:buChar char="•"/>
            </a:pPr>
            <a:r>
              <a:rPr lang="en-US" altLang="en-US" sz="3200" dirty="0">
                <a:solidFill>
                  <a:srgbClr val="990000"/>
                </a:solidFill>
                <a:latin typeface="Calibri" charset="0"/>
              </a:rPr>
              <a:t>Deleting Protocols</a:t>
            </a:r>
          </a:p>
          <a:p>
            <a:pPr eaLnBrk="1" hangingPunct="1">
              <a:spcBef>
                <a:spcPts val="800"/>
              </a:spcBef>
              <a:buClr>
                <a:srgbClr val="990000"/>
              </a:buClr>
              <a:buFont typeface="Arial" charset="0"/>
              <a:buChar char="•"/>
            </a:pPr>
            <a:r>
              <a:rPr lang="en-US" altLang="en-US" sz="3200" dirty="0">
                <a:solidFill>
                  <a:srgbClr val="990000"/>
                </a:solidFill>
                <a:latin typeface="Calibri" charset="0"/>
              </a:rPr>
              <a:t>Questions?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Add Protocol Author(s)</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219200"/>
            <a:ext cx="8382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is-IS" altLang="en-US" sz="2400" dirty="0" smtClean="0"/>
              <a:t>…</a:t>
            </a:r>
            <a:r>
              <a:rPr lang="en-US" altLang="en-US" sz="2400" dirty="0" smtClean="0"/>
              <a:t>and </a:t>
            </a:r>
            <a:r>
              <a:rPr lang="en-US" altLang="en-US" sz="2400" dirty="0"/>
              <a:t>fill out the F</a:t>
            </a:r>
            <a:r>
              <a:rPr lang="en-US" altLang="en-US" sz="2400" i="1" dirty="0"/>
              <a:t>ull Name</a:t>
            </a:r>
            <a:r>
              <a:rPr lang="en-US" altLang="en-US" sz="2400" dirty="0"/>
              <a:t>, </a:t>
            </a:r>
            <a:r>
              <a:rPr lang="en-US" altLang="en-US" sz="2400" i="1" dirty="0"/>
              <a:t>Email</a:t>
            </a:r>
            <a:r>
              <a:rPr lang="en-US" altLang="en-US" sz="2400" dirty="0"/>
              <a:t> and </a:t>
            </a:r>
            <a:r>
              <a:rPr lang="en-US" altLang="en-US" sz="2400" i="1" dirty="0"/>
              <a:t>Institution</a:t>
            </a:r>
            <a:r>
              <a:rPr lang="en-US" altLang="en-US" sz="2400" dirty="0" smtClean="0"/>
              <a:t>.</a:t>
            </a:r>
            <a:br>
              <a:rPr lang="en-US" altLang="en-US" sz="2400" dirty="0" smtClean="0"/>
            </a:br>
            <a:r>
              <a:rPr lang="en-US" altLang="en-US" sz="1800" i="1" dirty="0"/>
              <a:t>O</a:t>
            </a:r>
            <a:r>
              <a:rPr lang="en-US" altLang="en-US" sz="1800" i="1" dirty="0" smtClean="0"/>
              <a:t>nly Full Name and Email are required – but we recommend Institution also</a:t>
            </a:r>
            <a:endParaRPr lang="en-US" altLang="en-US" sz="2400" dirty="0"/>
          </a:p>
          <a:p>
            <a:pPr eaLnBrk="1" hangingPunct="1">
              <a:spcBef>
                <a:spcPct val="0"/>
              </a:spcBef>
              <a:buFont typeface="Arial" charset="0"/>
              <a:buChar char="•"/>
            </a:pPr>
            <a:endParaRPr lang="en-US" alt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199714"/>
            <a:ext cx="7010400" cy="4277286"/>
          </a:xfrm>
          <a:prstGeom prst="rect">
            <a:avLst/>
          </a:prstGeom>
          <a:ln>
            <a:solidFill>
              <a:schemeClr val="tx1"/>
            </a:solidFill>
          </a:ln>
        </p:spPr>
      </p:pic>
      <p:sp>
        <p:nvSpPr>
          <p:cNvPr id="4" name="Oval 3"/>
          <p:cNvSpPr/>
          <p:nvPr/>
        </p:nvSpPr>
        <p:spPr bwMode="auto">
          <a:xfrm>
            <a:off x="685800" y="4800600"/>
            <a:ext cx="1143000" cy="1371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320572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Add and Embed Figures</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r>
              <a:rPr lang="en-US" altLang="en-US" sz="2400" dirty="0" smtClean="0"/>
              <a:t>This is optional but helpful if you have images and/or videos.</a:t>
            </a:r>
            <a:endParaRPr lang="en-US" altLang="en-US" sz="2400" dirty="0"/>
          </a:p>
          <a:p>
            <a:pPr eaLnBrk="1" hangingPunct="1">
              <a:spcBef>
                <a:spcPct val="0"/>
              </a:spcBef>
              <a:buFont typeface="Arial" charset="0"/>
              <a:buChar char="•"/>
            </a:pPr>
            <a:r>
              <a:rPr lang="en-US" altLang="en-US" sz="2400" dirty="0" smtClean="0"/>
              <a:t>Add a Figure record. For each figure fill out:</a:t>
            </a:r>
          </a:p>
          <a:p>
            <a:pPr lvl="1" eaLnBrk="1" hangingPunct="1">
              <a:spcBef>
                <a:spcPct val="0"/>
              </a:spcBef>
              <a:buFont typeface="Arial" charset="0"/>
              <a:buChar char="•"/>
            </a:pPr>
            <a:r>
              <a:rPr lang="en-US" altLang="en-US" sz="2000" i="1" dirty="0" smtClean="0"/>
              <a:t>Label</a:t>
            </a:r>
            <a:r>
              <a:rPr lang="en-US" altLang="en-US" sz="2000" dirty="0" smtClean="0"/>
              <a:t> - This helps identify the figure.</a:t>
            </a:r>
          </a:p>
          <a:p>
            <a:pPr lvl="1" eaLnBrk="1" hangingPunct="1">
              <a:spcBef>
                <a:spcPct val="0"/>
              </a:spcBef>
              <a:buFont typeface="Arial" charset="0"/>
              <a:buChar char="•"/>
            </a:pPr>
            <a:r>
              <a:rPr lang="en-US" altLang="en-US" sz="2000" i="1" dirty="0" smtClean="0"/>
              <a:t>URI</a:t>
            </a:r>
            <a:r>
              <a:rPr lang="en-US" altLang="en-US" sz="2000" dirty="0" smtClean="0"/>
              <a:t> – Click </a:t>
            </a:r>
            <a:r>
              <a:rPr lang="en-US" altLang="en-US" sz="2000" i="1" dirty="0" smtClean="0"/>
              <a:t>Select file</a:t>
            </a:r>
            <a:r>
              <a:rPr lang="en-US" altLang="en-US" sz="2000" dirty="0" smtClean="0"/>
              <a:t> to choose and upload the file</a:t>
            </a:r>
            <a:endParaRPr lang="en-US" altLang="en-US" sz="2000" dirty="0"/>
          </a:p>
          <a:p>
            <a:pPr eaLnBrk="1" hangingPunct="1">
              <a:spcBef>
                <a:spcPct val="0"/>
              </a:spcBef>
              <a:buFont typeface="Arial" charset="0"/>
              <a:buChar char="•"/>
            </a:pPr>
            <a:r>
              <a:rPr lang="en-US" altLang="en-US" sz="2400" dirty="0" smtClean="0"/>
              <a:t>To embed an image within the protocol.</a:t>
            </a:r>
          </a:p>
          <a:p>
            <a:pPr lvl="1" eaLnBrk="1" hangingPunct="1">
              <a:spcBef>
                <a:spcPct val="0"/>
              </a:spcBef>
              <a:buFont typeface="Arial" charset="0"/>
              <a:buChar char="•"/>
            </a:pPr>
            <a:r>
              <a:rPr lang="en-US" altLang="en-US" sz="2000" dirty="0" smtClean="0"/>
              <a:t>Copy the URI link from the Figure record.</a:t>
            </a:r>
            <a:endParaRPr lang="en-US" altLang="en-US" sz="2000" dirty="0"/>
          </a:p>
          <a:p>
            <a:pPr lvl="1" eaLnBrk="1" hangingPunct="1">
              <a:spcBef>
                <a:spcPct val="0"/>
              </a:spcBef>
              <a:buFont typeface="Arial" charset="0"/>
              <a:buChar char="•"/>
            </a:pPr>
            <a:r>
              <a:rPr lang="en-US" altLang="en-US" sz="2000" dirty="0"/>
              <a:t>Edit </a:t>
            </a:r>
            <a:r>
              <a:rPr lang="en-US" altLang="en-US" sz="2000" dirty="0" smtClean="0"/>
              <a:t>protocol (click </a:t>
            </a:r>
            <a:r>
              <a:rPr lang="en-US" altLang="en-US" sz="2000" i="1" dirty="0" smtClean="0"/>
              <a:t>Edit</a:t>
            </a:r>
            <a:r>
              <a:rPr lang="en-US" altLang="en-US" sz="2000" dirty="0" smtClean="0"/>
              <a:t> in recor</a:t>
            </a:r>
            <a:r>
              <a:rPr lang="en-US" altLang="en-US" sz="2000" dirty="0" smtClean="0"/>
              <a:t>d header)</a:t>
            </a:r>
            <a:endParaRPr lang="en-US" altLang="en-US" sz="2000" dirty="0" smtClean="0"/>
          </a:p>
          <a:p>
            <a:pPr lvl="1" eaLnBrk="1" hangingPunct="1">
              <a:spcBef>
                <a:spcPct val="0"/>
              </a:spcBef>
              <a:buFont typeface="Arial" charset="0"/>
              <a:buChar char="•"/>
            </a:pPr>
            <a:r>
              <a:rPr lang="en-US" altLang="en-US" sz="2000" dirty="0" smtClean="0"/>
              <a:t>Put your cursor where you want the image to appear and click the                	</a:t>
            </a:r>
            <a:r>
              <a:rPr lang="en-US" altLang="en-US" sz="2000" dirty="0" smtClean="0"/>
              <a:t>icon</a:t>
            </a:r>
          </a:p>
          <a:p>
            <a:pPr lvl="1" eaLnBrk="1" hangingPunct="1">
              <a:spcBef>
                <a:spcPct val="0"/>
              </a:spcBef>
              <a:buFont typeface="Arial" charset="0"/>
              <a:buChar char="•"/>
            </a:pPr>
            <a:r>
              <a:rPr lang="en-US" altLang="en-US" sz="2000" dirty="0" smtClean="0"/>
              <a:t>Add alt text between the brackets and paste the link between the parentheses like below:</a:t>
            </a:r>
            <a:endParaRPr lang="en-US" alt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038600"/>
            <a:ext cx="357352" cy="304800"/>
          </a:xfrm>
          <a:prstGeom prst="rect">
            <a:avLst/>
          </a:prstGeom>
        </p:spPr>
      </p:pic>
      <p:sp>
        <p:nvSpPr>
          <p:cNvPr id="3" name="TextBox 2"/>
          <p:cNvSpPr txBox="1"/>
          <p:nvPr/>
        </p:nvSpPr>
        <p:spPr>
          <a:xfrm>
            <a:off x="228600" y="5148679"/>
            <a:ext cx="8670066" cy="369332"/>
          </a:xfrm>
          <a:prstGeom prst="rect">
            <a:avLst/>
          </a:prstGeom>
          <a:noFill/>
        </p:spPr>
        <p:txBody>
          <a:bodyPr wrap="none" rtlCol="0">
            <a:spAutoFit/>
          </a:bodyPr>
          <a:lstStyle/>
          <a:p>
            <a:r>
              <a:rPr lang="en-US" sz="1800" dirty="0" smtClean="0">
                <a:solidFill>
                  <a:schemeClr val="tx1"/>
                </a:solidFill>
              </a:rPr>
              <a:t>![Figure 2](</a:t>
            </a:r>
            <a:r>
              <a:rPr lang="en-US" sz="1800" dirty="0">
                <a:solidFill>
                  <a:schemeClr val="tx1"/>
                </a:solidFill>
              </a:rPr>
              <a:t>https</a:t>
            </a:r>
            <a:r>
              <a:rPr lang="en-US" sz="1800" dirty="0" smtClean="0">
                <a:solidFill>
                  <a:schemeClr val="tx1"/>
                </a:solidFill>
              </a:rPr>
              <a:t>://</a:t>
            </a:r>
            <a:r>
              <a:rPr lang="en-US" sz="1800" dirty="0" err="1" smtClean="0">
                <a:solidFill>
                  <a:schemeClr val="tx1"/>
                </a:solidFill>
              </a:rPr>
              <a:t>www.rebuildingakidney.org</a:t>
            </a:r>
            <a:r>
              <a:rPr lang="en-US" sz="1800" dirty="0" smtClean="0">
                <a:solidFill>
                  <a:schemeClr val="tx1"/>
                </a:solidFill>
              </a:rPr>
              <a:t>/</a:t>
            </a:r>
            <a:r>
              <a:rPr lang="en-US" sz="1800" dirty="0" err="1" smtClean="0">
                <a:solidFill>
                  <a:schemeClr val="tx1"/>
                </a:solidFill>
              </a:rPr>
              <a:t>hatrac</a:t>
            </a:r>
            <a:r>
              <a:rPr lang="en-US" sz="1800" dirty="0" smtClean="0">
                <a:solidFill>
                  <a:schemeClr val="tx1"/>
                </a:solidFill>
              </a:rPr>
              <a:t>/resources/</a:t>
            </a:r>
            <a:r>
              <a:rPr lang="is-IS" sz="1800" dirty="0" smtClean="0">
                <a:solidFill>
                  <a:schemeClr val="tx1"/>
                </a:solidFill>
              </a:rPr>
              <a:t>…</a:t>
            </a:r>
            <a:r>
              <a:rPr lang="en-US" sz="1800" dirty="0" smtClean="0">
                <a:solidFill>
                  <a:schemeClr val="tx1"/>
                </a:solidFill>
              </a:rPr>
              <a:t>/</a:t>
            </a:r>
            <a:r>
              <a:rPr lang="en-US" sz="1800" dirty="0" err="1" smtClean="0">
                <a:solidFill>
                  <a:schemeClr val="tx1"/>
                </a:solidFill>
              </a:rPr>
              <a:t>conicaltubes.png</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7801316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Formatting</a:t>
            </a:r>
            <a:endParaRPr lang="en-US" altLang="en-US" sz="4400" dirty="0">
              <a:solidFill>
                <a:srgbClr val="990000"/>
              </a:solidFill>
              <a:latin typeface="Calibri" charset="0"/>
            </a:endParaRPr>
          </a:p>
        </p:txBody>
      </p:sp>
      <p:sp>
        <p:nvSpPr>
          <p:cNvPr id="25603" name="TextBox 1"/>
          <p:cNvSpPr txBox="1">
            <a:spLocks noChangeArrowheads="1"/>
          </p:cNvSpPr>
          <p:nvPr/>
        </p:nvSpPr>
        <p:spPr bwMode="auto">
          <a:xfrm>
            <a:off x="381000" y="1371600"/>
            <a:ext cx="8382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rgbClr val="000000"/>
              </a:buClr>
              <a:buSzPct val="100000"/>
              <a:buFont typeface="Times New Roman" charset="0"/>
              <a:defRPr sz="3200">
                <a:solidFill>
                  <a:srgbClr val="990000"/>
                </a:solidFill>
                <a:latin typeface="Calibri" charset="0"/>
                <a:ea typeface="ＭＳ Ｐゴシック" charset="-128"/>
              </a:defRPr>
            </a:lvl1pPr>
            <a:lvl2pPr marL="1085850" indent="-342900">
              <a:spcBef>
                <a:spcPts val="700"/>
              </a:spcBef>
              <a:buClr>
                <a:srgbClr val="000000"/>
              </a:buClr>
              <a:buSzPct val="100000"/>
              <a:buFont typeface="Times New Roman" charset="0"/>
              <a:defRPr sz="2800">
                <a:solidFill>
                  <a:srgbClr val="990000"/>
                </a:solidFill>
                <a:latin typeface="Calibri" charset="0"/>
                <a:ea typeface="ＭＳ Ｐゴシック" charset="-128"/>
              </a:defRPr>
            </a:lvl2pPr>
            <a:lvl3pPr>
              <a:spcBef>
                <a:spcPts val="600"/>
              </a:spcBef>
              <a:buClr>
                <a:srgbClr val="000000"/>
              </a:buClr>
              <a:buSzPct val="100000"/>
              <a:buFont typeface="Times New Roman" charset="0"/>
              <a:defRPr sz="2400">
                <a:solidFill>
                  <a:srgbClr val="990000"/>
                </a:solidFill>
                <a:latin typeface="Calibri" charset="0"/>
                <a:ea typeface="ＭＳ Ｐゴシック" charset="-128"/>
              </a:defRPr>
            </a:lvl3pPr>
            <a:lvl4pPr>
              <a:spcBef>
                <a:spcPts val="500"/>
              </a:spcBef>
              <a:buClr>
                <a:srgbClr val="000000"/>
              </a:buClr>
              <a:buSzPct val="100000"/>
              <a:buFont typeface="Times New Roman" charset="0"/>
              <a:defRPr sz="2000">
                <a:solidFill>
                  <a:srgbClr val="990000"/>
                </a:solidFill>
                <a:latin typeface="Calibri" charset="0"/>
                <a:ea typeface="ＭＳ Ｐゴシック" charset="-128"/>
              </a:defRPr>
            </a:lvl4pPr>
            <a:lvl5pPr>
              <a:spcBef>
                <a:spcPts val="500"/>
              </a:spcBef>
              <a:buClr>
                <a:srgbClr val="000000"/>
              </a:buClr>
              <a:buSzPct val="100000"/>
              <a:buFont typeface="Times New Roman" charset="0"/>
              <a:defRPr sz="2000">
                <a:solidFill>
                  <a:srgbClr val="990000"/>
                </a:solidFill>
                <a:latin typeface="Calibri"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990000"/>
                </a:solidFill>
                <a:latin typeface="Calibri" charset="0"/>
                <a:ea typeface="ＭＳ Ｐゴシック" charset="-128"/>
              </a:defRPr>
            </a:lvl9pPr>
          </a:lstStyle>
          <a:p>
            <a:pPr eaLnBrk="1" hangingPunct="1">
              <a:spcBef>
                <a:spcPct val="0"/>
              </a:spcBef>
              <a:buFont typeface="Arial" charset="0"/>
              <a:buChar char="•"/>
            </a:pPr>
            <a:endParaRPr lang="en-US" altLang="en-US" sz="2400" dirty="0">
              <a:latin typeface="+mj-lt"/>
            </a:endParaRPr>
          </a:p>
          <a:p>
            <a:pPr eaLnBrk="1" hangingPunct="1">
              <a:spcBef>
                <a:spcPct val="0"/>
              </a:spcBef>
              <a:buFont typeface="Arial" charset="0"/>
              <a:buChar char="•"/>
            </a:pPr>
            <a:r>
              <a:rPr lang="en-US" altLang="en-US" sz="2400" dirty="0">
                <a:latin typeface="+mj-lt"/>
              </a:rPr>
              <a:t>Formatting in Markdown: </a:t>
            </a:r>
          </a:p>
          <a:p>
            <a:pPr marL="902970" lvl="1" indent="-251460" eaLnBrk="1" hangingPunct="1">
              <a:spcBef>
                <a:spcPct val="0"/>
              </a:spcBef>
              <a:buFont typeface="Arial" charset="0"/>
              <a:buChar char="•"/>
            </a:pPr>
            <a:r>
              <a:rPr lang="en-US" altLang="en-US" sz="2400" dirty="0">
                <a:solidFill>
                  <a:srgbClr val="800000"/>
                </a:solidFill>
                <a:latin typeface="+mj-lt"/>
                <a:hlinkClick r:id="rId3"/>
              </a:rPr>
              <a:t>https://</a:t>
            </a:r>
            <a:r>
              <a:rPr lang="en-US" altLang="en-US" sz="2400" dirty="0" err="1">
                <a:solidFill>
                  <a:srgbClr val="800000"/>
                </a:solidFill>
                <a:latin typeface="+mj-lt"/>
                <a:hlinkClick r:id="rId3"/>
              </a:rPr>
              <a:t>guides.github.com</a:t>
            </a:r>
            <a:r>
              <a:rPr lang="en-US" altLang="en-US" sz="2400" dirty="0">
                <a:solidFill>
                  <a:srgbClr val="800000"/>
                </a:solidFill>
                <a:latin typeface="+mj-lt"/>
                <a:hlinkClick r:id="rId3"/>
              </a:rPr>
              <a:t>/features/mastering-markdown</a:t>
            </a:r>
            <a:r>
              <a:rPr lang="en-US" altLang="en-US" sz="2400" dirty="0" smtClean="0">
                <a:solidFill>
                  <a:srgbClr val="800000"/>
                </a:solidFill>
                <a:latin typeface="+mj-lt"/>
                <a:hlinkClick r:id="rId3"/>
              </a:rPr>
              <a:t>/</a:t>
            </a:r>
            <a:br>
              <a:rPr lang="en-US" altLang="en-US" sz="2400" dirty="0" smtClean="0">
                <a:solidFill>
                  <a:srgbClr val="800000"/>
                </a:solidFill>
                <a:latin typeface="+mj-lt"/>
                <a:hlinkClick r:id="rId3"/>
              </a:rPr>
            </a:br>
            <a:r>
              <a:rPr lang="en-US" altLang="en-US" sz="2000" dirty="0" smtClean="0">
                <a:solidFill>
                  <a:srgbClr val="800000"/>
                </a:solidFill>
                <a:latin typeface="+mj-lt"/>
              </a:rPr>
              <a:t> </a:t>
            </a:r>
          </a:p>
          <a:p>
            <a:pPr eaLnBrk="1" hangingPunct="1">
              <a:spcBef>
                <a:spcPct val="0"/>
              </a:spcBef>
              <a:buFont typeface="Arial" charset="0"/>
              <a:buChar char="•"/>
            </a:pPr>
            <a:r>
              <a:rPr lang="en-US" altLang="en-US" sz="2400" dirty="0" smtClean="0">
                <a:solidFill>
                  <a:srgbClr val="800000"/>
                </a:solidFill>
                <a:latin typeface="+mj-lt"/>
              </a:rPr>
              <a:t>Use the WYSIWIG toolbar</a:t>
            </a:r>
          </a:p>
          <a:p>
            <a:pPr eaLnBrk="1" hangingPunct="1">
              <a:spcBef>
                <a:spcPct val="0"/>
              </a:spcBef>
              <a:buFont typeface="Arial" charset="0"/>
              <a:buChar char="•"/>
            </a:pPr>
            <a:endParaRPr lang="en-US" altLang="en-US" sz="2400" dirty="0">
              <a:solidFill>
                <a:srgbClr val="800000"/>
              </a:solidFill>
              <a:latin typeface="+mj-lt"/>
            </a:endParaRPr>
          </a:p>
          <a:p>
            <a:pPr eaLnBrk="1" hangingPunct="1">
              <a:spcBef>
                <a:spcPct val="0"/>
              </a:spcBef>
              <a:buFont typeface="Arial" charset="0"/>
              <a:buChar char="•"/>
            </a:pPr>
            <a:endParaRPr lang="en-US" altLang="en-US" sz="2400" dirty="0" smtClean="0">
              <a:solidFill>
                <a:srgbClr val="800000"/>
              </a:solidFill>
              <a:latin typeface="+mj-lt"/>
            </a:endParaRPr>
          </a:p>
          <a:p>
            <a:pPr eaLnBrk="1" hangingPunct="1">
              <a:spcBef>
                <a:spcPct val="0"/>
              </a:spcBef>
              <a:buFont typeface="Arial" charset="0"/>
              <a:buChar char="•"/>
            </a:pPr>
            <a:endParaRPr lang="en-US" altLang="en-US" sz="2400" dirty="0">
              <a:solidFill>
                <a:srgbClr val="800000"/>
              </a:solidFill>
              <a:latin typeface="+mj-lt"/>
            </a:endParaRPr>
          </a:p>
          <a:p>
            <a:pPr eaLnBrk="1" hangingPunct="1">
              <a:spcBef>
                <a:spcPct val="0"/>
              </a:spcBef>
              <a:buFont typeface="Arial" charset="0"/>
              <a:buChar char="•"/>
            </a:pPr>
            <a:endParaRPr lang="en-US" altLang="en-US" sz="2400" dirty="0" smtClean="0">
              <a:solidFill>
                <a:srgbClr val="800000"/>
              </a:solidFill>
              <a:latin typeface="+mj-lt"/>
            </a:endParaRPr>
          </a:p>
          <a:p>
            <a:pPr eaLnBrk="1" hangingPunct="1">
              <a:spcBef>
                <a:spcPct val="0"/>
              </a:spcBef>
              <a:buFont typeface="Arial" charset="0"/>
              <a:buChar char="•"/>
            </a:pPr>
            <a:endParaRPr lang="en-US" altLang="en-US" sz="2400" dirty="0">
              <a:solidFill>
                <a:srgbClr val="800000"/>
              </a:solidFill>
              <a:latin typeface="+mj-lt"/>
            </a:endParaRPr>
          </a:p>
          <a:p>
            <a:pPr marL="0" indent="0" eaLnBrk="1" hangingPunct="1">
              <a:spcBef>
                <a:spcPct val="0"/>
              </a:spcBef>
            </a:pPr>
            <a:r>
              <a:rPr lang="en-US" altLang="en-US" sz="2400" dirty="0" smtClean="0">
                <a:solidFill>
                  <a:srgbClr val="800000"/>
                </a:solidFill>
                <a:latin typeface="+mj-lt"/>
              </a:rPr>
              <a:t>	</a:t>
            </a:r>
            <a:r>
              <a:rPr lang="en-US" altLang="en-US" sz="2000" i="1" dirty="0" smtClean="0">
                <a:solidFill>
                  <a:srgbClr val="800000"/>
                </a:solidFill>
                <a:latin typeface="+mj-lt"/>
              </a:rPr>
              <a:t>(Hover your cursor over an icon to see what it does.)</a:t>
            </a:r>
            <a:br>
              <a:rPr lang="en-US" altLang="en-US" sz="2000" i="1" dirty="0" smtClean="0">
                <a:solidFill>
                  <a:srgbClr val="800000"/>
                </a:solidFill>
                <a:latin typeface="+mj-lt"/>
              </a:rPr>
            </a:br>
            <a:endParaRPr lang="en-US" altLang="en-US" sz="2000" i="1" dirty="0" smtClean="0">
              <a:solidFill>
                <a:srgbClr val="800000"/>
              </a:solidFill>
              <a:latin typeface="+mj-lt"/>
            </a:endParaRPr>
          </a:p>
          <a:p>
            <a:pPr eaLnBrk="1" hangingPunct="1">
              <a:spcBef>
                <a:spcPct val="0"/>
              </a:spcBef>
              <a:buFont typeface="Arial" charset="0"/>
              <a:buChar char="•"/>
            </a:pPr>
            <a:r>
              <a:rPr lang="en-US" altLang="en-US" sz="2400" dirty="0" smtClean="0">
                <a:solidFill>
                  <a:srgbClr val="800000"/>
                </a:solidFill>
                <a:latin typeface="+mj-lt"/>
              </a:rPr>
              <a:t>Use Preview (eye) to see how it looks. Full screen </a:t>
            </a:r>
            <a:r>
              <a:rPr lang="en-US" altLang="en-US" sz="2400" dirty="0">
                <a:solidFill>
                  <a:srgbClr val="800000"/>
                </a:solidFill>
              </a:rPr>
              <a:t>preview</a:t>
            </a:r>
            <a:r>
              <a:rPr lang="en-US" altLang="en-US" sz="2400" dirty="0" smtClean="0">
                <a:solidFill>
                  <a:srgbClr val="800000"/>
                </a:solidFill>
                <a:latin typeface="+mj-lt"/>
              </a:rPr>
              <a:t> (arrows) opens in a modal window. </a:t>
            </a:r>
            <a:endParaRPr lang="en-US" altLang="en-US" sz="2400" dirty="0">
              <a:solidFill>
                <a:srgbClr val="800000"/>
              </a:solidFill>
              <a:latin typeface="+mj-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352800"/>
            <a:ext cx="6108700" cy="1511300"/>
          </a:xfrm>
          <a:prstGeom prst="rect">
            <a:avLst/>
          </a:prstGeom>
          <a:ln>
            <a:solidFill>
              <a:schemeClr val="tx1"/>
            </a:solidFill>
          </a:ln>
        </p:spPr>
      </p:pic>
    </p:spTree>
    <p:extLst>
      <p:ext uri="{BB962C8B-B14F-4D97-AF65-F5344CB8AC3E}">
        <p14:creationId xmlns:p14="http://schemas.microsoft.com/office/powerpoint/2010/main" val="15933491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7651"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a:solidFill>
                  <a:srgbClr val="990000"/>
                </a:solidFill>
                <a:latin typeface="Calibri" charset="0"/>
              </a:rPr>
              <a:t>Demonstration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Resources</a:t>
            </a:r>
            <a:endParaRPr lang="en-US" altLang="en-US" sz="4400" dirty="0">
              <a:solidFill>
                <a:srgbClr val="990000"/>
              </a:solidFill>
              <a:latin typeface="Calibri" charset="0"/>
            </a:endParaRPr>
          </a:p>
        </p:txBody>
      </p:sp>
      <p:sp>
        <p:nvSpPr>
          <p:cNvPr id="3174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Additional information (including documentation and videos) is at </a:t>
            </a:r>
            <a:r>
              <a:rPr lang="en-US" altLang="en-US" sz="3200" dirty="0">
                <a:solidFill>
                  <a:srgbClr val="990000"/>
                </a:solidFill>
                <a:latin typeface="Calibri" charset="0"/>
                <a:hlinkClick r:id="rId3"/>
              </a:rPr>
              <a:t>https://github.com/informatics-isi-edu/rbk-public/wiki</a:t>
            </a:r>
          </a:p>
          <a:p>
            <a:pPr eaLnBrk="1" hangingPunct="1">
              <a:spcBef>
                <a:spcPts val="800"/>
              </a:spcBef>
              <a:buClr>
                <a:srgbClr val="990000"/>
              </a:buClr>
              <a:buFont typeface="Arial" charset="0"/>
              <a:buChar char="•"/>
            </a:pPr>
            <a:r>
              <a:rPr lang="en-US" altLang="en-US" sz="3200" dirty="0">
                <a:solidFill>
                  <a:srgbClr val="990000"/>
                </a:solidFill>
                <a:latin typeface="Calibri" charset="0"/>
              </a:rPr>
              <a:t>Feedback/questions: </a:t>
            </a:r>
            <a:r>
              <a:rPr lang="en-US" altLang="en-US" sz="3200" dirty="0" smtClean="0">
                <a:solidFill>
                  <a:srgbClr val="990000"/>
                </a:solidFill>
                <a:latin typeface="Calibri" charset="0"/>
                <a:hlinkClick r:id="rId4"/>
              </a:rPr>
              <a:t>help@rebuildingakidney.org</a:t>
            </a:r>
            <a:r>
              <a:rPr lang="en-US" altLang="en-US" sz="3200" dirty="0" smtClean="0">
                <a:solidFill>
                  <a:srgbClr val="990000"/>
                </a:solidFill>
                <a:latin typeface="Calibri" charset="0"/>
              </a:rPr>
              <a:t> or </a:t>
            </a:r>
            <a:r>
              <a:rPr lang="en-US" altLang="en-US" sz="3200" dirty="0" smtClean="0">
                <a:solidFill>
                  <a:srgbClr val="990000"/>
                </a:solidFill>
                <a:latin typeface="Calibri" charset="0"/>
                <a:hlinkClick r:id="rId5"/>
              </a:rPr>
              <a:t>help@gudmap.org</a:t>
            </a:r>
            <a:r>
              <a:rPr lang="en-US" altLang="en-US" sz="3200" dirty="0" smtClean="0">
                <a:solidFill>
                  <a:srgbClr val="990000"/>
                </a:solidFill>
                <a:latin typeface="Calibri" charset="0"/>
              </a:rPr>
              <a:t> </a:t>
            </a:r>
            <a:endParaRPr lang="en-US" altLang="en-US" sz="32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Authentication Required</a:t>
            </a:r>
          </a:p>
        </p:txBody>
      </p:sp>
      <p:sp>
        <p:nvSpPr>
          <p:cNvPr id="1843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a:solidFill>
                  <a:srgbClr val="990000"/>
                </a:solidFill>
                <a:latin typeface="Calibri" charset="0"/>
              </a:rPr>
              <a:t>In order to edit records on the GUDMAP/RBK Data Browser, you must be a member of the “</a:t>
            </a:r>
            <a:r>
              <a:rPr lang="en-US" altLang="en-US" sz="3200" b="1" dirty="0">
                <a:solidFill>
                  <a:srgbClr val="990000"/>
                </a:solidFill>
                <a:latin typeface="Calibri" charset="0"/>
              </a:rPr>
              <a:t>kidney-writers</a:t>
            </a:r>
            <a:r>
              <a:rPr lang="en-US" altLang="en-US" sz="3200" dirty="0">
                <a:solidFill>
                  <a:srgbClr val="990000"/>
                </a:solidFill>
                <a:latin typeface="Calibri" charset="0"/>
              </a:rPr>
              <a:t>” group (via Globus).</a:t>
            </a:r>
          </a:p>
          <a:p>
            <a:pPr lvl="1" eaLnBrk="1" hangingPunct="1">
              <a:spcBef>
                <a:spcPts val="800"/>
              </a:spcBef>
              <a:buClr>
                <a:srgbClr val="990000"/>
              </a:buClr>
              <a:buFont typeface="Arial" charset="0"/>
              <a:buChar char="•"/>
            </a:pPr>
            <a:r>
              <a:rPr lang="en-US" altLang="en-US" dirty="0">
                <a:solidFill>
                  <a:srgbClr val="990000"/>
                </a:solidFill>
                <a:latin typeface="Calibri" charset="0"/>
              </a:rPr>
              <a:t>Go to: </a:t>
            </a:r>
            <a:r>
              <a:rPr lang="en-US" altLang="en-US" dirty="0">
                <a:solidFill>
                  <a:srgbClr val="990000"/>
                </a:solidFill>
                <a:latin typeface="Calibri" charset="0"/>
                <a:hlinkClick r:id="rId3"/>
              </a:rPr>
              <a:t>https://www.globus.org/app/groups/af0b4010-5b75-11e6-9575-22000aef184d/about</a:t>
            </a:r>
            <a:r>
              <a:rPr lang="en-US" altLang="en-US" dirty="0">
                <a:solidFill>
                  <a:srgbClr val="990000"/>
                </a:solidFill>
                <a:latin typeface="Calibri" charset="0"/>
              </a:rPr>
              <a:t> </a:t>
            </a:r>
          </a:p>
          <a:p>
            <a:pPr lvl="1" eaLnBrk="1" hangingPunct="1">
              <a:spcBef>
                <a:spcPts val="800"/>
              </a:spcBef>
              <a:buClr>
                <a:srgbClr val="990000"/>
              </a:buClr>
              <a:buFont typeface="Arial" charset="0"/>
              <a:buChar char="•"/>
            </a:pPr>
            <a:r>
              <a:rPr lang="en-US" altLang="en-US" dirty="0">
                <a:solidFill>
                  <a:srgbClr val="990000"/>
                </a:solidFill>
                <a:latin typeface="Calibri" charset="0"/>
              </a:rPr>
              <a:t>If you have never signed into Globus before, choose your login (use your institution, Google, or ORCID ID credentials or create a unique </a:t>
            </a:r>
            <a:r>
              <a:rPr lang="en-US" altLang="en-US" dirty="0" err="1">
                <a:solidFill>
                  <a:srgbClr val="990000"/>
                </a:solidFill>
                <a:latin typeface="Calibri" charset="0"/>
              </a:rPr>
              <a:t>GlobusID</a:t>
            </a:r>
            <a:r>
              <a:rPr lang="en-US" altLang="en-US" dirty="0">
                <a:solidFill>
                  <a:srgbClr val="990000"/>
                </a:solidFill>
                <a:latin typeface="Calibri" charset="0"/>
              </a:rPr>
              <a:t> account).</a:t>
            </a:r>
          </a:p>
          <a:p>
            <a:pPr lvl="1" eaLnBrk="1" hangingPunct="1">
              <a:spcBef>
                <a:spcPts val="800"/>
              </a:spcBef>
              <a:buClr>
                <a:srgbClr val="990000"/>
              </a:buClr>
              <a:buFont typeface="Arial" charset="0"/>
              <a:buChar char="•"/>
            </a:pPr>
            <a:r>
              <a:rPr lang="en-US" altLang="en-US" dirty="0">
                <a:solidFill>
                  <a:srgbClr val="990000"/>
                </a:solidFill>
                <a:latin typeface="Calibri" charset="0"/>
              </a:rPr>
              <a:t>Click “Join” to request membership to the “kidney-writers” group (approval required). You will receive email </a:t>
            </a:r>
            <a:r>
              <a:rPr lang="en-US" altLang="en-US" dirty="0" smtClean="0">
                <a:solidFill>
                  <a:srgbClr val="990000"/>
                </a:solidFill>
                <a:latin typeface="Calibri" charset="0"/>
              </a:rPr>
              <a:t>when </a:t>
            </a:r>
            <a:r>
              <a:rPr lang="en-US" altLang="en-US" dirty="0">
                <a:solidFill>
                  <a:srgbClr val="990000"/>
                </a:solidFill>
                <a:latin typeface="Calibri" charset="0"/>
              </a:rPr>
              <a:t>your account has been added to </a:t>
            </a:r>
            <a:r>
              <a:rPr lang="en-US" altLang="en-US" b="1" dirty="0">
                <a:solidFill>
                  <a:srgbClr val="990000"/>
                </a:solidFill>
                <a:latin typeface="Calibri" charset="0"/>
              </a:rPr>
              <a:t>kidney-writers</a:t>
            </a:r>
            <a:r>
              <a:rPr lang="en-US" altLang="en-US" dirty="0">
                <a:solidFill>
                  <a:srgbClr val="990000"/>
                </a:solidFill>
                <a:latin typeface="Calibri"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48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a:solidFill>
                  <a:srgbClr val="990000"/>
                </a:solidFill>
                <a:latin typeface="Calibri" charset="0"/>
              </a:rPr>
              <a:t>Creating Protocol Records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722700"/>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
              <a:t>Data Model Overview</a:t>
            </a:r>
          </a:p>
        </p:txBody>
      </p:sp>
      <p:sp>
        <p:nvSpPr>
          <p:cNvPr id="61" name="Shape 61"/>
          <p:cNvSpPr txBox="1"/>
          <p:nvPr/>
        </p:nvSpPr>
        <p:spPr>
          <a:xfrm>
            <a:off x="444500" y="3306226"/>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Antibody</a:t>
            </a:r>
          </a:p>
        </p:txBody>
      </p:sp>
      <p:sp>
        <p:nvSpPr>
          <p:cNvPr id="62" name="Shape 62"/>
          <p:cNvSpPr txBox="1"/>
          <p:nvPr/>
        </p:nvSpPr>
        <p:spPr>
          <a:xfrm>
            <a:off x="444500" y="2402575"/>
            <a:ext cx="1512900" cy="639900"/>
          </a:xfrm>
          <a:prstGeom prst="rect">
            <a:avLst/>
          </a:prstGeom>
          <a:solidFill>
            <a:srgbClr val="B6D7A8"/>
          </a:solidFill>
          <a:ln>
            <a:solidFill>
              <a:schemeClr val="tx1"/>
            </a:solid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b="1" dirty="0">
                <a:solidFill>
                  <a:srgbClr val="990000"/>
                </a:solidFill>
              </a:rPr>
              <a:t>Protocols</a:t>
            </a:r>
          </a:p>
        </p:txBody>
      </p:sp>
      <p:sp>
        <p:nvSpPr>
          <p:cNvPr id="63" name="Shape 63"/>
          <p:cNvSpPr txBox="1"/>
          <p:nvPr/>
        </p:nvSpPr>
        <p:spPr>
          <a:xfrm>
            <a:off x="444500" y="4199224"/>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RNASeq</a:t>
            </a:r>
          </a:p>
        </p:txBody>
      </p:sp>
      <p:sp>
        <p:nvSpPr>
          <p:cNvPr id="64" name="Shape 64"/>
          <p:cNvSpPr txBox="1"/>
          <p:nvPr/>
        </p:nvSpPr>
        <p:spPr>
          <a:xfrm>
            <a:off x="2506925" y="23918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500" dirty="0">
                <a:solidFill>
                  <a:srgbClr val="990000"/>
                </a:solidFill>
              </a:rPr>
              <a:t>Immunofluorescence (IF) Images</a:t>
            </a:r>
          </a:p>
        </p:txBody>
      </p:sp>
      <p:sp>
        <p:nvSpPr>
          <p:cNvPr id="65" name="Shape 65"/>
          <p:cNvSpPr txBox="1"/>
          <p:nvPr/>
        </p:nvSpPr>
        <p:spPr>
          <a:xfrm>
            <a:off x="7126100" y="2365550"/>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Genes</a:t>
            </a:r>
          </a:p>
        </p:txBody>
      </p:sp>
      <p:sp>
        <p:nvSpPr>
          <p:cNvPr id="66" name="Shape 66"/>
          <p:cNvSpPr txBox="1"/>
          <p:nvPr/>
        </p:nvSpPr>
        <p:spPr>
          <a:xfrm>
            <a:off x="7126100" y="3306226"/>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Anatomy</a:t>
            </a:r>
          </a:p>
        </p:txBody>
      </p:sp>
      <p:sp>
        <p:nvSpPr>
          <p:cNvPr id="67" name="Shape 67"/>
          <p:cNvSpPr txBox="1"/>
          <p:nvPr/>
        </p:nvSpPr>
        <p:spPr>
          <a:xfrm>
            <a:off x="7126100" y="4199224"/>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Developmental Stages</a:t>
            </a:r>
          </a:p>
        </p:txBody>
      </p:sp>
      <p:sp>
        <p:nvSpPr>
          <p:cNvPr id="68" name="Shape 68"/>
          <p:cNvSpPr txBox="1"/>
          <p:nvPr/>
        </p:nvSpPr>
        <p:spPr>
          <a:xfrm>
            <a:off x="5033474" y="2365550"/>
            <a:ext cx="14865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Cell Lines</a:t>
            </a:r>
          </a:p>
        </p:txBody>
      </p:sp>
      <p:sp>
        <p:nvSpPr>
          <p:cNvPr id="69" name="Shape 69"/>
          <p:cNvSpPr txBox="1"/>
          <p:nvPr/>
        </p:nvSpPr>
        <p:spPr>
          <a:xfrm>
            <a:off x="2506925" y="3306226"/>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Histological Images (HE)</a:t>
            </a:r>
          </a:p>
        </p:txBody>
      </p:sp>
      <p:sp>
        <p:nvSpPr>
          <p:cNvPr id="70" name="Shape 70"/>
          <p:cNvSpPr txBox="1"/>
          <p:nvPr/>
        </p:nvSpPr>
        <p:spPr>
          <a:xfrm>
            <a:off x="5022550" y="3306226"/>
            <a:ext cx="14865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Mouse Strains</a:t>
            </a:r>
          </a:p>
        </p:txBody>
      </p:sp>
      <p:sp>
        <p:nvSpPr>
          <p:cNvPr id="71" name="Shape 71"/>
          <p:cNvSpPr txBox="1"/>
          <p:nvPr/>
        </p:nvSpPr>
        <p:spPr>
          <a:xfrm>
            <a:off x="2506925" y="41992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In-Situ Hybridization (ISH) Specimen</a:t>
            </a:r>
          </a:p>
        </p:txBody>
      </p:sp>
    </p:spTree>
    <p:extLst>
      <p:ext uri="{BB962C8B-B14F-4D97-AF65-F5344CB8AC3E}">
        <p14:creationId xmlns:p14="http://schemas.microsoft.com/office/powerpoint/2010/main" val="1585118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Protocol Schema (Detailed)</a:t>
            </a:r>
          </a:p>
        </p:txBody>
      </p:sp>
      <p:sp>
        <p:nvSpPr>
          <p:cNvPr id="2" name="TextBox 1"/>
          <p:cNvSpPr txBox="1"/>
          <p:nvPr/>
        </p:nvSpPr>
        <p:spPr>
          <a:xfrm>
            <a:off x="2512419" y="6074717"/>
            <a:ext cx="3865161" cy="461665"/>
          </a:xfrm>
          <a:prstGeom prst="rect">
            <a:avLst/>
          </a:prstGeom>
          <a:noFill/>
        </p:spPr>
        <p:txBody>
          <a:bodyPr wrap="none" rtlCol="0">
            <a:spAutoFit/>
          </a:bodyPr>
          <a:lstStyle/>
          <a:p>
            <a:r>
              <a:rPr lang="en-US" dirty="0" smtClean="0">
                <a:solidFill>
                  <a:srgbClr val="990000"/>
                </a:solidFill>
              </a:rPr>
              <a:t>Based on </a:t>
            </a:r>
            <a:r>
              <a:rPr lang="en-US" i="1" dirty="0" smtClean="0">
                <a:solidFill>
                  <a:srgbClr val="990000"/>
                </a:solidFill>
              </a:rPr>
              <a:t>Nature Protocols</a:t>
            </a:r>
            <a:endParaRPr lang="en-US" i="1" dirty="0">
              <a:solidFill>
                <a:srgbClr val="99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1302275"/>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 dirty="0" smtClean="0"/>
              <a:t>Protocol</a:t>
            </a:r>
            <a:r>
              <a:rPr lang="en-US" dirty="0" smtClean="0"/>
              <a:t> Model (Detailed)</a:t>
            </a:r>
            <a:endParaRPr lang="en" dirty="0"/>
          </a:p>
        </p:txBody>
      </p:sp>
      <p:sp>
        <p:nvSpPr>
          <p:cNvPr id="77" name="Shape 77"/>
          <p:cNvSpPr/>
          <p:nvPr/>
        </p:nvSpPr>
        <p:spPr>
          <a:xfrm>
            <a:off x="3905250" y="266215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 sz="1800" dirty="0">
                <a:solidFill>
                  <a:srgbClr val="990000"/>
                </a:solidFill>
              </a:rPr>
              <a:t>Protocol</a:t>
            </a:r>
          </a:p>
        </p:txBody>
      </p:sp>
      <p:sp>
        <p:nvSpPr>
          <p:cNvPr id="78" name="Shape 78"/>
          <p:cNvSpPr/>
          <p:nvPr/>
        </p:nvSpPr>
        <p:spPr>
          <a:xfrm>
            <a:off x="1543050" y="372895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 sz="1800">
                <a:solidFill>
                  <a:srgbClr val="990000"/>
                </a:solidFill>
              </a:rPr>
              <a:t>Author</a:t>
            </a:r>
          </a:p>
        </p:txBody>
      </p:sp>
      <p:sp>
        <p:nvSpPr>
          <p:cNvPr id="79" name="Shape 79"/>
          <p:cNvSpPr/>
          <p:nvPr/>
        </p:nvSpPr>
        <p:spPr>
          <a:xfrm>
            <a:off x="6267450" y="372895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 sz="1800">
                <a:solidFill>
                  <a:srgbClr val="990000"/>
                </a:solidFill>
              </a:rPr>
              <a:t>Figure</a:t>
            </a:r>
          </a:p>
        </p:txBody>
      </p:sp>
      <p:sp>
        <p:nvSpPr>
          <p:cNvPr id="80" name="Shape 80"/>
          <p:cNvSpPr/>
          <p:nvPr/>
        </p:nvSpPr>
        <p:spPr>
          <a:xfrm>
            <a:off x="4667250" y="372895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 sz="1800">
                <a:solidFill>
                  <a:srgbClr val="990000"/>
                </a:solidFill>
              </a:rPr>
              <a:t>Keyword</a:t>
            </a:r>
          </a:p>
        </p:txBody>
      </p:sp>
      <p:sp>
        <p:nvSpPr>
          <p:cNvPr id="81" name="Shape 81"/>
          <p:cNvSpPr/>
          <p:nvPr/>
        </p:nvSpPr>
        <p:spPr>
          <a:xfrm>
            <a:off x="3067050" y="372895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 sz="1800">
                <a:solidFill>
                  <a:srgbClr val="990000"/>
                </a:solidFill>
              </a:rPr>
              <a:t>Subject</a:t>
            </a:r>
          </a:p>
        </p:txBody>
      </p:sp>
      <p:cxnSp>
        <p:nvCxnSpPr>
          <p:cNvPr id="82" name="Shape 82"/>
          <p:cNvCxnSpPr>
            <a:stCxn id="78" idx="0"/>
            <a:endCxn id="77" idx="2"/>
          </p:cNvCxnSpPr>
          <p:nvPr/>
        </p:nvCxnSpPr>
        <p:spPr>
          <a:xfrm rot="5400000" flipH="1" flipV="1">
            <a:off x="3048000" y="2243050"/>
            <a:ext cx="609600" cy="2362200"/>
          </a:xfrm>
          <a:prstGeom prst="bentConnector3">
            <a:avLst>
              <a:gd name="adj1" fmla="val 50000"/>
            </a:avLst>
          </a:prstGeom>
          <a:noFill/>
          <a:ln w="9525" cap="flat" cmpd="sng">
            <a:solidFill>
              <a:schemeClr val="dk2"/>
            </a:solidFill>
            <a:prstDash val="solid"/>
            <a:round/>
            <a:headEnd type="none" w="lg" len="lg"/>
            <a:tailEnd type="triangle" w="lg" len="lg"/>
          </a:ln>
        </p:spPr>
      </p:cxnSp>
      <p:cxnSp>
        <p:nvCxnSpPr>
          <p:cNvPr id="83" name="Shape 83"/>
          <p:cNvCxnSpPr>
            <a:stCxn id="80" idx="0"/>
            <a:endCxn id="77" idx="2"/>
          </p:cNvCxnSpPr>
          <p:nvPr/>
        </p:nvCxnSpPr>
        <p:spPr>
          <a:xfrm rot="16200000" flipV="1">
            <a:off x="4610100" y="3043150"/>
            <a:ext cx="609600" cy="762000"/>
          </a:xfrm>
          <a:prstGeom prst="bentConnector3">
            <a:avLst>
              <a:gd name="adj1" fmla="val 50000"/>
            </a:avLst>
          </a:prstGeom>
          <a:noFill/>
          <a:ln w="9525" cap="flat" cmpd="sng">
            <a:solidFill>
              <a:schemeClr val="dk2"/>
            </a:solidFill>
            <a:prstDash val="solid"/>
            <a:round/>
            <a:headEnd type="none" w="lg" len="lg"/>
            <a:tailEnd type="triangle" w="lg" len="lg"/>
          </a:ln>
        </p:spPr>
      </p:cxnSp>
      <p:cxnSp>
        <p:nvCxnSpPr>
          <p:cNvPr id="84" name="Shape 84"/>
          <p:cNvCxnSpPr>
            <a:stCxn id="79" idx="0"/>
            <a:endCxn id="77" idx="2"/>
          </p:cNvCxnSpPr>
          <p:nvPr/>
        </p:nvCxnSpPr>
        <p:spPr>
          <a:xfrm rot="16200000" flipV="1">
            <a:off x="5410200" y="2243050"/>
            <a:ext cx="609600" cy="2362200"/>
          </a:xfrm>
          <a:prstGeom prst="bentConnector3">
            <a:avLst>
              <a:gd name="adj1" fmla="val 50000"/>
            </a:avLst>
          </a:prstGeom>
          <a:noFill/>
          <a:ln w="9525" cap="flat" cmpd="sng">
            <a:solidFill>
              <a:schemeClr val="dk2"/>
            </a:solidFill>
            <a:prstDash val="solid"/>
            <a:round/>
            <a:headEnd type="none" w="lg" len="lg"/>
            <a:tailEnd type="triangle" w="lg" len="lg"/>
          </a:ln>
        </p:spPr>
      </p:cxnSp>
      <p:cxnSp>
        <p:nvCxnSpPr>
          <p:cNvPr id="85" name="Shape 85"/>
          <p:cNvCxnSpPr>
            <a:stCxn id="81" idx="0"/>
            <a:endCxn id="77" idx="2"/>
          </p:cNvCxnSpPr>
          <p:nvPr/>
        </p:nvCxnSpPr>
        <p:spPr>
          <a:xfrm rot="5400000" flipH="1" flipV="1">
            <a:off x="3810000" y="3005050"/>
            <a:ext cx="609600" cy="838200"/>
          </a:xfrm>
          <a:prstGeom prst="bentConnector3">
            <a:avLst>
              <a:gd name="adj1" fmla="val 50000"/>
            </a:avLst>
          </a:prstGeom>
          <a:noFill/>
          <a:ln w="9525" cap="flat" cmpd="sng">
            <a:solidFill>
              <a:schemeClr val="dk2"/>
            </a:solidFill>
            <a:prstDash val="solid"/>
            <a:round/>
            <a:headEnd type="none" w="lg" len="lg"/>
            <a:tailEnd type="triangle" w="lg" len="lg"/>
          </a:ln>
        </p:spPr>
      </p:cxnSp>
      <p:sp>
        <p:nvSpPr>
          <p:cNvPr id="86" name="Shape 86"/>
          <p:cNvSpPr txBox="1"/>
          <p:nvPr/>
        </p:nvSpPr>
        <p:spPr>
          <a:xfrm>
            <a:off x="6324600" y="4191000"/>
            <a:ext cx="1752600" cy="457200"/>
          </a:xfrm>
          <a:prstGeom prst="rect">
            <a:avLst/>
          </a:prstGeom>
          <a:noFill/>
          <a:ln>
            <a:noFill/>
          </a:ln>
        </p:spPr>
        <p:txBody>
          <a:bodyPr wrap="square" lIns="91425" tIns="91425" rIns="91425" bIns="91425" anchor="t" anchorCtr="0">
            <a:noAutofit/>
          </a:bodyPr>
          <a:lstStyle/>
          <a:p>
            <a:pPr>
              <a:spcBef>
                <a:spcPts val="0"/>
              </a:spcBef>
            </a:pPr>
            <a:r>
              <a:rPr lang="en" sz="1100" dirty="0">
                <a:solidFill>
                  <a:srgbClr val="0000FF"/>
                </a:solidFill>
              </a:rPr>
              <a:t>.jpg, .</a:t>
            </a:r>
            <a:r>
              <a:rPr lang="en" sz="1100" dirty="0" err="1">
                <a:solidFill>
                  <a:srgbClr val="0000FF"/>
                </a:solidFill>
              </a:rPr>
              <a:t>png</a:t>
            </a:r>
            <a:r>
              <a:rPr lang="en" sz="1100" dirty="0">
                <a:solidFill>
                  <a:srgbClr val="0000FF"/>
                </a:solidFill>
              </a:rPr>
              <a:t>, </a:t>
            </a:r>
            <a:r>
              <a:rPr lang="en" sz="1100" dirty="0" smtClean="0">
                <a:solidFill>
                  <a:srgbClr val="0000FF"/>
                </a:solidFill>
              </a:rPr>
              <a:t>pdf</a:t>
            </a:r>
            <a:r>
              <a:rPr lang="en-US" sz="1100" dirty="0" smtClean="0">
                <a:solidFill>
                  <a:srgbClr val="0000FF"/>
                </a:solidFill>
              </a:rPr>
              <a:t>, mp4, </a:t>
            </a:r>
            <a:r>
              <a:rPr lang="en-US" sz="1100" dirty="0" err="1" smtClean="0">
                <a:solidFill>
                  <a:srgbClr val="0000FF"/>
                </a:solidFill>
              </a:rPr>
              <a:t>mov</a:t>
            </a:r>
            <a:endParaRPr lang="en" sz="1100" dirty="0">
              <a:solidFill>
                <a:srgbClr val="0000FF"/>
              </a:solidFill>
            </a:endParaRPr>
          </a:p>
        </p:txBody>
      </p:sp>
      <p:sp>
        <p:nvSpPr>
          <p:cNvPr id="13" name="TextBox 12"/>
          <p:cNvSpPr txBox="1"/>
          <p:nvPr/>
        </p:nvSpPr>
        <p:spPr>
          <a:xfrm>
            <a:off x="2512419" y="6074717"/>
            <a:ext cx="3865161" cy="461665"/>
          </a:xfrm>
          <a:prstGeom prst="rect">
            <a:avLst/>
          </a:prstGeom>
          <a:noFill/>
        </p:spPr>
        <p:txBody>
          <a:bodyPr wrap="none" rtlCol="0">
            <a:spAutoFit/>
          </a:bodyPr>
          <a:lstStyle/>
          <a:p>
            <a:r>
              <a:rPr lang="en-US" dirty="0" smtClean="0">
                <a:solidFill>
                  <a:srgbClr val="990000"/>
                </a:solidFill>
              </a:rPr>
              <a:t>Based on </a:t>
            </a:r>
            <a:r>
              <a:rPr lang="en-US" i="1" dirty="0" smtClean="0">
                <a:solidFill>
                  <a:srgbClr val="990000"/>
                </a:solidFill>
              </a:rPr>
              <a:t>Nature Protocols</a:t>
            </a:r>
            <a:endParaRPr lang="en-US" i="1" dirty="0">
              <a:solidFill>
                <a:srgbClr val="990000"/>
              </a:solidFill>
            </a:endParaRPr>
          </a:p>
        </p:txBody>
      </p:sp>
    </p:spTree>
    <p:extLst>
      <p:ext uri="{BB962C8B-B14F-4D97-AF65-F5344CB8AC3E}">
        <p14:creationId xmlns:p14="http://schemas.microsoft.com/office/powerpoint/2010/main" val="52892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60"/>
          <p:cNvSpPr>
            <a:spLocks noChangeArrowheads="1"/>
          </p:cNvSpPr>
          <p:nvPr/>
        </p:nvSpPr>
        <p:spPr bwMode="auto">
          <a:xfrm>
            <a:off x="657225" y="26384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In preparation</a:t>
            </a:r>
          </a:p>
        </p:txBody>
      </p:sp>
      <p:sp>
        <p:nvSpPr>
          <p:cNvPr id="24578" name="Shape 61"/>
          <p:cNvSpPr>
            <a:spLocks noChangeArrowheads="1"/>
          </p:cNvSpPr>
          <p:nvPr/>
        </p:nvSpPr>
        <p:spPr bwMode="auto">
          <a:xfrm>
            <a:off x="2051050" y="1558925"/>
            <a:ext cx="9525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PI Review</a:t>
            </a:r>
          </a:p>
        </p:txBody>
      </p:sp>
      <p:sp>
        <p:nvSpPr>
          <p:cNvPr id="24579" name="Shape 62"/>
          <p:cNvSpPr>
            <a:spLocks noChangeArrowheads="1"/>
          </p:cNvSpPr>
          <p:nvPr/>
        </p:nvSpPr>
        <p:spPr bwMode="auto">
          <a:xfrm>
            <a:off x="3221038" y="1558925"/>
            <a:ext cx="1046162"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Submitted</a:t>
            </a:r>
          </a:p>
        </p:txBody>
      </p:sp>
      <p:sp>
        <p:nvSpPr>
          <p:cNvPr id="24580" name="Shape 63"/>
          <p:cNvSpPr>
            <a:spLocks noChangeArrowheads="1"/>
          </p:cNvSpPr>
          <p:nvPr/>
        </p:nvSpPr>
        <p:spPr bwMode="auto">
          <a:xfrm>
            <a:off x="4800600" y="37052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Biocuration Review</a:t>
            </a:r>
          </a:p>
        </p:txBody>
      </p:sp>
      <p:sp>
        <p:nvSpPr>
          <p:cNvPr id="24581" name="Shape 64"/>
          <p:cNvSpPr>
            <a:spLocks noChangeArrowheads="1"/>
          </p:cNvSpPr>
          <p:nvPr/>
        </p:nvSpPr>
        <p:spPr bwMode="auto">
          <a:xfrm>
            <a:off x="6335713" y="2638425"/>
            <a:ext cx="1203325"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Amendment</a:t>
            </a:r>
          </a:p>
        </p:txBody>
      </p:sp>
      <p:sp>
        <p:nvSpPr>
          <p:cNvPr id="24582" name="Shape 65"/>
          <p:cNvSpPr>
            <a:spLocks noChangeArrowheads="1"/>
          </p:cNvSpPr>
          <p:nvPr/>
        </p:nvSpPr>
        <p:spPr bwMode="auto">
          <a:xfrm>
            <a:off x="8001000" y="3719513"/>
            <a:ext cx="1092200" cy="1862137"/>
          </a:xfrm>
          <a:prstGeom prst="roundRect">
            <a:avLst>
              <a:gd name="adj" fmla="val 16667"/>
            </a:avLst>
          </a:prstGeom>
          <a:solidFill>
            <a:srgbClr val="FFF5CC"/>
          </a:solidFill>
          <a:ln w="9525">
            <a:solidFill>
              <a:schemeClr val="tx1"/>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b="1" dirty="0" smtClean="0">
                <a:solidFill>
                  <a:srgbClr val="990000"/>
                </a:solidFill>
              </a:rPr>
              <a:t>Release</a:t>
            </a:r>
            <a:br>
              <a:rPr lang="en-US" altLang="en-US" sz="1400" b="1" dirty="0" smtClean="0">
                <a:solidFill>
                  <a:srgbClr val="990000"/>
                </a:solidFill>
              </a:rPr>
            </a:br>
            <a:r>
              <a:rPr lang="en-US" altLang="en-US" sz="1400" b="1" dirty="0" smtClean="0">
                <a:solidFill>
                  <a:srgbClr val="990000"/>
                </a:solidFill>
              </a:rPr>
              <a:t/>
            </a:r>
            <a:br>
              <a:rPr lang="en-US" altLang="en-US" sz="1400" b="1" dirty="0" smtClean="0">
                <a:solidFill>
                  <a:srgbClr val="990000"/>
                </a:solidFill>
              </a:rPr>
            </a:br>
            <a:r>
              <a:rPr lang="en-US" altLang="en-US" sz="1400" b="1" dirty="0" smtClean="0">
                <a:solidFill>
                  <a:srgbClr val="990000"/>
                </a:solidFill>
              </a:rPr>
              <a:t>(Visible to public!)</a:t>
            </a:r>
            <a:endParaRPr lang="en-US" altLang="en-US" sz="1400" b="1" dirty="0">
              <a:solidFill>
                <a:srgbClr val="990000"/>
              </a:solidFill>
            </a:endParaRPr>
          </a:p>
        </p:txBody>
      </p:sp>
      <p:sp>
        <p:nvSpPr>
          <p:cNvPr id="24583" name="Shape 66"/>
          <p:cNvSpPr>
            <a:spLocks noChangeArrowheads="1"/>
          </p:cNvSpPr>
          <p:nvPr/>
        </p:nvSpPr>
        <p:spPr bwMode="auto">
          <a:xfrm>
            <a:off x="4800600" y="50006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Hub Attention</a:t>
            </a:r>
          </a:p>
        </p:txBody>
      </p:sp>
      <p:cxnSp>
        <p:nvCxnSpPr>
          <p:cNvPr id="24584" name="Shape 67"/>
          <p:cNvCxnSpPr>
            <a:cxnSpLocks noChangeShapeType="1"/>
          </p:cNvCxnSpPr>
          <p:nvPr/>
        </p:nvCxnSpPr>
        <p:spPr bwMode="auto">
          <a:xfrm rot="10800000" flipH="1">
            <a:off x="47625" y="2319338"/>
            <a:ext cx="9001125" cy="4762"/>
          </a:xfrm>
          <a:prstGeom prst="straightConnector1">
            <a:avLst/>
          </a:prstGeom>
          <a:noFill/>
          <a:ln w="9525">
            <a:solidFill>
              <a:schemeClr val="tx2"/>
            </a:solidFill>
            <a:prstDash val="dot"/>
            <a:round/>
            <a:headEnd type="none" w="lg" len="lg"/>
            <a:tailEnd type="none" w="lg" len="lg"/>
          </a:ln>
          <a:extLst>
            <a:ext uri="{909E8E84-426E-40DD-AFC4-6F175D3DCCD1}">
              <a14:hiddenFill xmlns:a14="http://schemas.microsoft.com/office/drawing/2010/main">
                <a:noFill/>
              </a14:hiddenFill>
            </a:ext>
          </a:extLst>
        </p:spPr>
      </p:cxnSp>
      <p:cxnSp>
        <p:nvCxnSpPr>
          <p:cNvPr id="24585" name="Shape 68"/>
          <p:cNvCxnSpPr>
            <a:cxnSpLocks noChangeShapeType="1"/>
          </p:cNvCxnSpPr>
          <p:nvPr/>
        </p:nvCxnSpPr>
        <p:spPr bwMode="auto">
          <a:xfrm rot="10800000" flipH="1">
            <a:off x="63500" y="3462338"/>
            <a:ext cx="8993188" cy="4762"/>
          </a:xfrm>
          <a:prstGeom prst="straightConnector1">
            <a:avLst/>
          </a:prstGeom>
          <a:noFill/>
          <a:ln w="9525">
            <a:solidFill>
              <a:schemeClr val="tx2"/>
            </a:solidFill>
            <a:prstDash val="dot"/>
            <a:round/>
            <a:headEnd type="none" w="lg" len="lg"/>
            <a:tailEnd type="none" w="lg" len="lg"/>
          </a:ln>
          <a:extLst>
            <a:ext uri="{909E8E84-426E-40DD-AFC4-6F175D3DCCD1}">
              <a14:hiddenFill xmlns:a14="http://schemas.microsoft.com/office/drawing/2010/main">
                <a:noFill/>
              </a14:hiddenFill>
            </a:ext>
          </a:extLst>
        </p:spPr>
      </p:cxnSp>
      <p:cxnSp>
        <p:nvCxnSpPr>
          <p:cNvPr id="24586" name="Shape 69"/>
          <p:cNvCxnSpPr>
            <a:cxnSpLocks noChangeShapeType="1"/>
          </p:cNvCxnSpPr>
          <p:nvPr/>
        </p:nvCxnSpPr>
        <p:spPr bwMode="auto">
          <a:xfrm>
            <a:off x="69850" y="4616450"/>
            <a:ext cx="8993188" cy="11113"/>
          </a:xfrm>
          <a:prstGeom prst="straightConnector1">
            <a:avLst/>
          </a:prstGeom>
          <a:noFill/>
          <a:ln w="9525">
            <a:solidFill>
              <a:schemeClr val="tx2"/>
            </a:solidFill>
            <a:prstDash val="dot"/>
            <a:round/>
            <a:headEnd type="none" w="lg" len="lg"/>
            <a:tailEnd type="none" w="lg" len="lg"/>
          </a:ln>
          <a:extLst>
            <a:ext uri="{909E8E84-426E-40DD-AFC4-6F175D3DCCD1}">
              <a14:hiddenFill xmlns:a14="http://schemas.microsoft.com/office/drawing/2010/main">
                <a:noFill/>
              </a14:hiddenFill>
            </a:ext>
          </a:extLst>
        </p:spPr>
      </p:cxnSp>
      <p:sp>
        <p:nvSpPr>
          <p:cNvPr id="24587" name="Shape 70"/>
          <p:cNvSpPr>
            <a:spLocks noChangeArrowheads="1"/>
          </p:cNvSpPr>
          <p:nvPr/>
        </p:nvSpPr>
        <p:spPr bwMode="auto">
          <a:xfrm rot="-5400000">
            <a:off x="-143668" y="1586706"/>
            <a:ext cx="900112" cy="428625"/>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a:t>
            </a:r>
          </a:p>
        </p:txBody>
      </p:sp>
      <p:sp>
        <p:nvSpPr>
          <p:cNvPr id="24588" name="Shape 71"/>
          <p:cNvSpPr>
            <a:spLocks noChangeArrowheads="1"/>
          </p:cNvSpPr>
          <p:nvPr/>
        </p:nvSpPr>
        <p:spPr bwMode="auto">
          <a:xfrm rot="-5400000">
            <a:off x="-210344" y="2688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 Lab Members</a:t>
            </a:r>
          </a:p>
        </p:txBody>
      </p:sp>
      <p:sp>
        <p:nvSpPr>
          <p:cNvPr id="24589" name="Shape 72"/>
          <p:cNvSpPr>
            <a:spLocks noChangeArrowheads="1"/>
          </p:cNvSpPr>
          <p:nvPr/>
        </p:nvSpPr>
        <p:spPr bwMode="auto">
          <a:xfrm rot="-5400000">
            <a:off x="-210344" y="3831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Bio Curator</a:t>
            </a:r>
          </a:p>
        </p:txBody>
      </p:sp>
      <p:sp>
        <p:nvSpPr>
          <p:cNvPr id="24590" name="Shape 73"/>
          <p:cNvSpPr>
            <a:spLocks noChangeArrowheads="1"/>
          </p:cNvSpPr>
          <p:nvPr/>
        </p:nvSpPr>
        <p:spPr bwMode="auto">
          <a:xfrm rot="-5400000">
            <a:off x="-210344" y="4974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Hub</a:t>
            </a:r>
          </a:p>
        </p:txBody>
      </p:sp>
      <p:cxnSp>
        <p:nvCxnSpPr>
          <p:cNvPr id="24591" name="Shape 74"/>
          <p:cNvCxnSpPr>
            <a:cxnSpLocks noChangeShapeType="1"/>
            <a:stCxn id="24577" idx="3"/>
            <a:endCxn id="24578" idx="1"/>
          </p:cNvCxnSpPr>
          <p:nvPr/>
        </p:nvCxnSpPr>
        <p:spPr bwMode="auto">
          <a:xfrm rot="10800000" flipH="1">
            <a:off x="1800225" y="1811338"/>
            <a:ext cx="250825" cy="1079500"/>
          </a:xfrm>
          <a:prstGeom prst="bentConnector3">
            <a:avLst>
              <a:gd name="adj1" fmla="val 50028"/>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2" name="Shape 75"/>
          <p:cNvCxnSpPr>
            <a:cxnSpLocks noChangeShapeType="1"/>
            <a:stCxn id="24578" idx="3"/>
            <a:endCxn id="24579" idx="1"/>
          </p:cNvCxnSpPr>
          <p:nvPr/>
        </p:nvCxnSpPr>
        <p:spPr bwMode="auto">
          <a:xfrm>
            <a:off x="3003550" y="1811338"/>
            <a:ext cx="217488" cy="1587"/>
          </a:xfrm>
          <a:prstGeom prst="bentConnector3">
            <a:avLst>
              <a:gd name="adj1" fmla="val 50014"/>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3" name="Shape 76"/>
          <p:cNvCxnSpPr>
            <a:cxnSpLocks noChangeShapeType="1"/>
            <a:stCxn id="24579" idx="3"/>
            <a:endCxn id="24580" idx="1"/>
          </p:cNvCxnSpPr>
          <p:nvPr/>
        </p:nvCxnSpPr>
        <p:spPr bwMode="auto">
          <a:xfrm>
            <a:off x="4267200" y="1811338"/>
            <a:ext cx="533400" cy="2146300"/>
          </a:xfrm>
          <a:prstGeom prst="bentConnector3">
            <a:avLst>
              <a:gd name="adj1" fmla="val 50000"/>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4" name="Shape 77"/>
          <p:cNvCxnSpPr>
            <a:cxnSpLocks noChangeShapeType="1"/>
            <a:stCxn id="24579" idx="2"/>
            <a:endCxn id="24583" idx="1"/>
          </p:cNvCxnSpPr>
          <p:nvPr/>
        </p:nvCxnSpPr>
        <p:spPr bwMode="auto">
          <a:xfrm rot="16200000" flipH="1">
            <a:off x="2677319" y="3129756"/>
            <a:ext cx="3189288" cy="1057275"/>
          </a:xfrm>
          <a:prstGeom prst="bentConnector2">
            <a:avLst/>
          </a:prstGeom>
          <a:noFill/>
          <a:ln w="28575">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cxnSp>
        <p:nvCxnSpPr>
          <p:cNvPr id="24595" name="Shape 78"/>
          <p:cNvCxnSpPr>
            <a:cxnSpLocks noChangeShapeType="1"/>
            <a:stCxn id="24579" idx="3"/>
            <a:endCxn id="24582" idx="0"/>
          </p:cNvCxnSpPr>
          <p:nvPr/>
        </p:nvCxnSpPr>
        <p:spPr bwMode="auto">
          <a:xfrm>
            <a:off x="4267200" y="1811338"/>
            <a:ext cx="4279900" cy="1908175"/>
          </a:xfrm>
          <a:prstGeom prst="bentConnector2">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6" name="Shape 79"/>
          <p:cNvCxnSpPr>
            <a:cxnSpLocks noChangeShapeType="1"/>
            <a:stCxn id="24580" idx="0"/>
            <a:endCxn id="24581" idx="1"/>
          </p:cNvCxnSpPr>
          <p:nvPr/>
        </p:nvCxnSpPr>
        <p:spPr bwMode="auto">
          <a:xfrm rot="-5400000">
            <a:off x="5446713" y="2816225"/>
            <a:ext cx="814387" cy="963613"/>
          </a:xfrm>
          <a:prstGeom prst="bentConnector2">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7" name="Shape 80"/>
          <p:cNvCxnSpPr>
            <a:cxnSpLocks noChangeShapeType="1"/>
            <a:endCxn id="24580" idx="3"/>
          </p:cNvCxnSpPr>
          <p:nvPr/>
        </p:nvCxnSpPr>
        <p:spPr bwMode="auto">
          <a:xfrm flipH="1">
            <a:off x="5943600" y="3143250"/>
            <a:ext cx="838200" cy="814388"/>
          </a:xfrm>
          <a:prstGeom prst="bentConnector3">
            <a:avLst>
              <a:gd name="adj1" fmla="val 1398"/>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8" name="Shape 81"/>
          <p:cNvCxnSpPr>
            <a:cxnSpLocks noChangeShapeType="1"/>
          </p:cNvCxnSpPr>
          <p:nvPr/>
        </p:nvCxnSpPr>
        <p:spPr bwMode="auto">
          <a:xfrm>
            <a:off x="52578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599" name="Shape 82"/>
          <p:cNvCxnSpPr>
            <a:cxnSpLocks noChangeShapeType="1"/>
          </p:cNvCxnSpPr>
          <p:nvPr/>
        </p:nvCxnSpPr>
        <p:spPr bwMode="auto">
          <a:xfrm rot="10800000">
            <a:off x="54864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600" name="Shape 83"/>
          <p:cNvCxnSpPr>
            <a:cxnSpLocks noChangeShapeType="1"/>
          </p:cNvCxnSpPr>
          <p:nvPr/>
        </p:nvCxnSpPr>
        <p:spPr bwMode="auto">
          <a:xfrm>
            <a:off x="5983288" y="4097338"/>
            <a:ext cx="2041525" cy="0"/>
          </a:xfrm>
          <a:prstGeom prst="straightConnector1">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sp>
        <p:nvSpPr>
          <p:cNvPr id="24601" name="Shape 84"/>
          <p:cNvSpPr txBox="1">
            <a:spLocks noChangeArrowheads="1"/>
          </p:cNvSpPr>
          <p:nvPr/>
        </p:nvSpPr>
        <p:spPr bwMode="auto">
          <a:xfrm>
            <a:off x="5329238" y="2795588"/>
            <a:ext cx="9191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 annotation</a:t>
            </a:r>
          </a:p>
        </p:txBody>
      </p:sp>
      <p:sp>
        <p:nvSpPr>
          <p:cNvPr id="24602" name="Shape 85"/>
          <p:cNvSpPr txBox="1">
            <a:spLocks noChangeArrowheads="1"/>
          </p:cNvSpPr>
          <p:nvPr/>
        </p:nvSpPr>
        <p:spPr bwMode="auto">
          <a:xfrm>
            <a:off x="5943600" y="3336925"/>
            <a:ext cx="9445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 annotation</a:t>
            </a:r>
          </a:p>
        </p:txBody>
      </p:sp>
      <p:sp>
        <p:nvSpPr>
          <p:cNvPr id="24603" name="Shape 86"/>
          <p:cNvSpPr txBox="1">
            <a:spLocks noChangeArrowheads="1"/>
          </p:cNvSpPr>
          <p:nvPr/>
        </p:nvSpPr>
        <p:spPr bwMode="auto">
          <a:xfrm>
            <a:off x="4191000" y="4175125"/>
            <a:ext cx="1219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need model extension</a:t>
            </a:r>
          </a:p>
        </p:txBody>
      </p:sp>
      <p:sp>
        <p:nvSpPr>
          <p:cNvPr id="24604" name="Shape 87"/>
          <p:cNvSpPr txBox="1">
            <a:spLocks noChangeArrowheads="1"/>
          </p:cNvSpPr>
          <p:nvPr/>
        </p:nvSpPr>
        <p:spPr bwMode="auto">
          <a:xfrm>
            <a:off x="5410200" y="4175125"/>
            <a:ext cx="990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extended model</a:t>
            </a:r>
          </a:p>
        </p:txBody>
      </p:sp>
      <p:sp>
        <p:nvSpPr>
          <p:cNvPr id="88" name="Shape 88"/>
          <p:cNvSpPr txBox="1"/>
          <p:nvPr/>
        </p:nvSpPr>
        <p:spPr>
          <a:xfrm>
            <a:off x="4495800" y="1771650"/>
            <a:ext cx="2112963" cy="1143000"/>
          </a:xfrm>
          <a:prstGeom prst="rect">
            <a:avLst/>
          </a:prstGeom>
          <a:noFill/>
          <a:ln>
            <a:noFill/>
          </a:ln>
        </p:spPr>
        <p:txBody>
          <a:bodyPr lIns="91425" tIns="91425" rIns="91425" bIns="91425"/>
          <a:lstStyle/>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err="1">
                <a:solidFill>
                  <a:schemeClr val="tx1"/>
                </a:solidFill>
              </a:rPr>
              <a:t>RNASeq</a:t>
            </a:r>
            <a:r>
              <a:rPr lang="en" sz="1000" dirty="0">
                <a:solidFill>
                  <a:schemeClr val="tx1"/>
                </a:solidFill>
              </a:rPr>
              <a:t>: Samples</a:t>
            </a:r>
          </a:p>
          <a:p>
            <a:pPr eaLnBrk="1" hangingPunct="1">
              <a:spcBef>
                <a:spcPts val="0"/>
              </a:spcBef>
              <a:buClr>
                <a:srgbClr val="000000"/>
              </a:buClr>
              <a:buSzPct val="100000"/>
              <a:buFont typeface="Times New Roman" charset="0"/>
              <a:buNone/>
              <a:defRPr/>
            </a:pPr>
            <a:r>
              <a:rPr lang="en" sz="1000" dirty="0">
                <a:solidFill>
                  <a:schemeClr val="tx1"/>
                </a:solidFill>
              </a:rPr>
              <a:t>- Antibody List, Antibody tests</a:t>
            </a:r>
          </a:p>
          <a:p>
            <a:pPr eaLnBrk="1" hangingPunct="1">
              <a:spcBef>
                <a:spcPts val="0"/>
              </a:spcBef>
              <a:buClr>
                <a:srgbClr val="000000"/>
              </a:buClr>
              <a:buSzPct val="100000"/>
              <a:buFont typeface="Times New Roman" charset="0"/>
              <a:buNone/>
              <a:defRPr/>
            </a:pPr>
            <a:r>
              <a:rPr lang="en" sz="1000" dirty="0">
                <a:solidFill>
                  <a:schemeClr val="tx1"/>
                </a:solidFill>
              </a:rPr>
              <a:t>- Cell lines, Mouse strains</a:t>
            </a:r>
          </a:p>
          <a:p>
            <a:pPr indent="-69850" eaLnBrk="1" hangingPunct="1">
              <a:spcBef>
                <a:spcPts val="0"/>
              </a:spcBef>
              <a:buClr>
                <a:schemeClr val="dk1"/>
              </a:buClr>
              <a:buSzPts val="1100"/>
              <a:buFont typeface="Times New Roman" charset="0"/>
              <a:buNone/>
              <a:defRPr/>
            </a:pPr>
            <a:r>
              <a:rPr lang="en" sz="1000" dirty="0">
                <a:solidFill>
                  <a:schemeClr val="tx1"/>
                </a:solidFill>
              </a:rPr>
              <a:t>- IF images</a:t>
            </a:r>
          </a:p>
          <a:p>
            <a:pPr eaLnBrk="1" hangingPunct="1">
              <a:spcBef>
                <a:spcPts val="0"/>
              </a:spcBef>
              <a:buClr>
                <a:srgbClr val="000000"/>
              </a:buClr>
              <a:buSzPct val="100000"/>
              <a:buFont typeface="Times New Roman" charset="0"/>
              <a:buNone/>
              <a:defRPr/>
            </a:pPr>
            <a:r>
              <a:rPr lang="en" sz="1000" dirty="0">
                <a:solidFill>
                  <a:schemeClr val="tx1"/>
                </a:solidFill>
              </a:rPr>
              <a:t>- H&amp;E images</a:t>
            </a:r>
          </a:p>
          <a:p>
            <a:pPr eaLnBrk="1" hangingPunct="1">
              <a:spcBef>
                <a:spcPts val="0"/>
              </a:spcBef>
              <a:buClr>
                <a:srgbClr val="000000"/>
              </a:buClr>
              <a:buSzPct val="100000"/>
              <a:buFont typeface="Times New Roman" charset="0"/>
              <a:buNone/>
              <a:defRPr/>
            </a:pPr>
            <a:r>
              <a:rPr lang="en" sz="1000" dirty="0">
                <a:solidFill>
                  <a:schemeClr val="tx1"/>
                </a:solidFill>
              </a:rPr>
              <a:t>- ISH specimens</a:t>
            </a:r>
          </a:p>
          <a:p>
            <a:pPr eaLnBrk="1" hangingPunct="1">
              <a:spcBef>
                <a:spcPts val="0"/>
              </a:spcBef>
              <a:buClr>
                <a:srgbClr val="000000"/>
              </a:buClr>
              <a:buSzPct val="100000"/>
              <a:buFont typeface="Times New Roman" charset="0"/>
              <a:buNone/>
              <a:defRPr/>
            </a:pPr>
            <a:endParaRPr sz="1000" dirty="0">
              <a:solidFill>
                <a:schemeClr val="tx1"/>
              </a:solidFill>
            </a:endParaRPr>
          </a:p>
        </p:txBody>
      </p:sp>
      <p:sp>
        <p:nvSpPr>
          <p:cNvPr id="24606" name="Shape 89"/>
          <p:cNvSpPr txBox="1">
            <a:spLocks noChangeArrowheads="1"/>
          </p:cNvSpPr>
          <p:nvPr/>
        </p:nvSpPr>
        <p:spPr bwMode="auto">
          <a:xfrm>
            <a:off x="6213475" y="1208088"/>
            <a:ext cx="2466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chemeClr val="tx1"/>
                </a:solidFill>
              </a:rPr>
              <a:t>- RNASeq: Studies, Replicates, Single cell metrics, Files</a:t>
            </a:r>
          </a:p>
          <a:p>
            <a:pPr eaLnBrk="1" hangingPunct="1">
              <a:buClr>
                <a:srgbClr val="000000"/>
              </a:buClr>
              <a:buSzPct val="100000"/>
              <a:buFont typeface="Times New Roman" charset="0"/>
              <a:buNone/>
            </a:pPr>
            <a:r>
              <a:rPr lang="en-US" altLang="en-US" sz="1000">
                <a:solidFill>
                  <a:schemeClr val="tx1"/>
                </a:solidFill>
              </a:rPr>
              <a:t>- IF videos </a:t>
            </a:r>
          </a:p>
        </p:txBody>
      </p:sp>
      <p:sp>
        <p:nvSpPr>
          <p:cNvPr id="24607" name="Shape 90"/>
          <p:cNvSpPr txBox="1">
            <a:spLocks noChangeArrowheads="1"/>
          </p:cNvSpPr>
          <p:nvPr/>
        </p:nvSpPr>
        <p:spPr bwMode="auto">
          <a:xfrm>
            <a:off x="2667000" y="2551113"/>
            <a:ext cx="1447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chemeClr val="tx1"/>
                </a:solidFill>
              </a:rPr>
              <a:t>- </a:t>
            </a:r>
            <a:r>
              <a:rPr lang="en-US" altLang="en-US" sz="1400" b="1">
                <a:solidFill>
                  <a:schemeClr val="tx1"/>
                </a:solidFill>
              </a:rPr>
              <a:t>Protocols</a:t>
            </a:r>
          </a:p>
          <a:p>
            <a:pPr eaLnBrk="1" hangingPunct="1">
              <a:buClr>
                <a:srgbClr val="000000"/>
              </a:buClr>
              <a:buSzPct val="100000"/>
              <a:buFont typeface="Times New Roman" charset="0"/>
              <a:buNone/>
            </a:pPr>
            <a:endParaRPr lang="en-US" altLang="en-US" sz="1000">
              <a:solidFill>
                <a:schemeClr val="tx1"/>
              </a:solidFill>
            </a:endParaRPr>
          </a:p>
        </p:txBody>
      </p:sp>
      <p:cxnSp>
        <p:nvCxnSpPr>
          <p:cNvPr id="24608" name="Shape 91"/>
          <p:cNvCxnSpPr>
            <a:cxnSpLocks noChangeShapeType="1"/>
          </p:cNvCxnSpPr>
          <p:nvPr/>
        </p:nvCxnSpPr>
        <p:spPr bwMode="auto">
          <a:xfrm>
            <a:off x="5943600" y="5372100"/>
            <a:ext cx="2057400" cy="0"/>
          </a:xfrm>
          <a:prstGeom prst="straightConnector1">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cxnSp>
        <p:nvCxnSpPr>
          <p:cNvPr id="24609" name="Shape 92"/>
          <p:cNvCxnSpPr>
            <a:cxnSpLocks noChangeShapeType="1"/>
            <a:endCxn id="24581" idx="2"/>
          </p:cNvCxnSpPr>
          <p:nvPr/>
        </p:nvCxnSpPr>
        <p:spPr bwMode="auto">
          <a:xfrm rot="-5400000">
            <a:off x="5449888" y="3636962"/>
            <a:ext cx="1981200" cy="993775"/>
          </a:xfrm>
          <a:prstGeom prst="bentConnector3">
            <a:avLst>
              <a:gd name="adj1" fmla="val -97"/>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sp>
        <p:nvSpPr>
          <p:cNvPr id="24610" name="Shape 93"/>
          <p:cNvSpPr txBox="1">
            <a:spLocks noChangeArrowheads="1"/>
          </p:cNvSpPr>
          <p:nvPr/>
        </p:nvSpPr>
        <p:spPr bwMode="auto">
          <a:xfrm>
            <a:off x="6019800" y="4667250"/>
            <a:ext cx="10969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a:t>
            </a:r>
          </a:p>
        </p:txBody>
      </p:sp>
      <p:cxnSp>
        <p:nvCxnSpPr>
          <p:cNvPr id="24611" name="Shape 94"/>
          <p:cNvCxnSpPr>
            <a:cxnSpLocks noChangeShapeType="1"/>
            <a:endCxn id="24583" idx="3"/>
          </p:cNvCxnSpPr>
          <p:nvPr/>
        </p:nvCxnSpPr>
        <p:spPr bwMode="auto">
          <a:xfrm rot="5400000">
            <a:off x="5505450" y="3595688"/>
            <a:ext cx="2095500" cy="1219200"/>
          </a:xfrm>
          <a:prstGeom prst="bentConnector2">
            <a:avLst/>
          </a:prstGeom>
          <a:noFill/>
          <a:ln w="9525">
            <a:solidFill>
              <a:schemeClr val="tx2"/>
            </a:solidFill>
            <a:round/>
            <a:headEnd type="none" w="lg" len="lg"/>
            <a:tailEnd type="triangle" w="lg" len="lg"/>
          </a:ln>
          <a:extLst>
            <a:ext uri="{909E8E84-426E-40DD-AFC4-6F175D3DCCD1}">
              <a14:hiddenFill xmlns:a14="http://schemas.microsoft.com/office/drawing/2010/main">
                <a:noFill/>
              </a14:hiddenFill>
            </a:ext>
          </a:extLst>
        </p:spPr>
      </p:cxnSp>
      <p:sp>
        <p:nvSpPr>
          <p:cNvPr id="24612" name="Shape 95"/>
          <p:cNvSpPr txBox="1">
            <a:spLocks noChangeArrowheads="1"/>
          </p:cNvSpPr>
          <p:nvPr/>
        </p:nvSpPr>
        <p:spPr bwMode="auto">
          <a:xfrm>
            <a:off x="7080250" y="4667250"/>
            <a:ext cx="9445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a:t>
            </a:r>
          </a:p>
        </p:txBody>
      </p:sp>
      <p:grpSp>
        <p:nvGrpSpPr>
          <p:cNvPr id="24613" name="Shape 96"/>
          <p:cNvGrpSpPr>
            <a:grpSpLocks/>
          </p:cNvGrpSpPr>
          <p:nvPr/>
        </p:nvGrpSpPr>
        <p:grpSpPr bwMode="auto">
          <a:xfrm>
            <a:off x="6053138" y="1171575"/>
            <a:ext cx="293687" cy="350838"/>
            <a:chOff x="6053353" y="314828"/>
            <a:chExt cx="293400" cy="351000"/>
          </a:xfrm>
        </p:grpSpPr>
        <p:sp>
          <p:nvSpPr>
            <p:cNvPr id="24621" name="Shape 97"/>
            <p:cNvSpPr>
              <a:spLocks noChangeArrowheads="1"/>
            </p:cNvSpPr>
            <p:nvPr/>
          </p:nvSpPr>
          <p:spPr bwMode="auto">
            <a:xfrm>
              <a:off x="6077359" y="388375"/>
              <a:ext cx="200400" cy="195600"/>
            </a:xfrm>
            <a:prstGeom prst="ellipse">
              <a:avLst/>
            </a:prstGeom>
            <a:solidFill>
              <a:srgbClr val="CFE2F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2" name="Shape 98"/>
            <p:cNvSpPr txBox="1">
              <a:spLocks noChangeArrowheads="1"/>
            </p:cNvSpPr>
            <p:nvPr/>
          </p:nvSpPr>
          <p:spPr bwMode="auto">
            <a:xfrm>
              <a:off x="6053353" y="314828"/>
              <a:ext cx="293400" cy="3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1</a:t>
              </a:r>
            </a:p>
          </p:txBody>
        </p:sp>
      </p:grpSp>
      <p:grpSp>
        <p:nvGrpSpPr>
          <p:cNvPr id="24614" name="Shape 99"/>
          <p:cNvGrpSpPr>
            <a:grpSpLocks/>
          </p:cNvGrpSpPr>
          <p:nvPr/>
        </p:nvGrpSpPr>
        <p:grpSpPr bwMode="auto">
          <a:xfrm>
            <a:off x="4491038" y="1447800"/>
            <a:ext cx="293687" cy="350838"/>
            <a:chOff x="1506668" y="255653"/>
            <a:chExt cx="293400" cy="351000"/>
          </a:xfrm>
        </p:grpSpPr>
        <p:sp>
          <p:nvSpPr>
            <p:cNvPr id="24619" name="Shape 100"/>
            <p:cNvSpPr>
              <a:spLocks noChangeArrowheads="1"/>
            </p:cNvSpPr>
            <p:nvPr/>
          </p:nvSpPr>
          <p:spPr bwMode="auto">
            <a:xfrm>
              <a:off x="1530675" y="329200"/>
              <a:ext cx="200400" cy="195600"/>
            </a:xfrm>
            <a:prstGeom prst="ellipse">
              <a:avLst/>
            </a:prstGeom>
            <a:solidFill>
              <a:srgbClr val="CFE2F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0" name="Shape 101"/>
            <p:cNvSpPr txBox="1">
              <a:spLocks noChangeArrowheads="1"/>
            </p:cNvSpPr>
            <p:nvPr/>
          </p:nvSpPr>
          <p:spPr bwMode="auto">
            <a:xfrm>
              <a:off x="1506668" y="255653"/>
              <a:ext cx="293400" cy="3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2</a:t>
              </a:r>
            </a:p>
          </p:txBody>
        </p:sp>
      </p:grpSp>
      <p:grpSp>
        <p:nvGrpSpPr>
          <p:cNvPr id="24615" name="Shape 102"/>
          <p:cNvGrpSpPr>
            <a:grpSpLocks/>
          </p:cNvGrpSpPr>
          <p:nvPr/>
        </p:nvGrpSpPr>
        <p:grpSpPr bwMode="auto">
          <a:xfrm>
            <a:off x="3124200" y="2362200"/>
            <a:ext cx="293688" cy="350838"/>
            <a:chOff x="3195380" y="1276112"/>
            <a:chExt cx="293400" cy="351000"/>
          </a:xfrm>
        </p:grpSpPr>
        <p:sp>
          <p:nvSpPr>
            <p:cNvPr id="24617" name="Shape 103"/>
            <p:cNvSpPr>
              <a:spLocks noChangeArrowheads="1"/>
            </p:cNvSpPr>
            <p:nvPr/>
          </p:nvSpPr>
          <p:spPr bwMode="auto">
            <a:xfrm>
              <a:off x="3219387" y="1349659"/>
              <a:ext cx="200400" cy="195600"/>
            </a:xfrm>
            <a:prstGeom prst="ellipse">
              <a:avLst/>
            </a:prstGeom>
            <a:solidFill>
              <a:srgbClr val="CFE2F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18" name="Shape 104"/>
            <p:cNvSpPr txBox="1">
              <a:spLocks noChangeArrowheads="1"/>
            </p:cNvSpPr>
            <p:nvPr/>
          </p:nvSpPr>
          <p:spPr bwMode="auto">
            <a:xfrm>
              <a:off x="3195380" y="1276112"/>
              <a:ext cx="293400" cy="3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3</a:t>
              </a:r>
            </a:p>
          </p:txBody>
        </p:sp>
      </p:grpSp>
      <p:sp>
        <p:nvSpPr>
          <p:cNvPr id="2461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Curation Workflow</a:t>
            </a:r>
          </a:p>
        </p:txBody>
      </p:sp>
      <p:sp>
        <p:nvSpPr>
          <p:cNvPr id="48" name="Shape 84"/>
          <p:cNvSpPr txBox="1"/>
          <p:nvPr/>
        </p:nvSpPr>
        <p:spPr>
          <a:xfrm>
            <a:off x="5334000" y="2819400"/>
            <a:ext cx="918900" cy="492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dirty="0">
                <a:solidFill>
                  <a:schemeClr val="tx1"/>
                </a:solidFill>
              </a:rPr>
              <a:t>missing </a:t>
            </a:r>
          </a:p>
          <a:p>
            <a:pPr marL="0" lvl="0" indent="0">
              <a:spcBef>
                <a:spcPts val="0"/>
              </a:spcBef>
              <a:buNone/>
            </a:pPr>
            <a:r>
              <a:rPr lang="en" sz="1100" dirty="0">
                <a:solidFill>
                  <a:schemeClr val="tx1"/>
                </a:solidFill>
              </a:rPr>
              <a:t>metadata/ annotation</a:t>
            </a:r>
          </a:p>
        </p:txBody>
      </p:sp>
      <p:sp>
        <p:nvSpPr>
          <p:cNvPr id="49" name="Shape 85"/>
          <p:cNvSpPr txBox="1"/>
          <p:nvPr/>
        </p:nvSpPr>
        <p:spPr>
          <a:xfrm>
            <a:off x="5943600" y="3317700"/>
            <a:ext cx="943800" cy="4923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solidFill>
                  <a:schemeClr val="tx1"/>
                </a:solidFill>
              </a:rPr>
              <a:t>amended </a:t>
            </a:r>
          </a:p>
          <a:p>
            <a:pPr marL="0" lvl="0" indent="0" algn="ctr" rtl="0">
              <a:spcBef>
                <a:spcPts val="0"/>
              </a:spcBef>
              <a:buNone/>
            </a:pPr>
            <a:r>
              <a:rPr lang="en" sz="1100" dirty="0">
                <a:solidFill>
                  <a:schemeClr val="tx1"/>
                </a:solidFill>
              </a:rPr>
              <a:t>metadata/ annotation</a:t>
            </a:r>
          </a:p>
        </p:txBody>
      </p:sp>
      <p:sp>
        <p:nvSpPr>
          <p:cNvPr id="50" name="Shape 86"/>
          <p:cNvSpPr txBox="1"/>
          <p:nvPr/>
        </p:nvSpPr>
        <p:spPr>
          <a:xfrm>
            <a:off x="4191000" y="4191000"/>
            <a:ext cx="1219200" cy="4923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solidFill>
                  <a:schemeClr val="tx1"/>
                </a:solidFill>
              </a:rPr>
              <a:t>need model extension</a:t>
            </a:r>
          </a:p>
        </p:txBody>
      </p:sp>
      <p:sp>
        <p:nvSpPr>
          <p:cNvPr id="51" name="Shape 87"/>
          <p:cNvSpPr txBox="1"/>
          <p:nvPr/>
        </p:nvSpPr>
        <p:spPr>
          <a:xfrm>
            <a:off x="5486400" y="4191000"/>
            <a:ext cx="990600" cy="4923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solidFill>
                  <a:schemeClr val="tx1"/>
                </a:solidFill>
              </a:rPr>
              <a:t>extended model</a:t>
            </a:r>
          </a:p>
        </p:txBody>
      </p:sp>
      <p:sp>
        <p:nvSpPr>
          <p:cNvPr id="52" name="Shape 93"/>
          <p:cNvSpPr txBox="1"/>
          <p:nvPr/>
        </p:nvSpPr>
        <p:spPr>
          <a:xfrm>
            <a:off x="5943600" y="4572000"/>
            <a:ext cx="1096200" cy="4923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dirty="0">
                <a:solidFill>
                  <a:schemeClr val="tx1"/>
                </a:solidFill>
              </a:rPr>
              <a:t>missing </a:t>
            </a:r>
          </a:p>
          <a:p>
            <a:pPr marL="0" lvl="0" indent="0" algn="ctr" rtl="0">
              <a:spcBef>
                <a:spcPts val="0"/>
              </a:spcBef>
              <a:buNone/>
            </a:pPr>
            <a:r>
              <a:rPr lang="en" sz="1100" dirty="0">
                <a:solidFill>
                  <a:schemeClr val="tx1"/>
                </a:solidFill>
              </a:rPr>
              <a:t>(meta)data</a:t>
            </a:r>
          </a:p>
        </p:txBody>
      </p:sp>
      <p:sp>
        <p:nvSpPr>
          <p:cNvPr id="53" name="Shape 95"/>
          <p:cNvSpPr txBox="1"/>
          <p:nvPr/>
        </p:nvSpPr>
        <p:spPr>
          <a:xfrm>
            <a:off x="7133400" y="4689300"/>
            <a:ext cx="943800" cy="4923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dirty="0">
                <a:solidFill>
                  <a:schemeClr val="tx1"/>
                </a:solidFill>
              </a:rPr>
              <a:t>amended </a:t>
            </a:r>
          </a:p>
          <a:p>
            <a:pPr marL="0" lvl="0" indent="0" algn="ctr" rtl="0">
              <a:spcBef>
                <a:spcPts val="0"/>
              </a:spcBef>
              <a:buNone/>
            </a:pPr>
            <a:r>
              <a:rPr lang="en" sz="1100" dirty="0">
                <a:solidFill>
                  <a:schemeClr val="tx1"/>
                </a:solidFill>
              </a:rPr>
              <a:t>(meta)data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Record and Curation Status</a:t>
            </a:r>
            <a:endParaRPr lang="en-US" altLang="en-US" sz="4400" dirty="0">
              <a:solidFill>
                <a:srgbClr val="990000"/>
              </a:solidFill>
              <a:latin typeface="Calibri" charset="0"/>
            </a:endParaRPr>
          </a:p>
        </p:txBody>
      </p:sp>
      <p:sp>
        <p:nvSpPr>
          <p:cNvPr id="2" name="TextBox 1"/>
          <p:cNvSpPr txBox="1"/>
          <p:nvPr/>
        </p:nvSpPr>
        <p:spPr>
          <a:xfrm>
            <a:off x="872194" y="5410200"/>
            <a:ext cx="7531354" cy="1200329"/>
          </a:xfrm>
          <a:prstGeom prst="rect">
            <a:avLst/>
          </a:prstGeom>
          <a:noFill/>
        </p:spPr>
        <p:txBody>
          <a:bodyPr wrap="square" rtlCol="0">
            <a:spAutoFit/>
          </a:bodyPr>
          <a:lstStyle/>
          <a:p>
            <a:r>
              <a:rPr lang="en-US" b="1" dirty="0" smtClean="0">
                <a:solidFill>
                  <a:srgbClr val="990000"/>
                </a:solidFill>
              </a:rPr>
              <a:t>Record </a:t>
            </a:r>
            <a:r>
              <a:rPr lang="en-US" b="1" smtClean="0">
                <a:solidFill>
                  <a:srgbClr val="990000"/>
                </a:solidFill>
              </a:rPr>
              <a:t>Status – </a:t>
            </a:r>
            <a:r>
              <a:rPr lang="en-US" smtClean="0">
                <a:solidFill>
                  <a:srgbClr val="990000"/>
                </a:solidFill>
              </a:rPr>
              <a:t>If data </a:t>
            </a:r>
            <a:r>
              <a:rPr lang="en-US" dirty="0" smtClean="0">
                <a:solidFill>
                  <a:srgbClr val="990000"/>
                </a:solidFill>
              </a:rPr>
              <a:t>meets all </a:t>
            </a:r>
            <a:r>
              <a:rPr lang="en-US" smtClean="0">
                <a:solidFill>
                  <a:srgbClr val="990000"/>
                </a:solidFill>
              </a:rPr>
              <a:t>requirements.</a:t>
            </a:r>
          </a:p>
          <a:p>
            <a:endParaRPr lang="en-US" dirty="0" smtClean="0">
              <a:solidFill>
                <a:srgbClr val="990000"/>
              </a:solidFill>
            </a:endParaRPr>
          </a:p>
          <a:p>
            <a:r>
              <a:rPr lang="en-US" b="1" dirty="0">
                <a:solidFill>
                  <a:srgbClr val="990000"/>
                </a:solidFill>
              </a:rPr>
              <a:t>Curation Status</a:t>
            </a:r>
            <a:r>
              <a:rPr lang="en-US" dirty="0">
                <a:solidFill>
                  <a:srgbClr val="990000"/>
                </a:solidFill>
              </a:rPr>
              <a:t> </a:t>
            </a:r>
            <a:r>
              <a:rPr lang="en-US" dirty="0" smtClean="0">
                <a:solidFill>
                  <a:srgbClr val="990000"/>
                </a:solidFill>
              </a:rPr>
              <a:t>– Current stage </a:t>
            </a:r>
            <a:r>
              <a:rPr lang="en-US" dirty="0">
                <a:solidFill>
                  <a:srgbClr val="990000"/>
                </a:solidFill>
              </a:rPr>
              <a:t>of curation </a:t>
            </a:r>
            <a:r>
              <a:rPr lang="en-US" dirty="0" smtClean="0">
                <a:solidFill>
                  <a:srgbClr val="990000"/>
                </a:solidFill>
              </a:rPr>
              <a:t>workflow</a:t>
            </a:r>
            <a:endParaRPr lang="en-US" dirty="0">
              <a:solidFill>
                <a:srgbClr val="99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52" y="1371600"/>
            <a:ext cx="7358296" cy="3957741"/>
          </a:xfrm>
          <a:prstGeom prst="rect">
            <a:avLst/>
          </a:prstGeom>
          <a:ln>
            <a:solidFill>
              <a:schemeClr val="tx1"/>
            </a:solidFill>
          </a:ln>
        </p:spPr>
      </p:pic>
    </p:spTree>
    <p:extLst>
      <p:ext uri="{BB962C8B-B14F-4D97-AF65-F5344CB8AC3E}">
        <p14:creationId xmlns:p14="http://schemas.microsoft.com/office/powerpoint/2010/main" val="20250300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00"/>
      </a:hlink>
      <a:folHlink>
        <a:srgbClr val="9900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TotalTime>
  <Words>931</Words>
  <Application>Microsoft Macintosh PowerPoint</Application>
  <PresentationFormat>On-screen Show (4:3)</PresentationFormat>
  <Paragraphs>181</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ＭＳ Ｐゴシック</vt:lpstr>
      <vt:lpstr>Times New Roman</vt:lpstr>
      <vt:lpstr>Arial</vt:lpstr>
      <vt:lpstr>Office Theme</vt:lpstr>
      <vt:lpstr>PowerPoint Presentation</vt:lpstr>
      <vt:lpstr>PowerPoint Presentation</vt:lpstr>
      <vt:lpstr>PowerPoint Presentation</vt:lpstr>
      <vt:lpstr>PowerPoint Presentation</vt:lpstr>
      <vt:lpstr>Data Model Overview</vt:lpstr>
      <vt:lpstr>PowerPoint Presentation</vt:lpstr>
      <vt:lpstr>Protocol Model (Detailed)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Cristina Williams</cp:lastModifiedBy>
  <cp:revision>74</cp:revision>
  <cp:lastPrinted>1601-01-01T00:00:00Z</cp:lastPrinted>
  <dcterms:created xsi:type="dcterms:W3CDTF">2017-06-12T10:59:05Z</dcterms:created>
  <dcterms:modified xsi:type="dcterms:W3CDTF">2017-12-06T23:57:22Z</dcterms:modified>
</cp:coreProperties>
</file>