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73" r:id="rId4"/>
    <p:sldId id="260" r:id="rId5"/>
    <p:sldId id="277" r:id="rId6"/>
    <p:sldId id="261" r:id="rId7"/>
    <p:sldId id="275" r:id="rId8"/>
    <p:sldId id="272" r:id="rId9"/>
    <p:sldId id="270" r:id="rId10"/>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1pPr>
    <a:lvl2pPr marL="742950" indent="-28575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2pPr>
    <a:lvl3pPr marL="11430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3pPr>
    <a:lvl4pPr marL="16002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4pPr>
    <a:lvl5pPr marL="20574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 uri="{2D200454-40CA-4A62-9FC3-DE9A4176ACB9}">
      <p15:notes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00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Lst>
  </p:showPr>
  <p:clrMru>
    <a:srgbClr val="990000"/>
    <a:srgbClr val="FFCB00"/>
    <a:srgbClr val="FFF5CC"/>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767"/>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0431"/>
    <p:restoredTop sz="90064"/>
  </p:normalViewPr>
  <p:slideViewPr>
    <p:cSldViewPr>
      <p:cViewPr varScale="1">
        <p:scale>
          <a:sx n="110" d="100"/>
          <a:sy n="110" d="100"/>
        </p:scale>
        <p:origin x="-504" y="-10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Clr>
                <a:srgbClr val="000000"/>
              </a:buClr>
              <a:buSzPct val="100000"/>
              <a:buFont typeface="Times New Roman" charset="0"/>
              <a:buNone/>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Clr>
                <a:srgbClr val="000000"/>
              </a:buClr>
              <a:buSzPct val="100000"/>
              <a:buFont typeface="Times New Roman" charset="0"/>
              <a:buNone/>
              <a:defRPr sz="1200" smtClean="0"/>
            </a:lvl1pPr>
          </a:lstStyle>
          <a:p>
            <a:pPr>
              <a:defRPr/>
            </a:pPr>
            <a:fld id="{51CC2B8E-9E16-BE4F-AF9D-AEFF6C9E9CC9}" type="datetimeFigureOut">
              <a:rPr lang="en-US"/>
              <a:pPr>
                <a:defRPr/>
              </a:pPr>
              <a:t>12/12/17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Clr>
                <a:srgbClr val="000000"/>
              </a:buClr>
              <a:buSzPct val="100000"/>
              <a:buFont typeface="Times New Roman" charset="0"/>
              <a:buNone/>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Clr>
                <a:srgbClr val="000000"/>
              </a:buClr>
              <a:buSzPct val="100000"/>
              <a:buFont typeface="Times New Roman" charset="0"/>
              <a:buNone/>
              <a:defRPr sz="1200" smtClean="0"/>
            </a:lvl1pPr>
          </a:lstStyle>
          <a:p>
            <a:pPr>
              <a:defRPr/>
            </a:pPr>
            <a:fld id="{3C1D7A0B-3E62-E749-A791-8F7CEE25083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13315" name="Rectangle 2"/>
          <p:cNvSpPr>
            <a:spLocks noGrp="1" noRot="1" noChangeAspect="1" noChangeArrowheads="1"/>
          </p:cNvSpPr>
          <p:nvPr>
            <p:ph type="sldImg"/>
          </p:nvPr>
        </p:nvSpPr>
        <p:spPr bwMode="auto">
          <a:xfrm>
            <a:off x="-11798300" y="-11796713"/>
            <a:ext cx="11796712" cy="12490451"/>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2051" name="Rectangle 3"/>
          <p:cNvSpPr>
            <a:spLocks noGrp="1" noChangeArrowheads="1"/>
          </p:cNvSpPr>
          <p:nvPr>
            <p:ph type="body"/>
          </p:nvPr>
        </p:nvSpPr>
        <p:spPr bwMode="auto">
          <a:xfrm>
            <a:off x="685800" y="4343400"/>
            <a:ext cx="5483225" cy="4111625"/>
          </a:xfrm>
          <a:prstGeom prst="rect">
            <a:avLst/>
          </a:prstGeom>
          <a:noFill/>
          <a:ln>
            <a:noFill/>
          </a:ln>
          <a:effectLst/>
          <a:extLs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362"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5363"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41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458"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9"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50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150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555138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3555"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
        <p:cNvGrpSpPr/>
        <p:nvPr/>
      </p:nvGrpSpPr>
      <p:grpSpPr>
        <a:xfrm>
          <a:off x="0" y="0"/>
          <a:ext cx="0" cy="0"/>
          <a:chOff x="0" y="0"/>
          <a:chExt cx="0" cy="0"/>
        </a:xfrm>
      </p:grpSpPr>
      <p:sp>
        <p:nvSpPr>
          <p:cNvPr id="35841" name="Shape 57"/>
          <p:cNvSpPr>
            <a:spLocks noGrp="1" noRot="1" noChangeAspect="1" noTextEdit="1"/>
          </p:cNvSpPr>
          <p:nvPr>
            <p:ph type="sldImg" idx="2"/>
          </p:nvPr>
        </p:nvSpPr>
        <p:spPr>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p:spPr>
      </p:sp>
      <p:sp>
        <p:nvSpPr>
          <p:cNvPr id="35842" name="Shape 58"/>
          <p:cNvSpPr txBox="1">
            <a:spLocks noGrp="1"/>
          </p:cNvSpPr>
          <p:nvPr>
            <p:ph type="body" idx="1"/>
          </p:nvPr>
        </p:nvSpPr>
        <p:spPr>
          <a:xfrm>
            <a:off x="685800" y="4343400"/>
            <a:ext cx="5486400" cy="4114800"/>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rtl="0"/>
            <a:r>
              <a:rPr lang="en-US" sz="1200" b="0" i="0" u="none" strike="noStrike" kern="1200" dirty="0" smtClean="0">
                <a:solidFill>
                  <a:srgbClr val="000000"/>
                </a:solidFill>
                <a:effectLst/>
                <a:latin typeface="Times New Roman" charset="0"/>
                <a:ea typeface="ＭＳ Ｐゴシック" charset="0"/>
                <a:cs typeface="+mn-cs"/>
              </a:rPr>
              <a:t>The slide shows the curation process that has been approved by the GUDMAP and RBK PIs.  The flow shows different curation status as we progress through the process. The curation status is used to communicate among the stakeholders of where we are in the process. Different user roles are shown on the vertical axis. From top to bottom are the PIs, lab members associated with the PIs, Bio curator (Todd is currently our curator) and the Hub.</a:t>
            </a:r>
            <a:endParaRPr lang="en-US" b="0" dirty="0" smtClean="0">
              <a:effectLst/>
            </a:endParaRP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preparation</a:t>
            </a:r>
            <a:endParaRPr lang="en-US" b="0" dirty="0" smtClean="0">
              <a:effectLst/>
            </a:endParaRP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While the lab members are working on the submission, they can mark their records as "</a:t>
            </a:r>
            <a:r>
              <a:rPr lang="en-US" sz="1200" b="1" i="0" u="none" strike="noStrike" kern="1200" dirty="0" smtClean="0">
                <a:solidFill>
                  <a:srgbClr val="000000"/>
                </a:solidFill>
                <a:effectLst/>
                <a:latin typeface="Times New Roman" charset="0"/>
                <a:ea typeface="ＭＳ Ｐゴシック" charset="0"/>
                <a:cs typeface="+mn-cs"/>
              </a:rPr>
              <a:t>In preparation</a:t>
            </a:r>
            <a:r>
              <a:rPr lang="en-US" sz="1200" b="0" i="0" u="none" strike="noStrike" kern="1200" dirty="0" smtClean="0">
                <a:solidFill>
                  <a:srgbClr val="000000"/>
                </a:solidFill>
                <a:effectLst/>
                <a:latin typeface="Times New Roman" charset="0"/>
                <a:ea typeface="ＭＳ Ｐゴシック" charset="0"/>
                <a:cs typeface="+mn-cs"/>
              </a:rPr>
              <a:t>". This allows them to spend their time preparing the data and save what they have as a draft while they are working on it.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Once the record is completed, they can change the status to "</a:t>
            </a:r>
            <a:r>
              <a:rPr lang="en-US" sz="1200" b="1" i="0" u="none" strike="noStrike" kern="1200" dirty="0" smtClean="0">
                <a:solidFill>
                  <a:srgbClr val="000000"/>
                </a:solidFill>
                <a:effectLst/>
                <a:latin typeface="Times New Roman" charset="0"/>
                <a:ea typeface="ＭＳ Ｐゴシック" charset="0"/>
                <a:cs typeface="+mn-cs"/>
              </a:rPr>
              <a:t>PI Review</a:t>
            </a:r>
            <a:r>
              <a:rPr lang="en-US" sz="1200" b="0" i="0" u="none" strike="noStrike" kern="1200" dirty="0" smtClean="0">
                <a:solidFill>
                  <a:srgbClr val="000000"/>
                </a:solidFill>
                <a:effectLst/>
                <a:latin typeface="Times New Roman" charset="0"/>
                <a:ea typeface="ＭＳ Ｐゴシック" charset="0"/>
                <a:cs typeface="+mn-cs"/>
              </a:rPr>
              <a: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The PIs can then go to the system and perform the final checking of the data records. After PIs are satisfied with the data, they can change the status to "</a:t>
            </a:r>
            <a:r>
              <a:rPr lang="en-US" sz="1200" b="1" i="0" u="none" strike="noStrike" kern="1200" dirty="0" smtClean="0">
                <a:solidFill>
                  <a:srgbClr val="000000"/>
                </a:solidFill>
                <a:effectLst/>
                <a:latin typeface="Times New Roman" charset="0"/>
                <a:ea typeface="ＭＳ Ｐゴシック" charset="0"/>
                <a:cs typeface="+mn-cs"/>
              </a:rPr>
              <a:t>Submitted</a:t>
            </a:r>
            <a:r>
              <a:rPr lang="en-US" sz="1200" b="0" i="0" u="none" strike="noStrike" kern="1200" dirty="0" smtClean="0">
                <a:solidFill>
                  <a:srgbClr val="000000"/>
                </a:solidFill>
                <a:effectLst/>
                <a:latin typeface="Times New Roman" charset="0"/>
                <a:ea typeface="ＭＳ Ｐゴシック" charset="0"/>
                <a:cs typeface="+mn-cs"/>
              </a:rPr>
              <a:t>"..</a:t>
            </a: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Review and release</a:t>
            </a:r>
            <a:endParaRPr lang="en-US" b="0" dirty="0" smtClean="0">
              <a:effectLst/>
            </a:endParaRPr>
          </a:p>
          <a:p>
            <a:pPr rtl="0"/>
            <a:r>
              <a:rPr lang="en-US" sz="1200" b="0" i="0" u="none" strike="noStrike" kern="1200" dirty="0" smtClean="0">
                <a:solidFill>
                  <a:srgbClr val="000000"/>
                </a:solidFill>
                <a:effectLst/>
                <a:latin typeface="Times New Roman" charset="0"/>
                <a:ea typeface="ＭＳ Ｐゴシック" charset="0"/>
                <a:cs typeface="+mn-cs"/>
              </a:rPr>
              <a:t>Once the curation status is "Submitted", there are 3 different scenarios that will happen depending on the data sets.</a:t>
            </a:r>
            <a:endParaRPr lang="en-US" b="0" dirty="0" smtClean="0">
              <a:effectLst/>
            </a:endParaRPr>
          </a:p>
          <a:p>
            <a:pPr rtl="0" fontAlgn="base"/>
            <a:r>
              <a:rPr lang="en-US" sz="1200" b="0" i="0" u="none" strike="noStrike" kern="1200" dirty="0" smtClean="0">
                <a:solidFill>
                  <a:srgbClr val="000000"/>
                </a:solidFill>
                <a:effectLst/>
                <a:latin typeface="Times New Roman" charset="0"/>
                <a:ea typeface="ＭＳ Ｐゴシック" charset="0"/>
                <a:cs typeface="+mn-cs"/>
              </a:rPr>
              <a:t>Path 1: For simple data sets that do not contain many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Studies that describe the study objectives, or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Replicate or Single Cell Metrics that contains data from instruments, or RNA Sequencing Files or IF videos that contains description and file metadata, they can go directly to release. </a:t>
            </a:r>
          </a:p>
          <a:p>
            <a:pPr rtl="0" fontAlgn="base"/>
            <a:r>
              <a:rPr lang="en-US" sz="1200" b="0" i="0" u="none" strike="noStrike" kern="1200" dirty="0" smtClean="0">
                <a:solidFill>
                  <a:srgbClr val="000000"/>
                </a:solidFill>
                <a:effectLst/>
                <a:latin typeface="Times New Roman" charset="0"/>
                <a:ea typeface="ＭＳ Ｐゴシック" charset="0"/>
                <a:cs typeface="+mn-cs"/>
              </a:rPr>
              <a:t>Path 2: For the majority of the data sets that contain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Samples, Antibody list, Antibody validation tests, Cell lines, IF images, H&amp;E images, ISH specimens.. They will go to the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Process where a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review the data one more time.</a:t>
            </a:r>
          </a:p>
          <a:p>
            <a:pPr lvl="1" rtl="0" fontAlgn="base"/>
            <a:r>
              <a:rPr lang="en-US" sz="1200" b="0" i="0" u="none" strike="noStrike" kern="1200" dirty="0" smtClean="0">
                <a:solidFill>
                  <a:srgbClr val="000000"/>
                </a:solidFill>
                <a:effectLst/>
                <a:latin typeface="Times New Roman" charset="0"/>
                <a:ea typeface="ＭＳ Ｐゴシック" charset="0"/>
                <a:cs typeface="+mn-cs"/>
              </a:rPr>
              <a:t>If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finds missing metadata, they will mark the status to "Amendment" which signals the lab members or PIs to fix the problems. After the problem is fixed, the status can be changed back to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for final approval.</a:t>
            </a:r>
          </a:p>
          <a:p>
            <a:pPr lvl="1" rtl="0" fontAlgn="base"/>
            <a:r>
              <a:rPr lang="en-US" sz="1200" b="0" i="0" u="none" strike="noStrike" kern="1200" dirty="0" smtClean="0">
                <a:solidFill>
                  <a:srgbClr val="000000"/>
                </a:solidFill>
                <a:effectLst/>
                <a:latin typeface="Times New Roman" charset="0"/>
                <a:ea typeface="ＭＳ Ｐゴシック" charset="0"/>
                <a:cs typeface="+mn-cs"/>
              </a:rPr>
              <a:t>After everything is good to go,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mark the status as "Release" which will then be visible to the public.</a:t>
            </a:r>
          </a:p>
          <a:p>
            <a:pPr rtl="0" fontAlgn="base"/>
            <a:r>
              <a:rPr lang="en-US" sz="1200" b="1" i="0" u="none" strike="noStrike" kern="1200" dirty="0" smtClean="0">
                <a:solidFill>
                  <a:srgbClr val="000000"/>
                </a:solidFill>
                <a:effectLst/>
                <a:latin typeface="Times New Roman" charset="0"/>
                <a:ea typeface="ＭＳ Ｐゴシック" charset="0"/>
                <a:cs typeface="+mn-cs"/>
              </a:rPr>
              <a:t>Path 3: The final scenario is for protocols. Instead of going to the </a:t>
            </a:r>
            <a:r>
              <a:rPr lang="en-US" sz="1200" b="1" i="0" u="none" strike="noStrike" kern="1200" dirty="0" err="1" smtClean="0">
                <a:solidFill>
                  <a:srgbClr val="000000"/>
                </a:solidFill>
                <a:effectLst/>
                <a:latin typeface="Times New Roman" charset="0"/>
                <a:ea typeface="ＭＳ Ｐゴシック" charset="0"/>
                <a:cs typeface="+mn-cs"/>
              </a:rPr>
              <a:t>biocurator</a:t>
            </a:r>
            <a:r>
              <a:rPr lang="en-US" sz="1200" b="1" i="0" u="none" strike="noStrike" kern="1200" dirty="0" smtClean="0">
                <a:solidFill>
                  <a:srgbClr val="000000"/>
                </a:solidFill>
                <a:effectLst/>
                <a:latin typeface="Times New Roman" charset="0"/>
                <a:ea typeface="ＭＳ Ｐゴシック" charset="0"/>
                <a:cs typeface="+mn-cs"/>
              </a:rPr>
              <a:t>, it will go to the hub who will check the formats and content completeness.  For problems that the hub can't address, we will mark the record as "Amendment" for the PIs/lab members to fix it and resubmitting the records to us. Once everything is good, the status is changed to  "Release".</a:t>
            </a:r>
          </a:p>
          <a:p>
            <a:pPr rtl="0"/>
            <a:r>
              <a:rPr lang="en-US" sz="1200" b="0" i="0" u="none" strike="noStrike" kern="1200" dirty="0" smtClean="0">
                <a:solidFill>
                  <a:srgbClr val="000000"/>
                </a:solidFill>
                <a:effectLst/>
                <a:latin typeface="Times New Roman" charset="0"/>
                <a:ea typeface="ＭＳ Ｐゴシック" charset="0"/>
                <a:cs typeface="+mn-cs"/>
              </a:rPr>
              <a:t>Until the data is released, only the consortium members can see those records. The public will see records that are marked "Release"</a:t>
            </a:r>
            <a:endParaRPr lang="en-US" b="0" dirty="0" smtClean="0">
              <a:effectLst/>
            </a:endParaRPr>
          </a:p>
          <a:p>
            <a:r>
              <a:rPr lang="en-US" dirty="0" smtClean="0"/>
              <a:t/>
            </a:r>
            <a:br>
              <a:rPr lang="en-US" dirty="0" smtClean="0"/>
            </a:br>
            <a:endParaRPr lang="en-US" altLang="en-US" dirty="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867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8675"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277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277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885F17A9-BB70-DE4D-B0C8-CFC8CA36CE22}"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552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0FC11D81-6FE8-9B40-9801-29C2D6AE623D}"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3156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4638"/>
            <a:ext cx="2055812"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8213"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D40D7603-8A50-4A43-A393-DA4F97B81652}"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946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 name="Shape 19"/>
          <p:cNvSpPr txBox="1">
            <a:spLocks noGrp="1"/>
          </p:cNvSpPr>
          <p:nvPr>
            <p:ph type="sldNum" idx="10"/>
          </p:nvPr>
        </p:nvSpPr>
        <p:spPr>
          <a:xfrm>
            <a:off x="8472488" y="6218238"/>
            <a:ext cx="549275" cy="523875"/>
          </a:xfrm>
        </p:spPr>
        <p:txBody>
          <a:bodyPr lIns="91425" tIns="91425" rIns="91425" bIns="91425">
            <a:noAutofit/>
          </a:bodyPr>
          <a:lstStyle>
            <a:lvl1pPr>
              <a:spcBef>
                <a:spcPts val="0"/>
              </a:spcBef>
              <a:defRPr/>
            </a:lvl1pPr>
          </a:lstStyle>
          <a:p>
            <a:pPr>
              <a:defRPr/>
            </a:pPr>
            <a:fld id="{96306090-5A9A-FA4C-BF02-1E4B5520F72B}" type="slidenum">
              <a:rPr lang="en"/>
              <a:pPr>
                <a:defRPr/>
              </a:pPr>
              <a:t>‹#›</a:t>
            </a:fld>
            <a:endParaRPr lang="en"/>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7702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0C2CC76-E4EA-9446-B8D9-238181536610}"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9702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E3E4203-E46F-2E47-BF91-11EEA2B89227}"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593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7A00FAAB-FFD4-BA42-9CB4-5E1449A90FCF}"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5446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06/12/17</a:t>
            </a:r>
          </a:p>
        </p:txBody>
      </p:sp>
      <p:sp>
        <p:nvSpPr>
          <p:cNvPr id="8" name="Rectangle 5"/>
          <p:cNvSpPr>
            <a:spLocks noGrp="1" noChangeArrowheads="1"/>
          </p:cNvSpPr>
          <p:nvPr>
            <p:ph type="sldNum" idx="11"/>
          </p:nvPr>
        </p:nvSpPr>
        <p:spPr>
          <a:ln/>
        </p:spPr>
        <p:txBody>
          <a:bodyPr/>
          <a:lstStyle>
            <a:lvl1pPr>
              <a:defRPr/>
            </a:lvl1pPr>
          </a:lstStyle>
          <a:p>
            <a:pPr>
              <a:defRPr/>
            </a:pPr>
            <a:fld id="{9F58DC24-33EA-2D40-8F69-8BE2CADE87E0}"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2601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06/12/17</a:t>
            </a:r>
          </a:p>
        </p:txBody>
      </p:sp>
      <p:sp>
        <p:nvSpPr>
          <p:cNvPr id="4" name="Rectangle 5"/>
          <p:cNvSpPr>
            <a:spLocks noGrp="1" noChangeArrowheads="1"/>
          </p:cNvSpPr>
          <p:nvPr>
            <p:ph type="sldNum" idx="11"/>
          </p:nvPr>
        </p:nvSpPr>
        <p:spPr>
          <a:ln/>
        </p:spPr>
        <p:txBody>
          <a:bodyPr/>
          <a:lstStyle>
            <a:lvl1pPr>
              <a:defRPr/>
            </a:lvl1pPr>
          </a:lstStyle>
          <a:p>
            <a:pPr>
              <a:defRPr/>
            </a:pPr>
            <a:fld id="{247B44FF-C885-444D-8DDE-A1DB35EDA1EA}"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6686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06/12/17</a:t>
            </a:r>
          </a:p>
        </p:txBody>
      </p:sp>
      <p:sp>
        <p:nvSpPr>
          <p:cNvPr id="3" name="Rectangle 5"/>
          <p:cNvSpPr>
            <a:spLocks noGrp="1" noChangeArrowheads="1"/>
          </p:cNvSpPr>
          <p:nvPr>
            <p:ph type="sldNum" idx="11"/>
          </p:nvPr>
        </p:nvSpPr>
        <p:spPr>
          <a:ln/>
        </p:spPr>
        <p:txBody>
          <a:bodyPr/>
          <a:lstStyle>
            <a:lvl1pPr>
              <a:defRPr/>
            </a:lvl1pPr>
          </a:lstStyle>
          <a:p>
            <a:pPr>
              <a:defRPr/>
            </a:pPr>
            <a:fld id="{C49C539F-63D8-0348-8C70-1F1F9EDED31A}"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622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85E51DC7-F375-2143-B0DA-60DA843548A5}"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864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039C69D4-7AA2-7842-A02F-16915509EB67}"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460234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6425" cy="11398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26425" cy="45227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457200" y="6356350"/>
            <a:ext cx="2130425" cy="361950"/>
          </a:xfrm>
          <a:prstGeom prst="rect">
            <a:avLst/>
          </a:prstGeom>
          <a:noFill/>
          <a:ln>
            <a:noFill/>
          </a:ln>
          <a:effectLst/>
          <a:extLs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BA8989"/>
                </a:solidFill>
                <a:latin typeface="+mn-lt"/>
                <a:ea typeface="ＭＳ Ｐゴシック" charset="0"/>
                <a:cs typeface="Arial" charset="0"/>
              </a:defRPr>
            </a:lvl1pPr>
          </a:lstStyle>
          <a:p>
            <a:pPr>
              <a:defRPr/>
            </a:pPr>
            <a:r>
              <a:rPr lang="en-US"/>
              <a:t>06/12/17</a:t>
            </a:r>
          </a:p>
        </p:txBody>
      </p:sp>
      <p:sp>
        <p:nvSpPr>
          <p:cNvPr id="1029" name="Text Box 4"/>
          <p:cNvSpPr txBox="1">
            <a:spLocks noChangeArrowheads="1"/>
          </p:cNvSpPr>
          <p:nvPr/>
        </p:nvSpPr>
        <p:spPr bwMode="auto">
          <a:xfrm>
            <a:off x="3124200" y="6356350"/>
            <a:ext cx="2895600" cy="365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3" name="Rectangle 5"/>
          <p:cNvSpPr>
            <a:spLocks noGrp="1" noChangeArrowheads="1"/>
          </p:cNvSpPr>
          <p:nvPr>
            <p:ph type="sldNum"/>
          </p:nvPr>
        </p:nvSpPr>
        <p:spPr bwMode="auto">
          <a:xfrm>
            <a:off x="6553200" y="6356350"/>
            <a:ext cx="2130425" cy="361950"/>
          </a:xfrm>
          <a:prstGeom prst="rect">
            <a:avLst/>
          </a:prstGeom>
          <a:noFill/>
          <a:ln>
            <a:noFill/>
          </a:ln>
          <a:effectLst/>
          <a:extLs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smtClean="0">
                <a:solidFill>
                  <a:srgbClr val="BA8989"/>
                </a:solidFill>
                <a:latin typeface="Calibri" charset="0"/>
              </a:defRPr>
            </a:lvl1pPr>
          </a:lstStyle>
          <a:p>
            <a:pPr>
              <a:defRPr/>
            </a:pPr>
            <a:fld id="{3B6B3B03-D58D-F249-9564-5ECC52FBAEE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charset="0"/>
        <a:defRPr sz="3200">
          <a:solidFill>
            <a:srgbClr val="99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charset="0"/>
        <a:defRPr sz="2800">
          <a:solidFill>
            <a:srgbClr val="99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charset="0"/>
        <a:defRPr sz="2400">
          <a:solidFill>
            <a:srgbClr val="99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www.globus.org/app/groups/af0b4010-5b75-11e6-9575-22000aef184d/abo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nformatics-isi-edu/rbk-public/wiki" TargetMode="External"/><Relationship Id="rId4" Type="http://schemas.openxmlformats.org/officeDocument/2006/relationships/hyperlink" Target="mailto:help@rebuildingakidney.org" TargetMode="External"/><Relationship Id="rId5" Type="http://schemas.openxmlformats.org/officeDocument/2006/relationships/hyperlink" Target="mailto:help@gudmap.org" TargetMode="External"/><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6856413"/>
          </a:xfrm>
          <a:prstGeom prst="rect">
            <a:avLst/>
          </a:prstGeom>
          <a:solidFill>
            <a:srgbClr val="991B1E"/>
          </a:solidFill>
          <a:ln>
            <a:noFill/>
          </a:ln>
          <a:effectLst>
            <a:outerShdw blurRad="63500" dist="23040" dir="5400000" algn="ctr" rotWithShape="0">
              <a:srgbClr val="808080">
                <a:alpha val="35036"/>
              </a:srgbClr>
            </a:outerShdw>
          </a:effectLst>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sp>
        <p:nvSpPr>
          <p:cNvPr id="14339" name="Text Box 2"/>
          <p:cNvSpPr txBox="1">
            <a:spLocks noChangeArrowheads="1"/>
          </p:cNvSpPr>
          <p:nvPr/>
        </p:nvSpPr>
        <p:spPr bwMode="auto">
          <a:xfrm>
            <a:off x="7938" y="1338263"/>
            <a:ext cx="9128125" cy="220027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0000" tIns="46800" rIns="90000" bIns="46800"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3200" b="1" dirty="0">
                <a:solidFill>
                  <a:srgbClr val="FFFFFF"/>
                </a:solidFill>
              </a:rPr>
              <a:t>Data Submission Workshop:</a:t>
            </a:r>
            <a:br>
              <a:rPr lang="en-US" altLang="en-US" sz="3200" b="1" dirty="0">
                <a:solidFill>
                  <a:srgbClr val="FFFFFF"/>
                </a:solidFill>
              </a:rPr>
            </a:br>
            <a:r>
              <a:rPr lang="en-US" altLang="en-US" sz="3200" b="1" dirty="0">
                <a:solidFill>
                  <a:srgbClr val="FFFFFF"/>
                </a:solidFill>
              </a:rPr>
              <a:t>Submitting</a:t>
            </a:r>
            <a:r>
              <a:rPr lang="en-US" altLang="en-US" sz="3200" b="1" dirty="0" smtClean="0">
                <a:solidFill>
                  <a:srgbClr val="FFFFFF"/>
                </a:solidFill>
              </a:rPr>
              <a:t> Antibodies</a:t>
            </a:r>
            <a:endParaRPr lang="en-US" altLang="en-US" sz="3200" b="1" dirty="0">
              <a:solidFill>
                <a:srgbClr val="FFFFFF"/>
              </a:solidFill>
            </a:endParaRPr>
          </a:p>
        </p:txBody>
      </p:sp>
      <p:sp>
        <p:nvSpPr>
          <p:cNvPr id="14340" name="Text Box 3"/>
          <p:cNvSpPr txBox="1">
            <a:spLocks noChangeArrowheads="1"/>
          </p:cNvSpPr>
          <p:nvPr/>
        </p:nvSpPr>
        <p:spPr bwMode="auto">
          <a:xfrm>
            <a:off x="7938" y="3390900"/>
            <a:ext cx="9128125" cy="7493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0000" tIns="46800" rIns="90000" bIns="46800"/>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spcBef>
                <a:spcPts val="600"/>
              </a:spcBef>
              <a:buClrTx/>
              <a:buFontTx/>
              <a:buNone/>
            </a:pPr>
            <a:r>
              <a:rPr lang="en-US" altLang="en-US" i="1" dirty="0">
                <a:solidFill>
                  <a:srgbClr val="FFCC00"/>
                </a:solidFill>
                <a:latin typeface="Times New Roman" charset="0"/>
              </a:rPr>
              <a:t>Cristina Williams</a:t>
            </a:r>
          </a:p>
          <a:p>
            <a:pPr algn="ctr" eaLnBrk="1" hangingPunct="1">
              <a:spcBef>
                <a:spcPts val="600"/>
              </a:spcBef>
              <a:buClrTx/>
              <a:buFontTx/>
              <a:buNone/>
            </a:pPr>
            <a:r>
              <a:rPr lang="en-US" altLang="en-US" i="1" dirty="0">
                <a:solidFill>
                  <a:srgbClr val="FFCC00"/>
                </a:solidFill>
                <a:latin typeface="Times New Roman" charset="0"/>
              </a:rPr>
              <a:t>Laura Pearlman</a:t>
            </a:r>
          </a:p>
          <a:p>
            <a:pPr algn="ctr" eaLnBrk="1" hangingPunct="1">
              <a:spcBef>
                <a:spcPts val="600"/>
              </a:spcBef>
              <a:buClrTx/>
              <a:buFontTx/>
              <a:buNone/>
            </a:pPr>
            <a:r>
              <a:rPr lang="en-US" altLang="en-US" i="1" dirty="0" err="1">
                <a:solidFill>
                  <a:srgbClr val="FFCC00"/>
                </a:solidFill>
                <a:latin typeface="Times New Roman" charset="0"/>
              </a:rPr>
              <a:t>Hongsuda</a:t>
            </a:r>
            <a:r>
              <a:rPr lang="en-US" altLang="en-US" i="1" dirty="0">
                <a:solidFill>
                  <a:srgbClr val="FFCC00"/>
                </a:solidFill>
                <a:latin typeface="Times New Roman" charset="0"/>
              </a:rPr>
              <a:t> </a:t>
            </a:r>
            <a:r>
              <a:rPr lang="en-US" altLang="en-US" i="1" dirty="0" err="1" smtClean="0">
                <a:solidFill>
                  <a:srgbClr val="FFCC00"/>
                </a:solidFill>
                <a:latin typeface="Times New Roman" charset="0"/>
              </a:rPr>
              <a:t>Tangmunarunkit</a:t>
            </a:r>
            <a:endParaRPr lang="en-US" altLang="en-US" i="1" dirty="0" smtClean="0">
              <a:solidFill>
                <a:srgbClr val="FFCC00"/>
              </a:solidFill>
              <a:latin typeface="Times New Roman" charset="0"/>
            </a:endParaRPr>
          </a:p>
          <a:p>
            <a:pPr algn="ctr" eaLnBrk="1" hangingPunct="1">
              <a:spcBef>
                <a:spcPts val="600"/>
              </a:spcBef>
              <a:buClrTx/>
              <a:buFontTx/>
              <a:buNone/>
            </a:pPr>
            <a:endParaRPr lang="en-US" altLang="en-US" i="1" dirty="0">
              <a:solidFill>
                <a:srgbClr val="FFCC00"/>
              </a:solidFill>
              <a:latin typeface="Times New Roman" charset="0"/>
            </a:endParaRPr>
          </a:p>
          <a:p>
            <a:pPr algn="ctr" eaLnBrk="1" hangingPunct="1">
              <a:spcBef>
                <a:spcPts val="600"/>
              </a:spcBef>
              <a:buClrTx/>
              <a:buFontTx/>
              <a:buNone/>
            </a:pPr>
            <a:r>
              <a:rPr lang="en-US" altLang="en-US" i="1" dirty="0" smtClean="0">
                <a:solidFill>
                  <a:srgbClr val="FFCC00"/>
                </a:solidFill>
                <a:latin typeface="Times New Roman" charset="0"/>
              </a:rPr>
              <a:t>December 11, 2017</a:t>
            </a:r>
            <a:endParaRPr lang="en-US" altLang="en-US" i="1" dirty="0">
              <a:solidFill>
                <a:srgbClr val="FFCC00"/>
              </a:solidFill>
              <a:latin typeface="Times New Roman" charset="0"/>
            </a:endParaRPr>
          </a:p>
        </p:txBody>
      </p:sp>
      <p:sp>
        <p:nvSpPr>
          <p:cNvPr id="3076" name="Rectangle 4"/>
          <p:cNvSpPr>
            <a:spLocks noChangeArrowheads="1"/>
          </p:cNvSpPr>
          <p:nvPr/>
        </p:nvSpPr>
        <p:spPr bwMode="auto">
          <a:xfrm flipV="1">
            <a:off x="0" y="5778500"/>
            <a:ext cx="9144000" cy="50800"/>
          </a:xfrm>
          <a:prstGeom prst="rect">
            <a:avLst/>
          </a:prstGeom>
          <a:solidFill>
            <a:srgbClr val="FFCC00"/>
          </a:solidFill>
          <a:ln>
            <a:noFill/>
          </a:ln>
          <a:effectLst>
            <a:outerShdw blurRad="63500" dist="20160" dir="5400000" algn="ctr" rotWithShape="0">
              <a:srgbClr val="808080">
                <a:alpha val="38033"/>
              </a:srgbClr>
            </a:outerShdw>
          </a:effectLst>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pic>
        <p:nvPicPr>
          <p:cNvPr id="14342" name="Picture 5"/>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8343900" y="312738"/>
            <a:ext cx="463550" cy="5969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pic>
        <p:nvPicPr>
          <p:cNvPr id="14343" name="Picture 6"/>
          <p:cNvPicPr>
            <a:picLocks noChangeAspect="1" noChangeArrowheads="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997700" y="6462713"/>
            <a:ext cx="1822450" cy="1539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pic>
        <p:nvPicPr>
          <p:cNvPr id="14344" name="Picture 7"/>
          <p:cNvPicPr>
            <a:picLocks noChangeAspect="1" noChangeArrowheads="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92100" y="6138863"/>
            <a:ext cx="1741488" cy="4699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What we'll cover</a:t>
            </a:r>
          </a:p>
        </p:txBody>
      </p:sp>
      <p:sp>
        <p:nvSpPr>
          <p:cNvPr id="1638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Schema/Data Model</a:t>
            </a:r>
            <a:endParaRPr lang="en-US" altLang="en-US" sz="3200" dirty="0">
              <a:solidFill>
                <a:srgbClr val="990000"/>
              </a:solidFill>
              <a:latin typeface="Calibri" charset="0"/>
            </a:endParaRPr>
          </a:p>
          <a:p>
            <a:pPr eaLnBrk="1" hangingPunct="1">
              <a:spcBef>
                <a:spcPts val="800"/>
              </a:spcBef>
              <a:buClr>
                <a:srgbClr val="990000"/>
              </a:buClr>
              <a:buFont typeface="Arial" charset="0"/>
              <a:buChar char="•"/>
            </a:pPr>
            <a:r>
              <a:rPr lang="en-US" altLang="en-US" sz="3200" dirty="0">
                <a:solidFill>
                  <a:srgbClr val="990000"/>
                </a:solidFill>
                <a:latin typeface="Calibri" charset="0"/>
              </a:rPr>
              <a:t>Curation Workflow</a:t>
            </a:r>
          </a:p>
          <a:p>
            <a:pPr eaLnBrk="1" hangingPunct="1">
              <a:spcBef>
                <a:spcPts val="800"/>
              </a:spcBef>
              <a:buClr>
                <a:srgbClr val="990000"/>
              </a:buClr>
              <a:buFont typeface="Arial" charset="0"/>
              <a:buChar char="•"/>
            </a:pPr>
            <a:r>
              <a:rPr lang="en-US" altLang="en-US" sz="3200" dirty="0">
                <a:solidFill>
                  <a:srgbClr val="990000"/>
                </a:solidFill>
                <a:latin typeface="Calibri" charset="0"/>
              </a:rPr>
              <a:t>Creating the </a:t>
            </a:r>
            <a:r>
              <a:rPr lang="en-US" altLang="en-US" sz="3200" dirty="0" smtClean="0">
                <a:solidFill>
                  <a:srgbClr val="990000"/>
                </a:solidFill>
                <a:latin typeface="Calibri" charset="0"/>
              </a:rPr>
              <a:t>Base Antibody Test Record</a:t>
            </a:r>
          </a:p>
          <a:p>
            <a:pPr eaLnBrk="1" hangingPunct="1">
              <a:spcBef>
                <a:spcPts val="800"/>
              </a:spcBef>
              <a:buClr>
                <a:srgbClr val="990000"/>
              </a:buClr>
              <a:buFont typeface="Arial" charset="0"/>
              <a:buChar char="•"/>
            </a:pPr>
            <a:r>
              <a:rPr lang="en-US" altLang="en-US" sz="3200" dirty="0" smtClean="0">
                <a:solidFill>
                  <a:srgbClr val="990000"/>
                </a:solidFill>
                <a:latin typeface="Calibri" charset="0"/>
              </a:rPr>
              <a:t>Adding Images and Distributions</a:t>
            </a:r>
          </a:p>
          <a:p>
            <a:pPr eaLnBrk="1" hangingPunct="1">
              <a:spcBef>
                <a:spcPts val="800"/>
              </a:spcBef>
              <a:buClr>
                <a:srgbClr val="990000"/>
              </a:buClr>
              <a:buFont typeface="Arial" charset="0"/>
              <a:buChar char="•"/>
            </a:pPr>
            <a:r>
              <a:rPr lang="en-US" altLang="en-US" sz="3200" dirty="0" smtClean="0">
                <a:solidFill>
                  <a:srgbClr val="990000"/>
                </a:solidFill>
                <a:latin typeface="Calibri" charset="0"/>
              </a:rPr>
              <a:t>Adding New Antibodies</a:t>
            </a:r>
          </a:p>
          <a:p>
            <a:pPr eaLnBrk="1" hangingPunct="1">
              <a:spcBef>
                <a:spcPts val="800"/>
              </a:spcBef>
              <a:buClr>
                <a:srgbClr val="990000"/>
              </a:buClr>
              <a:buFont typeface="Arial" charset="0"/>
              <a:buChar char="•"/>
            </a:pPr>
            <a:r>
              <a:rPr lang="en-US" altLang="en-US" sz="3200" dirty="0">
                <a:solidFill>
                  <a:srgbClr val="990000"/>
                </a:solidFill>
                <a:latin typeface="Calibri" charset="0"/>
              </a:rPr>
              <a:t>Questions?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Authentication Required</a:t>
            </a:r>
          </a:p>
        </p:txBody>
      </p:sp>
      <p:sp>
        <p:nvSpPr>
          <p:cNvPr id="1843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a:solidFill>
                  <a:srgbClr val="990000"/>
                </a:solidFill>
                <a:latin typeface="Calibri" charset="0"/>
              </a:rPr>
              <a:t>In order to edit records on the GUDMAP/RBK Data Browser, you must be a member of the “</a:t>
            </a:r>
            <a:r>
              <a:rPr lang="en-US" altLang="en-US" sz="3200" b="1">
                <a:solidFill>
                  <a:srgbClr val="990000"/>
                </a:solidFill>
                <a:latin typeface="Calibri" charset="0"/>
              </a:rPr>
              <a:t>kidney-writers</a:t>
            </a:r>
            <a:r>
              <a:rPr lang="en-US" altLang="en-US" sz="3200">
                <a:solidFill>
                  <a:srgbClr val="990000"/>
                </a:solidFill>
                <a:latin typeface="Calibri" charset="0"/>
              </a:rPr>
              <a:t>” group (via Globus).</a:t>
            </a:r>
          </a:p>
          <a:p>
            <a:pPr lvl="1" eaLnBrk="1" hangingPunct="1">
              <a:spcBef>
                <a:spcPts val="800"/>
              </a:spcBef>
              <a:buClr>
                <a:srgbClr val="990000"/>
              </a:buClr>
              <a:buFont typeface="Arial" charset="0"/>
              <a:buChar char="•"/>
            </a:pPr>
            <a:r>
              <a:rPr lang="en-US" altLang="en-US">
                <a:solidFill>
                  <a:srgbClr val="990000"/>
                </a:solidFill>
                <a:latin typeface="Calibri" charset="0"/>
              </a:rPr>
              <a:t>Go to: </a:t>
            </a:r>
            <a:r>
              <a:rPr lang="en-US" altLang="en-US">
                <a:solidFill>
                  <a:srgbClr val="990000"/>
                </a:solidFill>
                <a:latin typeface="Calibri" charset="0"/>
                <a:hlinkClick r:id="rId3"/>
              </a:rPr>
              <a:t>https://www.globus.org/app/groups/af0b4010-5b75-11e6-9575-22000aef184d/about</a:t>
            </a:r>
            <a:r>
              <a:rPr lang="en-US" altLang="en-US">
                <a:solidFill>
                  <a:srgbClr val="990000"/>
                </a:solidFill>
                <a:latin typeface="Calibri" charset="0"/>
              </a:rPr>
              <a:t> </a:t>
            </a:r>
          </a:p>
          <a:p>
            <a:pPr lvl="1" eaLnBrk="1" hangingPunct="1">
              <a:spcBef>
                <a:spcPts val="800"/>
              </a:spcBef>
              <a:buClr>
                <a:srgbClr val="990000"/>
              </a:buClr>
              <a:buFont typeface="Arial" charset="0"/>
              <a:buChar char="•"/>
            </a:pPr>
            <a:r>
              <a:rPr lang="en-US" altLang="en-US">
                <a:solidFill>
                  <a:srgbClr val="990000"/>
                </a:solidFill>
                <a:latin typeface="Calibri" charset="0"/>
              </a:rPr>
              <a:t>If you have never signed into Globus before, choose your login (use your institution, Google, or ORCID ID credentials or create a unique GlobusID account).</a:t>
            </a:r>
          </a:p>
          <a:p>
            <a:pPr lvl="1" eaLnBrk="1" hangingPunct="1">
              <a:spcBef>
                <a:spcPts val="800"/>
              </a:spcBef>
              <a:buClr>
                <a:srgbClr val="990000"/>
              </a:buClr>
              <a:buFont typeface="Arial" charset="0"/>
              <a:buChar char="•"/>
            </a:pPr>
            <a:r>
              <a:rPr lang="en-US" altLang="en-US">
                <a:solidFill>
                  <a:srgbClr val="990000"/>
                </a:solidFill>
                <a:latin typeface="Calibri" charset="0"/>
              </a:rPr>
              <a:t>Click “Join” to request membership to the “kidney-writers” group (approval required). You will receive email notification when your account has been added to kidney-writers.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48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dirty="0">
                <a:solidFill>
                  <a:srgbClr val="990000"/>
                </a:solidFill>
                <a:latin typeface="Calibri" charset="0"/>
              </a:rPr>
              <a:t>Creating</a:t>
            </a:r>
            <a:r>
              <a:rPr lang="en-US" altLang="en-US" sz="6000" dirty="0" smtClean="0">
                <a:solidFill>
                  <a:srgbClr val="990000"/>
                </a:solidFill>
                <a:latin typeface="Calibri" charset="0"/>
              </a:rPr>
              <a:t> Antibody Records</a:t>
            </a:r>
            <a:endParaRPr lang="en-US" altLang="en-US" sz="6000" dirty="0">
              <a:solidFill>
                <a:srgbClr val="990000"/>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722700"/>
            <a:ext cx="8520600" cy="572700"/>
          </a:xfrm>
          <a:prstGeom prst="rect">
            <a:avLst/>
          </a:prstGeom>
        </p:spPr>
        <p:txBody>
          <a:bodyPr vert="horz" wrap="square" lIns="91425" tIns="91425" rIns="91425" bIns="91425" numCol="1" anchor="t" anchorCtr="0" compatLnSpc="1">
            <a:prstTxWarp prst="textNoShape">
              <a:avLst/>
            </a:prstTxWarp>
            <a:noAutofit/>
          </a:bodyPr>
          <a:lstStyle/>
          <a:p>
            <a:r>
              <a:rPr lang="en"/>
              <a:t>Data Model Overview</a:t>
            </a:r>
          </a:p>
        </p:txBody>
      </p:sp>
      <p:sp>
        <p:nvSpPr>
          <p:cNvPr id="61" name="Shape 61"/>
          <p:cNvSpPr txBox="1"/>
          <p:nvPr/>
        </p:nvSpPr>
        <p:spPr>
          <a:xfrm>
            <a:off x="444500" y="3306226"/>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Antibody</a:t>
            </a:r>
          </a:p>
        </p:txBody>
      </p:sp>
      <p:sp>
        <p:nvSpPr>
          <p:cNvPr id="62" name="Shape 62"/>
          <p:cNvSpPr txBox="1"/>
          <p:nvPr/>
        </p:nvSpPr>
        <p:spPr>
          <a:xfrm>
            <a:off x="444500" y="2402575"/>
            <a:ext cx="1512900" cy="639900"/>
          </a:xfrm>
          <a:prstGeom prst="rect">
            <a:avLst/>
          </a:prstGeom>
          <a:solidFill>
            <a:srgbClr val="B6D7A8"/>
          </a:solidFill>
          <a:ln>
            <a:solidFill>
              <a:schemeClr val="tx1"/>
            </a:solid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b="1" dirty="0">
                <a:solidFill>
                  <a:srgbClr val="990000"/>
                </a:solidFill>
              </a:rPr>
              <a:t>Protocols</a:t>
            </a:r>
          </a:p>
        </p:txBody>
      </p:sp>
      <p:sp>
        <p:nvSpPr>
          <p:cNvPr id="63" name="Shape 63"/>
          <p:cNvSpPr txBox="1"/>
          <p:nvPr/>
        </p:nvSpPr>
        <p:spPr>
          <a:xfrm>
            <a:off x="444500" y="4199224"/>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RNASeq</a:t>
            </a:r>
          </a:p>
        </p:txBody>
      </p:sp>
      <p:sp>
        <p:nvSpPr>
          <p:cNvPr id="64" name="Shape 64"/>
          <p:cNvSpPr txBox="1"/>
          <p:nvPr/>
        </p:nvSpPr>
        <p:spPr>
          <a:xfrm>
            <a:off x="2506925" y="2391824"/>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500" dirty="0">
                <a:solidFill>
                  <a:srgbClr val="990000"/>
                </a:solidFill>
              </a:rPr>
              <a:t>Immunofluorescence (IF) Images</a:t>
            </a:r>
          </a:p>
        </p:txBody>
      </p:sp>
      <p:sp>
        <p:nvSpPr>
          <p:cNvPr id="65" name="Shape 65"/>
          <p:cNvSpPr txBox="1"/>
          <p:nvPr/>
        </p:nvSpPr>
        <p:spPr>
          <a:xfrm>
            <a:off x="7126100" y="2365550"/>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Genes</a:t>
            </a:r>
          </a:p>
        </p:txBody>
      </p:sp>
      <p:sp>
        <p:nvSpPr>
          <p:cNvPr id="66" name="Shape 66"/>
          <p:cNvSpPr txBox="1"/>
          <p:nvPr/>
        </p:nvSpPr>
        <p:spPr>
          <a:xfrm>
            <a:off x="7126100" y="3306226"/>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Anatomy</a:t>
            </a:r>
          </a:p>
        </p:txBody>
      </p:sp>
      <p:sp>
        <p:nvSpPr>
          <p:cNvPr id="67" name="Shape 67"/>
          <p:cNvSpPr txBox="1"/>
          <p:nvPr/>
        </p:nvSpPr>
        <p:spPr>
          <a:xfrm>
            <a:off x="7126100" y="4199224"/>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Developmental Stages</a:t>
            </a:r>
          </a:p>
        </p:txBody>
      </p:sp>
      <p:sp>
        <p:nvSpPr>
          <p:cNvPr id="68" name="Shape 68"/>
          <p:cNvSpPr txBox="1"/>
          <p:nvPr/>
        </p:nvSpPr>
        <p:spPr>
          <a:xfrm>
            <a:off x="5033474" y="2365550"/>
            <a:ext cx="14865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Cell Lines</a:t>
            </a:r>
          </a:p>
        </p:txBody>
      </p:sp>
      <p:sp>
        <p:nvSpPr>
          <p:cNvPr id="69" name="Shape 69"/>
          <p:cNvSpPr txBox="1"/>
          <p:nvPr/>
        </p:nvSpPr>
        <p:spPr>
          <a:xfrm>
            <a:off x="2506925" y="3306226"/>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Histological Images (HE)</a:t>
            </a:r>
          </a:p>
        </p:txBody>
      </p:sp>
      <p:sp>
        <p:nvSpPr>
          <p:cNvPr id="70" name="Shape 70"/>
          <p:cNvSpPr txBox="1"/>
          <p:nvPr/>
        </p:nvSpPr>
        <p:spPr>
          <a:xfrm>
            <a:off x="5022550" y="3306226"/>
            <a:ext cx="14865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Mouse Strains</a:t>
            </a:r>
          </a:p>
        </p:txBody>
      </p:sp>
      <p:sp>
        <p:nvSpPr>
          <p:cNvPr id="71" name="Shape 71"/>
          <p:cNvSpPr txBox="1"/>
          <p:nvPr/>
        </p:nvSpPr>
        <p:spPr>
          <a:xfrm>
            <a:off x="2506925" y="4199224"/>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In-Situ Hybridization (ISH) Specimen</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85118117"/>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Antibody Schema</a:t>
            </a:r>
            <a:endParaRPr lang="en-US" altLang="en-US" sz="4400" dirty="0">
              <a:solidFill>
                <a:srgbClr val="990000"/>
              </a:solidFill>
              <a:latin typeface="Calibri" charset="0"/>
            </a:endParaRPr>
          </a:p>
        </p:txBody>
      </p:sp>
      <p:sp>
        <p:nvSpPr>
          <p:cNvPr id="8194" name="Rectangle 2"/>
          <p:cNvSpPr>
            <a:spLocks noChangeArrowheads="1"/>
          </p:cNvSpPr>
          <p:nvPr/>
        </p:nvSpPr>
        <p:spPr bwMode="auto">
          <a:xfrm>
            <a:off x="3581400" y="15240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1" dirty="0" smtClean="0">
                <a:solidFill>
                  <a:srgbClr val="990000"/>
                </a:solidFill>
                <a:latin typeface="Calibri" charset="0"/>
                <a:ea typeface="ＭＳ Ｐゴシック" charset="0"/>
                <a:cs typeface="Arial" charset="0"/>
              </a:rPr>
              <a:t>Antibody Tests</a:t>
            </a:r>
            <a:endParaRPr lang="en-US" sz="1800" b="1" dirty="0">
              <a:solidFill>
                <a:srgbClr val="990000"/>
              </a:solidFill>
              <a:latin typeface="Calibri" charset="0"/>
              <a:ea typeface="ＭＳ Ｐゴシック" charset="0"/>
              <a:cs typeface="Arial" charset="0"/>
            </a:endParaRPr>
          </a:p>
        </p:txBody>
      </p:sp>
      <p:sp>
        <p:nvSpPr>
          <p:cNvPr id="8195" name="Rectangle 3"/>
          <p:cNvSpPr>
            <a:spLocks noChangeArrowheads="1"/>
          </p:cNvSpPr>
          <p:nvPr/>
        </p:nvSpPr>
        <p:spPr bwMode="auto">
          <a:xfrm>
            <a:off x="6172200" y="28956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solidFill>
                  <a:srgbClr val="990000"/>
                </a:solidFill>
                <a:latin typeface="Calibri" charset="0"/>
                <a:ea typeface="ＭＳ Ｐゴシック" charset="0"/>
                <a:cs typeface="Arial" charset="0"/>
              </a:rPr>
              <a:t>Images</a:t>
            </a:r>
            <a:endParaRPr lang="en-US" sz="1800" dirty="0">
              <a:solidFill>
                <a:srgbClr val="990000"/>
              </a:solidFill>
              <a:latin typeface="Calibri" charset="0"/>
              <a:ea typeface="ＭＳ Ｐゴシック" charset="0"/>
              <a:cs typeface="Arial" charset="0"/>
            </a:endParaRPr>
          </a:p>
        </p:txBody>
      </p:sp>
      <p:sp>
        <p:nvSpPr>
          <p:cNvPr id="8196" name="Rectangle 4"/>
          <p:cNvSpPr>
            <a:spLocks noChangeArrowheads="1"/>
          </p:cNvSpPr>
          <p:nvPr/>
        </p:nvSpPr>
        <p:spPr bwMode="auto">
          <a:xfrm>
            <a:off x="6172200" y="49530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solidFill>
                  <a:srgbClr val="990000"/>
                </a:solidFill>
                <a:latin typeface="Calibri" charset="0"/>
                <a:ea typeface="ＭＳ Ｐゴシック" charset="0"/>
                <a:cs typeface="Arial" charset="0"/>
              </a:rPr>
              <a:t>Summary Sheets</a:t>
            </a:r>
            <a:endParaRPr lang="en-US" sz="1800" dirty="0">
              <a:solidFill>
                <a:srgbClr val="990000"/>
              </a:solidFill>
              <a:latin typeface="Calibri" charset="0"/>
              <a:ea typeface="ＭＳ Ｐゴシック" charset="0"/>
              <a:cs typeface="Arial" charset="0"/>
            </a:endParaRPr>
          </a:p>
        </p:txBody>
      </p:sp>
      <p:sp>
        <p:nvSpPr>
          <p:cNvPr id="8198" name="Rectangle 6"/>
          <p:cNvSpPr>
            <a:spLocks noChangeArrowheads="1"/>
          </p:cNvSpPr>
          <p:nvPr/>
        </p:nvSpPr>
        <p:spPr bwMode="auto">
          <a:xfrm>
            <a:off x="1371600" y="25908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solidFill>
                  <a:srgbClr val="990000"/>
                </a:solidFill>
                <a:latin typeface="Calibri" charset="0"/>
                <a:ea typeface="ＭＳ Ｐゴシック" charset="0"/>
                <a:cs typeface="Arial" charset="0"/>
              </a:rPr>
              <a:t>Antibodies</a:t>
            </a:r>
            <a:endParaRPr lang="en-US" sz="1800" dirty="0">
              <a:solidFill>
                <a:srgbClr val="990000"/>
              </a:solidFill>
              <a:latin typeface="Calibri" charset="0"/>
              <a:ea typeface="ＭＳ Ｐゴシック" charset="0"/>
              <a:cs typeface="Arial" charset="0"/>
            </a:endParaRPr>
          </a:p>
        </p:txBody>
      </p:sp>
      <p:cxnSp>
        <p:nvCxnSpPr>
          <p:cNvPr id="8201" name="AutoShape 9"/>
          <p:cNvCxnSpPr>
            <a:cxnSpLocks noChangeShapeType="1"/>
            <a:endCxn id="8194" idx="2"/>
          </p:cNvCxnSpPr>
          <p:nvPr/>
        </p:nvCxnSpPr>
        <p:spPr bwMode="auto">
          <a:xfrm rot="5400000" flipH="1" flipV="1">
            <a:off x="2517775" y="4117975"/>
            <a:ext cx="3803650" cy="1588"/>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8202" name="AutoShape 10"/>
          <p:cNvCxnSpPr>
            <a:cxnSpLocks noChangeShapeType="1"/>
            <a:endCxn id="8196" idx="1"/>
          </p:cNvCxnSpPr>
          <p:nvPr/>
        </p:nvCxnSpPr>
        <p:spPr bwMode="auto">
          <a:xfrm flipV="1">
            <a:off x="4419600" y="5299075"/>
            <a:ext cx="1752600" cy="34925"/>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16" name="Rectangle 6"/>
          <p:cNvSpPr>
            <a:spLocks noChangeArrowheads="1"/>
          </p:cNvSpPr>
          <p:nvPr/>
        </p:nvSpPr>
        <p:spPr bwMode="auto">
          <a:xfrm>
            <a:off x="1447800" y="53340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solidFill>
                  <a:srgbClr val="990000"/>
                </a:solidFill>
                <a:latin typeface="Calibri" charset="0"/>
                <a:ea typeface="ＭＳ Ｐゴシック" charset="0"/>
                <a:cs typeface="Arial" charset="0"/>
              </a:rPr>
              <a:t>Test Methods</a:t>
            </a:r>
            <a:endParaRPr lang="en-US" sz="1800" dirty="0">
              <a:solidFill>
                <a:srgbClr val="990000"/>
              </a:solidFill>
              <a:latin typeface="Calibri" charset="0"/>
              <a:ea typeface="ＭＳ Ｐゴシック" charset="0"/>
              <a:cs typeface="Arial" charset="0"/>
            </a:endParaRPr>
          </a:p>
        </p:txBody>
      </p:sp>
      <p:sp>
        <p:nvSpPr>
          <p:cNvPr id="18" name="Rectangle 3"/>
          <p:cNvSpPr>
            <a:spLocks noChangeArrowheads="1"/>
          </p:cNvSpPr>
          <p:nvPr/>
        </p:nvSpPr>
        <p:spPr bwMode="auto">
          <a:xfrm>
            <a:off x="6172200" y="38862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solidFill>
                  <a:srgbClr val="990000"/>
                </a:solidFill>
                <a:latin typeface="Calibri" charset="0"/>
                <a:ea typeface="ＭＳ Ｐゴシック" charset="0"/>
                <a:cs typeface="Arial" charset="0"/>
              </a:rPr>
              <a:t>Distributions</a:t>
            </a:r>
            <a:endParaRPr lang="en-US" sz="1800" dirty="0">
              <a:solidFill>
                <a:srgbClr val="990000"/>
              </a:solidFill>
              <a:latin typeface="Calibri" charset="0"/>
              <a:ea typeface="ＭＳ Ｐゴシック" charset="0"/>
              <a:cs typeface="Arial" charset="0"/>
            </a:endParaRPr>
          </a:p>
        </p:txBody>
      </p:sp>
      <p:sp>
        <p:nvSpPr>
          <p:cNvPr id="22" name="Rectangle 3"/>
          <p:cNvSpPr>
            <a:spLocks noChangeArrowheads="1"/>
          </p:cNvSpPr>
          <p:nvPr/>
        </p:nvSpPr>
        <p:spPr bwMode="auto">
          <a:xfrm>
            <a:off x="1371600" y="35052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solidFill>
                  <a:srgbClr val="990000"/>
                </a:solidFill>
                <a:latin typeface="Calibri" charset="0"/>
                <a:ea typeface="ＭＳ Ｐゴシック" charset="0"/>
                <a:cs typeface="Arial" charset="0"/>
              </a:rPr>
              <a:t>Proteins</a:t>
            </a:r>
            <a:endParaRPr lang="en-US" sz="1800" dirty="0">
              <a:solidFill>
                <a:srgbClr val="990000"/>
              </a:solidFill>
              <a:latin typeface="Calibri" charset="0"/>
              <a:ea typeface="ＭＳ Ｐゴシック" charset="0"/>
              <a:cs typeface="Arial" charset="0"/>
            </a:endParaRPr>
          </a:p>
        </p:txBody>
      </p:sp>
      <p:sp>
        <p:nvSpPr>
          <p:cNvPr id="24" name="Rectangle 3"/>
          <p:cNvSpPr>
            <a:spLocks noChangeArrowheads="1"/>
          </p:cNvSpPr>
          <p:nvPr/>
        </p:nvSpPr>
        <p:spPr bwMode="auto">
          <a:xfrm>
            <a:off x="1447800" y="4419600"/>
            <a:ext cx="1676400" cy="692150"/>
          </a:xfrm>
          <a:prstGeom prst="rect">
            <a:avLst/>
          </a:prstGeom>
          <a:solidFill>
            <a:srgbClr val="FFF5CC"/>
          </a:solidFill>
          <a:ln w="9360" cap="sq">
            <a:solidFill>
              <a:srgbClr val="FFCB00"/>
            </a:solidFill>
            <a:miter lim="800000"/>
            <a:headEnd/>
            <a:tailEnd/>
          </a:ln>
          <a:effectLst>
            <a:outerShdw blurRad="63500" dist="23040" dir="5400000" algn="ctr" rotWithShape="0">
              <a:srgbClr val="808080">
                <a:alpha val="35036"/>
              </a:srgbClr>
            </a:outerShdw>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solidFill>
                  <a:srgbClr val="990000"/>
                </a:solidFill>
                <a:latin typeface="Calibri" charset="0"/>
                <a:ea typeface="ＭＳ Ｐゴシック" charset="0"/>
                <a:cs typeface="Arial" charset="0"/>
              </a:rPr>
              <a:t>Genes</a:t>
            </a:r>
            <a:endParaRPr lang="en-US" sz="1800" dirty="0">
              <a:solidFill>
                <a:srgbClr val="990000"/>
              </a:solidFill>
              <a:latin typeface="Calibri" charset="0"/>
              <a:ea typeface="ＭＳ Ｐゴシック" charset="0"/>
              <a:cs typeface="Arial" charset="0"/>
            </a:endParaRPr>
          </a:p>
        </p:txBody>
      </p:sp>
      <p:cxnSp>
        <p:nvCxnSpPr>
          <p:cNvPr id="30" name="AutoShape 10"/>
          <p:cNvCxnSpPr>
            <a:cxnSpLocks noChangeShapeType="1"/>
            <a:endCxn id="18" idx="1"/>
          </p:cNvCxnSpPr>
          <p:nvPr/>
        </p:nvCxnSpPr>
        <p:spPr bwMode="auto">
          <a:xfrm flipV="1">
            <a:off x="4419600" y="4232275"/>
            <a:ext cx="1752600" cy="34925"/>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33" name="AutoShape 10"/>
          <p:cNvCxnSpPr>
            <a:cxnSpLocks noChangeShapeType="1"/>
          </p:cNvCxnSpPr>
          <p:nvPr/>
        </p:nvCxnSpPr>
        <p:spPr bwMode="auto">
          <a:xfrm flipV="1">
            <a:off x="4419600" y="3276600"/>
            <a:ext cx="1676400" cy="34925"/>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35" name="AutoShape 10"/>
          <p:cNvCxnSpPr>
            <a:cxnSpLocks noChangeShapeType="1"/>
          </p:cNvCxnSpPr>
          <p:nvPr/>
        </p:nvCxnSpPr>
        <p:spPr bwMode="auto">
          <a:xfrm flipV="1">
            <a:off x="3200400" y="5715000"/>
            <a:ext cx="1143000" cy="34926"/>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40" name="AutoShape 10"/>
          <p:cNvCxnSpPr>
            <a:cxnSpLocks noChangeShapeType="1"/>
          </p:cNvCxnSpPr>
          <p:nvPr/>
        </p:nvCxnSpPr>
        <p:spPr bwMode="auto">
          <a:xfrm flipV="1">
            <a:off x="3124200" y="4724400"/>
            <a:ext cx="1295400" cy="34926"/>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42" name="AutoShape 10"/>
          <p:cNvCxnSpPr>
            <a:cxnSpLocks noChangeShapeType="1"/>
          </p:cNvCxnSpPr>
          <p:nvPr/>
        </p:nvCxnSpPr>
        <p:spPr bwMode="auto">
          <a:xfrm flipV="1">
            <a:off x="3048000" y="3886200"/>
            <a:ext cx="1371600" cy="34926"/>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44" name="AutoShape 10"/>
          <p:cNvCxnSpPr>
            <a:cxnSpLocks noChangeShapeType="1"/>
          </p:cNvCxnSpPr>
          <p:nvPr/>
        </p:nvCxnSpPr>
        <p:spPr bwMode="auto">
          <a:xfrm flipV="1">
            <a:off x="3048000" y="2895600"/>
            <a:ext cx="1371600" cy="34926"/>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Shape 60"/>
          <p:cNvSpPr>
            <a:spLocks noChangeArrowheads="1"/>
          </p:cNvSpPr>
          <p:nvPr/>
        </p:nvSpPr>
        <p:spPr bwMode="auto">
          <a:xfrm>
            <a:off x="657225" y="26384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In preparation</a:t>
            </a:r>
          </a:p>
        </p:txBody>
      </p:sp>
      <p:sp>
        <p:nvSpPr>
          <p:cNvPr id="24578" name="Shape 61"/>
          <p:cNvSpPr>
            <a:spLocks noChangeArrowheads="1"/>
          </p:cNvSpPr>
          <p:nvPr/>
        </p:nvSpPr>
        <p:spPr bwMode="auto">
          <a:xfrm>
            <a:off x="2051050" y="1558925"/>
            <a:ext cx="9525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PI Review</a:t>
            </a:r>
          </a:p>
        </p:txBody>
      </p:sp>
      <p:sp>
        <p:nvSpPr>
          <p:cNvPr id="24579" name="Shape 62"/>
          <p:cNvSpPr>
            <a:spLocks noChangeArrowheads="1"/>
          </p:cNvSpPr>
          <p:nvPr/>
        </p:nvSpPr>
        <p:spPr bwMode="auto">
          <a:xfrm>
            <a:off x="3221038" y="1558925"/>
            <a:ext cx="1046162"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Submitted</a:t>
            </a:r>
          </a:p>
        </p:txBody>
      </p:sp>
      <p:sp>
        <p:nvSpPr>
          <p:cNvPr id="24580" name="Shape 63"/>
          <p:cNvSpPr>
            <a:spLocks noChangeArrowheads="1"/>
          </p:cNvSpPr>
          <p:nvPr/>
        </p:nvSpPr>
        <p:spPr bwMode="auto">
          <a:xfrm>
            <a:off x="4800600" y="37052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Biocuration Review</a:t>
            </a:r>
          </a:p>
        </p:txBody>
      </p:sp>
      <p:sp>
        <p:nvSpPr>
          <p:cNvPr id="24581" name="Shape 64"/>
          <p:cNvSpPr>
            <a:spLocks noChangeArrowheads="1"/>
          </p:cNvSpPr>
          <p:nvPr/>
        </p:nvSpPr>
        <p:spPr bwMode="auto">
          <a:xfrm>
            <a:off x="6335713" y="2638425"/>
            <a:ext cx="1203325"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Amendment</a:t>
            </a:r>
          </a:p>
        </p:txBody>
      </p:sp>
      <p:sp>
        <p:nvSpPr>
          <p:cNvPr id="24582" name="Shape 65"/>
          <p:cNvSpPr>
            <a:spLocks noChangeArrowheads="1"/>
          </p:cNvSpPr>
          <p:nvPr/>
        </p:nvSpPr>
        <p:spPr bwMode="auto">
          <a:xfrm>
            <a:off x="8001000" y="3719513"/>
            <a:ext cx="1092200" cy="1862137"/>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b="1">
                <a:solidFill>
                  <a:srgbClr val="990000"/>
                </a:solidFill>
              </a:rPr>
              <a:t>Released</a:t>
            </a:r>
          </a:p>
        </p:txBody>
      </p:sp>
      <p:sp>
        <p:nvSpPr>
          <p:cNvPr id="24583" name="Shape 66"/>
          <p:cNvSpPr>
            <a:spLocks noChangeArrowheads="1"/>
          </p:cNvSpPr>
          <p:nvPr/>
        </p:nvSpPr>
        <p:spPr bwMode="auto">
          <a:xfrm>
            <a:off x="4800600" y="50006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Hub Attention</a:t>
            </a:r>
          </a:p>
        </p:txBody>
      </p:sp>
      <p:cxnSp>
        <p:nvCxnSpPr>
          <p:cNvPr id="24584" name="Shape 67"/>
          <p:cNvCxnSpPr>
            <a:cxnSpLocks noChangeShapeType="1"/>
          </p:cNvCxnSpPr>
          <p:nvPr/>
        </p:nvCxnSpPr>
        <p:spPr bwMode="auto">
          <a:xfrm rot="10800000" flipH="1">
            <a:off x="47625" y="2319338"/>
            <a:ext cx="9001125" cy="4762"/>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85" name="Shape 68"/>
          <p:cNvCxnSpPr>
            <a:cxnSpLocks noChangeShapeType="1"/>
          </p:cNvCxnSpPr>
          <p:nvPr/>
        </p:nvCxnSpPr>
        <p:spPr bwMode="auto">
          <a:xfrm rot="10800000" flipH="1">
            <a:off x="63500" y="3462338"/>
            <a:ext cx="8993188" cy="4762"/>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86" name="Shape 69"/>
          <p:cNvCxnSpPr>
            <a:cxnSpLocks noChangeShapeType="1"/>
          </p:cNvCxnSpPr>
          <p:nvPr/>
        </p:nvCxnSpPr>
        <p:spPr bwMode="auto">
          <a:xfrm>
            <a:off x="69850" y="4616450"/>
            <a:ext cx="8993188" cy="11113"/>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587" name="Shape 70"/>
          <p:cNvSpPr>
            <a:spLocks noChangeArrowheads="1"/>
          </p:cNvSpPr>
          <p:nvPr/>
        </p:nvSpPr>
        <p:spPr bwMode="auto">
          <a:xfrm rot="-5400000">
            <a:off x="-143668" y="1586706"/>
            <a:ext cx="900112" cy="428625"/>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a:t>
            </a:r>
          </a:p>
        </p:txBody>
      </p:sp>
      <p:sp>
        <p:nvSpPr>
          <p:cNvPr id="24588" name="Shape 71"/>
          <p:cNvSpPr>
            <a:spLocks noChangeArrowheads="1"/>
          </p:cNvSpPr>
          <p:nvPr/>
        </p:nvSpPr>
        <p:spPr bwMode="auto">
          <a:xfrm rot="-5400000">
            <a:off x="-210344" y="2688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 Lab Members</a:t>
            </a:r>
          </a:p>
        </p:txBody>
      </p:sp>
      <p:sp>
        <p:nvSpPr>
          <p:cNvPr id="24589" name="Shape 72"/>
          <p:cNvSpPr>
            <a:spLocks noChangeArrowheads="1"/>
          </p:cNvSpPr>
          <p:nvPr/>
        </p:nvSpPr>
        <p:spPr bwMode="auto">
          <a:xfrm rot="-5400000">
            <a:off x="-210344" y="3831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Bio Curator</a:t>
            </a:r>
          </a:p>
        </p:txBody>
      </p:sp>
      <p:sp>
        <p:nvSpPr>
          <p:cNvPr id="24590" name="Shape 73"/>
          <p:cNvSpPr>
            <a:spLocks noChangeArrowheads="1"/>
          </p:cNvSpPr>
          <p:nvPr/>
        </p:nvSpPr>
        <p:spPr bwMode="auto">
          <a:xfrm rot="-5400000">
            <a:off x="-210344" y="4974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Hub</a:t>
            </a:r>
          </a:p>
        </p:txBody>
      </p:sp>
      <p:cxnSp>
        <p:nvCxnSpPr>
          <p:cNvPr id="24591" name="Shape 74"/>
          <p:cNvCxnSpPr>
            <a:cxnSpLocks noChangeShapeType="1"/>
            <a:stCxn id="24577" idx="3"/>
            <a:endCxn id="24578" idx="1"/>
          </p:cNvCxnSpPr>
          <p:nvPr/>
        </p:nvCxnSpPr>
        <p:spPr bwMode="auto">
          <a:xfrm rot="10800000" flipH="1">
            <a:off x="1800225" y="1811338"/>
            <a:ext cx="250825" cy="1079500"/>
          </a:xfrm>
          <a:prstGeom prst="bentConnector3">
            <a:avLst>
              <a:gd name="adj1" fmla="val 50028"/>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2" name="Shape 75"/>
          <p:cNvCxnSpPr>
            <a:cxnSpLocks noChangeShapeType="1"/>
            <a:stCxn id="24578" idx="3"/>
            <a:endCxn id="24579" idx="1"/>
          </p:cNvCxnSpPr>
          <p:nvPr/>
        </p:nvCxnSpPr>
        <p:spPr bwMode="auto">
          <a:xfrm>
            <a:off x="3003550" y="1811338"/>
            <a:ext cx="217488" cy="1587"/>
          </a:xfrm>
          <a:prstGeom prst="bentConnector3">
            <a:avLst>
              <a:gd name="adj1" fmla="val 50014"/>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3" name="Shape 76"/>
          <p:cNvCxnSpPr>
            <a:cxnSpLocks noChangeShapeType="1"/>
            <a:stCxn id="24579" idx="3"/>
            <a:endCxn id="24580" idx="1"/>
          </p:cNvCxnSpPr>
          <p:nvPr/>
        </p:nvCxnSpPr>
        <p:spPr bwMode="auto">
          <a:xfrm>
            <a:off x="4267200" y="1811338"/>
            <a:ext cx="533400" cy="2146300"/>
          </a:xfrm>
          <a:prstGeom prst="bentConnector3">
            <a:avLst>
              <a:gd name="adj1" fmla="val 50000"/>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4" name="Shape 77"/>
          <p:cNvCxnSpPr>
            <a:cxnSpLocks noChangeShapeType="1"/>
            <a:stCxn id="24579" idx="2"/>
            <a:endCxn id="24583" idx="1"/>
          </p:cNvCxnSpPr>
          <p:nvPr/>
        </p:nvCxnSpPr>
        <p:spPr bwMode="auto">
          <a:xfrm rot="16200000" flipH="1">
            <a:off x="2677319" y="3129756"/>
            <a:ext cx="3189288" cy="1057275"/>
          </a:xfrm>
          <a:prstGeom prst="bentConnector2">
            <a:avLst/>
          </a:prstGeom>
          <a:noFill/>
          <a:ln w="28575">
            <a:solidFill>
              <a:schemeClr val="accent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5" name="Shape 78"/>
          <p:cNvCxnSpPr>
            <a:cxnSpLocks noChangeShapeType="1"/>
            <a:stCxn id="24579" idx="3"/>
            <a:endCxn id="24582" idx="0"/>
          </p:cNvCxnSpPr>
          <p:nvPr/>
        </p:nvCxnSpPr>
        <p:spPr bwMode="auto">
          <a:xfrm>
            <a:off x="4267200" y="1811338"/>
            <a:ext cx="4279900" cy="1908175"/>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6" name="Shape 79"/>
          <p:cNvCxnSpPr>
            <a:cxnSpLocks noChangeShapeType="1"/>
            <a:stCxn id="24580" idx="0"/>
            <a:endCxn id="24581" idx="1"/>
          </p:cNvCxnSpPr>
          <p:nvPr/>
        </p:nvCxnSpPr>
        <p:spPr bwMode="auto">
          <a:xfrm rot="-5400000">
            <a:off x="5446713" y="2816225"/>
            <a:ext cx="814387" cy="963613"/>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7" name="Shape 80"/>
          <p:cNvCxnSpPr>
            <a:cxnSpLocks noChangeShapeType="1"/>
            <a:endCxn id="24580" idx="3"/>
          </p:cNvCxnSpPr>
          <p:nvPr/>
        </p:nvCxnSpPr>
        <p:spPr bwMode="auto">
          <a:xfrm flipH="1">
            <a:off x="5943600" y="3143250"/>
            <a:ext cx="838200" cy="814388"/>
          </a:xfrm>
          <a:prstGeom prst="bentConnector3">
            <a:avLst>
              <a:gd name="adj1" fmla="val 1398"/>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8" name="Shape 81"/>
          <p:cNvCxnSpPr>
            <a:cxnSpLocks noChangeShapeType="1"/>
          </p:cNvCxnSpPr>
          <p:nvPr/>
        </p:nvCxnSpPr>
        <p:spPr bwMode="auto">
          <a:xfrm>
            <a:off x="52578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9" name="Shape 82"/>
          <p:cNvCxnSpPr>
            <a:cxnSpLocks noChangeShapeType="1"/>
          </p:cNvCxnSpPr>
          <p:nvPr/>
        </p:nvCxnSpPr>
        <p:spPr bwMode="auto">
          <a:xfrm rot="10800000">
            <a:off x="54864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600" name="Shape 83"/>
          <p:cNvCxnSpPr>
            <a:cxnSpLocks noChangeShapeType="1"/>
          </p:cNvCxnSpPr>
          <p:nvPr/>
        </p:nvCxnSpPr>
        <p:spPr bwMode="auto">
          <a:xfrm>
            <a:off x="5983288" y="4097338"/>
            <a:ext cx="2041525" cy="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01" name="Shape 84"/>
          <p:cNvSpPr txBox="1">
            <a:spLocks noChangeArrowheads="1"/>
          </p:cNvSpPr>
          <p:nvPr/>
        </p:nvSpPr>
        <p:spPr bwMode="auto">
          <a:xfrm>
            <a:off x="5329238" y="2795588"/>
            <a:ext cx="919162" cy="4937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 annotation</a:t>
            </a:r>
          </a:p>
        </p:txBody>
      </p:sp>
      <p:sp>
        <p:nvSpPr>
          <p:cNvPr id="24602" name="Shape 85"/>
          <p:cNvSpPr txBox="1">
            <a:spLocks noChangeArrowheads="1"/>
          </p:cNvSpPr>
          <p:nvPr/>
        </p:nvSpPr>
        <p:spPr bwMode="auto">
          <a:xfrm>
            <a:off x="5943600" y="3336925"/>
            <a:ext cx="9445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 annotation</a:t>
            </a:r>
          </a:p>
        </p:txBody>
      </p:sp>
      <p:sp>
        <p:nvSpPr>
          <p:cNvPr id="24603" name="Shape 86"/>
          <p:cNvSpPr txBox="1">
            <a:spLocks noChangeArrowheads="1"/>
          </p:cNvSpPr>
          <p:nvPr/>
        </p:nvSpPr>
        <p:spPr bwMode="auto">
          <a:xfrm>
            <a:off x="4191000" y="4175125"/>
            <a:ext cx="1219200"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need model extension</a:t>
            </a:r>
          </a:p>
        </p:txBody>
      </p:sp>
      <p:sp>
        <p:nvSpPr>
          <p:cNvPr id="24604" name="Shape 87"/>
          <p:cNvSpPr txBox="1">
            <a:spLocks noChangeArrowheads="1"/>
          </p:cNvSpPr>
          <p:nvPr/>
        </p:nvSpPr>
        <p:spPr bwMode="auto">
          <a:xfrm>
            <a:off x="5410200" y="4175125"/>
            <a:ext cx="990600"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extended model</a:t>
            </a:r>
          </a:p>
        </p:txBody>
      </p:sp>
      <p:sp>
        <p:nvSpPr>
          <p:cNvPr id="88" name="Shape 88"/>
          <p:cNvSpPr txBox="1"/>
          <p:nvPr/>
        </p:nvSpPr>
        <p:spPr>
          <a:xfrm>
            <a:off x="4495800" y="1771650"/>
            <a:ext cx="2112963" cy="1143000"/>
          </a:xfrm>
          <a:prstGeom prst="rect">
            <a:avLst/>
          </a:prstGeom>
          <a:noFill/>
          <a:ln>
            <a:noFill/>
          </a:ln>
        </p:spPr>
        <p:txBody>
          <a:bodyPr lIns="91425" tIns="91425" rIns="91425" bIns="91425"/>
          <a:lstStyle/>
          <a:p>
            <a:pPr eaLnBrk="1" hangingPunct="1">
              <a:spcBef>
                <a:spcPts val="0"/>
              </a:spcBef>
              <a:buClr>
                <a:srgbClr val="000000"/>
              </a:buClr>
              <a:buSzPct val="100000"/>
              <a:buFont typeface="Times New Roman" charset="0"/>
              <a:buNone/>
              <a:defRPr/>
            </a:pPr>
            <a:r>
              <a:rPr lang="en" sz="1000" dirty="0">
                <a:solidFill>
                  <a:schemeClr val="tx1"/>
                </a:solidFill>
              </a:rPr>
              <a:t>- </a:t>
            </a:r>
            <a:r>
              <a:rPr lang="en" sz="1000" dirty="0" err="1">
                <a:solidFill>
                  <a:schemeClr val="tx1"/>
                </a:solidFill>
              </a:rPr>
              <a:t>RNASeq</a:t>
            </a:r>
            <a:r>
              <a:rPr lang="en" sz="1000" dirty="0">
                <a:solidFill>
                  <a:schemeClr val="tx1"/>
                </a:solidFill>
              </a:rPr>
              <a:t>: Samples</a:t>
            </a:r>
          </a:p>
          <a:p>
            <a:pPr eaLnBrk="1" hangingPunct="1">
              <a:spcBef>
                <a:spcPts val="0"/>
              </a:spcBef>
              <a:buClr>
                <a:srgbClr val="000000"/>
              </a:buClr>
              <a:buSzPct val="100000"/>
              <a:buFont typeface="Times New Roman" charset="0"/>
              <a:buNone/>
              <a:defRPr/>
            </a:pPr>
            <a:r>
              <a:rPr lang="en" sz="1000" dirty="0">
                <a:solidFill>
                  <a:schemeClr val="tx1"/>
                </a:solidFill>
              </a:rPr>
              <a:t>- </a:t>
            </a:r>
            <a:r>
              <a:rPr lang="en" sz="1000" dirty="0" smtClean="0">
                <a:solidFill>
                  <a:schemeClr val="tx1"/>
                </a:solidFill>
              </a:rPr>
              <a:t>Antibody tests</a:t>
            </a:r>
            <a:r>
              <a:rPr lang="en-US" sz="1000" smtClean="0">
                <a:solidFill>
                  <a:schemeClr val="tx1"/>
                </a:solidFill>
              </a:rPr>
              <a:t>, Antibodies</a:t>
            </a:r>
            <a:endParaRPr lang="en" sz="1000" dirty="0">
              <a:solidFill>
                <a:schemeClr val="tx1"/>
              </a:solidFill>
            </a:endParaRPr>
          </a:p>
          <a:p>
            <a:pPr eaLnBrk="1" hangingPunct="1">
              <a:spcBef>
                <a:spcPts val="0"/>
              </a:spcBef>
              <a:buClr>
                <a:srgbClr val="000000"/>
              </a:buClr>
              <a:buSzPct val="100000"/>
              <a:buFont typeface="Times New Roman" charset="0"/>
              <a:buNone/>
              <a:defRPr/>
            </a:pPr>
            <a:r>
              <a:rPr lang="en" sz="1000" dirty="0">
                <a:solidFill>
                  <a:schemeClr val="tx1"/>
                </a:solidFill>
              </a:rPr>
              <a:t>- Cell lines, Mouse strains</a:t>
            </a:r>
          </a:p>
          <a:p>
            <a:pPr indent="-69850" eaLnBrk="1" hangingPunct="1">
              <a:spcBef>
                <a:spcPts val="0"/>
              </a:spcBef>
              <a:buClr>
                <a:schemeClr val="dk1"/>
              </a:buClr>
              <a:buSzPts val="1100"/>
              <a:buFont typeface="Times New Roman" charset="0"/>
              <a:buNone/>
              <a:defRPr/>
            </a:pPr>
            <a:r>
              <a:rPr lang="en" sz="1000" dirty="0">
                <a:solidFill>
                  <a:schemeClr val="tx1"/>
                </a:solidFill>
              </a:rPr>
              <a:t>- IF images</a:t>
            </a:r>
          </a:p>
          <a:p>
            <a:pPr eaLnBrk="1" hangingPunct="1">
              <a:spcBef>
                <a:spcPts val="0"/>
              </a:spcBef>
              <a:buClr>
                <a:srgbClr val="000000"/>
              </a:buClr>
              <a:buSzPct val="100000"/>
              <a:buFont typeface="Times New Roman" charset="0"/>
              <a:buNone/>
              <a:defRPr/>
            </a:pPr>
            <a:r>
              <a:rPr lang="en" sz="1000" dirty="0">
                <a:solidFill>
                  <a:schemeClr val="tx1"/>
                </a:solidFill>
              </a:rPr>
              <a:t>- H&amp;E images</a:t>
            </a:r>
          </a:p>
          <a:p>
            <a:pPr eaLnBrk="1" hangingPunct="1">
              <a:spcBef>
                <a:spcPts val="0"/>
              </a:spcBef>
              <a:buClr>
                <a:srgbClr val="000000"/>
              </a:buClr>
              <a:buSzPct val="100000"/>
              <a:buFont typeface="Times New Roman" charset="0"/>
              <a:buNone/>
              <a:defRPr/>
            </a:pPr>
            <a:r>
              <a:rPr lang="en" sz="1000" dirty="0">
                <a:solidFill>
                  <a:schemeClr val="tx1"/>
                </a:solidFill>
              </a:rPr>
              <a:t>- ISH specimens</a:t>
            </a:r>
          </a:p>
          <a:p>
            <a:pPr eaLnBrk="1" hangingPunct="1">
              <a:spcBef>
                <a:spcPts val="0"/>
              </a:spcBef>
              <a:buClr>
                <a:srgbClr val="000000"/>
              </a:buClr>
              <a:buSzPct val="100000"/>
              <a:buFont typeface="Times New Roman" charset="0"/>
              <a:buNone/>
              <a:defRPr/>
            </a:pPr>
            <a:endParaRPr sz="1000" dirty="0">
              <a:solidFill>
                <a:schemeClr val="tx1"/>
              </a:solidFill>
            </a:endParaRPr>
          </a:p>
        </p:txBody>
      </p:sp>
      <p:sp>
        <p:nvSpPr>
          <p:cNvPr id="24606" name="Shape 89"/>
          <p:cNvSpPr txBox="1">
            <a:spLocks noChangeArrowheads="1"/>
          </p:cNvSpPr>
          <p:nvPr/>
        </p:nvSpPr>
        <p:spPr bwMode="auto">
          <a:xfrm>
            <a:off x="6248400" y="1066800"/>
            <a:ext cx="2466975" cy="56356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dirty="0">
                <a:solidFill>
                  <a:schemeClr val="tx1"/>
                </a:solidFill>
              </a:rPr>
              <a:t>- </a:t>
            </a:r>
            <a:r>
              <a:rPr lang="en-US" altLang="en-US" sz="1000" dirty="0" err="1">
                <a:solidFill>
                  <a:schemeClr val="tx1"/>
                </a:solidFill>
              </a:rPr>
              <a:t>RNASeq</a:t>
            </a:r>
            <a:r>
              <a:rPr lang="en-US" altLang="en-US" sz="1000" dirty="0">
                <a:solidFill>
                  <a:schemeClr val="tx1"/>
                </a:solidFill>
              </a:rPr>
              <a:t>: Studies, Replicates, Single cell metrics, Files</a:t>
            </a:r>
            <a:endParaRPr lang="en-US" altLang="en-US" sz="1000" dirty="0" smtClean="0">
              <a:solidFill>
                <a:schemeClr val="tx1"/>
              </a:solidFill>
            </a:endParaRPr>
          </a:p>
          <a:p>
            <a:pPr eaLnBrk="1" hangingPunct="1">
              <a:buClr>
                <a:srgbClr val="000000"/>
              </a:buClr>
              <a:buSzPct val="100000"/>
              <a:buFontTx/>
              <a:buChar char="-"/>
            </a:pPr>
            <a:r>
              <a:rPr lang="en-US" altLang="en-US" sz="1000" dirty="0" smtClean="0">
                <a:solidFill>
                  <a:schemeClr val="tx1"/>
                </a:solidFill>
              </a:rPr>
              <a:t>IF </a:t>
            </a:r>
            <a:r>
              <a:rPr lang="en-US" altLang="en-US" sz="1000" dirty="0">
                <a:solidFill>
                  <a:schemeClr val="tx1"/>
                </a:solidFill>
              </a:rPr>
              <a:t>videos</a:t>
            </a:r>
            <a:r>
              <a:rPr lang="en-US" altLang="en-US" sz="1000" dirty="0" smtClean="0">
                <a:solidFill>
                  <a:schemeClr val="tx1"/>
                </a:solidFill>
              </a:rPr>
              <a:t> </a:t>
            </a:r>
          </a:p>
          <a:p>
            <a:pPr eaLnBrk="1" hangingPunct="1">
              <a:buClr>
                <a:srgbClr val="000000"/>
              </a:buClr>
              <a:buSzPct val="100000"/>
              <a:buFontTx/>
              <a:buChar char="-"/>
            </a:pPr>
            <a:r>
              <a:rPr lang="en-US" altLang="en-US" sz="1000" dirty="0" smtClean="0">
                <a:solidFill>
                  <a:schemeClr val="tx1"/>
                </a:solidFill>
              </a:rPr>
              <a:t>- Antibody test data sheets, test images</a:t>
            </a:r>
            <a:endParaRPr lang="en-US" altLang="en-US" sz="1000" dirty="0">
              <a:solidFill>
                <a:schemeClr val="tx1"/>
              </a:solidFill>
            </a:endParaRPr>
          </a:p>
        </p:txBody>
      </p:sp>
      <p:sp>
        <p:nvSpPr>
          <p:cNvPr id="24607" name="Shape 90"/>
          <p:cNvSpPr txBox="1">
            <a:spLocks noChangeArrowheads="1"/>
          </p:cNvSpPr>
          <p:nvPr/>
        </p:nvSpPr>
        <p:spPr bwMode="auto">
          <a:xfrm>
            <a:off x="2667000" y="2551113"/>
            <a:ext cx="1447800" cy="720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Tx/>
              <a:buChar char="-"/>
            </a:pPr>
            <a:r>
              <a:rPr lang="en-US" altLang="en-US" sz="1000" dirty="0" smtClean="0">
                <a:solidFill>
                  <a:schemeClr val="tx1"/>
                </a:solidFill>
              </a:rPr>
              <a:t>Protocols</a:t>
            </a:r>
          </a:p>
          <a:p>
            <a:pPr eaLnBrk="1" hangingPunct="1">
              <a:buClr>
                <a:srgbClr val="000000"/>
              </a:buClr>
              <a:buSzPct val="100000"/>
              <a:buFontTx/>
              <a:buChar char="-"/>
            </a:pPr>
            <a:r>
              <a:rPr lang="en-US" altLang="en-US" sz="1000" dirty="0" smtClean="0">
                <a:solidFill>
                  <a:schemeClr val="tx1"/>
                </a:solidFill>
              </a:rPr>
              <a:t>Antibody Companies</a:t>
            </a:r>
          </a:p>
          <a:p>
            <a:pPr eaLnBrk="1" hangingPunct="1">
              <a:buClr>
                <a:srgbClr val="000000"/>
              </a:buClr>
              <a:buSzPct val="100000"/>
              <a:buFont typeface="Times New Roman" charset="0"/>
              <a:buNone/>
            </a:pPr>
            <a:endParaRPr lang="en-US" altLang="en-US" sz="1000" dirty="0">
              <a:solidFill>
                <a:schemeClr val="tx1"/>
              </a:solidFill>
            </a:endParaRPr>
          </a:p>
        </p:txBody>
      </p:sp>
      <p:cxnSp>
        <p:nvCxnSpPr>
          <p:cNvPr id="24608" name="Shape 91"/>
          <p:cNvCxnSpPr>
            <a:cxnSpLocks noChangeShapeType="1"/>
          </p:cNvCxnSpPr>
          <p:nvPr/>
        </p:nvCxnSpPr>
        <p:spPr bwMode="auto">
          <a:xfrm>
            <a:off x="5943600" y="5372100"/>
            <a:ext cx="2057400" cy="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609" name="Shape 92"/>
          <p:cNvCxnSpPr>
            <a:cxnSpLocks noChangeShapeType="1"/>
            <a:endCxn id="24581" idx="2"/>
          </p:cNvCxnSpPr>
          <p:nvPr/>
        </p:nvCxnSpPr>
        <p:spPr bwMode="auto">
          <a:xfrm rot="-5400000">
            <a:off x="5449888" y="3636962"/>
            <a:ext cx="1981200" cy="993775"/>
          </a:xfrm>
          <a:prstGeom prst="bentConnector3">
            <a:avLst>
              <a:gd name="adj1" fmla="val -97"/>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10" name="Shape 93"/>
          <p:cNvSpPr txBox="1">
            <a:spLocks noChangeArrowheads="1"/>
          </p:cNvSpPr>
          <p:nvPr/>
        </p:nvSpPr>
        <p:spPr bwMode="auto">
          <a:xfrm>
            <a:off x="6019800" y="4667250"/>
            <a:ext cx="10969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a:t>
            </a:r>
          </a:p>
        </p:txBody>
      </p:sp>
      <p:cxnSp>
        <p:nvCxnSpPr>
          <p:cNvPr id="24611" name="Shape 94"/>
          <p:cNvCxnSpPr>
            <a:cxnSpLocks noChangeShapeType="1"/>
            <a:endCxn id="24583" idx="3"/>
          </p:cNvCxnSpPr>
          <p:nvPr/>
        </p:nvCxnSpPr>
        <p:spPr bwMode="auto">
          <a:xfrm rot="5400000">
            <a:off x="5505450" y="3595688"/>
            <a:ext cx="2095500" cy="1219200"/>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12" name="Shape 95"/>
          <p:cNvSpPr txBox="1">
            <a:spLocks noChangeArrowheads="1"/>
          </p:cNvSpPr>
          <p:nvPr/>
        </p:nvSpPr>
        <p:spPr bwMode="auto">
          <a:xfrm>
            <a:off x="7080250" y="4667250"/>
            <a:ext cx="9445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a:t>
            </a:r>
          </a:p>
        </p:txBody>
      </p:sp>
      <p:grpSp>
        <p:nvGrpSpPr>
          <p:cNvPr id="24613" name="Shape 96"/>
          <p:cNvGrpSpPr>
            <a:grpSpLocks/>
          </p:cNvGrpSpPr>
          <p:nvPr/>
        </p:nvGrpSpPr>
        <p:grpSpPr bwMode="auto">
          <a:xfrm>
            <a:off x="6053138" y="1171575"/>
            <a:ext cx="293687" cy="350838"/>
            <a:chOff x="6053353" y="314828"/>
            <a:chExt cx="293400" cy="351000"/>
          </a:xfrm>
        </p:grpSpPr>
        <p:sp>
          <p:nvSpPr>
            <p:cNvPr id="24621" name="Shape 97"/>
            <p:cNvSpPr>
              <a:spLocks noChangeArrowheads="1"/>
            </p:cNvSpPr>
            <p:nvPr/>
          </p:nvSpPr>
          <p:spPr bwMode="auto">
            <a:xfrm>
              <a:off x="6077359" y="388375"/>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2" name="Shape 98"/>
            <p:cNvSpPr txBox="1">
              <a:spLocks noChangeArrowheads="1"/>
            </p:cNvSpPr>
            <p:nvPr/>
          </p:nvSpPr>
          <p:spPr bwMode="auto">
            <a:xfrm>
              <a:off x="6053353" y="314828"/>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1</a:t>
              </a:r>
            </a:p>
          </p:txBody>
        </p:sp>
      </p:grpSp>
      <p:grpSp>
        <p:nvGrpSpPr>
          <p:cNvPr id="24614" name="Shape 99"/>
          <p:cNvGrpSpPr>
            <a:grpSpLocks/>
          </p:cNvGrpSpPr>
          <p:nvPr/>
        </p:nvGrpSpPr>
        <p:grpSpPr bwMode="auto">
          <a:xfrm>
            <a:off x="4491038" y="1447800"/>
            <a:ext cx="293687" cy="350838"/>
            <a:chOff x="1506668" y="255653"/>
            <a:chExt cx="293400" cy="351000"/>
          </a:xfrm>
        </p:grpSpPr>
        <p:sp>
          <p:nvSpPr>
            <p:cNvPr id="24619" name="Shape 100"/>
            <p:cNvSpPr>
              <a:spLocks noChangeArrowheads="1"/>
            </p:cNvSpPr>
            <p:nvPr/>
          </p:nvSpPr>
          <p:spPr bwMode="auto">
            <a:xfrm>
              <a:off x="1530675" y="329200"/>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0" name="Shape 101"/>
            <p:cNvSpPr txBox="1">
              <a:spLocks noChangeArrowheads="1"/>
            </p:cNvSpPr>
            <p:nvPr/>
          </p:nvSpPr>
          <p:spPr bwMode="auto">
            <a:xfrm>
              <a:off x="1506668" y="255653"/>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2</a:t>
              </a:r>
            </a:p>
          </p:txBody>
        </p:sp>
      </p:grpSp>
      <p:grpSp>
        <p:nvGrpSpPr>
          <p:cNvPr id="24615" name="Shape 102"/>
          <p:cNvGrpSpPr>
            <a:grpSpLocks/>
          </p:cNvGrpSpPr>
          <p:nvPr/>
        </p:nvGrpSpPr>
        <p:grpSpPr bwMode="auto">
          <a:xfrm>
            <a:off x="3124200" y="2362200"/>
            <a:ext cx="293688" cy="350838"/>
            <a:chOff x="3195380" y="1276112"/>
            <a:chExt cx="293400" cy="351000"/>
          </a:xfrm>
        </p:grpSpPr>
        <p:sp>
          <p:nvSpPr>
            <p:cNvPr id="24617" name="Shape 103"/>
            <p:cNvSpPr>
              <a:spLocks noChangeArrowheads="1"/>
            </p:cNvSpPr>
            <p:nvPr/>
          </p:nvSpPr>
          <p:spPr bwMode="auto">
            <a:xfrm>
              <a:off x="3219387" y="1349659"/>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18" name="Shape 104"/>
            <p:cNvSpPr txBox="1">
              <a:spLocks noChangeArrowheads="1"/>
            </p:cNvSpPr>
            <p:nvPr/>
          </p:nvSpPr>
          <p:spPr bwMode="auto">
            <a:xfrm>
              <a:off x="3195380" y="1276112"/>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3</a:t>
              </a:r>
            </a:p>
          </p:txBody>
        </p:sp>
      </p:grpSp>
      <p:sp>
        <p:nvSpPr>
          <p:cNvPr id="2461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Curation Workflow</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7651"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a:solidFill>
                  <a:srgbClr val="990000"/>
                </a:solidFill>
                <a:latin typeface="Calibri" charset="0"/>
              </a:rPr>
              <a:t>Demonstration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Resources</a:t>
            </a:r>
            <a:endParaRPr lang="en-US" altLang="en-US" sz="4400" dirty="0">
              <a:solidFill>
                <a:srgbClr val="990000"/>
              </a:solidFill>
              <a:latin typeface="Calibri" charset="0"/>
            </a:endParaRPr>
          </a:p>
        </p:txBody>
      </p:sp>
      <p:sp>
        <p:nvSpPr>
          <p:cNvPr id="3174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Additional information (including documentation and videos) is at </a:t>
            </a:r>
            <a:r>
              <a:rPr lang="en-US" altLang="en-US" sz="3200" dirty="0">
                <a:solidFill>
                  <a:srgbClr val="990000"/>
                </a:solidFill>
                <a:latin typeface="Calibri" charset="0"/>
                <a:hlinkClick r:id="rId3"/>
              </a:rPr>
              <a:t>https://github.com/informatics-isi-edu/rbk-public/wiki</a:t>
            </a:r>
          </a:p>
          <a:p>
            <a:pPr eaLnBrk="1" hangingPunct="1">
              <a:spcBef>
                <a:spcPts val="800"/>
              </a:spcBef>
              <a:buClr>
                <a:srgbClr val="990000"/>
              </a:buClr>
              <a:buFont typeface="Arial" charset="0"/>
              <a:buChar char="•"/>
            </a:pPr>
            <a:r>
              <a:rPr lang="en-US" altLang="en-US" sz="3200" dirty="0">
                <a:solidFill>
                  <a:srgbClr val="990000"/>
                </a:solidFill>
                <a:latin typeface="Calibri" charset="0"/>
              </a:rPr>
              <a:t>Feedback/questions: </a:t>
            </a:r>
            <a:r>
              <a:rPr lang="en-US" altLang="en-US" sz="3200" dirty="0" smtClean="0">
                <a:solidFill>
                  <a:srgbClr val="990000"/>
                </a:solidFill>
                <a:latin typeface="Calibri" charset="0"/>
                <a:hlinkClick r:id="rId4"/>
              </a:rPr>
              <a:t>help@rebuildingakidney.org</a:t>
            </a:r>
            <a:r>
              <a:rPr lang="en-US" altLang="en-US" sz="3200" dirty="0" smtClean="0">
                <a:solidFill>
                  <a:srgbClr val="990000"/>
                </a:solidFill>
                <a:latin typeface="Calibri" charset="0"/>
              </a:rPr>
              <a:t> or </a:t>
            </a:r>
            <a:r>
              <a:rPr lang="en-US" altLang="en-US" sz="3200" dirty="0" smtClean="0">
                <a:solidFill>
                  <a:srgbClr val="990000"/>
                </a:solidFill>
                <a:latin typeface="Calibri" charset="0"/>
                <a:hlinkClick r:id="rId5"/>
              </a:rPr>
              <a:t>help@gudmap.org</a:t>
            </a:r>
            <a:r>
              <a:rPr lang="en-US" altLang="en-US" sz="3200" dirty="0" smtClean="0">
                <a:solidFill>
                  <a:srgbClr val="990000"/>
                </a:solidFill>
                <a:latin typeface="Calibri" charset="0"/>
              </a:rPr>
              <a:t> </a:t>
            </a:r>
            <a:endParaRPr lang="en-US" altLang="en-US" sz="3200" dirty="0">
              <a:solidFill>
                <a:srgbClr val="990000"/>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00"/>
      </a:hlink>
      <a:folHlink>
        <a:srgbClr val="9900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http://schemas.openxmlformats.org/drawingml/2006/main"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http://schemas.openxmlformats.org/drawingml/2006/main"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a="http://schemas.openxmlformats.org/drawingml/2006/main"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8531</TotalTime>
  <Words>866</Words>
  <Application>Microsoft Macintosh PowerPoint</Application>
  <PresentationFormat>On-screen Show (4:3)</PresentationFormat>
  <Paragraphs>94</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Data Model Overview</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uscadmin</dc:creator>
  <cp:lastModifiedBy>Laura Pearlman</cp:lastModifiedBy>
  <cp:revision>60</cp:revision>
  <cp:lastPrinted>1601-01-01T00:00:00Z</cp:lastPrinted>
  <dcterms:created xsi:type="dcterms:W3CDTF">2017-12-12T20:56:00Z</dcterms:created>
  <dcterms:modified xsi:type="dcterms:W3CDTF">2017-12-12T21:11:50Z</dcterms:modified>
</cp:coreProperties>
</file>