
<file path=[Content_Types].xml><?xml version="1.0" encoding="utf-8"?>
<Types xmlns="http://schemas.openxmlformats.org/package/2006/content-types">
  <Override PartName="/ppt/notesSlides/notesSlide5.xml" ContentType="application/vnd.openxmlformats-officedocument.presentationml.notesSlide+xml"/>
  <Override PartName="/ppt/slideLayouts/slideLayout1.xml" ContentType="application/vnd.openxmlformats-officedocument.presentationml.slideLayout+xml"/>
  <Default Extension="png" ContentType="image/png"/>
  <Default Extension="rels" ContentType="application/vnd.openxmlformats-package.relationships+xml"/>
  <Default Extension="xml" ContentType="application/xml"/>
  <Override PartName="/ppt/slides/slide9.xml" ContentType="application/vnd.openxmlformats-officedocument.presentationml.slide+xml"/>
  <Override PartName="/ppt/notesSlides/notesSlide3.xml" ContentType="application/vnd.openxmlformats-officedocument.presentationml.notesSlide+xml"/>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notesSlides/notesSlide1.xml" ContentType="application/vnd.openxmlformats-officedocument.presentationml.notesSlide+xml"/>
  <Override PartName="/ppt/notesSlides/notesSlide8.xml" ContentType="application/vnd.openxmlformats-officedocument.presentationml.notesSlide+xml"/>
  <Override PartName="/ppt/slideLayouts/slideLayout6.xml" ContentType="application/vnd.openxmlformats-officedocument.presentationml.slideLayout+xml"/>
  <Override PartName="/ppt/slides/slide5.xml" ContentType="application/vnd.openxmlformats-officedocument.presentationml.slide+xml"/>
  <Override PartName="/ppt/slideLayouts/slideLayout12.xml" ContentType="application/vnd.openxmlformats-officedocument.presentationml.slideLayout+xml"/>
  <Override PartName="/ppt/theme/theme2.xml" ContentType="application/vnd.openxmlformats-officedocument.them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notesSlides/notesSlide6.xml" ContentType="application/vnd.openxmlformats-officedocument.presentationml.notesSlide+xml"/>
  <Override PartName="/ppt/slideLayouts/slideLayout2.xml" ContentType="application/vnd.openxmlformats-officedocument.presentationml.slideLayout+xml"/>
  <Override PartName="/ppt/slides/slide1.xml" ContentType="application/vnd.openxmlformats-officedocument.presentationml.slide+xml"/>
  <Default Extension="bin" ContentType="application/vnd.openxmlformats-officedocument.presentationml.printerSettings"/>
  <Override PartName="/ppt/notesSlides/notesSlide4.xml" ContentType="application/vnd.openxmlformats-officedocument.presentationml.notes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8.xml" ContentType="application/vnd.openxmlformats-officedocument.presentationml.slide+xml"/>
  <Override PartName="/ppt/presentation.xml" ContentType="application/vnd.openxmlformats-officedocument.presentationml.presentation.main+xml"/>
  <Override PartName="/ppt/notesSlides/notesSlide2.xml" ContentType="application/vnd.openxmlformats-officedocument.presentationml.notesSlide+xml"/>
  <Override PartName="/ppt/notesSlides/notesSlide9.xml" ContentType="application/vnd.openxmlformats-officedocument.presentationml.notesSlide+xml"/>
  <Override PartName="/ppt/handoutMasters/handoutMaster1.xml" ContentType="application/vnd.openxmlformats-officedocument.presentationml.handoutMaster+xml"/>
  <Override PartName="/ppt/slideLayouts/slideLayout7.xml" ContentType="application/vnd.openxmlformats-officedocument.presentationml.slideLayout+xml"/>
  <Override PartName="/ppt/slides/slide6.xml" ContentType="application/vnd.openxmlformats-officedocument.presentationml.slide+xml"/>
  <Override PartName="/ppt/theme/theme3.xml" ContentType="application/vnd.openxmlformats-officedocument.theme+xml"/>
  <Override PartName="/ppt/notesMasters/notesMaster1.xml" ContentType="application/vnd.openxmlformats-officedocument.presentationml.notesMaster+xml"/>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notesSlides/notesSlide7.xml" ContentType="application/vnd.openxmlformats-officedocument.presentationml.notesSlide+xml"/>
  <Override PartName="/ppt/slideLayouts/slideLayout3.xml" ContentType="application/vnd.openxmlformats-officedocument.presentationml.slideLayout+xml"/>
  <Override PartName="/ppt/slides/slide2.xml" ContentType="application/vnd.openxmlformats-officedocument.presentationml.slide+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trictFirstAndLastChars="0" saveSubsetFonts="1" autoCompressPictures="0">
  <p:sldMasterIdLst>
    <p:sldMasterId id="2147483648" r:id="rId1"/>
  </p:sldMasterIdLst>
  <p:notesMasterIdLst>
    <p:notesMasterId r:id="rId11"/>
  </p:notesMasterIdLst>
  <p:handoutMasterIdLst>
    <p:handoutMasterId r:id="rId12"/>
  </p:handoutMasterIdLst>
  <p:sldIdLst>
    <p:sldId id="256" r:id="rId2"/>
    <p:sldId id="257" r:id="rId3"/>
    <p:sldId id="273" r:id="rId4"/>
    <p:sldId id="260" r:id="rId5"/>
    <p:sldId id="277" r:id="rId6"/>
    <p:sldId id="291" r:id="rId7"/>
    <p:sldId id="292" r:id="rId8"/>
    <p:sldId id="272" r:id="rId9"/>
    <p:sldId id="270" r:id="rId10"/>
  </p:sldIdLst>
  <p:sldSz cx="9144000" cy="6858000" type="screen4x3"/>
  <p:notesSz cx="6858000" cy="9144000"/>
  <p:defaultTextStyle>
    <a:defPPr>
      <a:defRPr lang="en-GB"/>
    </a:defPPr>
    <a:lvl1pPr algn="l" defTabSz="457200" rtl="0" eaLnBrk="0" fontAlgn="base" hangingPunct="0">
      <a:spcBef>
        <a:spcPct val="0"/>
      </a:spcBef>
      <a:spcAft>
        <a:spcPct val="0"/>
      </a:spcAft>
      <a:defRPr sz="2400" kern="1200">
        <a:solidFill>
          <a:schemeClr val="bg1"/>
        </a:solidFill>
        <a:latin typeface="Arial" charset="0"/>
        <a:ea typeface="ＭＳ Ｐゴシック" charset="-128"/>
        <a:cs typeface="+mn-cs"/>
      </a:defRPr>
    </a:lvl1pPr>
    <a:lvl2pPr marL="742950" indent="-285750" algn="l" defTabSz="457200" rtl="0" eaLnBrk="0" fontAlgn="base" hangingPunct="0">
      <a:spcBef>
        <a:spcPct val="0"/>
      </a:spcBef>
      <a:spcAft>
        <a:spcPct val="0"/>
      </a:spcAft>
      <a:defRPr sz="2400" kern="1200">
        <a:solidFill>
          <a:schemeClr val="bg1"/>
        </a:solidFill>
        <a:latin typeface="Arial" charset="0"/>
        <a:ea typeface="ＭＳ Ｐゴシック" charset="-128"/>
        <a:cs typeface="+mn-cs"/>
      </a:defRPr>
    </a:lvl2pPr>
    <a:lvl3pPr marL="1143000" indent="-228600" algn="l" defTabSz="457200" rtl="0" eaLnBrk="0" fontAlgn="base" hangingPunct="0">
      <a:spcBef>
        <a:spcPct val="0"/>
      </a:spcBef>
      <a:spcAft>
        <a:spcPct val="0"/>
      </a:spcAft>
      <a:defRPr sz="2400" kern="1200">
        <a:solidFill>
          <a:schemeClr val="bg1"/>
        </a:solidFill>
        <a:latin typeface="Arial" charset="0"/>
        <a:ea typeface="ＭＳ Ｐゴシック" charset="-128"/>
        <a:cs typeface="+mn-cs"/>
      </a:defRPr>
    </a:lvl3pPr>
    <a:lvl4pPr marL="1600200" indent="-228600" algn="l" defTabSz="457200" rtl="0" eaLnBrk="0" fontAlgn="base" hangingPunct="0">
      <a:spcBef>
        <a:spcPct val="0"/>
      </a:spcBef>
      <a:spcAft>
        <a:spcPct val="0"/>
      </a:spcAft>
      <a:defRPr sz="2400" kern="1200">
        <a:solidFill>
          <a:schemeClr val="bg1"/>
        </a:solidFill>
        <a:latin typeface="Arial" charset="0"/>
        <a:ea typeface="ＭＳ Ｐゴシック" charset="-128"/>
        <a:cs typeface="+mn-cs"/>
      </a:defRPr>
    </a:lvl4pPr>
    <a:lvl5pPr marL="2057400" indent="-228600" algn="l" defTabSz="457200" rtl="0" eaLnBrk="0" fontAlgn="base" hangingPunct="0">
      <a:spcBef>
        <a:spcPct val="0"/>
      </a:spcBef>
      <a:spcAft>
        <a:spcPct val="0"/>
      </a:spcAft>
      <a:defRPr sz="2400" kern="1200">
        <a:solidFill>
          <a:schemeClr val="bg1"/>
        </a:solidFill>
        <a:latin typeface="Arial" charset="0"/>
        <a:ea typeface="ＭＳ Ｐゴシック" charset="-128"/>
        <a:cs typeface="+mn-cs"/>
      </a:defRPr>
    </a:lvl5pPr>
    <a:lvl6pPr marL="2286000" algn="l" defTabSz="914400" rtl="0" eaLnBrk="1" latinLnBrk="0" hangingPunct="1">
      <a:defRPr sz="2400" kern="1200">
        <a:solidFill>
          <a:schemeClr val="bg1"/>
        </a:solidFill>
        <a:latin typeface="Arial" charset="0"/>
        <a:ea typeface="ＭＳ Ｐゴシック" charset="-128"/>
        <a:cs typeface="+mn-cs"/>
      </a:defRPr>
    </a:lvl6pPr>
    <a:lvl7pPr marL="2743200" algn="l" defTabSz="914400" rtl="0" eaLnBrk="1" latinLnBrk="0" hangingPunct="1">
      <a:defRPr sz="2400" kern="1200">
        <a:solidFill>
          <a:schemeClr val="bg1"/>
        </a:solidFill>
        <a:latin typeface="Arial" charset="0"/>
        <a:ea typeface="ＭＳ Ｐゴシック" charset="-128"/>
        <a:cs typeface="+mn-cs"/>
      </a:defRPr>
    </a:lvl7pPr>
    <a:lvl8pPr marL="3200400" algn="l" defTabSz="914400" rtl="0" eaLnBrk="1" latinLnBrk="0" hangingPunct="1">
      <a:defRPr sz="2400" kern="1200">
        <a:solidFill>
          <a:schemeClr val="bg1"/>
        </a:solidFill>
        <a:latin typeface="Arial" charset="0"/>
        <a:ea typeface="ＭＳ Ｐゴシック" charset="-128"/>
        <a:cs typeface="+mn-cs"/>
      </a:defRPr>
    </a:lvl8pPr>
    <a:lvl9pPr marL="3657600" algn="l" defTabSz="914400" rtl="0" eaLnBrk="1" latinLnBrk="0" hangingPunct="1">
      <a:defRPr sz="2400" kern="1200">
        <a:solidFill>
          <a:schemeClr val="bg1"/>
        </a:solidFill>
        <a:latin typeface="Arial" charset="0"/>
        <a:ea typeface="ＭＳ Ｐゴシック" charset="-128"/>
        <a:cs typeface="+mn-cs"/>
      </a:defRPr>
    </a:lvl9pPr>
  </p:defaultTextStyle>
  <p:extLst>
    <p:ext uri="{EFAFB233-063F-42B5-8137-9DF3F51BA10A}">
      <p15:sldGuideLst xmlns:p15="http://schemas.microsoft.com/office/powerpoint/2012/main" xmlns:p="http://schemas.openxmlformats.org/presentationml/2006/main" xmlns:r="http://schemas.openxmlformats.org/officeDocument/2006/relationships" xmlns:a="http://schemas.openxmlformats.org/drawingml/2006/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p="http://schemas.openxmlformats.org/presentationml/2006/main" xmlns:r="http://schemas.openxmlformats.org/officeDocument/2006/relationships" xmlns:a="http://schemas.openxmlformats.org/drawingml/2006/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showPr showNarration="1">
    <p:present/>
    <p:sldAll/>
    <p:penClr>
      <a:schemeClr val="tx1"/>
    </p:penClr>
    <p:extLst>
      <p:ext uri="{EC167BDD-8182-4AB7-AECC-EB403E3ABB37}">
        <p14:laserClr xmlns:p14="http://schemas.microsoft.com/office/powerpoint/2010/main" xmlns:p="http://schemas.openxmlformats.org/presentationml/2006/main" xmlns:r="http://schemas.openxmlformats.org/officeDocument/2006/relationships" xmlns:a="http://schemas.openxmlformats.org/drawingml/2006/main" xmlns="">
          <a:srgbClr val="000000"/>
        </p14:laserClr>
      </p:ext>
      <p:ext uri="{2FDB2607-1784-4EEB-B798-7EB5836EED8A}">
        <p14:showMediaCtrls xmlns:p14="http://schemas.microsoft.com/office/powerpoint/2010/main" xmlns:p="http://schemas.openxmlformats.org/presentationml/2006/main" xmlns:r="http://schemas.openxmlformats.org/officeDocument/2006/relationships" xmlns:a="http://schemas.openxmlformats.org/drawingml/2006/main" xmlns="" val="0"/>
      </p:ext>
    </p:extLst>
  </p:showPr>
  <p:clrMru>
    <a:srgbClr val="990000"/>
    <a:srgbClr val="FFCB00"/>
    <a:srgbClr val="FFF5CC"/>
  </p:clrMru>
  <p:extLst>
    <p:ext uri="{E76CE94A-603C-4142-B9EB-6D1370010A27}">
      <p14:discardImageEditData xmlns:p14="http://schemas.microsoft.com/office/powerpoint/2010/main" xmlns:p="http://schemas.openxmlformats.org/presentationml/2006/main" xmlns:r="http://schemas.openxmlformats.org/officeDocument/2006/relationships" xmlns:a="http://schemas.openxmlformats.org/drawingml/2006/main" xmlns="" val="0"/>
    </p:ext>
    <p:ext uri="{D31A062A-798A-4329-ABDD-BBA856620510}">
      <p14:defaultImageDpi xmlns:p14="http://schemas.microsoft.com/office/powerpoint/2010/main" xmlns:p="http://schemas.openxmlformats.org/presentationml/2006/main" xmlns:r="http://schemas.openxmlformats.org/officeDocument/2006/relationships" xmlns:a="http://schemas.openxmlformats.org/drawingml/2006/main" xmlns="" val="32767"/>
    </p:ext>
    <p:ext uri="{FD5EFAAD-0ECE-453E-9831-46B23BE46B34}">
      <p15:chartTrackingRefBased xmlns:p15="http://schemas.microsoft.com/office/powerpoint/2012/main" xmlns:p="http://schemas.openxmlformats.org/presentationml/2006/main" xmlns:r="http://schemas.openxmlformats.org/officeDocument/2006/relationships" xmlns:a="http://schemas.openxmlformats.org/drawingml/2006/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20431"/>
    <p:restoredTop sz="89423"/>
  </p:normalViewPr>
  <p:slideViewPr>
    <p:cSldViewPr>
      <p:cViewPr varScale="1">
        <p:scale>
          <a:sx n="109" d="100"/>
          <a:sy n="109" d="100"/>
        </p:scale>
        <p:origin x="-536" y="-104"/>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handoutMaster" Target="handoutMasters/handoutMaster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buClr>
                <a:srgbClr val="000000"/>
              </a:buClr>
              <a:buSzPct val="100000"/>
              <a:buFont typeface="Times New Roman" charset="0"/>
              <a:buNone/>
              <a:defRPr sz="1200" smtClean="0"/>
            </a:lvl1pPr>
          </a:lstStyle>
          <a:p>
            <a:pPr>
              <a:defRPr/>
            </a:pP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hangingPunct="1">
              <a:buClr>
                <a:srgbClr val="000000"/>
              </a:buClr>
              <a:buSzPct val="100000"/>
              <a:buFont typeface="Times New Roman" charset="0"/>
              <a:buNone/>
              <a:defRPr sz="1200" smtClean="0"/>
            </a:lvl1pPr>
          </a:lstStyle>
          <a:p>
            <a:pPr>
              <a:defRPr/>
            </a:pPr>
            <a:fld id="{51CC2B8E-9E16-BE4F-AF9D-AEFF6C9E9CC9}" type="datetimeFigureOut">
              <a:rPr lang="en-US"/>
              <a:pPr>
                <a:defRPr/>
              </a:pPr>
              <a:t>12/12/17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hangingPunct="1">
              <a:buClr>
                <a:srgbClr val="000000"/>
              </a:buClr>
              <a:buSzPct val="100000"/>
              <a:buFont typeface="Times New Roman" charset="0"/>
              <a:buNone/>
              <a:defRPr sz="1200" smtClean="0"/>
            </a:lvl1pPr>
          </a:lstStyle>
          <a:p>
            <a:pPr>
              <a:defRPr/>
            </a:pP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eaLnBrk="1" hangingPunct="1">
              <a:buClr>
                <a:srgbClr val="000000"/>
              </a:buClr>
              <a:buSzPct val="100000"/>
              <a:buFont typeface="Times New Roman" charset="0"/>
              <a:buNone/>
              <a:defRPr sz="1200" smtClean="0"/>
            </a:lvl1pPr>
          </a:lstStyle>
          <a:p>
            <a:pPr>
              <a:defRPr/>
            </a:pPr>
            <a:fld id="{3C1D7A0B-3E62-E749-A791-8F7CEE250834}"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3314" name="AutoShape 1"/>
          <p:cNvSpPr>
            <a:spLocks noChangeArrowheads="1"/>
          </p:cNvSpPr>
          <p:nvPr/>
        </p:nvSpPr>
        <p:spPr bwMode="auto">
          <a:xfrm>
            <a:off x="0" y="0"/>
            <a:ext cx="6858000" cy="9144000"/>
          </a:xfrm>
          <a:prstGeom prst="roundRect">
            <a:avLst>
              <a:gd name="adj" fmla="val 23"/>
            </a:avLst>
          </a:prstGeom>
          <a:solidFill>
            <a:srgbClr val="FFFFFF"/>
          </a:solidFill>
          <a:ln>
            <a:noFill/>
          </a:ln>
          <a:extLs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round/>
                <a:headEnd/>
                <a:tailEnd/>
              </a14:hiddenLine>
            </a:ext>
          </a:extLst>
        </p:spPr>
        <p:txBody>
          <a:bodyPr wrap="none" anchor="ctr"/>
          <a:lstStyle/>
          <a:p>
            <a:pPr eaLnBrk="1" hangingPunct="1">
              <a:buClr>
                <a:srgbClr val="000000"/>
              </a:buClr>
              <a:buSzPct val="100000"/>
              <a:buFont typeface="Times New Roman" charset="0"/>
              <a:buNone/>
            </a:pPr>
            <a:endParaRPr lang="en-US" altLang="en-US"/>
          </a:p>
        </p:txBody>
      </p:sp>
      <p:sp>
        <p:nvSpPr>
          <p:cNvPr id="13315" name="Rectangle 2"/>
          <p:cNvSpPr>
            <a:spLocks noGrp="1" noRot="1" noChangeAspect="1" noChangeArrowheads="1"/>
          </p:cNvSpPr>
          <p:nvPr>
            <p:ph type="sldImg"/>
          </p:nvPr>
        </p:nvSpPr>
        <p:spPr bwMode="auto">
          <a:xfrm>
            <a:off x="-11798300" y="-11796713"/>
            <a:ext cx="11796712" cy="12490451"/>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 uri="{FAA26D3D-D897-4be2-8F04-BA451C77F1D7}">
              <ma14:placeholderFlag xmlns:ma14="http://schemas.microsoft.com/office/mac/drawingml/2011/main" xmlns:p="http://schemas.openxmlformats.org/presentationml/2006/main" xmlns:r="http://schemas.openxmlformats.org/officeDocument/2006/relationships" xmlns:a="http://schemas.openxmlformats.org/drawingml/2006/main" xmlns="" val="1"/>
            </a:ext>
          </a:extLst>
        </p:spPr>
      </p:sp>
      <p:sp>
        <p:nvSpPr>
          <p:cNvPr id="2051" name="Rectangle 3"/>
          <p:cNvSpPr>
            <a:spLocks noGrp="1" noChangeArrowheads="1"/>
          </p:cNvSpPr>
          <p:nvPr>
            <p:ph type="body"/>
          </p:nvPr>
        </p:nvSpPr>
        <p:spPr bwMode="auto">
          <a:xfrm>
            <a:off x="685800" y="4343400"/>
            <a:ext cx="5483225" cy="4111625"/>
          </a:xfrm>
          <a:prstGeom prst="rect">
            <a:avLst/>
          </a:prstGeom>
          <a:noFill/>
          <a:ln>
            <a:noFill/>
          </a:ln>
          <a:effectLst/>
          <a:extLst>
            <a:ext uri="{FAA26D3D-D897-4be2-8F04-BA451C77F1D7}">
              <ma14:placeholderFlag xmlns:ma14="http://schemas.microsoft.com/office/mac/drawingml/2011/main" xmlns:p="http://schemas.openxmlformats.org/presentationml/2006/main" xmlns:r="http://schemas.openxmlformats.org/officeDocument/2006/relationships" xmlns:a="http://schemas.openxmlformats.org/drawingml/2006/main" xmlns="" val="1"/>
            </a:ext>
            <a:ext uri="{909E8E84-426E-40dd-AFC4-6F175D3DCCD1}"/>
            <a:ext uri="{91240B29-F687-4f45-9708-019B960494DF}"/>
            <a:ext uri="{AF507438-7753-43e0-B8FC-AC1667EBCBE1}"/>
          </a:extLst>
        </p:spPr>
        <p:txBody>
          <a:bodyPr vert="horz" wrap="square" lIns="0" tIns="0" rIns="0" bIns="0" numCol="1" anchor="t" anchorCtr="0" compatLnSpc="1">
            <a:prstTxWarp prst="textNoShape">
              <a:avLst/>
            </a:prstTxWarp>
          </a:bodyPr>
          <a:lstStyle/>
          <a:p>
            <a:pPr lvl="0"/>
            <a:endParaRPr lang="en-US" noProof="0" smtClean="0"/>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1pPr>
    <a:lvl2pPr marL="742950" indent="-28575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2pPr>
    <a:lvl3pPr marL="11430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3pPr>
    <a:lvl4pPr marL="16002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4pPr>
    <a:lvl5pPr marL="20574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5362" name="Text Box 1"/>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15363" name="Text Box 2"/>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nchor="ctr"/>
          <a:lstStyle/>
          <a:p>
            <a:pPr eaLnBrk="1" hangingPunct="1">
              <a:buClr>
                <a:srgbClr val="000000"/>
              </a:buClr>
              <a:buSzPct val="100000"/>
              <a:buFont typeface="Times New Roman" charset="0"/>
              <a:buNone/>
            </a:pPr>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7410" name="Text Box 1"/>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17411" name="Text Box 2"/>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nchor="ctr"/>
          <a:lstStyle/>
          <a:p>
            <a:pPr eaLnBrk="1" hangingPunct="1">
              <a:buClr>
                <a:srgbClr val="000000"/>
              </a:buClr>
              <a:buSzPct val="100000"/>
              <a:buFont typeface="Times New Roman" charset="0"/>
              <a:buNone/>
            </a:pPr>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9458" name="Text Box 1"/>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19459" name="Text Box 2"/>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nchor="ctr"/>
          <a:lstStyle/>
          <a:p>
            <a:pPr eaLnBrk="1" hangingPunct="1">
              <a:buClr>
                <a:srgbClr val="000000"/>
              </a:buClr>
              <a:buSzPct val="100000"/>
              <a:buFont typeface="Times New Roman" charset="0"/>
              <a:buNone/>
            </a:pPr>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21506" name="Text Box 1"/>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21507" name="Text Box 2"/>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nchor="ctr"/>
          <a:lstStyle/>
          <a:p>
            <a:pPr eaLnBrk="1" hangingPunct="1">
              <a:buClr>
                <a:srgbClr val="000000"/>
              </a:buClr>
              <a:buSzPct val="100000"/>
              <a:buFont typeface="Times New Roman" charset="0"/>
              <a:buNone/>
            </a:pPr>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545551384"/>
      </p:ext>
    </p:extLst>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 name="Shape 7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209357574"/>
      </p:ext>
    </p:extLst>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
        <p:cNvGrpSpPr/>
        <p:nvPr/>
      </p:nvGrpSpPr>
      <p:grpSpPr>
        <a:xfrm>
          <a:off x="0" y="0"/>
          <a:ext cx="0" cy="0"/>
          <a:chOff x="0" y="0"/>
          <a:chExt cx="0" cy="0"/>
        </a:xfrm>
      </p:grpSpPr>
      <p:sp>
        <p:nvSpPr>
          <p:cNvPr id="35841" name="Shape 57"/>
          <p:cNvSpPr>
            <a:spLocks noGrp="1" noRot="1" noChangeAspect="1" noTextEdit="1"/>
          </p:cNvSpPr>
          <p:nvPr>
            <p:ph type="sldImg" idx="2"/>
          </p:nvPr>
        </p:nvSpPr>
        <p:spPr>
          <a:xfrm>
            <a:off x="1143000" y="685800"/>
            <a:ext cx="4572000" cy="3429000"/>
          </a:xfrm>
          <a:custGeom>
            <a:avLst/>
            <a:gdLst>
              <a:gd name="T0" fmla="*/ 0 w 120000"/>
              <a:gd name="T1" fmla="*/ 0 h 120000"/>
              <a:gd name="T2" fmla="*/ 120000 w 120000"/>
              <a:gd name="T3" fmla="*/ 0 h 120000"/>
              <a:gd name="T4" fmla="*/ 120000 w 120000"/>
              <a:gd name="T5" fmla="*/ 120000 h 120000"/>
              <a:gd name="T6" fmla="*/ 0 w 120000"/>
              <a:gd name="T7" fmla="*/ 120000 h 120000"/>
              <a:gd name="T8" fmla="*/ 0 w 120000"/>
              <a:gd name="T9" fmla="*/ 0 h 120000"/>
              <a:gd name="T10" fmla="*/ 0 w 120000"/>
              <a:gd name="T11" fmla="*/ 0 h 120000"/>
              <a:gd name="T12" fmla="*/ 120000 w 120000"/>
              <a:gd name="T13" fmla="*/ 120000 h 120000"/>
            </a:gdLst>
            <a:ahLst/>
            <a:cxnLst>
              <a:cxn ang="0">
                <a:pos x="T0" y="T1"/>
              </a:cxn>
              <a:cxn ang="0">
                <a:pos x="T2" y="T3"/>
              </a:cxn>
              <a:cxn ang="0">
                <a:pos x="T4" y="T5"/>
              </a:cxn>
              <a:cxn ang="0">
                <a:pos x="T6" y="T7"/>
              </a:cxn>
              <a:cxn ang="0">
                <a:pos x="T8" y="T9"/>
              </a:cxn>
            </a:cxnLst>
            <a:rect l="T10" t="T11" r="T12" b="T13"/>
            <a:pathLst>
              <a:path w="120000" h="120000" extrusionOk="0">
                <a:moveTo>
                  <a:pt x="0" y="0"/>
                </a:moveTo>
                <a:lnTo>
                  <a:pt x="120000" y="0"/>
                </a:lnTo>
                <a:lnTo>
                  <a:pt x="120000" y="120000"/>
                </a:lnTo>
                <a:lnTo>
                  <a:pt x="0" y="120000"/>
                </a:lnTo>
                <a:lnTo>
                  <a:pt x="0" y="0"/>
                </a:lnTo>
                <a:close/>
              </a:path>
            </a:pathLst>
          </a:custGeom>
          <a:noFill/>
        </p:spPr>
      </p:sp>
      <p:sp>
        <p:nvSpPr>
          <p:cNvPr id="35842" name="Shape 58"/>
          <p:cNvSpPr txBox="1">
            <a:spLocks noGrp="1"/>
          </p:cNvSpPr>
          <p:nvPr>
            <p:ph type="body" idx="1"/>
          </p:nvPr>
        </p:nvSpPr>
        <p:spPr>
          <a:xfrm>
            <a:off x="685800" y="4343400"/>
            <a:ext cx="5486400" cy="4114800"/>
          </a:xfrm>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lIns="91425" tIns="91425" rIns="91425" bIns="91425"/>
          <a:lstStyle/>
          <a:p>
            <a:pPr rtl="0"/>
            <a:r>
              <a:rPr lang="en-US" sz="1200" b="0" i="0" u="none" strike="noStrike" kern="1200" dirty="0" smtClean="0">
                <a:solidFill>
                  <a:srgbClr val="000000"/>
                </a:solidFill>
                <a:effectLst/>
                <a:latin typeface="Times New Roman" charset="0"/>
                <a:ea typeface="ＭＳ Ｐゴシック" charset="0"/>
                <a:cs typeface="+mn-cs"/>
              </a:rPr>
              <a:t>The slide shows the curation process that has been approved by the GUDMAP and RBK PIs.  The flow shows different curation status as we progress through the process. The curation status is used to communicate among the stakeholders of where we are in the process. Different user roles are shown on the vertical axis. From top to bottom are the PIs, lab members associated with the PIs, Bio curator (Todd is currently our curator) and the Hub.</a:t>
            </a:r>
            <a:endParaRPr lang="en-US" b="0" dirty="0" smtClean="0">
              <a:effectLst/>
            </a:endParaRPr>
          </a:p>
          <a:p>
            <a:pPr rtl="0"/>
            <a:r>
              <a:rPr lang="en-US" b="0" dirty="0" smtClean="0">
                <a:effectLst/>
              </a:rPr>
              <a:t/>
            </a:r>
            <a:br>
              <a:rPr lang="en-US" b="0" dirty="0" smtClean="0">
                <a:effectLst/>
              </a:rPr>
            </a:br>
            <a:r>
              <a:rPr lang="en-US" sz="1200" b="0" i="0" u="sng" kern="1200" dirty="0" smtClean="0">
                <a:solidFill>
                  <a:srgbClr val="000000"/>
                </a:solidFill>
                <a:effectLst/>
                <a:latin typeface="Times New Roman" charset="0"/>
                <a:ea typeface="ＭＳ Ｐゴシック" charset="0"/>
                <a:cs typeface="+mn-cs"/>
              </a:rPr>
              <a:t>Record preparation</a:t>
            </a:r>
            <a:endParaRPr lang="en-US" b="0" dirty="0" smtClean="0">
              <a:effectLst/>
            </a:endParaRPr>
          </a:p>
          <a:p>
            <a:pPr marL="228600" indent="-228600" rtl="0" fontAlgn="base">
              <a:buFont typeface="+mj-lt"/>
              <a:buAutoNum type="arabicPeriod"/>
            </a:pPr>
            <a:r>
              <a:rPr lang="en-US" sz="1200" b="0" i="0" u="none" strike="noStrike" kern="1200" dirty="0" smtClean="0">
                <a:solidFill>
                  <a:srgbClr val="000000"/>
                </a:solidFill>
                <a:effectLst/>
                <a:latin typeface="Times New Roman" charset="0"/>
                <a:ea typeface="ＭＳ Ｐゴシック" charset="0"/>
                <a:cs typeface="+mn-cs"/>
              </a:rPr>
              <a:t>While the lab members are working on the submission, they can mark their records as "</a:t>
            </a:r>
            <a:r>
              <a:rPr lang="en-US" sz="1200" b="1" i="0" u="none" strike="noStrike" kern="1200" dirty="0" smtClean="0">
                <a:solidFill>
                  <a:srgbClr val="000000"/>
                </a:solidFill>
                <a:effectLst/>
                <a:latin typeface="Times New Roman" charset="0"/>
                <a:ea typeface="ＭＳ Ｐゴシック" charset="0"/>
                <a:cs typeface="+mn-cs"/>
              </a:rPr>
              <a:t>In preparation</a:t>
            </a:r>
            <a:r>
              <a:rPr lang="en-US" sz="1200" b="0" i="0" u="none" strike="noStrike" kern="1200" dirty="0" smtClean="0">
                <a:solidFill>
                  <a:srgbClr val="000000"/>
                </a:solidFill>
                <a:effectLst/>
                <a:latin typeface="Times New Roman" charset="0"/>
                <a:ea typeface="ＭＳ Ｐゴシック" charset="0"/>
                <a:cs typeface="+mn-cs"/>
              </a:rPr>
              <a:t>". This allows them to spend their time preparing the data and save what they have as a draft while they are working on it.</a:t>
            </a:r>
          </a:p>
          <a:p>
            <a:pPr marL="228600" indent="-228600" rtl="0" fontAlgn="base">
              <a:buFont typeface="+mj-lt"/>
              <a:buAutoNum type="arabicPeriod"/>
            </a:pPr>
            <a:r>
              <a:rPr lang="en-US" sz="1200" b="0" i="0" u="none" strike="noStrike" kern="1200" dirty="0" smtClean="0">
                <a:solidFill>
                  <a:srgbClr val="000000"/>
                </a:solidFill>
                <a:effectLst/>
                <a:latin typeface="Times New Roman" charset="0"/>
                <a:ea typeface="ＭＳ Ｐゴシック" charset="0"/>
                <a:cs typeface="+mn-cs"/>
              </a:rPr>
              <a:t>Once the record is completed, they can change the status to "</a:t>
            </a:r>
            <a:r>
              <a:rPr lang="en-US" sz="1200" b="1" i="0" u="none" strike="noStrike" kern="1200" dirty="0" smtClean="0">
                <a:solidFill>
                  <a:srgbClr val="000000"/>
                </a:solidFill>
                <a:effectLst/>
                <a:latin typeface="Times New Roman" charset="0"/>
                <a:ea typeface="ＭＳ Ｐゴシック" charset="0"/>
                <a:cs typeface="+mn-cs"/>
              </a:rPr>
              <a:t>PI Review</a:t>
            </a:r>
            <a:r>
              <a:rPr lang="en-US" sz="1200" b="0" i="0" u="none" strike="noStrike" kern="1200" dirty="0" smtClean="0">
                <a:solidFill>
                  <a:srgbClr val="000000"/>
                </a:solidFill>
                <a:effectLst/>
                <a:latin typeface="Times New Roman" charset="0"/>
                <a:ea typeface="ＭＳ Ｐゴシック" charset="0"/>
                <a:cs typeface="+mn-cs"/>
              </a:rPr>
              <a:t>"</a:t>
            </a:r>
          </a:p>
          <a:p>
            <a:pPr marL="228600" indent="-228600" rtl="0" fontAlgn="base">
              <a:buFont typeface="+mj-lt"/>
              <a:buAutoNum type="arabicPeriod"/>
            </a:pPr>
            <a:r>
              <a:rPr lang="en-US" sz="1200" b="0" i="0" u="none" strike="noStrike" kern="1200" dirty="0" smtClean="0">
                <a:solidFill>
                  <a:srgbClr val="000000"/>
                </a:solidFill>
                <a:effectLst/>
                <a:latin typeface="Times New Roman" charset="0"/>
                <a:ea typeface="ＭＳ Ｐゴシック" charset="0"/>
                <a:cs typeface="+mn-cs"/>
              </a:rPr>
              <a:t>The PIs can then go to the system and perform the final checking of the data records. After PIs are satisfied with the data, they can change the status to "</a:t>
            </a:r>
            <a:r>
              <a:rPr lang="en-US" sz="1200" b="1" i="0" u="none" strike="noStrike" kern="1200" dirty="0" smtClean="0">
                <a:solidFill>
                  <a:srgbClr val="000000"/>
                </a:solidFill>
                <a:effectLst/>
                <a:latin typeface="Times New Roman" charset="0"/>
                <a:ea typeface="ＭＳ Ｐゴシック" charset="0"/>
                <a:cs typeface="+mn-cs"/>
              </a:rPr>
              <a:t>Submitted</a:t>
            </a:r>
            <a:r>
              <a:rPr lang="en-US" sz="1200" b="0" i="0" u="none" strike="noStrike" kern="1200" dirty="0" smtClean="0">
                <a:solidFill>
                  <a:srgbClr val="000000"/>
                </a:solidFill>
                <a:effectLst/>
                <a:latin typeface="Times New Roman" charset="0"/>
                <a:ea typeface="ＭＳ Ｐゴシック" charset="0"/>
                <a:cs typeface="+mn-cs"/>
              </a:rPr>
              <a:t>"..</a:t>
            </a:r>
          </a:p>
          <a:p>
            <a:pPr rtl="0"/>
            <a:r>
              <a:rPr lang="en-US" b="0" dirty="0" smtClean="0">
                <a:effectLst/>
              </a:rPr>
              <a:t/>
            </a:r>
            <a:br>
              <a:rPr lang="en-US" b="0" dirty="0" smtClean="0">
                <a:effectLst/>
              </a:rPr>
            </a:br>
            <a:r>
              <a:rPr lang="en-US" sz="1200" b="0" i="0" u="sng" kern="1200" dirty="0" smtClean="0">
                <a:solidFill>
                  <a:srgbClr val="000000"/>
                </a:solidFill>
                <a:effectLst/>
                <a:latin typeface="Times New Roman" charset="0"/>
                <a:ea typeface="ＭＳ Ｐゴシック" charset="0"/>
                <a:cs typeface="+mn-cs"/>
              </a:rPr>
              <a:t>Record Review and release</a:t>
            </a:r>
            <a:endParaRPr lang="en-US" b="0" dirty="0" smtClean="0">
              <a:effectLst/>
            </a:endParaRPr>
          </a:p>
          <a:p>
            <a:pPr rtl="0"/>
            <a:r>
              <a:rPr lang="en-US" sz="1200" b="0" i="0" u="none" strike="noStrike" kern="1200" dirty="0" smtClean="0">
                <a:solidFill>
                  <a:srgbClr val="000000"/>
                </a:solidFill>
                <a:effectLst/>
                <a:latin typeface="Times New Roman" charset="0"/>
                <a:ea typeface="ＭＳ Ｐゴシック" charset="0"/>
                <a:cs typeface="+mn-cs"/>
              </a:rPr>
              <a:t>Once the curation status is "Submitted", there are 3 different scenarios that will happen depending on the data sets.</a:t>
            </a:r>
            <a:endParaRPr lang="en-US" b="0" dirty="0" smtClean="0">
              <a:effectLst/>
            </a:endParaRPr>
          </a:p>
          <a:p>
            <a:pPr rtl="0" fontAlgn="base"/>
            <a:r>
              <a:rPr lang="en-US" sz="1200" b="0" i="0" u="none" strike="noStrike" kern="1200" dirty="0" smtClean="0">
                <a:solidFill>
                  <a:srgbClr val="000000"/>
                </a:solidFill>
                <a:effectLst/>
                <a:latin typeface="Times New Roman" charset="0"/>
                <a:ea typeface="ＭＳ Ｐゴシック" charset="0"/>
                <a:cs typeface="+mn-cs"/>
              </a:rPr>
              <a:t>Path 1: For simple data sets that do not contain many scientific metadata such as </a:t>
            </a:r>
            <a:r>
              <a:rPr lang="en-US" sz="1200" b="0" i="0" u="none" strike="noStrike" kern="1200" dirty="0" err="1" smtClean="0">
                <a:solidFill>
                  <a:srgbClr val="000000"/>
                </a:solidFill>
                <a:effectLst/>
                <a:latin typeface="Times New Roman" charset="0"/>
                <a:ea typeface="ＭＳ Ｐゴシック" charset="0"/>
                <a:cs typeface="+mn-cs"/>
              </a:rPr>
              <a:t>RNASeq</a:t>
            </a:r>
            <a:r>
              <a:rPr lang="en-US" sz="1200" b="0" i="0" u="none" strike="noStrike" kern="1200" dirty="0" smtClean="0">
                <a:solidFill>
                  <a:srgbClr val="000000"/>
                </a:solidFill>
                <a:effectLst/>
                <a:latin typeface="Times New Roman" charset="0"/>
                <a:ea typeface="ＭＳ Ｐゴシック" charset="0"/>
                <a:cs typeface="+mn-cs"/>
              </a:rPr>
              <a:t> Studies that describe the study objectives, or </a:t>
            </a:r>
            <a:r>
              <a:rPr lang="en-US" sz="1200" b="0" i="0" u="none" strike="noStrike" kern="1200" dirty="0" err="1" smtClean="0">
                <a:solidFill>
                  <a:srgbClr val="000000"/>
                </a:solidFill>
                <a:effectLst/>
                <a:latin typeface="Times New Roman" charset="0"/>
                <a:ea typeface="ＭＳ Ｐゴシック" charset="0"/>
                <a:cs typeface="+mn-cs"/>
              </a:rPr>
              <a:t>RNAseq</a:t>
            </a:r>
            <a:r>
              <a:rPr lang="en-US" sz="1200" b="0" i="0" u="none" strike="noStrike" kern="1200" dirty="0" smtClean="0">
                <a:solidFill>
                  <a:srgbClr val="000000"/>
                </a:solidFill>
                <a:effectLst/>
                <a:latin typeface="Times New Roman" charset="0"/>
                <a:ea typeface="ＭＳ Ｐゴシック" charset="0"/>
                <a:cs typeface="+mn-cs"/>
              </a:rPr>
              <a:t> Replicate or Single Cell Metrics that contains data from instruments, or RNA Sequencing Files or IF videos that contains description and file metadata, they can go directly to release. </a:t>
            </a:r>
          </a:p>
          <a:p>
            <a:pPr rtl="0" fontAlgn="base"/>
            <a:r>
              <a:rPr lang="en-US" sz="1200" b="0" i="0" u="none" strike="noStrike" kern="1200" dirty="0" smtClean="0">
                <a:solidFill>
                  <a:srgbClr val="000000"/>
                </a:solidFill>
                <a:effectLst/>
                <a:latin typeface="Times New Roman" charset="0"/>
                <a:ea typeface="ＭＳ Ｐゴシック" charset="0"/>
                <a:cs typeface="+mn-cs"/>
              </a:rPr>
              <a:t>Path 2: For the majority of the data sets that contain scientific metadata such as </a:t>
            </a:r>
            <a:r>
              <a:rPr lang="en-US" sz="1200" b="0" i="0" u="none" strike="noStrike" kern="1200" dirty="0" err="1" smtClean="0">
                <a:solidFill>
                  <a:srgbClr val="000000"/>
                </a:solidFill>
                <a:effectLst/>
                <a:latin typeface="Times New Roman" charset="0"/>
                <a:ea typeface="ＭＳ Ｐゴシック" charset="0"/>
                <a:cs typeface="+mn-cs"/>
              </a:rPr>
              <a:t>RNASeq</a:t>
            </a:r>
            <a:r>
              <a:rPr lang="en-US" sz="1200" b="0" i="0" u="none" strike="noStrike" kern="1200" dirty="0" smtClean="0">
                <a:solidFill>
                  <a:srgbClr val="000000"/>
                </a:solidFill>
                <a:effectLst/>
                <a:latin typeface="Times New Roman" charset="0"/>
                <a:ea typeface="ＭＳ Ｐゴシック" charset="0"/>
                <a:cs typeface="+mn-cs"/>
              </a:rPr>
              <a:t> Samples, Antibody list, Antibody validation tests, Cell lines, IF images, H&amp;E images, ISH specimens.. They will go to the "</a:t>
            </a:r>
            <a:r>
              <a:rPr lang="en-US" sz="1200" b="0" i="0" u="none" strike="noStrike" kern="1200" dirty="0" err="1" smtClean="0">
                <a:solidFill>
                  <a:srgbClr val="000000"/>
                </a:solidFill>
                <a:effectLst/>
                <a:latin typeface="Times New Roman" charset="0"/>
                <a:ea typeface="ＭＳ Ｐゴシック" charset="0"/>
                <a:cs typeface="+mn-cs"/>
              </a:rPr>
              <a:t>Biocuration</a:t>
            </a:r>
            <a:r>
              <a:rPr lang="en-US" sz="1200" b="0" i="0" u="none" strike="noStrike" kern="1200" dirty="0" smtClean="0">
                <a:solidFill>
                  <a:srgbClr val="000000"/>
                </a:solidFill>
                <a:effectLst/>
                <a:latin typeface="Times New Roman" charset="0"/>
                <a:ea typeface="ＭＳ Ｐゴシック" charset="0"/>
                <a:cs typeface="+mn-cs"/>
              </a:rPr>
              <a:t> Review" Process where a </a:t>
            </a:r>
            <a:r>
              <a:rPr lang="en-US" sz="1200" b="0" i="0" u="none" strike="noStrike" kern="1200" dirty="0" err="1" smtClean="0">
                <a:solidFill>
                  <a:srgbClr val="000000"/>
                </a:solidFill>
                <a:effectLst/>
                <a:latin typeface="Times New Roman" charset="0"/>
                <a:ea typeface="ＭＳ Ｐゴシック" charset="0"/>
                <a:cs typeface="+mn-cs"/>
              </a:rPr>
              <a:t>biocurator</a:t>
            </a:r>
            <a:r>
              <a:rPr lang="en-US" sz="1200" b="0" i="0" u="none" strike="noStrike" kern="1200" dirty="0" smtClean="0">
                <a:solidFill>
                  <a:srgbClr val="000000"/>
                </a:solidFill>
                <a:effectLst/>
                <a:latin typeface="Times New Roman" charset="0"/>
                <a:ea typeface="ＭＳ Ｐゴシック" charset="0"/>
                <a:cs typeface="+mn-cs"/>
              </a:rPr>
              <a:t> will review the data one more time.</a:t>
            </a:r>
          </a:p>
          <a:p>
            <a:pPr lvl="1" rtl="0" fontAlgn="base"/>
            <a:r>
              <a:rPr lang="en-US" sz="1200" b="0" i="0" u="none" strike="noStrike" kern="1200" dirty="0" smtClean="0">
                <a:solidFill>
                  <a:srgbClr val="000000"/>
                </a:solidFill>
                <a:effectLst/>
                <a:latin typeface="Times New Roman" charset="0"/>
                <a:ea typeface="ＭＳ Ｐゴシック" charset="0"/>
                <a:cs typeface="+mn-cs"/>
              </a:rPr>
              <a:t>If the </a:t>
            </a:r>
            <a:r>
              <a:rPr lang="en-US" sz="1200" b="0" i="0" u="none" strike="noStrike" kern="1200" dirty="0" err="1" smtClean="0">
                <a:solidFill>
                  <a:srgbClr val="000000"/>
                </a:solidFill>
                <a:effectLst/>
                <a:latin typeface="Times New Roman" charset="0"/>
                <a:ea typeface="ＭＳ Ｐゴシック" charset="0"/>
                <a:cs typeface="+mn-cs"/>
              </a:rPr>
              <a:t>biocurator</a:t>
            </a:r>
            <a:r>
              <a:rPr lang="en-US" sz="1200" b="0" i="0" u="none" strike="noStrike" kern="1200" dirty="0" smtClean="0">
                <a:solidFill>
                  <a:srgbClr val="000000"/>
                </a:solidFill>
                <a:effectLst/>
                <a:latin typeface="Times New Roman" charset="0"/>
                <a:ea typeface="ＭＳ Ｐゴシック" charset="0"/>
                <a:cs typeface="+mn-cs"/>
              </a:rPr>
              <a:t> finds missing metadata, they will mark the status to "Amendment" which signals the lab members or PIs to fix the problems. After the problem is fixed, the status can be changed back to "</a:t>
            </a:r>
            <a:r>
              <a:rPr lang="en-US" sz="1200" b="0" i="0" u="none" strike="noStrike" kern="1200" dirty="0" err="1" smtClean="0">
                <a:solidFill>
                  <a:srgbClr val="000000"/>
                </a:solidFill>
                <a:effectLst/>
                <a:latin typeface="Times New Roman" charset="0"/>
                <a:ea typeface="ＭＳ Ｐゴシック" charset="0"/>
                <a:cs typeface="+mn-cs"/>
              </a:rPr>
              <a:t>Biocuration</a:t>
            </a:r>
            <a:r>
              <a:rPr lang="en-US" sz="1200" b="0" i="0" u="none" strike="noStrike" kern="1200" dirty="0" smtClean="0">
                <a:solidFill>
                  <a:srgbClr val="000000"/>
                </a:solidFill>
                <a:effectLst/>
                <a:latin typeface="Times New Roman" charset="0"/>
                <a:ea typeface="ＭＳ Ｐゴシック" charset="0"/>
                <a:cs typeface="+mn-cs"/>
              </a:rPr>
              <a:t> Review" for final approval.</a:t>
            </a:r>
          </a:p>
          <a:p>
            <a:pPr lvl="1" rtl="0" fontAlgn="base"/>
            <a:r>
              <a:rPr lang="en-US" sz="1200" b="0" i="0" u="none" strike="noStrike" kern="1200" dirty="0" smtClean="0">
                <a:solidFill>
                  <a:srgbClr val="000000"/>
                </a:solidFill>
                <a:effectLst/>
                <a:latin typeface="Times New Roman" charset="0"/>
                <a:ea typeface="ＭＳ Ｐゴシック" charset="0"/>
                <a:cs typeface="+mn-cs"/>
              </a:rPr>
              <a:t>After everything is good to go, the </a:t>
            </a:r>
            <a:r>
              <a:rPr lang="en-US" sz="1200" b="0" i="0" u="none" strike="noStrike" kern="1200" dirty="0" err="1" smtClean="0">
                <a:solidFill>
                  <a:srgbClr val="000000"/>
                </a:solidFill>
                <a:effectLst/>
                <a:latin typeface="Times New Roman" charset="0"/>
                <a:ea typeface="ＭＳ Ｐゴシック" charset="0"/>
                <a:cs typeface="+mn-cs"/>
              </a:rPr>
              <a:t>biocurator</a:t>
            </a:r>
            <a:r>
              <a:rPr lang="en-US" sz="1200" b="0" i="0" u="none" strike="noStrike" kern="1200" dirty="0" smtClean="0">
                <a:solidFill>
                  <a:srgbClr val="000000"/>
                </a:solidFill>
                <a:effectLst/>
                <a:latin typeface="Times New Roman" charset="0"/>
                <a:ea typeface="ＭＳ Ｐゴシック" charset="0"/>
                <a:cs typeface="+mn-cs"/>
              </a:rPr>
              <a:t> will mark the status as "Release" which will then be visible to the public.</a:t>
            </a:r>
          </a:p>
          <a:p>
            <a:pPr rtl="0" fontAlgn="base"/>
            <a:r>
              <a:rPr lang="en-US" sz="1200" b="1" i="0" u="none" strike="noStrike" kern="1200" dirty="0" smtClean="0">
                <a:solidFill>
                  <a:srgbClr val="000000"/>
                </a:solidFill>
                <a:effectLst/>
                <a:latin typeface="Times New Roman" charset="0"/>
                <a:ea typeface="ＭＳ Ｐゴシック" charset="0"/>
                <a:cs typeface="+mn-cs"/>
              </a:rPr>
              <a:t>Path 3: The final scenario is for protocols. Instead of going to the </a:t>
            </a:r>
            <a:r>
              <a:rPr lang="en-US" sz="1200" b="1" i="0" u="none" strike="noStrike" kern="1200" dirty="0" err="1" smtClean="0">
                <a:solidFill>
                  <a:srgbClr val="000000"/>
                </a:solidFill>
                <a:effectLst/>
                <a:latin typeface="Times New Roman" charset="0"/>
                <a:ea typeface="ＭＳ Ｐゴシック" charset="0"/>
                <a:cs typeface="+mn-cs"/>
              </a:rPr>
              <a:t>biocurator</a:t>
            </a:r>
            <a:r>
              <a:rPr lang="en-US" sz="1200" b="1" i="0" u="none" strike="noStrike" kern="1200" dirty="0" smtClean="0">
                <a:solidFill>
                  <a:srgbClr val="000000"/>
                </a:solidFill>
                <a:effectLst/>
                <a:latin typeface="Times New Roman" charset="0"/>
                <a:ea typeface="ＭＳ Ｐゴシック" charset="0"/>
                <a:cs typeface="+mn-cs"/>
              </a:rPr>
              <a:t>, it will go to the hub who will check the formats and content completeness.  For problems that the hub can't address, we will mark the record as "Amendment" for the PIs/lab members to fix it and resubmitting the records to us. Once everything is good, the status is changed to  "Release".</a:t>
            </a:r>
          </a:p>
          <a:p>
            <a:pPr rtl="0"/>
            <a:r>
              <a:rPr lang="en-US" sz="1200" b="0" i="0" u="none" strike="noStrike" kern="1200" dirty="0" smtClean="0">
                <a:solidFill>
                  <a:srgbClr val="000000"/>
                </a:solidFill>
                <a:effectLst/>
                <a:latin typeface="Times New Roman" charset="0"/>
                <a:ea typeface="ＭＳ Ｐゴシック" charset="0"/>
                <a:cs typeface="+mn-cs"/>
              </a:rPr>
              <a:t>Until the data is released, only the consortium members can see those records. The public will see records that are marked "Release"</a:t>
            </a:r>
            <a:endParaRPr lang="en-US" b="0" dirty="0" smtClean="0">
              <a:effectLst/>
            </a:endParaRPr>
          </a:p>
          <a:p>
            <a:r>
              <a:rPr lang="en-US" dirty="0" smtClean="0"/>
              <a:t/>
            </a:r>
            <a:br>
              <a:rPr lang="en-US" dirty="0" smtClean="0"/>
            </a:br>
            <a:endParaRPr lang="en-US" altLang="en-US" dirty="0">
              <a:ea typeface="ＭＳ Ｐゴシック"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28674" name="Text Box 1"/>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28675" name="Text Box 2"/>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nchor="ctr"/>
          <a:lstStyle/>
          <a:p>
            <a:pPr eaLnBrk="1" hangingPunct="1">
              <a:buClr>
                <a:srgbClr val="000000"/>
              </a:buClr>
              <a:buSzPct val="100000"/>
              <a:buFont typeface="Times New Roman" charset="0"/>
              <a:buNone/>
            </a:pPr>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32770" name="Text Box 1"/>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32771" name="Text Box 2"/>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nchor="ctr"/>
          <a:lstStyle/>
          <a:p>
            <a:pPr eaLnBrk="1" hangingPunct="1">
              <a:buClr>
                <a:srgbClr val="000000"/>
              </a:buClr>
              <a:buSzPct val="100000"/>
              <a:buFont typeface="Times New Roman" charset="0"/>
              <a:buNone/>
            </a:pPr>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3"/>
          <p:cNvSpPr>
            <a:spLocks noGrp="1" noChangeArrowheads="1"/>
          </p:cNvSpPr>
          <p:nvPr>
            <p:ph type="dt" idx="10"/>
          </p:nvPr>
        </p:nvSpPr>
        <p:spPr>
          <a:ln/>
        </p:spPr>
        <p:txBody>
          <a:bodyPr/>
          <a:lstStyle>
            <a:lvl1pPr>
              <a:defRPr/>
            </a:lvl1pPr>
          </a:lstStyle>
          <a:p>
            <a:pPr>
              <a:defRPr/>
            </a:pPr>
            <a:r>
              <a:rPr lang="en-US"/>
              <a:t>06/12/17</a:t>
            </a:r>
          </a:p>
        </p:txBody>
      </p:sp>
      <p:sp>
        <p:nvSpPr>
          <p:cNvPr id="5" name="Rectangle 5"/>
          <p:cNvSpPr>
            <a:spLocks noGrp="1" noChangeArrowheads="1"/>
          </p:cNvSpPr>
          <p:nvPr>
            <p:ph type="sldNum" idx="11"/>
          </p:nvPr>
        </p:nvSpPr>
        <p:spPr>
          <a:ln/>
        </p:spPr>
        <p:txBody>
          <a:bodyPr/>
          <a:lstStyle>
            <a:lvl1pPr>
              <a:defRPr/>
            </a:lvl1pPr>
          </a:lstStyle>
          <a:p>
            <a:pPr>
              <a:defRPr/>
            </a:pPr>
            <a:fld id="{885F17A9-BB70-DE4D-B0C8-CFC8CA36CE22}" type="slidenum">
              <a:rPr lang="en-US" altLang="en-US"/>
              <a:pPr>
                <a:defRPr/>
              </a:pPr>
              <a:t>‹#›</a:t>
            </a:fld>
            <a:endParaRPr lang="en-US" alt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805523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r>
              <a:rPr lang="en-US"/>
              <a:t>06/12/17</a:t>
            </a:r>
          </a:p>
        </p:txBody>
      </p:sp>
      <p:sp>
        <p:nvSpPr>
          <p:cNvPr id="5" name="Rectangle 5"/>
          <p:cNvSpPr>
            <a:spLocks noGrp="1" noChangeArrowheads="1"/>
          </p:cNvSpPr>
          <p:nvPr>
            <p:ph type="sldNum" idx="11"/>
          </p:nvPr>
        </p:nvSpPr>
        <p:spPr>
          <a:ln/>
        </p:spPr>
        <p:txBody>
          <a:bodyPr/>
          <a:lstStyle>
            <a:lvl1pPr>
              <a:defRPr/>
            </a:lvl1pPr>
          </a:lstStyle>
          <a:p>
            <a:pPr>
              <a:defRPr/>
            </a:pPr>
            <a:fld id="{0FC11D81-6FE8-9B40-9801-29C2D6AE623D}" type="slidenum">
              <a:rPr lang="en-US" altLang="en-US"/>
              <a:pPr>
                <a:defRPr/>
              </a:pPr>
              <a:t>‹#›</a:t>
            </a:fld>
            <a:endParaRPr lang="en-US" alt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831565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274638"/>
            <a:ext cx="2055812" cy="58483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8213" cy="58483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r>
              <a:rPr lang="en-US"/>
              <a:t>06/12/17</a:t>
            </a:r>
          </a:p>
        </p:txBody>
      </p:sp>
      <p:sp>
        <p:nvSpPr>
          <p:cNvPr id="5" name="Rectangle 5"/>
          <p:cNvSpPr>
            <a:spLocks noGrp="1" noChangeArrowheads="1"/>
          </p:cNvSpPr>
          <p:nvPr>
            <p:ph type="sldNum" idx="11"/>
          </p:nvPr>
        </p:nvSpPr>
        <p:spPr>
          <a:ln/>
        </p:spPr>
        <p:txBody>
          <a:bodyPr/>
          <a:lstStyle>
            <a:lvl1pPr>
              <a:defRPr/>
            </a:lvl1pPr>
          </a:lstStyle>
          <a:p>
            <a:pPr>
              <a:defRPr/>
            </a:pPr>
            <a:fld id="{D40D7603-8A50-4A43-A393-DA4F97B81652}" type="slidenum">
              <a:rPr lang="en-US" altLang="en-US"/>
              <a:pPr>
                <a:defRPr/>
              </a:pPr>
              <a:t>‹#›</a:t>
            </a:fld>
            <a:endParaRPr lang="en-US" alt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89464359"/>
      </p:ext>
    </p:extLst>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593367"/>
            <a:ext cx="8520600" cy="763600"/>
          </a:xfrm>
          <a:prstGeom prst="rect">
            <a:avLst/>
          </a:prstGeom>
        </p:spPr>
        <p:txBody>
          <a:bodyPr lIns="91425" tIns="91425" rIns="91425" bIns="91425" anchor="t"/>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18" name="Shape 18"/>
          <p:cNvSpPr txBox="1">
            <a:spLocks noGrp="1"/>
          </p:cNvSpPr>
          <p:nvPr>
            <p:ph type="body" idx="1"/>
          </p:nvPr>
        </p:nvSpPr>
        <p:spPr>
          <a:xfrm>
            <a:off x="311700" y="1536633"/>
            <a:ext cx="8520600" cy="4555200"/>
          </a:xfrm>
          <a:prstGeom prst="rect">
            <a:avLst/>
          </a:prstGeom>
        </p:spPr>
        <p:txBody>
          <a:bodyPr lIns="91425" tIns="91425" rIns="91425" b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a:endParaRPr/>
          </a:p>
        </p:txBody>
      </p:sp>
      <p:sp>
        <p:nvSpPr>
          <p:cNvPr id="4" name="Shape 19"/>
          <p:cNvSpPr txBox="1">
            <a:spLocks noGrp="1"/>
          </p:cNvSpPr>
          <p:nvPr>
            <p:ph type="sldNum" idx="10"/>
          </p:nvPr>
        </p:nvSpPr>
        <p:spPr>
          <a:xfrm>
            <a:off x="8472488" y="6218238"/>
            <a:ext cx="549275" cy="523875"/>
          </a:xfrm>
        </p:spPr>
        <p:txBody>
          <a:bodyPr lIns="91425" tIns="91425" rIns="91425" bIns="91425">
            <a:noAutofit/>
          </a:bodyPr>
          <a:lstStyle>
            <a:lvl1pPr>
              <a:spcBef>
                <a:spcPts val="0"/>
              </a:spcBef>
              <a:defRPr/>
            </a:lvl1pPr>
          </a:lstStyle>
          <a:p>
            <a:pPr>
              <a:defRPr/>
            </a:pPr>
            <a:fld id="{96306090-5A9A-FA4C-BF02-1E4B5520F72B}" type="slidenum">
              <a:rPr lang="en"/>
              <a:pPr>
                <a:defRPr/>
              </a:pPr>
              <a:t>‹#›</a:t>
            </a:fld>
            <a:endParaRPr lang="en"/>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977021258"/>
      </p:ext>
    </p:extLst>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r>
              <a:rPr lang="en-US"/>
              <a:t>06/12/17</a:t>
            </a:r>
          </a:p>
        </p:txBody>
      </p:sp>
      <p:sp>
        <p:nvSpPr>
          <p:cNvPr id="5" name="Rectangle 5"/>
          <p:cNvSpPr>
            <a:spLocks noGrp="1" noChangeArrowheads="1"/>
          </p:cNvSpPr>
          <p:nvPr>
            <p:ph type="sldNum" idx="11"/>
          </p:nvPr>
        </p:nvSpPr>
        <p:spPr>
          <a:ln/>
        </p:spPr>
        <p:txBody>
          <a:bodyPr/>
          <a:lstStyle>
            <a:lvl1pPr>
              <a:defRPr/>
            </a:lvl1pPr>
          </a:lstStyle>
          <a:p>
            <a:pPr>
              <a:defRPr/>
            </a:pPr>
            <a:fld id="{70C2CC76-E4EA-9446-B8D9-238181536610}" type="slidenum">
              <a:rPr lang="en-US" altLang="en-US"/>
              <a:pPr>
                <a:defRPr/>
              </a:pPr>
              <a:t>‹#›</a:t>
            </a:fld>
            <a:endParaRPr lang="en-US" alt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697024408"/>
      </p:ext>
    </p:extLst>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dt" idx="10"/>
          </p:nvPr>
        </p:nvSpPr>
        <p:spPr>
          <a:ln/>
        </p:spPr>
        <p:txBody>
          <a:bodyPr/>
          <a:lstStyle>
            <a:lvl1pPr>
              <a:defRPr/>
            </a:lvl1pPr>
          </a:lstStyle>
          <a:p>
            <a:pPr>
              <a:defRPr/>
            </a:pPr>
            <a:r>
              <a:rPr lang="en-US"/>
              <a:t>06/12/17</a:t>
            </a:r>
          </a:p>
        </p:txBody>
      </p:sp>
      <p:sp>
        <p:nvSpPr>
          <p:cNvPr id="5" name="Rectangle 5"/>
          <p:cNvSpPr>
            <a:spLocks noGrp="1" noChangeArrowheads="1"/>
          </p:cNvSpPr>
          <p:nvPr>
            <p:ph type="sldNum" idx="11"/>
          </p:nvPr>
        </p:nvSpPr>
        <p:spPr>
          <a:ln/>
        </p:spPr>
        <p:txBody>
          <a:bodyPr/>
          <a:lstStyle>
            <a:lvl1pPr>
              <a:defRPr/>
            </a:lvl1pPr>
          </a:lstStyle>
          <a:p>
            <a:pPr>
              <a:defRPr/>
            </a:pPr>
            <a:fld id="{7E3E4203-E46F-2E47-BF91-11EEA2B89227}" type="slidenum">
              <a:rPr lang="en-US" altLang="en-US"/>
              <a:pPr>
                <a:defRPr/>
              </a:pPr>
              <a:t>‹#›</a:t>
            </a:fld>
            <a:endParaRPr lang="en-US" alt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65930871"/>
      </p:ext>
    </p:extLst>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7013" cy="45227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600200"/>
            <a:ext cx="4037012" cy="45227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dt" idx="10"/>
          </p:nvPr>
        </p:nvSpPr>
        <p:spPr>
          <a:ln/>
        </p:spPr>
        <p:txBody>
          <a:bodyPr/>
          <a:lstStyle>
            <a:lvl1pPr>
              <a:defRPr/>
            </a:lvl1pPr>
          </a:lstStyle>
          <a:p>
            <a:pPr>
              <a:defRPr/>
            </a:pPr>
            <a:r>
              <a:rPr lang="en-US"/>
              <a:t>06/12/17</a:t>
            </a:r>
          </a:p>
        </p:txBody>
      </p:sp>
      <p:sp>
        <p:nvSpPr>
          <p:cNvPr id="6" name="Rectangle 5"/>
          <p:cNvSpPr>
            <a:spLocks noGrp="1" noChangeArrowheads="1"/>
          </p:cNvSpPr>
          <p:nvPr>
            <p:ph type="sldNum" idx="11"/>
          </p:nvPr>
        </p:nvSpPr>
        <p:spPr>
          <a:ln/>
        </p:spPr>
        <p:txBody>
          <a:bodyPr/>
          <a:lstStyle>
            <a:lvl1pPr>
              <a:defRPr/>
            </a:lvl1pPr>
          </a:lstStyle>
          <a:p>
            <a:pPr>
              <a:defRPr/>
            </a:pPr>
            <a:fld id="{7A00FAAB-FFD4-BA42-9CB4-5E1449A90FCF}" type="slidenum">
              <a:rPr lang="en-US" altLang="en-US"/>
              <a:pPr>
                <a:defRPr/>
              </a:pPr>
              <a:t>‹#›</a:t>
            </a:fld>
            <a:endParaRPr lang="en-US" alt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954467536"/>
      </p:ext>
    </p:extLst>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dt" idx="10"/>
          </p:nvPr>
        </p:nvSpPr>
        <p:spPr>
          <a:ln/>
        </p:spPr>
        <p:txBody>
          <a:bodyPr/>
          <a:lstStyle>
            <a:lvl1pPr>
              <a:defRPr/>
            </a:lvl1pPr>
          </a:lstStyle>
          <a:p>
            <a:pPr>
              <a:defRPr/>
            </a:pPr>
            <a:r>
              <a:rPr lang="en-US"/>
              <a:t>06/12/17</a:t>
            </a:r>
          </a:p>
        </p:txBody>
      </p:sp>
      <p:sp>
        <p:nvSpPr>
          <p:cNvPr id="8" name="Rectangle 5"/>
          <p:cNvSpPr>
            <a:spLocks noGrp="1" noChangeArrowheads="1"/>
          </p:cNvSpPr>
          <p:nvPr>
            <p:ph type="sldNum" idx="11"/>
          </p:nvPr>
        </p:nvSpPr>
        <p:spPr>
          <a:ln/>
        </p:spPr>
        <p:txBody>
          <a:bodyPr/>
          <a:lstStyle>
            <a:lvl1pPr>
              <a:defRPr/>
            </a:lvl1pPr>
          </a:lstStyle>
          <a:p>
            <a:pPr>
              <a:defRPr/>
            </a:pPr>
            <a:fld id="{9F58DC24-33EA-2D40-8F69-8BE2CADE87E0}" type="slidenum">
              <a:rPr lang="en-US" altLang="en-US"/>
              <a:pPr>
                <a:defRPr/>
              </a:pPr>
              <a:t>‹#›</a:t>
            </a:fld>
            <a:endParaRPr lang="en-US" alt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826013040"/>
      </p:ext>
    </p:extLst>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dt" idx="10"/>
          </p:nvPr>
        </p:nvSpPr>
        <p:spPr>
          <a:ln/>
        </p:spPr>
        <p:txBody>
          <a:bodyPr/>
          <a:lstStyle>
            <a:lvl1pPr>
              <a:defRPr/>
            </a:lvl1pPr>
          </a:lstStyle>
          <a:p>
            <a:pPr>
              <a:defRPr/>
            </a:pPr>
            <a:r>
              <a:rPr lang="en-US"/>
              <a:t>06/12/17</a:t>
            </a:r>
          </a:p>
        </p:txBody>
      </p:sp>
      <p:sp>
        <p:nvSpPr>
          <p:cNvPr id="4" name="Rectangle 5"/>
          <p:cNvSpPr>
            <a:spLocks noGrp="1" noChangeArrowheads="1"/>
          </p:cNvSpPr>
          <p:nvPr>
            <p:ph type="sldNum" idx="11"/>
          </p:nvPr>
        </p:nvSpPr>
        <p:spPr>
          <a:ln/>
        </p:spPr>
        <p:txBody>
          <a:bodyPr/>
          <a:lstStyle>
            <a:lvl1pPr>
              <a:defRPr/>
            </a:lvl1pPr>
          </a:lstStyle>
          <a:p>
            <a:pPr>
              <a:defRPr/>
            </a:pPr>
            <a:fld id="{247B44FF-C885-444D-8DDE-A1DB35EDA1EA}" type="slidenum">
              <a:rPr lang="en-US" altLang="en-US"/>
              <a:pPr>
                <a:defRPr/>
              </a:pPr>
              <a:t>‹#›</a:t>
            </a:fld>
            <a:endParaRPr lang="en-US" alt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466869072"/>
      </p:ext>
    </p:extLst>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ln/>
        </p:spPr>
        <p:txBody>
          <a:bodyPr/>
          <a:lstStyle>
            <a:lvl1pPr>
              <a:defRPr/>
            </a:lvl1pPr>
          </a:lstStyle>
          <a:p>
            <a:pPr>
              <a:defRPr/>
            </a:pPr>
            <a:r>
              <a:rPr lang="en-US"/>
              <a:t>06/12/17</a:t>
            </a:r>
          </a:p>
        </p:txBody>
      </p:sp>
      <p:sp>
        <p:nvSpPr>
          <p:cNvPr id="3" name="Rectangle 5"/>
          <p:cNvSpPr>
            <a:spLocks noGrp="1" noChangeArrowheads="1"/>
          </p:cNvSpPr>
          <p:nvPr>
            <p:ph type="sldNum" idx="11"/>
          </p:nvPr>
        </p:nvSpPr>
        <p:spPr>
          <a:ln/>
        </p:spPr>
        <p:txBody>
          <a:bodyPr/>
          <a:lstStyle>
            <a:lvl1pPr>
              <a:defRPr/>
            </a:lvl1pPr>
          </a:lstStyle>
          <a:p>
            <a:pPr>
              <a:defRPr/>
            </a:pPr>
            <a:fld id="{C49C539F-63D8-0348-8C70-1F1F9EDED31A}" type="slidenum">
              <a:rPr lang="en-US" altLang="en-US"/>
              <a:pPr>
                <a:defRPr/>
              </a:pPr>
              <a:t>‹#›</a:t>
            </a:fld>
            <a:endParaRPr lang="en-US" alt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556225544"/>
      </p:ext>
    </p:extLst>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r>
              <a:rPr lang="en-US"/>
              <a:t>06/12/17</a:t>
            </a:r>
          </a:p>
        </p:txBody>
      </p:sp>
      <p:sp>
        <p:nvSpPr>
          <p:cNvPr id="6" name="Rectangle 5"/>
          <p:cNvSpPr>
            <a:spLocks noGrp="1" noChangeArrowheads="1"/>
          </p:cNvSpPr>
          <p:nvPr>
            <p:ph type="sldNum" idx="11"/>
          </p:nvPr>
        </p:nvSpPr>
        <p:spPr>
          <a:ln/>
        </p:spPr>
        <p:txBody>
          <a:bodyPr/>
          <a:lstStyle>
            <a:lvl1pPr>
              <a:defRPr/>
            </a:lvl1pPr>
          </a:lstStyle>
          <a:p>
            <a:pPr>
              <a:defRPr/>
            </a:pPr>
            <a:fld id="{85E51DC7-F375-2143-B0DA-60DA843548A5}" type="slidenum">
              <a:rPr lang="en-US" altLang="en-US"/>
              <a:pPr>
                <a:defRPr/>
              </a:pPr>
              <a:t>‹#›</a:t>
            </a:fld>
            <a:endParaRPr lang="en-US" alt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86402617"/>
      </p:ext>
    </p:extLst>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r>
              <a:rPr lang="en-US"/>
              <a:t>06/12/17</a:t>
            </a:r>
          </a:p>
        </p:txBody>
      </p:sp>
      <p:sp>
        <p:nvSpPr>
          <p:cNvPr id="6" name="Rectangle 5"/>
          <p:cNvSpPr>
            <a:spLocks noGrp="1" noChangeArrowheads="1"/>
          </p:cNvSpPr>
          <p:nvPr>
            <p:ph type="sldNum" idx="11"/>
          </p:nvPr>
        </p:nvSpPr>
        <p:spPr>
          <a:ln/>
        </p:spPr>
        <p:txBody>
          <a:bodyPr/>
          <a:lstStyle>
            <a:lvl1pPr>
              <a:defRPr/>
            </a:lvl1pPr>
          </a:lstStyle>
          <a:p>
            <a:pPr>
              <a:defRPr/>
            </a:pPr>
            <a:fld id="{039C69D4-7AA2-7842-A02F-16915509EB67}" type="slidenum">
              <a:rPr lang="en-US" altLang="en-US"/>
              <a:pPr>
                <a:defRPr/>
              </a:pPr>
              <a:t>‹#›</a:t>
            </a:fld>
            <a:endParaRPr lang="en-US" alt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64602343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457200" y="274638"/>
            <a:ext cx="8226425" cy="1139825"/>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 uri="{FAA26D3D-D897-4be2-8F04-BA451C77F1D7}">
              <ma14:placeholderFlag xmlns:ma14="http://schemas.microsoft.com/office/mac/drawingml/2011/main" xmlns:p="http://schemas.openxmlformats.org/presentationml/2006/main" xmlns:r="http://schemas.openxmlformats.org/officeDocument/2006/relationships" xmlns:a="http://schemas.openxmlformats.org/drawingml/2006/main" xmlns="" val="1"/>
            </a:ext>
          </a:extLst>
        </p:spPr>
        <p:txBody>
          <a:bodyPr vert="horz" wrap="square" lIns="90000" tIns="46800" rIns="90000" bIns="46800" numCol="1" anchor="ctr" anchorCtr="0" compatLnSpc="1">
            <a:prstTxWarp prst="textNoShape">
              <a:avLst/>
            </a:prstTxWarp>
          </a:bodyPr>
          <a:lstStyle/>
          <a:p>
            <a:pPr lvl="0"/>
            <a:r>
              <a:rPr lang="en-GB" altLang="en-US"/>
              <a:t>Click to edit the title text format</a:t>
            </a:r>
          </a:p>
        </p:txBody>
      </p:sp>
      <p:sp>
        <p:nvSpPr>
          <p:cNvPr id="1027" name="Rectangle 2"/>
          <p:cNvSpPr>
            <a:spLocks noGrp="1" noChangeArrowheads="1"/>
          </p:cNvSpPr>
          <p:nvPr>
            <p:ph type="body" idx="1"/>
          </p:nvPr>
        </p:nvSpPr>
        <p:spPr bwMode="auto">
          <a:xfrm>
            <a:off x="457200" y="1600200"/>
            <a:ext cx="8226425" cy="4522788"/>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 uri="{FAA26D3D-D897-4be2-8F04-BA451C77F1D7}">
              <ma14:placeholderFlag xmlns:ma14="http://schemas.microsoft.com/office/mac/drawingml/2011/main" xmlns:p="http://schemas.openxmlformats.org/presentationml/2006/main" xmlns:r="http://schemas.openxmlformats.org/officeDocument/2006/relationships" xmlns:a="http://schemas.openxmlformats.org/drawingml/2006/main" xmlns="" val="1"/>
            </a:ext>
          </a:extLst>
        </p:spPr>
        <p:txBody>
          <a:bodyPr vert="horz" wrap="square" lIns="90000" tIns="46800" rIns="90000" bIns="4680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
        <p:nvSpPr>
          <p:cNvPr id="2" name="Rectangle 3"/>
          <p:cNvSpPr>
            <a:spLocks noGrp="1" noChangeArrowheads="1"/>
          </p:cNvSpPr>
          <p:nvPr>
            <p:ph type="dt"/>
          </p:nvPr>
        </p:nvSpPr>
        <p:spPr bwMode="auto">
          <a:xfrm>
            <a:off x="457200" y="6356350"/>
            <a:ext cx="2130425" cy="361950"/>
          </a:xfrm>
          <a:prstGeom prst="rect">
            <a:avLst/>
          </a:prstGeom>
          <a:noFill/>
          <a:ln>
            <a:noFill/>
          </a:ln>
          <a:effectLst/>
          <a:extLst>
            <a:ext uri="{FAA26D3D-D897-4be2-8F04-BA451C77F1D7}">
              <ma14:placeholderFlag xmlns:ma14="http://schemas.microsoft.com/office/mac/drawingml/2011/main" xmlns:p="http://schemas.openxmlformats.org/presentationml/2006/main" xmlns:r="http://schemas.openxmlformats.org/officeDocument/2006/relationships" xmlns:a="http://schemas.openxmlformats.org/drawingml/2006/main" xmlns="" val="1"/>
            </a:ext>
            <a:ext uri="{909E8E84-426E-40dd-AFC4-6F175D3DCCD1}"/>
            <a:ext uri="{91240B29-F687-4f45-9708-019B960494DF}"/>
            <a:ext uri="{AF507438-7753-43e0-B8FC-AC1667EBCBE1}"/>
          </a:extLst>
        </p:spPr>
        <p:txBody>
          <a:bodyPr vert="horz" wrap="square" lIns="90000" tIns="46800" rIns="90000" bIns="46800" numCol="1" anchor="ctr" anchorCtr="0" compatLnSpc="1">
            <a:prstTxWarp prst="textNoShape">
              <a:avLst/>
            </a:prstTxWarp>
          </a:bodyPr>
          <a:lstStyle>
            <a:lvl1pPr eaLnBrk="1" hangingPunct="1">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BA8989"/>
                </a:solidFill>
                <a:latin typeface="+mn-lt"/>
                <a:ea typeface="ＭＳ Ｐゴシック" charset="0"/>
                <a:cs typeface="Arial" charset="0"/>
              </a:defRPr>
            </a:lvl1pPr>
          </a:lstStyle>
          <a:p>
            <a:pPr>
              <a:defRPr/>
            </a:pPr>
            <a:r>
              <a:rPr lang="en-US"/>
              <a:t>06/12/17</a:t>
            </a:r>
          </a:p>
        </p:txBody>
      </p:sp>
      <p:sp>
        <p:nvSpPr>
          <p:cNvPr id="1029" name="Text Box 4"/>
          <p:cNvSpPr txBox="1">
            <a:spLocks noChangeArrowheads="1"/>
          </p:cNvSpPr>
          <p:nvPr/>
        </p:nvSpPr>
        <p:spPr bwMode="auto">
          <a:xfrm>
            <a:off x="3124200" y="6356350"/>
            <a:ext cx="2895600" cy="365125"/>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nchor="ctr"/>
          <a:lstStyle/>
          <a:p>
            <a:pPr eaLnBrk="1" hangingPunct="1">
              <a:buClr>
                <a:srgbClr val="000000"/>
              </a:buClr>
              <a:buSzPct val="100000"/>
              <a:buFont typeface="Times New Roman" charset="0"/>
              <a:buNone/>
            </a:pPr>
            <a:endParaRPr lang="en-US" altLang="en-US"/>
          </a:p>
        </p:txBody>
      </p:sp>
      <p:sp>
        <p:nvSpPr>
          <p:cNvPr id="3" name="Rectangle 5"/>
          <p:cNvSpPr>
            <a:spLocks noGrp="1" noChangeArrowheads="1"/>
          </p:cNvSpPr>
          <p:nvPr>
            <p:ph type="sldNum"/>
          </p:nvPr>
        </p:nvSpPr>
        <p:spPr bwMode="auto">
          <a:xfrm>
            <a:off x="6553200" y="6356350"/>
            <a:ext cx="2130425" cy="361950"/>
          </a:xfrm>
          <a:prstGeom prst="rect">
            <a:avLst/>
          </a:prstGeom>
          <a:noFill/>
          <a:ln>
            <a:noFill/>
          </a:ln>
          <a:effectLst/>
          <a:extLst>
            <a:ext uri="{FAA26D3D-D897-4be2-8F04-BA451C77F1D7}">
              <ma14:placeholderFlag xmlns:ma14="http://schemas.microsoft.com/office/mac/drawingml/2011/main" xmlns:p="http://schemas.openxmlformats.org/presentationml/2006/main" xmlns:r="http://schemas.openxmlformats.org/officeDocument/2006/relationships" xmlns:a="http://schemas.openxmlformats.org/drawingml/2006/main" xmlns="" val="1"/>
            </a:ext>
            <a:ext uri="{909E8E84-426E-40dd-AFC4-6F175D3DCCD1}"/>
            <a:ext uri="{91240B29-F687-4f45-9708-019B960494DF}"/>
            <a:ext uri="{AF507438-7753-43e0-B8FC-AC1667EBCBE1}"/>
          </a:extLst>
        </p:spPr>
        <p:txBody>
          <a:bodyPr vert="horz" wrap="square" lIns="90000" tIns="46800" rIns="90000" bIns="46800" numCol="1" anchor="ctr" anchorCtr="0" compatLnSpc="1">
            <a:prstTxWarp prst="textNoShape">
              <a:avLst/>
            </a:prstTxWarp>
          </a:bodyPr>
          <a:lstStyle>
            <a:lvl1pPr algn="r" eaLnBrk="1" hangingPunct="1">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smtClean="0">
                <a:solidFill>
                  <a:srgbClr val="BA8989"/>
                </a:solidFill>
                <a:latin typeface="Calibri" charset="0"/>
              </a:defRPr>
            </a:lvl1pPr>
          </a:lstStyle>
          <a:p>
            <a:pPr>
              <a:defRPr/>
            </a:pPr>
            <a:fld id="{3B6B3B03-D58D-F249-9564-5ECC52FBAEE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p:txStyles>
    <p:titleStyle>
      <a:lvl1pPr algn="ctr" defTabSz="457200" rtl="0" eaLnBrk="0" fontAlgn="base" hangingPunct="0">
        <a:spcBef>
          <a:spcPct val="0"/>
        </a:spcBef>
        <a:spcAft>
          <a:spcPct val="0"/>
        </a:spcAft>
        <a:buClr>
          <a:srgbClr val="000000"/>
        </a:buClr>
        <a:buSzPct val="100000"/>
        <a:buFont typeface="Times New Roman" charset="0"/>
        <a:defRPr sz="4400">
          <a:solidFill>
            <a:srgbClr val="990000"/>
          </a:solidFill>
          <a:latin typeface="+mj-lt"/>
          <a:ea typeface="+mj-ea"/>
          <a:cs typeface="+mj-cs"/>
        </a:defRPr>
      </a:lvl1pPr>
      <a:lvl2pPr algn="ctr" defTabSz="457200" rtl="0" eaLnBrk="0" fontAlgn="base" hangingPunct="0">
        <a:spcBef>
          <a:spcPct val="0"/>
        </a:spcBef>
        <a:spcAft>
          <a:spcPct val="0"/>
        </a:spcAft>
        <a:buClr>
          <a:srgbClr val="000000"/>
        </a:buClr>
        <a:buSzPct val="100000"/>
        <a:buFont typeface="Times New Roman" charset="0"/>
        <a:defRPr sz="4400">
          <a:solidFill>
            <a:srgbClr val="990000"/>
          </a:solidFill>
          <a:latin typeface="Calibri" charset="0"/>
          <a:ea typeface="ＭＳ Ｐゴシック" charset="0"/>
          <a:cs typeface="ＭＳ Ｐゴシック" charset="0"/>
        </a:defRPr>
      </a:lvl2pPr>
      <a:lvl3pPr algn="ctr" defTabSz="457200" rtl="0" eaLnBrk="0" fontAlgn="base" hangingPunct="0">
        <a:spcBef>
          <a:spcPct val="0"/>
        </a:spcBef>
        <a:spcAft>
          <a:spcPct val="0"/>
        </a:spcAft>
        <a:buClr>
          <a:srgbClr val="000000"/>
        </a:buClr>
        <a:buSzPct val="100000"/>
        <a:buFont typeface="Times New Roman" charset="0"/>
        <a:defRPr sz="4400">
          <a:solidFill>
            <a:srgbClr val="990000"/>
          </a:solidFill>
          <a:latin typeface="Calibri" charset="0"/>
          <a:ea typeface="ＭＳ Ｐゴシック" charset="0"/>
          <a:cs typeface="ＭＳ Ｐゴシック" charset="0"/>
        </a:defRPr>
      </a:lvl3pPr>
      <a:lvl4pPr algn="ctr" defTabSz="457200" rtl="0" eaLnBrk="0" fontAlgn="base" hangingPunct="0">
        <a:spcBef>
          <a:spcPct val="0"/>
        </a:spcBef>
        <a:spcAft>
          <a:spcPct val="0"/>
        </a:spcAft>
        <a:buClr>
          <a:srgbClr val="000000"/>
        </a:buClr>
        <a:buSzPct val="100000"/>
        <a:buFont typeface="Times New Roman" charset="0"/>
        <a:defRPr sz="4400">
          <a:solidFill>
            <a:srgbClr val="990000"/>
          </a:solidFill>
          <a:latin typeface="Calibri" charset="0"/>
          <a:ea typeface="ＭＳ Ｐゴシック" charset="0"/>
          <a:cs typeface="ＭＳ Ｐゴシック" charset="0"/>
        </a:defRPr>
      </a:lvl4pPr>
      <a:lvl5pPr algn="ctr" defTabSz="457200" rtl="0" eaLnBrk="0" fontAlgn="base" hangingPunct="0">
        <a:spcBef>
          <a:spcPct val="0"/>
        </a:spcBef>
        <a:spcAft>
          <a:spcPct val="0"/>
        </a:spcAft>
        <a:buClr>
          <a:srgbClr val="000000"/>
        </a:buClr>
        <a:buSzPct val="100000"/>
        <a:buFont typeface="Times New Roman" charset="0"/>
        <a:defRPr sz="4400">
          <a:solidFill>
            <a:srgbClr val="990000"/>
          </a:solidFill>
          <a:latin typeface="Calibri" charset="0"/>
          <a:ea typeface="ＭＳ Ｐゴシック" charset="0"/>
          <a:cs typeface="ＭＳ Ｐゴシック" charset="0"/>
        </a:defRPr>
      </a:lvl5pPr>
      <a:lvl6pPr marL="2514600" indent="-228600" algn="ctr" defTabSz="457200" rtl="0" eaLnBrk="0" fontAlgn="base" hangingPunct="0">
        <a:spcBef>
          <a:spcPct val="0"/>
        </a:spcBef>
        <a:spcAft>
          <a:spcPct val="0"/>
        </a:spcAft>
        <a:buClr>
          <a:srgbClr val="000000"/>
        </a:buClr>
        <a:buSzPct val="100000"/>
        <a:buFont typeface="Times New Roman" charset="0"/>
        <a:defRPr sz="4400">
          <a:solidFill>
            <a:srgbClr val="990000"/>
          </a:solidFill>
          <a:latin typeface="Calibri" charset="0"/>
          <a:ea typeface="ＭＳ Ｐゴシック" charset="0"/>
          <a:cs typeface="ＭＳ Ｐゴシック" charset="0"/>
        </a:defRPr>
      </a:lvl6pPr>
      <a:lvl7pPr marL="2971800" indent="-228600" algn="ctr" defTabSz="457200" rtl="0" eaLnBrk="0" fontAlgn="base" hangingPunct="0">
        <a:spcBef>
          <a:spcPct val="0"/>
        </a:spcBef>
        <a:spcAft>
          <a:spcPct val="0"/>
        </a:spcAft>
        <a:buClr>
          <a:srgbClr val="000000"/>
        </a:buClr>
        <a:buSzPct val="100000"/>
        <a:buFont typeface="Times New Roman" charset="0"/>
        <a:defRPr sz="4400">
          <a:solidFill>
            <a:srgbClr val="990000"/>
          </a:solidFill>
          <a:latin typeface="Calibri" charset="0"/>
          <a:ea typeface="ＭＳ Ｐゴシック" charset="0"/>
          <a:cs typeface="ＭＳ Ｐゴシック" charset="0"/>
        </a:defRPr>
      </a:lvl7pPr>
      <a:lvl8pPr marL="3429000" indent="-228600" algn="ctr" defTabSz="457200" rtl="0" eaLnBrk="0" fontAlgn="base" hangingPunct="0">
        <a:spcBef>
          <a:spcPct val="0"/>
        </a:spcBef>
        <a:spcAft>
          <a:spcPct val="0"/>
        </a:spcAft>
        <a:buClr>
          <a:srgbClr val="000000"/>
        </a:buClr>
        <a:buSzPct val="100000"/>
        <a:buFont typeface="Times New Roman" charset="0"/>
        <a:defRPr sz="4400">
          <a:solidFill>
            <a:srgbClr val="990000"/>
          </a:solidFill>
          <a:latin typeface="Calibri" charset="0"/>
          <a:ea typeface="ＭＳ Ｐゴシック" charset="0"/>
          <a:cs typeface="ＭＳ Ｐゴシック" charset="0"/>
        </a:defRPr>
      </a:lvl8pPr>
      <a:lvl9pPr marL="3886200" indent="-228600" algn="ctr" defTabSz="457200" rtl="0" eaLnBrk="0" fontAlgn="base" hangingPunct="0">
        <a:spcBef>
          <a:spcPct val="0"/>
        </a:spcBef>
        <a:spcAft>
          <a:spcPct val="0"/>
        </a:spcAft>
        <a:buClr>
          <a:srgbClr val="000000"/>
        </a:buClr>
        <a:buSzPct val="100000"/>
        <a:buFont typeface="Times New Roman" charset="0"/>
        <a:defRPr sz="4400">
          <a:solidFill>
            <a:srgbClr val="990000"/>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ts val="800"/>
        </a:spcBef>
        <a:spcAft>
          <a:spcPct val="0"/>
        </a:spcAft>
        <a:buClr>
          <a:srgbClr val="000000"/>
        </a:buClr>
        <a:buSzPct val="100000"/>
        <a:buFont typeface="Times New Roman" charset="0"/>
        <a:defRPr sz="3200">
          <a:solidFill>
            <a:srgbClr val="990000"/>
          </a:solidFill>
          <a:latin typeface="+mn-lt"/>
          <a:ea typeface="+mn-ea"/>
          <a:cs typeface="+mn-cs"/>
        </a:defRPr>
      </a:lvl1pPr>
      <a:lvl2pPr marL="742950" indent="-285750" algn="l" defTabSz="457200" rtl="0" eaLnBrk="0" fontAlgn="base" hangingPunct="0">
        <a:spcBef>
          <a:spcPts val="700"/>
        </a:spcBef>
        <a:spcAft>
          <a:spcPct val="0"/>
        </a:spcAft>
        <a:buClr>
          <a:srgbClr val="000000"/>
        </a:buClr>
        <a:buSzPct val="100000"/>
        <a:buFont typeface="Times New Roman" charset="0"/>
        <a:defRPr sz="2800">
          <a:solidFill>
            <a:srgbClr val="990000"/>
          </a:solidFill>
          <a:latin typeface="+mn-lt"/>
          <a:ea typeface="+mn-ea"/>
          <a:cs typeface="+mn-cs"/>
        </a:defRPr>
      </a:lvl2pPr>
      <a:lvl3pPr marL="1143000" indent="-228600" algn="l" defTabSz="457200" rtl="0" eaLnBrk="0" fontAlgn="base" hangingPunct="0">
        <a:spcBef>
          <a:spcPts val="600"/>
        </a:spcBef>
        <a:spcAft>
          <a:spcPct val="0"/>
        </a:spcAft>
        <a:buClr>
          <a:srgbClr val="000000"/>
        </a:buClr>
        <a:buSzPct val="100000"/>
        <a:buFont typeface="Times New Roman" charset="0"/>
        <a:defRPr sz="2400">
          <a:solidFill>
            <a:srgbClr val="990000"/>
          </a:solidFill>
          <a:latin typeface="+mn-lt"/>
          <a:ea typeface="+mn-ea"/>
          <a:cs typeface="+mn-cs"/>
        </a:defRPr>
      </a:lvl3pPr>
      <a:lvl4pPr marL="1600200" indent="-228600" algn="l" defTabSz="457200" rtl="0" eaLnBrk="0" fontAlgn="base" hangingPunct="0">
        <a:spcBef>
          <a:spcPts val="500"/>
        </a:spcBef>
        <a:spcAft>
          <a:spcPct val="0"/>
        </a:spcAft>
        <a:buClr>
          <a:srgbClr val="000000"/>
        </a:buClr>
        <a:buSzPct val="100000"/>
        <a:buFont typeface="Times New Roman" charset="0"/>
        <a:defRPr sz="2000">
          <a:solidFill>
            <a:srgbClr val="990000"/>
          </a:solidFill>
          <a:latin typeface="+mn-lt"/>
          <a:ea typeface="+mn-ea"/>
          <a:cs typeface="+mn-cs"/>
        </a:defRPr>
      </a:lvl4pPr>
      <a:lvl5pPr marL="2057400" indent="-228600" algn="l" defTabSz="457200" rtl="0" eaLnBrk="0" fontAlgn="base" hangingPunct="0">
        <a:spcBef>
          <a:spcPts val="500"/>
        </a:spcBef>
        <a:spcAft>
          <a:spcPct val="0"/>
        </a:spcAft>
        <a:buClr>
          <a:srgbClr val="000000"/>
        </a:buClr>
        <a:buSzPct val="100000"/>
        <a:buFont typeface="Times New Roman" charset="0"/>
        <a:defRPr sz="2000">
          <a:solidFill>
            <a:srgbClr val="990000"/>
          </a:solidFill>
          <a:latin typeface="+mn-lt"/>
          <a:ea typeface="+mn-ea"/>
          <a:cs typeface="+mn-cs"/>
        </a:defRPr>
      </a:lvl5pPr>
      <a:lvl6pPr marL="2514600" indent="-228600" algn="l" defTabSz="457200" rtl="0" eaLnBrk="0" fontAlgn="base" hangingPunct="0">
        <a:spcBef>
          <a:spcPts val="500"/>
        </a:spcBef>
        <a:spcAft>
          <a:spcPct val="0"/>
        </a:spcAft>
        <a:buClr>
          <a:srgbClr val="000000"/>
        </a:buClr>
        <a:buSzPct val="100000"/>
        <a:buFont typeface="Times New Roman" charset="0"/>
        <a:defRPr sz="2000">
          <a:solidFill>
            <a:srgbClr val="990000"/>
          </a:solidFill>
          <a:latin typeface="+mn-lt"/>
          <a:ea typeface="+mn-ea"/>
          <a:cs typeface="+mn-cs"/>
        </a:defRPr>
      </a:lvl6pPr>
      <a:lvl7pPr marL="2971800" indent="-228600" algn="l" defTabSz="457200" rtl="0" eaLnBrk="0" fontAlgn="base" hangingPunct="0">
        <a:spcBef>
          <a:spcPts val="500"/>
        </a:spcBef>
        <a:spcAft>
          <a:spcPct val="0"/>
        </a:spcAft>
        <a:buClr>
          <a:srgbClr val="000000"/>
        </a:buClr>
        <a:buSzPct val="100000"/>
        <a:buFont typeface="Times New Roman" charset="0"/>
        <a:defRPr sz="2000">
          <a:solidFill>
            <a:srgbClr val="990000"/>
          </a:solidFill>
          <a:latin typeface="+mn-lt"/>
          <a:ea typeface="+mn-ea"/>
          <a:cs typeface="+mn-cs"/>
        </a:defRPr>
      </a:lvl7pPr>
      <a:lvl8pPr marL="3429000" indent="-228600" algn="l" defTabSz="457200" rtl="0" eaLnBrk="0" fontAlgn="base" hangingPunct="0">
        <a:spcBef>
          <a:spcPts val="500"/>
        </a:spcBef>
        <a:spcAft>
          <a:spcPct val="0"/>
        </a:spcAft>
        <a:buClr>
          <a:srgbClr val="000000"/>
        </a:buClr>
        <a:buSzPct val="100000"/>
        <a:buFont typeface="Times New Roman" charset="0"/>
        <a:defRPr sz="2000">
          <a:solidFill>
            <a:srgbClr val="990000"/>
          </a:solidFill>
          <a:latin typeface="+mn-lt"/>
          <a:ea typeface="+mn-ea"/>
          <a:cs typeface="+mn-cs"/>
        </a:defRPr>
      </a:lvl8pPr>
      <a:lvl9pPr marL="3886200" indent="-228600" algn="l" defTabSz="457200" rtl="0" eaLnBrk="0" fontAlgn="base" hangingPunct="0">
        <a:spcBef>
          <a:spcPts val="500"/>
        </a:spcBef>
        <a:spcAft>
          <a:spcPct val="0"/>
        </a:spcAft>
        <a:buClr>
          <a:srgbClr val="000000"/>
        </a:buClr>
        <a:buSzPct val="100000"/>
        <a:buFont typeface="Times New Roman" charset="0"/>
        <a:defRPr sz="2000">
          <a:solidFill>
            <a:srgbClr val="990000"/>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hyperlink" Target="https://www.globus.org/app/groups/af0b4010-5b75-11e6-9575-22000aef184d/abou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informatics-isi-edu/rbk-public/wiki" TargetMode="External"/><Relationship Id="rId4" Type="http://schemas.openxmlformats.org/officeDocument/2006/relationships/hyperlink" Target="mailto:help@rebuildingakidney.org" TargetMode="External"/><Relationship Id="rId5" Type="http://schemas.openxmlformats.org/officeDocument/2006/relationships/hyperlink" Target="mailto:help@gudmap.org" TargetMode="External"/><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3073" name="Rectangle 1"/>
          <p:cNvSpPr>
            <a:spLocks noChangeArrowheads="1"/>
          </p:cNvSpPr>
          <p:nvPr/>
        </p:nvSpPr>
        <p:spPr bwMode="auto">
          <a:xfrm>
            <a:off x="0" y="0"/>
            <a:ext cx="9144000" cy="6856413"/>
          </a:xfrm>
          <a:prstGeom prst="rect">
            <a:avLst/>
          </a:prstGeom>
          <a:solidFill>
            <a:srgbClr val="991B1E"/>
          </a:solidFill>
          <a:ln>
            <a:noFill/>
          </a:ln>
          <a:effectLst>
            <a:outerShdw blurRad="63500" dist="23040" dir="5400000" algn="ctr" rotWithShape="0">
              <a:srgbClr val="808080">
                <a:alpha val="35036"/>
              </a:srgbClr>
            </a:outerShdw>
          </a:effectLst>
          <a:extLs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3465A4"/>
                </a:solidFill>
                <a:round/>
                <a:headEnd/>
                <a:tailEnd/>
              </a14:hiddenLine>
            </a:ext>
          </a:extLst>
        </p:spPr>
        <p:txBody>
          <a:bodyPr wrap="none" anchor="ctr"/>
          <a:lstStyle/>
          <a:p>
            <a:pPr eaLnBrk="1" hangingPunct="1">
              <a:buClr>
                <a:srgbClr val="000000"/>
              </a:buClr>
              <a:buSzPct val="100000"/>
              <a:buFont typeface="Times New Roman" charset="0"/>
              <a:buNone/>
              <a:defRPr/>
            </a:pPr>
            <a:endParaRPr lang="en-US" altLang="en-US"/>
          </a:p>
        </p:txBody>
      </p:sp>
      <p:sp>
        <p:nvSpPr>
          <p:cNvPr id="14339" name="Text Box 2"/>
          <p:cNvSpPr txBox="1">
            <a:spLocks noChangeArrowheads="1"/>
          </p:cNvSpPr>
          <p:nvPr/>
        </p:nvSpPr>
        <p:spPr bwMode="auto">
          <a:xfrm>
            <a:off x="7938" y="1338263"/>
            <a:ext cx="9128125" cy="2200275"/>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lIns="90000" tIns="46800" rIns="90000" bIns="46800" anchor="ctr"/>
          <a:lstStyle>
            <a:lvl1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algn="ctr" eaLnBrk="1" hangingPunct="1">
              <a:buClrTx/>
              <a:buFontTx/>
              <a:buNone/>
            </a:pPr>
            <a:r>
              <a:rPr lang="en-US" altLang="en-US" sz="3200" b="1" dirty="0">
                <a:solidFill>
                  <a:srgbClr val="FFFFFF"/>
                </a:solidFill>
              </a:rPr>
              <a:t>Data Submission Workshop:</a:t>
            </a:r>
            <a:br>
              <a:rPr lang="en-US" altLang="en-US" sz="3200" b="1" dirty="0">
                <a:solidFill>
                  <a:srgbClr val="FFFFFF"/>
                </a:solidFill>
              </a:rPr>
            </a:br>
            <a:r>
              <a:rPr lang="en-US" altLang="en-US" sz="3200" b="1" dirty="0">
                <a:solidFill>
                  <a:srgbClr val="FFFFFF"/>
                </a:solidFill>
              </a:rPr>
              <a:t>Submitting</a:t>
            </a:r>
            <a:r>
              <a:rPr lang="en-US" altLang="en-US" sz="3200" b="1" dirty="0" smtClean="0">
                <a:solidFill>
                  <a:srgbClr val="FFFFFF"/>
                </a:solidFill>
              </a:rPr>
              <a:t> Histological Images</a:t>
            </a:r>
            <a:endParaRPr lang="en-US" altLang="en-US" sz="3200" b="1" dirty="0">
              <a:solidFill>
                <a:srgbClr val="FFFFFF"/>
              </a:solidFill>
            </a:endParaRPr>
          </a:p>
        </p:txBody>
      </p:sp>
      <p:sp>
        <p:nvSpPr>
          <p:cNvPr id="14340" name="Text Box 3"/>
          <p:cNvSpPr txBox="1">
            <a:spLocks noChangeArrowheads="1"/>
          </p:cNvSpPr>
          <p:nvPr/>
        </p:nvSpPr>
        <p:spPr bwMode="auto">
          <a:xfrm>
            <a:off x="7938" y="3390900"/>
            <a:ext cx="9128125" cy="749300"/>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lIns="90000" tIns="46800" rIns="90000" bIns="46800"/>
          <a:lstStyle>
            <a:lvl1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algn="ctr" eaLnBrk="1" hangingPunct="1">
              <a:spcBef>
                <a:spcPts val="600"/>
              </a:spcBef>
              <a:buClrTx/>
              <a:buFontTx/>
              <a:buNone/>
            </a:pPr>
            <a:r>
              <a:rPr lang="en-US" altLang="en-US" i="1" dirty="0">
                <a:solidFill>
                  <a:srgbClr val="FFCC00"/>
                </a:solidFill>
                <a:latin typeface="Times New Roman" charset="0"/>
              </a:rPr>
              <a:t>Cristina Williams</a:t>
            </a:r>
          </a:p>
          <a:p>
            <a:pPr algn="ctr" eaLnBrk="1" hangingPunct="1">
              <a:spcBef>
                <a:spcPts val="600"/>
              </a:spcBef>
              <a:buClrTx/>
              <a:buFontTx/>
              <a:buNone/>
            </a:pPr>
            <a:r>
              <a:rPr lang="en-US" altLang="en-US" i="1" dirty="0">
                <a:solidFill>
                  <a:srgbClr val="FFCC00"/>
                </a:solidFill>
                <a:latin typeface="Times New Roman" charset="0"/>
              </a:rPr>
              <a:t>Laura Pearlman</a:t>
            </a:r>
          </a:p>
          <a:p>
            <a:pPr algn="ctr" eaLnBrk="1" hangingPunct="1">
              <a:spcBef>
                <a:spcPts val="600"/>
              </a:spcBef>
              <a:buClrTx/>
              <a:buFontTx/>
              <a:buNone/>
            </a:pPr>
            <a:r>
              <a:rPr lang="en-US" altLang="en-US" i="1" dirty="0" err="1">
                <a:solidFill>
                  <a:srgbClr val="FFCC00"/>
                </a:solidFill>
                <a:latin typeface="Times New Roman" charset="0"/>
              </a:rPr>
              <a:t>Hongsuda</a:t>
            </a:r>
            <a:r>
              <a:rPr lang="en-US" altLang="en-US" i="1" dirty="0">
                <a:solidFill>
                  <a:srgbClr val="FFCC00"/>
                </a:solidFill>
                <a:latin typeface="Times New Roman" charset="0"/>
              </a:rPr>
              <a:t> </a:t>
            </a:r>
            <a:r>
              <a:rPr lang="en-US" altLang="en-US" i="1" dirty="0" err="1" smtClean="0">
                <a:solidFill>
                  <a:srgbClr val="FFCC00"/>
                </a:solidFill>
                <a:latin typeface="Times New Roman" charset="0"/>
              </a:rPr>
              <a:t>Tangmunarunkit</a:t>
            </a:r>
            <a:endParaRPr lang="en-US" altLang="en-US" i="1" dirty="0" smtClean="0">
              <a:solidFill>
                <a:srgbClr val="FFCC00"/>
              </a:solidFill>
              <a:latin typeface="Times New Roman" charset="0"/>
            </a:endParaRPr>
          </a:p>
          <a:p>
            <a:pPr algn="ctr" eaLnBrk="1" hangingPunct="1">
              <a:spcBef>
                <a:spcPts val="600"/>
              </a:spcBef>
              <a:buClrTx/>
              <a:buFontTx/>
              <a:buNone/>
            </a:pPr>
            <a:endParaRPr lang="en-US" altLang="en-US" i="1" dirty="0">
              <a:solidFill>
                <a:srgbClr val="FFCC00"/>
              </a:solidFill>
              <a:latin typeface="Times New Roman" charset="0"/>
            </a:endParaRPr>
          </a:p>
          <a:p>
            <a:pPr algn="ctr" eaLnBrk="1" hangingPunct="1">
              <a:spcBef>
                <a:spcPts val="600"/>
              </a:spcBef>
              <a:buClrTx/>
              <a:buFontTx/>
              <a:buNone/>
            </a:pPr>
            <a:r>
              <a:rPr lang="en-US" altLang="en-US" i="1" dirty="0" smtClean="0">
                <a:solidFill>
                  <a:srgbClr val="FFCC00"/>
                </a:solidFill>
                <a:latin typeface="Times New Roman" charset="0"/>
              </a:rPr>
              <a:t>December 6, 2017</a:t>
            </a:r>
            <a:endParaRPr lang="en-US" altLang="en-US" i="1" dirty="0">
              <a:solidFill>
                <a:srgbClr val="FFCC00"/>
              </a:solidFill>
              <a:latin typeface="Times New Roman" charset="0"/>
            </a:endParaRPr>
          </a:p>
        </p:txBody>
      </p:sp>
      <p:sp>
        <p:nvSpPr>
          <p:cNvPr id="3076" name="Rectangle 4"/>
          <p:cNvSpPr>
            <a:spLocks noChangeArrowheads="1"/>
          </p:cNvSpPr>
          <p:nvPr/>
        </p:nvSpPr>
        <p:spPr bwMode="auto">
          <a:xfrm flipV="1">
            <a:off x="0" y="5778500"/>
            <a:ext cx="9144000" cy="50800"/>
          </a:xfrm>
          <a:prstGeom prst="rect">
            <a:avLst/>
          </a:prstGeom>
          <a:solidFill>
            <a:srgbClr val="FFCC00"/>
          </a:solidFill>
          <a:ln>
            <a:noFill/>
          </a:ln>
          <a:effectLst>
            <a:outerShdw blurRad="63500" dist="20160" dir="5400000" algn="ctr" rotWithShape="0">
              <a:srgbClr val="808080">
                <a:alpha val="38033"/>
              </a:srgbClr>
            </a:outerShdw>
          </a:effectLst>
          <a:extLs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3465A4"/>
                </a:solidFill>
                <a:round/>
                <a:headEnd/>
                <a:tailEnd/>
              </a14:hiddenLine>
            </a:ext>
          </a:extLst>
        </p:spPr>
        <p:txBody>
          <a:bodyPr wrap="none" anchor="ctr"/>
          <a:lstStyle/>
          <a:p>
            <a:pPr eaLnBrk="1" hangingPunct="1">
              <a:buClr>
                <a:srgbClr val="000000"/>
              </a:buClr>
              <a:buSzPct val="100000"/>
              <a:buFont typeface="Times New Roman" charset="0"/>
              <a:buNone/>
              <a:defRPr/>
            </a:pPr>
            <a:endParaRPr lang="en-US" altLang="en-US"/>
          </a:p>
        </p:txBody>
      </p:sp>
      <p:pic>
        <p:nvPicPr>
          <p:cNvPr id="14342" name="Picture 5"/>
          <p:cNvPicPr>
            <a:picLocks noChangeAspect="1" noChangeArrowheads="1"/>
          </p:cNvPicPr>
          <p:nvPr/>
        </p:nvPicPr>
        <p:blipFill>
          <a:blip r:embed="rId3">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8343900" y="312738"/>
            <a:ext cx="463550" cy="596900"/>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pic>
      <p:pic>
        <p:nvPicPr>
          <p:cNvPr id="14343" name="Picture 6"/>
          <p:cNvPicPr>
            <a:picLocks noChangeAspect="1" noChangeArrowheads="1"/>
          </p:cNvPicPr>
          <p:nvPr/>
        </p:nvPicPr>
        <p:blipFill>
          <a:blip r:embed="rId4">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6997700" y="6462713"/>
            <a:ext cx="1822450" cy="153987"/>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pic>
      <p:pic>
        <p:nvPicPr>
          <p:cNvPr id="14344" name="Picture 7"/>
          <p:cNvPicPr>
            <a:picLocks noChangeAspect="1" noChangeArrowheads="1"/>
          </p:cNvPicPr>
          <p:nvPr/>
        </p:nvPicPr>
        <p:blipFill>
          <a:blip r:embed="rId5">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292100" y="6138863"/>
            <a:ext cx="1741488" cy="469900"/>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6386" name="Text Box 1"/>
          <p:cNvSpPr txBox="1">
            <a:spLocks noChangeArrowheads="1"/>
          </p:cNvSpPr>
          <p:nvPr/>
        </p:nvSpPr>
        <p:spPr bwMode="auto">
          <a:xfrm>
            <a:off x="457200" y="274638"/>
            <a:ext cx="8229600" cy="1143000"/>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nchor="ctr"/>
          <a:lstStyle>
            <a:lvl1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algn="ctr" eaLnBrk="1" hangingPunct="1">
              <a:buClrTx/>
              <a:buFontTx/>
              <a:buNone/>
            </a:pPr>
            <a:r>
              <a:rPr lang="en-US" altLang="en-US" sz="4400">
                <a:solidFill>
                  <a:srgbClr val="990000"/>
                </a:solidFill>
                <a:latin typeface="Calibri" charset="0"/>
              </a:rPr>
              <a:t>What we'll cover</a:t>
            </a:r>
          </a:p>
        </p:txBody>
      </p:sp>
      <p:sp>
        <p:nvSpPr>
          <p:cNvPr id="16387" name="Text Box 2"/>
          <p:cNvSpPr txBox="1">
            <a:spLocks noChangeArrowheads="1"/>
          </p:cNvSpPr>
          <p:nvPr/>
        </p:nvSpPr>
        <p:spPr bwMode="auto">
          <a:xfrm>
            <a:off x="457200" y="1600200"/>
            <a:ext cx="8229600" cy="4525963"/>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lstStyle>
            <a:lvl1pPr marL="339725" indent="-339725">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charset="0"/>
                <a:ea typeface="ＭＳ Ｐゴシック" charset="-128"/>
              </a:defRPr>
            </a:lvl1pPr>
            <a:lvl2pPr marL="739775" indent="-282575">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charset="0"/>
                <a:ea typeface="ＭＳ Ｐゴシック" charset="-128"/>
              </a:defRPr>
            </a:lvl2pPr>
            <a:lvl3pPr>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charset="0"/>
                <a:ea typeface="ＭＳ Ｐゴシック" charset="-128"/>
              </a:defRPr>
            </a:lvl3pPr>
            <a:lvl4pPr>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charset="0"/>
                <a:ea typeface="ＭＳ Ｐゴシック" charset="-128"/>
              </a:defRPr>
            </a:lvl4pPr>
            <a:lvl5pPr>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charset="0"/>
                <a:ea typeface="ＭＳ Ｐゴシック" charset="-128"/>
              </a:defRPr>
            </a:lvl5pPr>
            <a:lvl6pPr marL="2514600" indent="-228600" defTabSz="4572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charset="0"/>
                <a:ea typeface="ＭＳ Ｐゴシック" charset="-128"/>
              </a:defRPr>
            </a:lvl6pPr>
            <a:lvl7pPr marL="2971800" indent="-228600" defTabSz="4572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charset="0"/>
                <a:ea typeface="ＭＳ Ｐゴシック" charset="-128"/>
              </a:defRPr>
            </a:lvl7pPr>
            <a:lvl8pPr marL="3429000" indent="-228600" defTabSz="4572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charset="0"/>
                <a:ea typeface="ＭＳ Ｐゴシック" charset="-128"/>
              </a:defRPr>
            </a:lvl8pPr>
            <a:lvl9pPr marL="3886200" indent="-228600" defTabSz="4572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charset="0"/>
                <a:ea typeface="ＭＳ Ｐゴシック" charset="-128"/>
              </a:defRPr>
            </a:lvl9pPr>
          </a:lstStyle>
          <a:p>
            <a:pPr eaLnBrk="1" hangingPunct="1">
              <a:spcBef>
                <a:spcPts val="800"/>
              </a:spcBef>
              <a:buClr>
                <a:srgbClr val="990000"/>
              </a:buClr>
              <a:buFont typeface="Arial" charset="0"/>
              <a:buChar char="•"/>
            </a:pPr>
            <a:r>
              <a:rPr lang="en-US" altLang="en-US" sz="3200" dirty="0" smtClean="0">
                <a:solidFill>
                  <a:srgbClr val="990000"/>
                </a:solidFill>
                <a:latin typeface="Calibri" charset="0"/>
              </a:rPr>
              <a:t>Schema/Data Model</a:t>
            </a:r>
            <a:endParaRPr lang="en-US" altLang="en-US" sz="3200" dirty="0">
              <a:solidFill>
                <a:srgbClr val="990000"/>
              </a:solidFill>
              <a:latin typeface="Calibri" charset="0"/>
            </a:endParaRPr>
          </a:p>
          <a:p>
            <a:pPr eaLnBrk="1" hangingPunct="1">
              <a:spcBef>
                <a:spcPts val="800"/>
              </a:spcBef>
              <a:buClr>
                <a:srgbClr val="990000"/>
              </a:buClr>
              <a:buFont typeface="Arial" charset="0"/>
              <a:buChar char="•"/>
            </a:pPr>
            <a:r>
              <a:rPr lang="en-US" altLang="en-US" sz="3200" dirty="0">
                <a:solidFill>
                  <a:srgbClr val="990000"/>
                </a:solidFill>
                <a:latin typeface="Calibri" charset="0"/>
              </a:rPr>
              <a:t>Curation Workflow</a:t>
            </a:r>
          </a:p>
          <a:p>
            <a:pPr eaLnBrk="1" hangingPunct="1">
              <a:spcBef>
                <a:spcPts val="800"/>
              </a:spcBef>
              <a:buClr>
                <a:srgbClr val="990000"/>
              </a:buClr>
              <a:buFont typeface="Arial" charset="0"/>
              <a:buChar char="•"/>
            </a:pPr>
            <a:r>
              <a:rPr lang="en-US" altLang="en-US" sz="3200" dirty="0">
                <a:solidFill>
                  <a:srgbClr val="990000"/>
                </a:solidFill>
                <a:latin typeface="Calibri" charset="0"/>
              </a:rPr>
              <a:t>Creating the</a:t>
            </a:r>
            <a:r>
              <a:rPr lang="en-US" altLang="en-US" sz="3200" dirty="0" smtClean="0">
                <a:solidFill>
                  <a:srgbClr val="990000"/>
                </a:solidFill>
                <a:latin typeface="Calibri" charset="0"/>
              </a:rPr>
              <a:t> Slide Record</a:t>
            </a:r>
          </a:p>
          <a:p>
            <a:pPr eaLnBrk="1" hangingPunct="1">
              <a:spcBef>
                <a:spcPts val="800"/>
              </a:spcBef>
              <a:buClr>
                <a:srgbClr val="990000"/>
              </a:buClr>
              <a:buFont typeface="Arial" charset="0"/>
              <a:buChar char="•"/>
            </a:pPr>
            <a:r>
              <a:rPr lang="en-US" altLang="en-US" sz="3200" dirty="0" smtClean="0">
                <a:solidFill>
                  <a:srgbClr val="990000"/>
                </a:solidFill>
                <a:latin typeface="Calibri" charset="0"/>
              </a:rPr>
              <a:t>Deleting Slides</a:t>
            </a:r>
          </a:p>
          <a:p>
            <a:pPr eaLnBrk="1" hangingPunct="1">
              <a:spcBef>
                <a:spcPts val="800"/>
              </a:spcBef>
              <a:buClr>
                <a:srgbClr val="990000"/>
              </a:buClr>
              <a:buFont typeface="Arial" charset="0"/>
              <a:buChar char="•"/>
            </a:pPr>
            <a:r>
              <a:rPr lang="en-US" altLang="en-US" sz="3200" dirty="0">
                <a:solidFill>
                  <a:srgbClr val="990000"/>
                </a:solidFill>
                <a:latin typeface="Calibri" charset="0"/>
              </a:rPr>
              <a:t>Questions?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8434" name="Text Box 1"/>
          <p:cNvSpPr txBox="1">
            <a:spLocks noChangeArrowheads="1"/>
          </p:cNvSpPr>
          <p:nvPr/>
        </p:nvSpPr>
        <p:spPr bwMode="auto">
          <a:xfrm>
            <a:off x="457200" y="274638"/>
            <a:ext cx="8229600" cy="1143000"/>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nchor="ctr"/>
          <a:lstStyle>
            <a:lvl1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algn="ctr" eaLnBrk="1" hangingPunct="1">
              <a:buClrTx/>
              <a:buFontTx/>
              <a:buNone/>
            </a:pPr>
            <a:r>
              <a:rPr lang="en-US" altLang="en-US" sz="4400">
                <a:solidFill>
                  <a:srgbClr val="990000"/>
                </a:solidFill>
                <a:latin typeface="Calibri" charset="0"/>
              </a:rPr>
              <a:t>Authentication Required</a:t>
            </a:r>
          </a:p>
        </p:txBody>
      </p:sp>
      <p:sp>
        <p:nvSpPr>
          <p:cNvPr id="18435" name="Text Box 2"/>
          <p:cNvSpPr txBox="1">
            <a:spLocks noChangeArrowheads="1"/>
          </p:cNvSpPr>
          <p:nvPr/>
        </p:nvSpPr>
        <p:spPr bwMode="auto">
          <a:xfrm>
            <a:off x="457200" y="1600200"/>
            <a:ext cx="8229600" cy="4525963"/>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lstStyle>
            <a:lvl1pPr marL="339725" indent="-339725">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charset="0"/>
                <a:ea typeface="ＭＳ Ｐゴシック" charset="-128"/>
              </a:defRPr>
            </a:lvl1pPr>
            <a:lvl2pPr marL="739775" indent="-282575">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charset="0"/>
                <a:ea typeface="ＭＳ Ｐゴシック" charset="-128"/>
              </a:defRPr>
            </a:lvl2pPr>
            <a:lvl3pPr>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charset="0"/>
                <a:ea typeface="ＭＳ Ｐゴシック" charset="-128"/>
              </a:defRPr>
            </a:lvl3pPr>
            <a:lvl4pPr>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charset="0"/>
                <a:ea typeface="ＭＳ Ｐゴシック" charset="-128"/>
              </a:defRPr>
            </a:lvl4pPr>
            <a:lvl5pPr>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charset="0"/>
                <a:ea typeface="ＭＳ Ｐゴシック" charset="-128"/>
              </a:defRPr>
            </a:lvl5pPr>
            <a:lvl6pPr marL="2514600" indent="-228600" defTabSz="4572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charset="0"/>
                <a:ea typeface="ＭＳ Ｐゴシック" charset="-128"/>
              </a:defRPr>
            </a:lvl6pPr>
            <a:lvl7pPr marL="2971800" indent="-228600" defTabSz="4572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charset="0"/>
                <a:ea typeface="ＭＳ Ｐゴシック" charset="-128"/>
              </a:defRPr>
            </a:lvl7pPr>
            <a:lvl8pPr marL="3429000" indent="-228600" defTabSz="4572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charset="0"/>
                <a:ea typeface="ＭＳ Ｐゴシック" charset="-128"/>
              </a:defRPr>
            </a:lvl8pPr>
            <a:lvl9pPr marL="3886200" indent="-228600" defTabSz="4572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charset="0"/>
                <a:ea typeface="ＭＳ Ｐゴシック" charset="-128"/>
              </a:defRPr>
            </a:lvl9pPr>
          </a:lstStyle>
          <a:p>
            <a:pPr eaLnBrk="1" hangingPunct="1">
              <a:spcBef>
                <a:spcPts val="800"/>
              </a:spcBef>
              <a:buClr>
                <a:srgbClr val="990000"/>
              </a:buClr>
              <a:buFont typeface="Arial" charset="0"/>
              <a:buChar char="•"/>
            </a:pPr>
            <a:r>
              <a:rPr lang="en-US" altLang="en-US" sz="3200" dirty="0">
                <a:solidFill>
                  <a:srgbClr val="990000"/>
                </a:solidFill>
                <a:latin typeface="Calibri" charset="0"/>
              </a:rPr>
              <a:t>In order to edit records on the GUDMAP/RBK Data Browser, you must be a member of the “</a:t>
            </a:r>
            <a:r>
              <a:rPr lang="en-US" altLang="en-US" sz="3200" b="1" dirty="0">
                <a:solidFill>
                  <a:srgbClr val="990000"/>
                </a:solidFill>
                <a:latin typeface="Calibri" charset="0"/>
              </a:rPr>
              <a:t>kidney-writers</a:t>
            </a:r>
            <a:r>
              <a:rPr lang="en-US" altLang="en-US" sz="3200" dirty="0">
                <a:solidFill>
                  <a:srgbClr val="990000"/>
                </a:solidFill>
                <a:latin typeface="Calibri" charset="0"/>
              </a:rPr>
              <a:t>” group (via Globus).</a:t>
            </a:r>
          </a:p>
          <a:p>
            <a:pPr lvl="1" eaLnBrk="1" hangingPunct="1">
              <a:spcBef>
                <a:spcPts val="800"/>
              </a:spcBef>
              <a:buClr>
                <a:srgbClr val="990000"/>
              </a:buClr>
              <a:buFont typeface="Arial" charset="0"/>
              <a:buChar char="•"/>
            </a:pPr>
            <a:r>
              <a:rPr lang="en-US" altLang="en-US" dirty="0">
                <a:solidFill>
                  <a:srgbClr val="990000"/>
                </a:solidFill>
                <a:latin typeface="Calibri" charset="0"/>
              </a:rPr>
              <a:t>Go to: </a:t>
            </a:r>
            <a:r>
              <a:rPr lang="en-US" altLang="en-US" dirty="0">
                <a:solidFill>
                  <a:srgbClr val="990000"/>
                </a:solidFill>
                <a:latin typeface="Calibri" charset="0"/>
                <a:hlinkClick r:id="rId3"/>
              </a:rPr>
              <a:t>https://www.globus.org/app/groups/af0b4010-5b75-11e6-9575-22000aef184d/about</a:t>
            </a:r>
            <a:r>
              <a:rPr lang="en-US" altLang="en-US" dirty="0">
                <a:solidFill>
                  <a:srgbClr val="990000"/>
                </a:solidFill>
                <a:latin typeface="Calibri" charset="0"/>
              </a:rPr>
              <a:t> </a:t>
            </a:r>
          </a:p>
          <a:p>
            <a:pPr lvl="1" eaLnBrk="1" hangingPunct="1">
              <a:spcBef>
                <a:spcPts val="800"/>
              </a:spcBef>
              <a:buClr>
                <a:srgbClr val="990000"/>
              </a:buClr>
              <a:buFont typeface="Arial" charset="0"/>
              <a:buChar char="•"/>
            </a:pPr>
            <a:r>
              <a:rPr lang="en-US" altLang="en-US" dirty="0">
                <a:solidFill>
                  <a:srgbClr val="990000"/>
                </a:solidFill>
                <a:latin typeface="Calibri" charset="0"/>
              </a:rPr>
              <a:t>If you have never signed into Globus before, choose your login (use your institution, Google, or ORCID ID credentials or create a unique </a:t>
            </a:r>
            <a:r>
              <a:rPr lang="en-US" altLang="en-US" dirty="0" err="1">
                <a:solidFill>
                  <a:srgbClr val="990000"/>
                </a:solidFill>
                <a:latin typeface="Calibri" charset="0"/>
              </a:rPr>
              <a:t>GlobusID</a:t>
            </a:r>
            <a:r>
              <a:rPr lang="en-US" altLang="en-US" dirty="0">
                <a:solidFill>
                  <a:srgbClr val="990000"/>
                </a:solidFill>
                <a:latin typeface="Calibri" charset="0"/>
              </a:rPr>
              <a:t> account).</a:t>
            </a:r>
          </a:p>
          <a:p>
            <a:pPr lvl="1" eaLnBrk="1" hangingPunct="1">
              <a:spcBef>
                <a:spcPts val="800"/>
              </a:spcBef>
              <a:buClr>
                <a:srgbClr val="990000"/>
              </a:buClr>
              <a:buFont typeface="Arial" charset="0"/>
              <a:buChar char="•"/>
            </a:pPr>
            <a:r>
              <a:rPr lang="en-US" altLang="en-US" dirty="0">
                <a:solidFill>
                  <a:srgbClr val="990000"/>
                </a:solidFill>
                <a:latin typeface="Calibri" charset="0"/>
              </a:rPr>
              <a:t>Click “Join” to request membership to the “kidney-writers” group (approval required). You will receive email </a:t>
            </a:r>
            <a:r>
              <a:rPr lang="en-US" altLang="en-US" dirty="0" smtClean="0">
                <a:solidFill>
                  <a:srgbClr val="990000"/>
                </a:solidFill>
                <a:latin typeface="Calibri" charset="0"/>
              </a:rPr>
              <a:t>when </a:t>
            </a:r>
            <a:r>
              <a:rPr lang="en-US" altLang="en-US" dirty="0">
                <a:solidFill>
                  <a:srgbClr val="990000"/>
                </a:solidFill>
                <a:latin typeface="Calibri" charset="0"/>
              </a:rPr>
              <a:t>your account has been added to </a:t>
            </a:r>
            <a:r>
              <a:rPr lang="en-US" altLang="en-US" b="1" dirty="0">
                <a:solidFill>
                  <a:srgbClr val="990000"/>
                </a:solidFill>
                <a:latin typeface="Calibri" charset="0"/>
              </a:rPr>
              <a:t>kidney-writers</a:t>
            </a:r>
            <a:r>
              <a:rPr lang="en-US" altLang="en-US" dirty="0">
                <a:solidFill>
                  <a:srgbClr val="990000"/>
                </a:solidFill>
                <a:latin typeface="Calibri" charset="0"/>
              </a:rPr>
              <a: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457200" y="274638"/>
            <a:ext cx="8229600" cy="1143000"/>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nchor="ctr"/>
          <a:lstStyle/>
          <a:p>
            <a:pPr eaLnBrk="1" hangingPunct="1">
              <a:buClr>
                <a:srgbClr val="000000"/>
              </a:buClr>
              <a:buSzPct val="100000"/>
              <a:buFont typeface="Times New Roman" charset="0"/>
              <a:buNone/>
            </a:pPr>
            <a:endParaRPr lang="en-US" altLang="en-US"/>
          </a:p>
        </p:txBody>
      </p:sp>
      <p:sp>
        <p:nvSpPr>
          <p:cNvPr id="20483" name="Text Box 2"/>
          <p:cNvSpPr txBox="1">
            <a:spLocks noChangeArrowheads="1"/>
          </p:cNvSpPr>
          <p:nvPr/>
        </p:nvSpPr>
        <p:spPr bwMode="auto">
          <a:xfrm>
            <a:off x="457200" y="1600200"/>
            <a:ext cx="8229600" cy="4525963"/>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lstStyle>
            <a:lvl1pPr marL="342900" indent="-339725">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128"/>
              </a:defRPr>
            </a:lvl1pPr>
            <a:lvl2pPr>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128"/>
              </a:defRPr>
            </a:lvl2pPr>
            <a:lvl3pPr>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128"/>
              </a:defRPr>
            </a:lvl3pPr>
            <a:lvl4pPr>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128"/>
              </a:defRPr>
            </a:lvl4pPr>
            <a:lvl5pPr>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128"/>
              </a:defRPr>
            </a:lvl5pPr>
            <a:lvl6pPr marL="2514600" indent="-228600" defTabSz="457200" eaLnBrk="0" fontAlgn="base" hangingPunct="0">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128"/>
              </a:defRPr>
            </a:lvl6pPr>
            <a:lvl7pPr marL="2971800" indent="-228600" defTabSz="457200" eaLnBrk="0" fontAlgn="base" hangingPunct="0">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128"/>
              </a:defRPr>
            </a:lvl7pPr>
            <a:lvl8pPr marL="3429000" indent="-228600" defTabSz="457200" eaLnBrk="0" fontAlgn="base" hangingPunct="0">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128"/>
              </a:defRPr>
            </a:lvl8pPr>
            <a:lvl9pPr marL="3886200" indent="-228600" defTabSz="457200" eaLnBrk="0" fontAlgn="base" hangingPunct="0">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128"/>
              </a:defRPr>
            </a:lvl9pPr>
          </a:lstStyle>
          <a:p>
            <a:pPr algn="ctr" eaLnBrk="1" hangingPunct="1">
              <a:spcBef>
                <a:spcPts val="1500"/>
              </a:spcBef>
              <a:buClrTx/>
              <a:buFontTx/>
              <a:buNone/>
            </a:pPr>
            <a:r>
              <a:rPr lang="en-US" altLang="en-US" sz="6000" dirty="0">
                <a:solidFill>
                  <a:srgbClr val="990000"/>
                </a:solidFill>
                <a:latin typeface="Calibri" charset="0"/>
              </a:rPr>
              <a:t>Creating</a:t>
            </a:r>
            <a:r>
              <a:rPr lang="en-US" altLang="en-US" sz="6000" dirty="0" smtClean="0">
                <a:solidFill>
                  <a:srgbClr val="990000"/>
                </a:solidFill>
                <a:latin typeface="Calibri" charset="0"/>
              </a:rPr>
              <a:t> Histology Image Records</a:t>
            </a:r>
            <a:endParaRPr lang="en-US" altLang="en-US" sz="6000" dirty="0">
              <a:solidFill>
                <a:srgbClr val="990000"/>
              </a:solidFill>
              <a:latin typeface="Calibri"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722700"/>
            <a:ext cx="8520600" cy="572700"/>
          </a:xfrm>
          <a:prstGeom prst="rect">
            <a:avLst/>
          </a:prstGeom>
        </p:spPr>
        <p:txBody>
          <a:bodyPr vert="horz" wrap="square" lIns="91425" tIns="91425" rIns="91425" bIns="91425" numCol="1" anchor="t" anchorCtr="0" compatLnSpc="1">
            <a:prstTxWarp prst="textNoShape">
              <a:avLst/>
            </a:prstTxWarp>
            <a:noAutofit/>
          </a:bodyPr>
          <a:lstStyle/>
          <a:p>
            <a:r>
              <a:rPr lang="en"/>
              <a:t>Data Model Overview</a:t>
            </a:r>
          </a:p>
        </p:txBody>
      </p:sp>
      <p:sp>
        <p:nvSpPr>
          <p:cNvPr id="61" name="Shape 61"/>
          <p:cNvSpPr txBox="1"/>
          <p:nvPr/>
        </p:nvSpPr>
        <p:spPr>
          <a:xfrm>
            <a:off x="444500" y="3306226"/>
            <a:ext cx="1512900" cy="639900"/>
          </a:xfrm>
          <a:prstGeom prst="rect">
            <a:avLst/>
          </a:prstGeom>
          <a:solidFill>
            <a:srgbClr val="B6D7A8"/>
          </a:solidFill>
          <a:ln>
            <a:noFill/>
          </a:ln>
          <a:effectLst>
            <a:outerShdw blurRad="63500" dist="20160" dir="5400000">
              <a:srgbClr val="808080">
                <a:alpha val="37650"/>
              </a:srgbClr>
            </a:outerShdw>
          </a:effectLst>
        </p:spPr>
        <p:txBody>
          <a:bodyPr wrap="square" lIns="90000" tIns="46800" rIns="90000" bIns="46800" anchor="ctr" anchorCtr="0">
            <a:noAutofit/>
          </a:bodyPr>
          <a:lstStyle/>
          <a:p>
            <a:pPr algn="ctr">
              <a:spcBef>
                <a:spcPts val="0"/>
              </a:spcBef>
              <a:spcAft>
                <a:spcPts val="0"/>
              </a:spcAft>
              <a:buClr>
                <a:srgbClr val="990000"/>
              </a:buClr>
            </a:pPr>
            <a:r>
              <a:rPr lang="en" sz="1600">
                <a:solidFill>
                  <a:srgbClr val="990000"/>
                </a:solidFill>
              </a:rPr>
              <a:t>Antibody</a:t>
            </a:r>
          </a:p>
        </p:txBody>
      </p:sp>
      <p:sp>
        <p:nvSpPr>
          <p:cNvPr id="62" name="Shape 62"/>
          <p:cNvSpPr txBox="1"/>
          <p:nvPr/>
        </p:nvSpPr>
        <p:spPr>
          <a:xfrm>
            <a:off x="444500" y="2402575"/>
            <a:ext cx="1512900" cy="639900"/>
          </a:xfrm>
          <a:prstGeom prst="rect">
            <a:avLst/>
          </a:prstGeom>
          <a:solidFill>
            <a:srgbClr val="B6D7A8"/>
          </a:solidFill>
          <a:ln>
            <a:noFill/>
          </a:ln>
          <a:effectLst>
            <a:outerShdw blurRad="63500" dist="20160" dir="5400000">
              <a:srgbClr val="808080">
                <a:alpha val="37650"/>
              </a:srgbClr>
            </a:outerShdw>
          </a:effectLst>
        </p:spPr>
        <p:txBody>
          <a:bodyPr wrap="square" lIns="90000" tIns="46800" rIns="90000" bIns="46800" anchor="ctr" anchorCtr="0">
            <a:noAutofit/>
          </a:bodyPr>
          <a:lstStyle/>
          <a:p>
            <a:pPr algn="ctr">
              <a:spcBef>
                <a:spcPts val="0"/>
              </a:spcBef>
              <a:spcAft>
                <a:spcPts val="0"/>
              </a:spcAft>
              <a:buClr>
                <a:srgbClr val="990000"/>
              </a:buClr>
            </a:pPr>
            <a:r>
              <a:rPr lang="en" sz="1600" b="1" dirty="0">
                <a:solidFill>
                  <a:srgbClr val="990000"/>
                </a:solidFill>
              </a:rPr>
              <a:t>Protocols</a:t>
            </a:r>
          </a:p>
        </p:txBody>
      </p:sp>
      <p:sp>
        <p:nvSpPr>
          <p:cNvPr id="63" name="Shape 63"/>
          <p:cNvSpPr txBox="1"/>
          <p:nvPr/>
        </p:nvSpPr>
        <p:spPr>
          <a:xfrm>
            <a:off x="444500" y="4199224"/>
            <a:ext cx="1512900" cy="639900"/>
          </a:xfrm>
          <a:prstGeom prst="rect">
            <a:avLst/>
          </a:prstGeom>
          <a:solidFill>
            <a:srgbClr val="B6D7A8"/>
          </a:solidFill>
          <a:ln>
            <a:noFill/>
          </a:ln>
          <a:effectLst>
            <a:outerShdw blurRad="63500" dist="20160" dir="5400000">
              <a:srgbClr val="808080">
                <a:alpha val="37650"/>
              </a:srgbClr>
            </a:outerShdw>
          </a:effectLst>
        </p:spPr>
        <p:txBody>
          <a:bodyPr wrap="square" lIns="90000" tIns="46800" rIns="90000" bIns="46800" anchor="ctr" anchorCtr="0">
            <a:noAutofit/>
          </a:bodyPr>
          <a:lstStyle/>
          <a:p>
            <a:pPr algn="ctr">
              <a:spcBef>
                <a:spcPts val="0"/>
              </a:spcBef>
              <a:spcAft>
                <a:spcPts val="0"/>
              </a:spcAft>
              <a:buClr>
                <a:srgbClr val="990000"/>
              </a:buClr>
            </a:pPr>
            <a:r>
              <a:rPr lang="en" sz="1600">
                <a:solidFill>
                  <a:srgbClr val="990000"/>
                </a:solidFill>
              </a:rPr>
              <a:t>RNASeq</a:t>
            </a:r>
          </a:p>
        </p:txBody>
      </p:sp>
      <p:sp>
        <p:nvSpPr>
          <p:cNvPr id="64" name="Shape 64"/>
          <p:cNvSpPr txBox="1"/>
          <p:nvPr/>
        </p:nvSpPr>
        <p:spPr>
          <a:xfrm>
            <a:off x="2506925" y="2391824"/>
            <a:ext cx="2047200" cy="639900"/>
          </a:xfrm>
          <a:prstGeom prst="rect">
            <a:avLst/>
          </a:prstGeom>
          <a:solidFill>
            <a:srgbClr val="B6D7A8"/>
          </a:solidFill>
          <a:ln>
            <a:noFill/>
          </a:ln>
          <a:effectLst>
            <a:outerShdw blurRad="63500" dist="23040" dir="5400000">
              <a:srgbClr val="808080">
                <a:alpha val="34900"/>
              </a:srgbClr>
            </a:outerShdw>
          </a:effectLst>
        </p:spPr>
        <p:txBody>
          <a:bodyPr wrap="square" lIns="90000" tIns="46800" rIns="90000" bIns="46800" anchor="ctr" anchorCtr="0">
            <a:noAutofit/>
          </a:bodyPr>
          <a:lstStyle/>
          <a:p>
            <a:pPr algn="ctr">
              <a:spcBef>
                <a:spcPts val="0"/>
              </a:spcBef>
              <a:spcAft>
                <a:spcPts val="0"/>
              </a:spcAft>
              <a:buClr>
                <a:srgbClr val="990000"/>
              </a:buClr>
            </a:pPr>
            <a:r>
              <a:rPr lang="en" sz="1500" dirty="0">
                <a:solidFill>
                  <a:srgbClr val="990000"/>
                </a:solidFill>
              </a:rPr>
              <a:t>Immunofluorescence (IF) Images</a:t>
            </a:r>
          </a:p>
        </p:txBody>
      </p:sp>
      <p:sp>
        <p:nvSpPr>
          <p:cNvPr id="65" name="Shape 65"/>
          <p:cNvSpPr txBox="1"/>
          <p:nvPr/>
        </p:nvSpPr>
        <p:spPr>
          <a:xfrm>
            <a:off x="7126100" y="2365550"/>
            <a:ext cx="1486500" cy="639900"/>
          </a:xfrm>
          <a:prstGeom prst="rect">
            <a:avLst/>
          </a:prstGeom>
          <a:solidFill>
            <a:srgbClr val="D0E0E3"/>
          </a:solidFill>
          <a:ln>
            <a:noFill/>
          </a:ln>
          <a:effectLst>
            <a:outerShdw blurRad="63500" dist="23040" dir="5400000">
              <a:srgbClr val="808080">
                <a:alpha val="34900"/>
              </a:srgbClr>
            </a:outerShdw>
          </a:effectLst>
        </p:spPr>
        <p:txBody>
          <a:bodyPr wrap="square" lIns="90000" tIns="46800" rIns="90000" bIns="46800" anchor="ctr" anchorCtr="0">
            <a:noAutofit/>
          </a:bodyPr>
          <a:lstStyle/>
          <a:p>
            <a:pPr algn="ctr">
              <a:spcBef>
                <a:spcPts val="0"/>
              </a:spcBef>
              <a:spcAft>
                <a:spcPts val="0"/>
              </a:spcAft>
              <a:buClr>
                <a:srgbClr val="990000"/>
              </a:buClr>
            </a:pPr>
            <a:r>
              <a:rPr lang="en" sz="1600">
                <a:solidFill>
                  <a:srgbClr val="990000"/>
                </a:solidFill>
              </a:rPr>
              <a:t>Genes</a:t>
            </a:r>
          </a:p>
        </p:txBody>
      </p:sp>
      <p:sp>
        <p:nvSpPr>
          <p:cNvPr id="66" name="Shape 66"/>
          <p:cNvSpPr txBox="1"/>
          <p:nvPr/>
        </p:nvSpPr>
        <p:spPr>
          <a:xfrm>
            <a:off x="7126100" y="3306226"/>
            <a:ext cx="1486500" cy="639900"/>
          </a:xfrm>
          <a:prstGeom prst="rect">
            <a:avLst/>
          </a:prstGeom>
          <a:solidFill>
            <a:srgbClr val="D0E0E3"/>
          </a:solidFill>
          <a:ln>
            <a:noFill/>
          </a:ln>
          <a:effectLst>
            <a:outerShdw blurRad="63500" dist="23040" dir="5400000">
              <a:srgbClr val="808080">
                <a:alpha val="34900"/>
              </a:srgbClr>
            </a:outerShdw>
          </a:effectLst>
        </p:spPr>
        <p:txBody>
          <a:bodyPr wrap="square" lIns="90000" tIns="46800" rIns="90000" bIns="46800" anchor="ctr" anchorCtr="0">
            <a:noAutofit/>
          </a:bodyPr>
          <a:lstStyle/>
          <a:p>
            <a:pPr algn="ctr">
              <a:spcBef>
                <a:spcPts val="0"/>
              </a:spcBef>
              <a:spcAft>
                <a:spcPts val="0"/>
              </a:spcAft>
              <a:buClr>
                <a:srgbClr val="990000"/>
              </a:buClr>
            </a:pPr>
            <a:r>
              <a:rPr lang="en" sz="1600">
                <a:solidFill>
                  <a:srgbClr val="990000"/>
                </a:solidFill>
              </a:rPr>
              <a:t>Anatomy</a:t>
            </a:r>
          </a:p>
        </p:txBody>
      </p:sp>
      <p:sp>
        <p:nvSpPr>
          <p:cNvPr id="67" name="Shape 67"/>
          <p:cNvSpPr txBox="1"/>
          <p:nvPr/>
        </p:nvSpPr>
        <p:spPr>
          <a:xfrm>
            <a:off x="7126100" y="4199224"/>
            <a:ext cx="1486500" cy="639900"/>
          </a:xfrm>
          <a:prstGeom prst="rect">
            <a:avLst/>
          </a:prstGeom>
          <a:solidFill>
            <a:srgbClr val="D0E0E3"/>
          </a:solidFill>
          <a:ln>
            <a:noFill/>
          </a:ln>
          <a:effectLst>
            <a:outerShdw blurRad="63500" dist="23040" dir="5400000">
              <a:srgbClr val="808080">
                <a:alpha val="34900"/>
              </a:srgbClr>
            </a:outerShdw>
          </a:effectLst>
        </p:spPr>
        <p:txBody>
          <a:bodyPr wrap="square" lIns="90000" tIns="46800" rIns="90000" bIns="46800" anchor="ctr" anchorCtr="0">
            <a:noAutofit/>
          </a:bodyPr>
          <a:lstStyle/>
          <a:p>
            <a:pPr algn="ctr">
              <a:spcBef>
                <a:spcPts val="0"/>
              </a:spcBef>
              <a:spcAft>
                <a:spcPts val="0"/>
              </a:spcAft>
              <a:buClr>
                <a:srgbClr val="990000"/>
              </a:buClr>
            </a:pPr>
            <a:r>
              <a:rPr lang="en" sz="1600">
                <a:solidFill>
                  <a:srgbClr val="990000"/>
                </a:solidFill>
              </a:rPr>
              <a:t>Developmental Stages</a:t>
            </a:r>
          </a:p>
        </p:txBody>
      </p:sp>
      <p:sp>
        <p:nvSpPr>
          <p:cNvPr id="68" name="Shape 68"/>
          <p:cNvSpPr txBox="1"/>
          <p:nvPr/>
        </p:nvSpPr>
        <p:spPr>
          <a:xfrm>
            <a:off x="5033474" y="2365550"/>
            <a:ext cx="1486500" cy="639900"/>
          </a:xfrm>
          <a:prstGeom prst="rect">
            <a:avLst/>
          </a:prstGeom>
          <a:solidFill>
            <a:srgbClr val="B6D7A8"/>
          </a:solidFill>
          <a:ln>
            <a:noFill/>
          </a:ln>
          <a:effectLst>
            <a:outerShdw blurRad="63500" dist="20160" dir="5400000">
              <a:srgbClr val="808080">
                <a:alpha val="37650"/>
              </a:srgbClr>
            </a:outerShdw>
          </a:effectLst>
        </p:spPr>
        <p:txBody>
          <a:bodyPr wrap="square" lIns="90000" tIns="46800" rIns="90000" bIns="46800" anchor="ctr" anchorCtr="0">
            <a:noAutofit/>
          </a:bodyPr>
          <a:lstStyle/>
          <a:p>
            <a:pPr algn="ctr">
              <a:spcBef>
                <a:spcPts val="0"/>
              </a:spcBef>
              <a:spcAft>
                <a:spcPts val="0"/>
              </a:spcAft>
              <a:buClr>
                <a:srgbClr val="990000"/>
              </a:buClr>
            </a:pPr>
            <a:r>
              <a:rPr lang="en" sz="1600">
                <a:solidFill>
                  <a:srgbClr val="990000"/>
                </a:solidFill>
              </a:rPr>
              <a:t>Cell Lines</a:t>
            </a:r>
          </a:p>
        </p:txBody>
      </p:sp>
      <p:sp>
        <p:nvSpPr>
          <p:cNvPr id="69" name="Shape 69"/>
          <p:cNvSpPr txBox="1"/>
          <p:nvPr/>
        </p:nvSpPr>
        <p:spPr>
          <a:xfrm>
            <a:off x="2506925" y="3306226"/>
            <a:ext cx="2047200" cy="639900"/>
          </a:xfrm>
          <a:prstGeom prst="rect">
            <a:avLst/>
          </a:prstGeom>
          <a:solidFill>
            <a:srgbClr val="B6D7A8"/>
          </a:solidFill>
          <a:ln>
            <a:solidFill>
              <a:srgbClr val="990000"/>
            </a:solidFill>
          </a:ln>
          <a:effectLst>
            <a:outerShdw blurRad="63500" dist="23040" dir="5400000">
              <a:srgbClr val="808080">
                <a:alpha val="34900"/>
              </a:srgbClr>
            </a:outerShdw>
          </a:effectLst>
        </p:spPr>
        <p:txBody>
          <a:bodyPr wrap="square" lIns="90000" tIns="46800" rIns="90000" bIns="46800" anchor="ctr" anchorCtr="0">
            <a:noAutofit/>
          </a:bodyPr>
          <a:lstStyle/>
          <a:p>
            <a:pPr algn="ctr">
              <a:spcBef>
                <a:spcPts val="0"/>
              </a:spcBef>
              <a:spcAft>
                <a:spcPts val="0"/>
              </a:spcAft>
              <a:buClr>
                <a:srgbClr val="990000"/>
              </a:buClr>
            </a:pPr>
            <a:r>
              <a:rPr lang="en" sz="1600" dirty="0">
                <a:solidFill>
                  <a:srgbClr val="990000"/>
                </a:solidFill>
              </a:rPr>
              <a:t>Histological Images (HE)</a:t>
            </a:r>
          </a:p>
        </p:txBody>
      </p:sp>
      <p:sp>
        <p:nvSpPr>
          <p:cNvPr id="70" name="Shape 70"/>
          <p:cNvSpPr txBox="1"/>
          <p:nvPr/>
        </p:nvSpPr>
        <p:spPr>
          <a:xfrm>
            <a:off x="5022550" y="3306226"/>
            <a:ext cx="1486500" cy="639900"/>
          </a:xfrm>
          <a:prstGeom prst="rect">
            <a:avLst/>
          </a:prstGeom>
          <a:solidFill>
            <a:srgbClr val="B6D7A8"/>
          </a:solidFill>
          <a:ln>
            <a:noFill/>
          </a:ln>
          <a:effectLst>
            <a:outerShdw blurRad="63500" dist="23040" dir="5400000">
              <a:srgbClr val="808080">
                <a:alpha val="34900"/>
              </a:srgbClr>
            </a:outerShdw>
          </a:effectLst>
        </p:spPr>
        <p:txBody>
          <a:bodyPr wrap="square" lIns="90000" tIns="46800" rIns="90000" bIns="46800" anchor="ctr" anchorCtr="0">
            <a:noAutofit/>
          </a:bodyPr>
          <a:lstStyle/>
          <a:p>
            <a:pPr algn="ctr">
              <a:spcBef>
                <a:spcPts val="0"/>
              </a:spcBef>
              <a:spcAft>
                <a:spcPts val="0"/>
              </a:spcAft>
              <a:buClr>
                <a:srgbClr val="990000"/>
              </a:buClr>
            </a:pPr>
            <a:r>
              <a:rPr lang="en" sz="1600">
                <a:solidFill>
                  <a:srgbClr val="990000"/>
                </a:solidFill>
              </a:rPr>
              <a:t>Mouse Strains</a:t>
            </a:r>
          </a:p>
        </p:txBody>
      </p:sp>
      <p:sp>
        <p:nvSpPr>
          <p:cNvPr id="71" name="Shape 71"/>
          <p:cNvSpPr txBox="1"/>
          <p:nvPr/>
        </p:nvSpPr>
        <p:spPr>
          <a:xfrm>
            <a:off x="2506925" y="4199224"/>
            <a:ext cx="2047200" cy="639900"/>
          </a:xfrm>
          <a:prstGeom prst="rect">
            <a:avLst/>
          </a:prstGeom>
          <a:solidFill>
            <a:srgbClr val="B6D7A8"/>
          </a:solidFill>
          <a:ln>
            <a:noFill/>
          </a:ln>
          <a:effectLst>
            <a:outerShdw blurRad="63500" dist="23040" dir="5400000">
              <a:srgbClr val="808080">
                <a:alpha val="34900"/>
              </a:srgbClr>
            </a:outerShdw>
          </a:effectLst>
        </p:spPr>
        <p:txBody>
          <a:bodyPr wrap="square" lIns="90000" tIns="46800" rIns="90000" bIns="46800" anchor="ctr" anchorCtr="0">
            <a:noAutofit/>
          </a:bodyPr>
          <a:lstStyle/>
          <a:p>
            <a:pPr algn="ctr">
              <a:spcBef>
                <a:spcPts val="0"/>
              </a:spcBef>
              <a:spcAft>
                <a:spcPts val="0"/>
              </a:spcAft>
              <a:buClr>
                <a:srgbClr val="990000"/>
              </a:buClr>
            </a:pPr>
            <a:r>
              <a:rPr lang="en" sz="1600">
                <a:solidFill>
                  <a:srgbClr val="990000"/>
                </a:solidFill>
              </a:rPr>
              <a:t>In-Situ Hybridization (ISH) Specimen</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5851181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Shape 75"/>
        <p:cNvGrpSpPr/>
        <p:nvPr/>
      </p:nvGrpSpPr>
      <p:grpSpPr>
        <a:xfrm>
          <a:off x="0" y="0"/>
          <a:ext cx="0" cy="0"/>
          <a:chOff x="0" y="0"/>
          <a:chExt cx="0" cy="0"/>
        </a:xfrm>
      </p:grpSpPr>
      <p:sp>
        <p:nvSpPr>
          <p:cNvPr id="76" name="Shape 76"/>
          <p:cNvSpPr txBox="1">
            <a:spLocks noGrp="1"/>
          </p:cNvSpPr>
          <p:nvPr>
            <p:ph type="title"/>
          </p:nvPr>
        </p:nvSpPr>
        <p:spPr>
          <a:xfrm>
            <a:off x="311700" y="1302275"/>
            <a:ext cx="8520600" cy="572700"/>
          </a:xfrm>
          <a:prstGeom prst="rect">
            <a:avLst/>
          </a:prstGeom>
        </p:spPr>
        <p:txBody>
          <a:bodyPr vert="horz" wrap="square" lIns="91425" tIns="91425" rIns="91425" bIns="91425" numCol="1" anchor="t" anchorCtr="0" compatLnSpc="1">
            <a:prstTxWarp prst="textNoShape">
              <a:avLst/>
            </a:prstTxWarp>
            <a:noAutofit/>
          </a:bodyPr>
          <a:lstStyle/>
          <a:p>
            <a:r>
              <a:rPr lang="en-US" dirty="0" smtClean="0"/>
              <a:t>Histological Image Schema (Detailed)</a:t>
            </a:r>
            <a:endParaRPr lang="en" dirty="0"/>
          </a:p>
        </p:txBody>
      </p:sp>
      <p:sp>
        <p:nvSpPr>
          <p:cNvPr id="77" name="Shape 77"/>
          <p:cNvSpPr/>
          <p:nvPr/>
        </p:nvSpPr>
        <p:spPr>
          <a:xfrm>
            <a:off x="3905250" y="2662150"/>
            <a:ext cx="1257300" cy="457200"/>
          </a:xfrm>
          <a:prstGeom prst="rect">
            <a:avLst/>
          </a:prstGeom>
          <a:solidFill>
            <a:srgbClr val="D9EAD3"/>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algn="ctr">
              <a:spcBef>
                <a:spcPts val="0"/>
              </a:spcBef>
            </a:pPr>
            <a:r>
              <a:rPr lang="en-US" sz="1800" dirty="0" smtClean="0">
                <a:solidFill>
                  <a:srgbClr val="990000"/>
                </a:solidFill>
              </a:rPr>
              <a:t>Slide</a:t>
            </a:r>
            <a:endParaRPr lang="en" sz="1800" dirty="0">
              <a:solidFill>
                <a:srgbClr val="990000"/>
              </a:solidFill>
            </a:endParaRPr>
          </a:p>
        </p:txBody>
      </p:sp>
      <p:sp>
        <p:nvSpPr>
          <p:cNvPr id="80" name="Shape 80"/>
          <p:cNvSpPr/>
          <p:nvPr/>
        </p:nvSpPr>
        <p:spPr>
          <a:xfrm>
            <a:off x="3352800" y="4267200"/>
            <a:ext cx="2438400" cy="762000"/>
          </a:xfrm>
          <a:prstGeom prst="rect">
            <a:avLst/>
          </a:prstGeom>
          <a:solidFill>
            <a:srgbClr val="D9EAD3"/>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algn="ctr">
              <a:spcBef>
                <a:spcPts val="0"/>
              </a:spcBef>
            </a:pPr>
            <a:r>
              <a:rPr lang="en-US" sz="1800" dirty="0" smtClean="0">
                <a:solidFill>
                  <a:srgbClr val="990000"/>
                </a:solidFill>
              </a:rPr>
              <a:t>Image</a:t>
            </a:r>
          </a:p>
          <a:p>
            <a:pPr algn="ctr">
              <a:spcBef>
                <a:spcPts val="0"/>
              </a:spcBef>
            </a:pPr>
            <a:r>
              <a:rPr lang="en-US" sz="1800" dirty="0" smtClean="0">
                <a:solidFill>
                  <a:srgbClr val="990000"/>
                </a:solidFill>
              </a:rPr>
              <a:t>(system generated)</a:t>
            </a:r>
            <a:endParaRPr lang="en" sz="1800" dirty="0">
              <a:solidFill>
                <a:srgbClr val="990000"/>
              </a:solidFill>
            </a:endParaRPr>
          </a:p>
        </p:txBody>
      </p:sp>
      <p:cxnSp>
        <p:nvCxnSpPr>
          <p:cNvPr id="14" name="AutoShape 9"/>
          <p:cNvCxnSpPr>
            <a:cxnSpLocks noChangeShapeType="1"/>
            <a:stCxn id="80" idx="0"/>
            <a:endCxn id="77" idx="2"/>
          </p:cNvCxnSpPr>
          <p:nvPr/>
        </p:nvCxnSpPr>
        <p:spPr bwMode="auto">
          <a:xfrm rot="16200000" flipV="1">
            <a:off x="3979025" y="3674225"/>
            <a:ext cx="1147850" cy="38100"/>
          </a:xfrm>
          <a:prstGeom prst="curvedConnector3">
            <a:avLst>
              <a:gd name="adj1" fmla="val 50000"/>
            </a:avLst>
          </a:prstGeom>
          <a:noFill/>
          <a:ln w="25560" cap="sq">
            <a:solidFill>
              <a:srgbClr val="FFCC00"/>
            </a:solidFill>
            <a:miter lim="800000"/>
            <a:headEnd/>
            <a:tailEnd/>
          </a:ln>
          <a:effectLst>
            <a:outerShdw blurRad="63500" dist="20160" dir="5400000" algn="ctr" rotWithShape="0">
              <a:srgbClr val="808080">
                <a:alpha val="38033"/>
              </a:srgbClr>
            </a:outerShdw>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cxn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5289251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577" name="Shape 60"/>
          <p:cNvSpPr>
            <a:spLocks noChangeArrowheads="1"/>
          </p:cNvSpPr>
          <p:nvPr/>
        </p:nvSpPr>
        <p:spPr bwMode="auto">
          <a:xfrm>
            <a:off x="657225" y="2638425"/>
            <a:ext cx="1143000" cy="504825"/>
          </a:xfrm>
          <a:prstGeom prst="roundRect">
            <a:avLst>
              <a:gd name="adj" fmla="val 16667"/>
            </a:avLst>
          </a:prstGeom>
          <a:solidFill>
            <a:srgbClr val="FFF5CC"/>
          </a:solidFill>
          <a:ln w="9525">
            <a:solidFill>
              <a:srgbClr val="FFCB00"/>
            </a:solidFill>
            <a:round/>
            <a:headEnd/>
            <a:tailEnd/>
          </a:ln>
        </p:spPr>
        <p:txBody>
          <a:bodyPr lIns="91425" tIns="91425" rIns="91425" bIns="91425" anchor="ctr"/>
          <a:lstStyle/>
          <a:p>
            <a:pPr algn="ctr" eaLnBrk="1" hangingPunct="1">
              <a:buClr>
                <a:srgbClr val="000000"/>
              </a:buClr>
              <a:buSzPct val="100000"/>
              <a:buFont typeface="Times New Roman" charset="0"/>
              <a:buNone/>
            </a:pPr>
            <a:r>
              <a:rPr lang="en-US" altLang="en-US" sz="1400">
                <a:solidFill>
                  <a:srgbClr val="990000"/>
                </a:solidFill>
              </a:rPr>
              <a:t>In preparation</a:t>
            </a:r>
          </a:p>
        </p:txBody>
      </p:sp>
      <p:sp>
        <p:nvSpPr>
          <p:cNvPr id="24578" name="Shape 61"/>
          <p:cNvSpPr>
            <a:spLocks noChangeArrowheads="1"/>
          </p:cNvSpPr>
          <p:nvPr/>
        </p:nvSpPr>
        <p:spPr bwMode="auto">
          <a:xfrm>
            <a:off x="2051050" y="1558925"/>
            <a:ext cx="952500" cy="504825"/>
          </a:xfrm>
          <a:prstGeom prst="roundRect">
            <a:avLst>
              <a:gd name="adj" fmla="val 16667"/>
            </a:avLst>
          </a:prstGeom>
          <a:solidFill>
            <a:srgbClr val="FFF5CC"/>
          </a:solidFill>
          <a:ln w="9525">
            <a:solidFill>
              <a:srgbClr val="FFCB00"/>
            </a:solidFill>
            <a:round/>
            <a:headEnd/>
            <a:tailEnd/>
          </a:ln>
        </p:spPr>
        <p:txBody>
          <a:bodyPr lIns="91425" tIns="91425" rIns="91425" bIns="91425" anchor="ctr"/>
          <a:lstStyle/>
          <a:p>
            <a:pPr algn="ctr" eaLnBrk="1" hangingPunct="1">
              <a:buClr>
                <a:srgbClr val="000000"/>
              </a:buClr>
              <a:buSzPct val="100000"/>
              <a:buFont typeface="Times New Roman" charset="0"/>
              <a:buNone/>
            </a:pPr>
            <a:r>
              <a:rPr lang="en-US" altLang="en-US" sz="1400">
                <a:solidFill>
                  <a:srgbClr val="990000"/>
                </a:solidFill>
              </a:rPr>
              <a:t>PI Review</a:t>
            </a:r>
          </a:p>
        </p:txBody>
      </p:sp>
      <p:sp>
        <p:nvSpPr>
          <p:cNvPr id="24579" name="Shape 62"/>
          <p:cNvSpPr>
            <a:spLocks noChangeArrowheads="1"/>
          </p:cNvSpPr>
          <p:nvPr/>
        </p:nvSpPr>
        <p:spPr bwMode="auto">
          <a:xfrm>
            <a:off x="3221038" y="1558925"/>
            <a:ext cx="1046162" cy="504825"/>
          </a:xfrm>
          <a:prstGeom prst="roundRect">
            <a:avLst>
              <a:gd name="adj" fmla="val 16667"/>
            </a:avLst>
          </a:prstGeom>
          <a:solidFill>
            <a:srgbClr val="FFF5CC"/>
          </a:solidFill>
          <a:ln w="9525">
            <a:solidFill>
              <a:srgbClr val="FFCB00"/>
            </a:solidFill>
            <a:round/>
            <a:headEnd/>
            <a:tailEnd/>
          </a:ln>
        </p:spPr>
        <p:txBody>
          <a:bodyPr lIns="91425" tIns="91425" rIns="91425" bIns="91425" anchor="ctr"/>
          <a:lstStyle/>
          <a:p>
            <a:pPr algn="ctr" eaLnBrk="1" hangingPunct="1">
              <a:buClr>
                <a:srgbClr val="000000"/>
              </a:buClr>
              <a:buSzPct val="100000"/>
              <a:buFont typeface="Times New Roman" charset="0"/>
              <a:buNone/>
            </a:pPr>
            <a:r>
              <a:rPr lang="en-US" altLang="en-US" sz="1400">
                <a:solidFill>
                  <a:srgbClr val="990000"/>
                </a:solidFill>
              </a:rPr>
              <a:t>Submitted</a:t>
            </a:r>
          </a:p>
        </p:txBody>
      </p:sp>
      <p:sp>
        <p:nvSpPr>
          <p:cNvPr id="24580" name="Shape 63"/>
          <p:cNvSpPr>
            <a:spLocks noChangeArrowheads="1"/>
          </p:cNvSpPr>
          <p:nvPr/>
        </p:nvSpPr>
        <p:spPr bwMode="auto">
          <a:xfrm>
            <a:off x="4800600" y="3705225"/>
            <a:ext cx="1143000" cy="504825"/>
          </a:xfrm>
          <a:prstGeom prst="roundRect">
            <a:avLst>
              <a:gd name="adj" fmla="val 16667"/>
            </a:avLst>
          </a:prstGeom>
          <a:solidFill>
            <a:srgbClr val="FFF5CC"/>
          </a:solidFill>
          <a:ln w="9525">
            <a:solidFill>
              <a:srgbClr val="FFCB00"/>
            </a:solidFill>
            <a:round/>
            <a:headEnd/>
            <a:tailEnd/>
          </a:ln>
        </p:spPr>
        <p:txBody>
          <a:bodyPr lIns="91425" tIns="91425" rIns="91425" bIns="91425" anchor="ctr"/>
          <a:lstStyle/>
          <a:p>
            <a:pPr algn="ctr" eaLnBrk="1" hangingPunct="1">
              <a:buClr>
                <a:srgbClr val="000000"/>
              </a:buClr>
              <a:buSzPct val="100000"/>
              <a:buFont typeface="Times New Roman" charset="0"/>
              <a:buNone/>
            </a:pPr>
            <a:r>
              <a:rPr lang="en-US" altLang="en-US" sz="1400">
                <a:solidFill>
                  <a:srgbClr val="990000"/>
                </a:solidFill>
              </a:rPr>
              <a:t>Biocuration Review</a:t>
            </a:r>
          </a:p>
        </p:txBody>
      </p:sp>
      <p:sp>
        <p:nvSpPr>
          <p:cNvPr id="24581" name="Shape 64"/>
          <p:cNvSpPr>
            <a:spLocks noChangeArrowheads="1"/>
          </p:cNvSpPr>
          <p:nvPr/>
        </p:nvSpPr>
        <p:spPr bwMode="auto">
          <a:xfrm>
            <a:off x="6335713" y="2638425"/>
            <a:ext cx="1203325" cy="504825"/>
          </a:xfrm>
          <a:prstGeom prst="roundRect">
            <a:avLst>
              <a:gd name="adj" fmla="val 16667"/>
            </a:avLst>
          </a:prstGeom>
          <a:solidFill>
            <a:srgbClr val="FFF5CC"/>
          </a:solidFill>
          <a:ln w="9525">
            <a:solidFill>
              <a:srgbClr val="FFCB00"/>
            </a:solidFill>
            <a:round/>
            <a:headEnd/>
            <a:tailEnd/>
          </a:ln>
        </p:spPr>
        <p:txBody>
          <a:bodyPr lIns="91425" tIns="91425" rIns="91425" bIns="91425" anchor="ctr"/>
          <a:lstStyle/>
          <a:p>
            <a:pPr algn="ctr" eaLnBrk="1" hangingPunct="1">
              <a:buClr>
                <a:srgbClr val="000000"/>
              </a:buClr>
              <a:buSzPct val="100000"/>
              <a:buFont typeface="Times New Roman" charset="0"/>
              <a:buNone/>
            </a:pPr>
            <a:r>
              <a:rPr lang="en-US" altLang="en-US" sz="1400">
                <a:solidFill>
                  <a:srgbClr val="990000"/>
                </a:solidFill>
              </a:rPr>
              <a:t>Amendment</a:t>
            </a:r>
          </a:p>
        </p:txBody>
      </p:sp>
      <p:sp>
        <p:nvSpPr>
          <p:cNvPr id="24582" name="Shape 65"/>
          <p:cNvSpPr>
            <a:spLocks noChangeArrowheads="1"/>
          </p:cNvSpPr>
          <p:nvPr/>
        </p:nvSpPr>
        <p:spPr bwMode="auto">
          <a:xfrm>
            <a:off x="8001000" y="3719513"/>
            <a:ext cx="1092200" cy="1862137"/>
          </a:xfrm>
          <a:prstGeom prst="roundRect">
            <a:avLst>
              <a:gd name="adj" fmla="val 16667"/>
            </a:avLst>
          </a:prstGeom>
          <a:solidFill>
            <a:srgbClr val="FFF5CC"/>
          </a:solidFill>
          <a:ln w="9525">
            <a:solidFill>
              <a:srgbClr val="FFCB00"/>
            </a:solidFill>
            <a:round/>
            <a:headEnd/>
            <a:tailEnd/>
          </a:ln>
        </p:spPr>
        <p:txBody>
          <a:bodyPr lIns="91425" tIns="91425" rIns="91425" bIns="91425" anchor="ctr"/>
          <a:lstStyle/>
          <a:p>
            <a:pPr algn="ctr" eaLnBrk="1" hangingPunct="1">
              <a:buClr>
                <a:srgbClr val="000000"/>
              </a:buClr>
              <a:buSzPct val="100000"/>
              <a:buFont typeface="Times New Roman" charset="0"/>
              <a:buNone/>
            </a:pPr>
            <a:r>
              <a:rPr lang="en-US" altLang="en-US" sz="1400" b="1">
                <a:solidFill>
                  <a:srgbClr val="990000"/>
                </a:solidFill>
              </a:rPr>
              <a:t>Released</a:t>
            </a:r>
          </a:p>
        </p:txBody>
      </p:sp>
      <p:sp>
        <p:nvSpPr>
          <p:cNvPr id="24583" name="Shape 66"/>
          <p:cNvSpPr>
            <a:spLocks noChangeArrowheads="1"/>
          </p:cNvSpPr>
          <p:nvPr/>
        </p:nvSpPr>
        <p:spPr bwMode="auto">
          <a:xfrm>
            <a:off x="4800600" y="5000625"/>
            <a:ext cx="1143000" cy="504825"/>
          </a:xfrm>
          <a:prstGeom prst="roundRect">
            <a:avLst>
              <a:gd name="adj" fmla="val 16667"/>
            </a:avLst>
          </a:prstGeom>
          <a:solidFill>
            <a:srgbClr val="FFF5CC"/>
          </a:solidFill>
          <a:ln w="9525">
            <a:solidFill>
              <a:srgbClr val="FFCB00"/>
            </a:solidFill>
            <a:round/>
            <a:headEnd/>
            <a:tailEnd/>
          </a:ln>
        </p:spPr>
        <p:txBody>
          <a:bodyPr lIns="91425" tIns="91425" rIns="91425" bIns="91425" anchor="ctr"/>
          <a:lstStyle/>
          <a:p>
            <a:pPr algn="ctr" eaLnBrk="1" hangingPunct="1">
              <a:buClr>
                <a:srgbClr val="000000"/>
              </a:buClr>
              <a:buSzPct val="100000"/>
              <a:buFont typeface="Times New Roman" charset="0"/>
              <a:buNone/>
            </a:pPr>
            <a:r>
              <a:rPr lang="en-US" altLang="en-US" sz="1400">
                <a:solidFill>
                  <a:srgbClr val="990000"/>
                </a:solidFill>
              </a:rPr>
              <a:t>Hub Attention</a:t>
            </a:r>
          </a:p>
        </p:txBody>
      </p:sp>
      <p:cxnSp>
        <p:nvCxnSpPr>
          <p:cNvPr id="24584" name="Shape 67"/>
          <p:cNvCxnSpPr>
            <a:cxnSpLocks noChangeShapeType="1"/>
          </p:cNvCxnSpPr>
          <p:nvPr/>
        </p:nvCxnSpPr>
        <p:spPr bwMode="auto">
          <a:xfrm rot="10800000" flipH="1">
            <a:off x="47625" y="2319338"/>
            <a:ext cx="9001125" cy="4762"/>
          </a:xfrm>
          <a:prstGeom prst="straightConnector1">
            <a:avLst/>
          </a:prstGeom>
          <a:noFill/>
          <a:ln w="9525">
            <a:solidFill>
              <a:schemeClr val="tx2"/>
            </a:solidFill>
            <a:prstDash val="dot"/>
            <a:round/>
            <a:headEnd type="none" w="lg" len="lg"/>
            <a:tailEnd type="none" w="lg" len="lg"/>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cxnSp>
      <p:cxnSp>
        <p:nvCxnSpPr>
          <p:cNvPr id="24585" name="Shape 68"/>
          <p:cNvCxnSpPr>
            <a:cxnSpLocks noChangeShapeType="1"/>
          </p:cNvCxnSpPr>
          <p:nvPr/>
        </p:nvCxnSpPr>
        <p:spPr bwMode="auto">
          <a:xfrm rot="10800000" flipH="1">
            <a:off x="63500" y="3462338"/>
            <a:ext cx="8993188" cy="4762"/>
          </a:xfrm>
          <a:prstGeom prst="straightConnector1">
            <a:avLst/>
          </a:prstGeom>
          <a:noFill/>
          <a:ln w="9525">
            <a:solidFill>
              <a:schemeClr val="tx2"/>
            </a:solidFill>
            <a:prstDash val="dot"/>
            <a:round/>
            <a:headEnd type="none" w="lg" len="lg"/>
            <a:tailEnd type="none" w="lg" len="lg"/>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cxnSp>
      <p:cxnSp>
        <p:nvCxnSpPr>
          <p:cNvPr id="24586" name="Shape 69"/>
          <p:cNvCxnSpPr>
            <a:cxnSpLocks noChangeShapeType="1"/>
          </p:cNvCxnSpPr>
          <p:nvPr/>
        </p:nvCxnSpPr>
        <p:spPr bwMode="auto">
          <a:xfrm>
            <a:off x="69850" y="4616450"/>
            <a:ext cx="8993188" cy="11113"/>
          </a:xfrm>
          <a:prstGeom prst="straightConnector1">
            <a:avLst/>
          </a:prstGeom>
          <a:noFill/>
          <a:ln w="9525">
            <a:solidFill>
              <a:schemeClr val="tx2"/>
            </a:solidFill>
            <a:prstDash val="dot"/>
            <a:round/>
            <a:headEnd type="none" w="lg" len="lg"/>
            <a:tailEnd type="none" w="lg" len="lg"/>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cxnSp>
      <p:sp>
        <p:nvSpPr>
          <p:cNvPr id="24587" name="Shape 70"/>
          <p:cNvSpPr>
            <a:spLocks noChangeArrowheads="1"/>
          </p:cNvSpPr>
          <p:nvPr/>
        </p:nvSpPr>
        <p:spPr bwMode="auto">
          <a:xfrm rot="-5400000">
            <a:off x="-143668" y="1586706"/>
            <a:ext cx="900112" cy="428625"/>
          </a:xfrm>
          <a:prstGeom prst="rect">
            <a:avLst/>
          </a:prstGeom>
          <a:solidFill>
            <a:schemeClr val="bg2"/>
          </a:solidFill>
          <a:ln w="9525">
            <a:solidFill>
              <a:schemeClr val="tx2"/>
            </a:solidFill>
            <a:round/>
            <a:headEnd/>
            <a:tailEnd/>
          </a:ln>
        </p:spPr>
        <p:txBody>
          <a:bodyPr lIns="91425" tIns="91425" rIns="91425" bIns="91425" anchor="ctr"/>
          <a:lstStyle/>
          <a:p>
            <a:pPr algn="ctr" eaLnBrk="1" hangingPunct="1">
              <a:buClr>
                <a:srgbClr val="000000"/>
              </a:buClr>
              <a:buSzPct val="100000"/>
              <a:buFont typeface="Times New Roman" charset="0"/>
              <a:buNone/>
            </a:pPr>
            <a:r>
              <a:rPr lang="en-US" altLang="en-US" sz="1200"/>
              <a:t>PI</a:t>
            </a:r>
          </a:p>
        </p:txBody>
      </p:sp>
      <p:sp>
        <p:nvSpPr>
          <p:cNvPr id="24588" name="Shape 71"/>
          <p:cNvSpPr>
            <a:spLocks noChangeArrowheads="1"/>
          </p:cNvSpPr>
          <p:nvPr/>
        </p:nvSpPr>
        <p:spPr bwMode="auto">
          <a:xfrm rot="-5400000">
            <a:off x="-210344" y="2688432"/>
            <a:ext cx="1025525" cy="420688"/>
          </a:xfrm>
          <a:prstGeom prst="rect">
            <a:avLst/>
          </a:prstGeom>
          <a:solidFill>
            <a:schemeClr val="bg2"/>
          </a:solidFill>
          <a:ln w="9525">
            <a:solidFill>
              <a:schemeClr val="tx2"/>
            </a:solidFill>
            <a:round/>
            <a:headEnd/>
            <a:tailEnd/>
          </a:ln>
        </p:spPr>
        <p:txBody>
          <a:bodyPr lIns="91425" tIns="91425" rIns="91425" bIns="91425" anchor="ctr"/>
          <a:lstStyle/>
          <a:p>
            <a:pPr algn="ctr" eaLnBrk="1" hangingPunct="1">
              <a:buClr>
                <a:srgbClr val="000000"/>
              </a:buClr>
              <a:buSzPct val="100000"/>
              <a:buFont typeface="Times New Roman" charset="0"/>
              <a:buNone/>
            </a:pPr>
            <a:r>
              <a:rPr lang="en-US" altLang="en-US" sz="1200"/>
              <a:t>PI Lab Members</a:t>
            </a:r>
          </a:p>
        </p:txBody>
      </p:sp>
      <p:sp>
        <p:nvSpPr>
          <p:cNvPr id="24589" name="Shape 72"/>
          <p:cNvSpPr>
            <a:spLocks noChangeArrowheads="1"/>
          </p:cNvSpPr>
          <p:nvPr/>
        </p:nvSpPr>
        <p:spPr bwMode="auto">
          <a:xfrm rot="-5400000">
            <a:off x="-210344" y="3831432"/>
            <a:ext cx="1025525" cy="420688"/>
          </a:xfrm>
          <a:prstGeom prst="rect">
            <a:avLst/>
          </a:prstGeom>
          <a:solidFill>
            <a:schemeClr val="bg2"/>
          </a:solidFill>
          <a:ln w="9525">
            <a:solidFill>
              <a:schemeClr val="tx2"/>
            </a:solidFill>
            <a:round/>
            <a:headEnd/>
            <a:tailEnd/>
          </a:ln>
        </p:spPr>
        <p:txBody>
          <a:bodyPr lIns="91425" tIns="91425" rIns="91425" bIns="91425" anchor="ctr"/>
          <a:lstStyle/>
          <a:p>
            <a:pPr algn="ctr" eaLnBrk="1" hangingPunct="1">
              <a:buClr>
                <a:srgbClr val="000000"/>
              </a:buClr>
              <a:buSzPct val="100000"/>
              <a:buFont typeface="Times New Roman" charset="0"/>
              <a:buNone/>
            </a:pPr>
            <a:r>
              <a:rPr lang="en-US" altLang="en-US" sz="1200"/>
              <a:t>Bio Curator</a:t>
            </a:r>
          </a:p>
        </p:txBody>
      </p:sp>
      <p:sp>
        <p:nvSpPr>
          <p:cNvPr id="24590" name="Shape 73"/>
          <p:cNvSpPr>
            <a:spLocks noChangeArrowheads="1"/>
          </p:cNvSpPr>
          <p:nvPr/>
        </p:nvSpPr>
        <p:spPr bwMode="auto">
          <a:xfrm rot="-5400000">
            <a:off x="-210344" y="4974432"/>
            <a:ext cx="1025525" cy="420688"/>
          </a:xfrm>
          <a:prstGeom prst="rect">
            <a:avLst/>
          </a:prstGeom>
          <a:solidFill>
            <a:schemeClr val="bg2"/>
          </a:solidFill>
          <a:ln w="9525">
            <a:solidFill>
              <a:schemeClr val="tx2"/>
            </a:solidFill>
            <a:round/>
            <a:headEnd/>
            <a:tailEnd/>
          </a:ln>
        </p:spPr>
        <p:txBody>
          <a:bodyPr lIns="91425" tIns="91425" rIns="91425" bIns="91425" anchor="ctr"/>
          <a:lstStyle/>
          <a:p>
            <a:pPr algn="ctr" eaLnBrk="1" hangingPunct="1">
              <a:buClr>
                <a:srgbClr val="000000"/>
              </a:buClr>
              <a:buSzPct val="100000"/>
              <a:buFont typeface="Times New Roman" charset="0"/>
              <a:buNone/>
            </a:pPr>
            <a:r>
              <a:rPr lang="en-US" altLang="en-US" sz="1200"/>
              <a:t>Hub</a:t>
            </a:r>
          </a:p>
        </p:txBody>
      </p:sp>
      <p:cxnSp>
        <p:nvCxnSpPr>
          <p:cNvPr id="24591" name="Shape 74"/>
          <p:cNvCxnSpPr>
            <a:cxnSpLocks noChangeShapeType="1"/>
            <a:stCxn id="24577" idx="3"/>
            <a:endCxn id="24578" idx="1"/>
          </p:cNvCxnSpPr>
          <p:nvPr/>
        </p:nvCxnSpPr>
        <p:spPr bwMode="auto">
          <a:xfrm rot="10800000" flipH="1">
            <a:off x="1800225" y="1811338"/>
            <a:ext cx="250825" cy="1079500"/>
          </a:xfrm>
          <a:prstGeom prst="bentConnector3">
            <a:avLst>
              <a:gd name="adj1" fmla="val 50028"/>
            </a:avLst>
          </a:prstGeom>
          <a:noFill/>
          <a:ln w="9525">
            <a:solidFill>
              <a:schemeClr val="tx2"/>
            </a:solidFill>
            <a:round/>
            <a:headEnd type="none" w="lg" len="lg"/>
            <a:tailEnd type="triangle" w="lg" len="lg"/>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cxnSp>
      <p:cxnSp>
        <p:nvCxnSpPr>
          <p:cNvPr id="24592" name="Shape 75"/>
          <p:cNvCxnSpPr>
            <a:cxnSpLocks noChangeShapeType="1"/>
            <a:stCxn id="24578" idx="3"/>
            <a:endCxn id="24579" idx="1"/>
          </p:cNvCxnSpPr>
          <p:nvPr/>
        </p:nvCxnSpPr>
        <p:spPr bwMode="auto">
          <a:xfrm>
            <a:off x="3003550" y="1811338"/>
            <a:ext cx="217488" cy="1587"/>
          </a:xfrm>
          <a:prstGeom prst="bentConnector3">
            <a:avLst>
              <a:gd name="adj1" fmla="val 50014"/>
            </a:avLst>
          </a:prstGeom>
          <a:noFill/>
          <a:ln w="9525">
            <a:solidFill>
              <a:schemeClr val="tx2"/>
            </a:solidFill>
            <a:round/>
            <a:headEnd type="none" w="lg" len="lg"/>
            <a:tailEnd type="triangle" w="lg" len="lg"/>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cxnSp>
      <p:cxnSp>
        <p:nvCxnSpPr>
          <p:cNvPr id="24593" name="Shape 76"/>
          <p:cNvCxnSpPr>
            <a:cxnSpLocks noChangeShapeType="1"/>
            <a:stCxn id="24579" idx="3"/>
            <a:endCxn id="24580" idx="1"/>
          </p:cNvCxnSpPr>
          <p:nvPr/>
        </p:nvCxnSpPr>
        <p:spPr bwMode="auto">
          <a:xfrm>
            <a:off x="4267200" y="1811338"/>
            <a:ext cx="533400" cy="2146300"/>
          </a:xfrm>
          <a:prstGeom prst="bentConnector3">
            <a:avLst>
              <a:gd name="adj1" fmla="val 50000"/>
            </a:avLst>
          </a:prstGeom>
          <a:noFill/>
          <a:ln w="9525">
            <a:solidFill>
              <a:schemeClr val="tx2"/>
            </a:solidFill>
            <a:round/>
            <a:headEnd type="none" w="lg" len="lg"/>
            <a:tailEnd type="triangle" w="lg" len="lg"/>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cxnSp>
      <p:cxnSp>
        <p:nvCxnSpPr>
          <p:cNvPr id="24594" name="Shape 77"/>
          <p:cNvCxnSpPr>
            <a:cxnSpLocks noChangeShapeType="1"/>
            <a:stCxn id="24579" idx="2"/>
            <a:endCxn id="24583" idx="1"/>
          </p:cNvCxnSpPr>
          <p:nvPr/>
        </p:nvCxnSpPr>
        <p:spPr bwMode="auto">
          <a:xfrm rot="16200000" flipH="1">
            <a:off x="2677319" y="3129756"/>
            <a:ext cx="3189288" cy="1057275"/>
          </a:xfrm>
          <a:prstGeom prst="bentConnector2">
            <a:avLst/>
          </a:prstGeom>
          <a:noFill/>
          <a:ln w="28575">
            <a:solidFill>
              <a:schemeClr val="accent2"/>
            </a:solidFill>
            <a:round/>
            <a:headEnd type="none" w="lg" len="lg"/>
            <a:tailEnd type="triangle" w="lg" len="lg"/>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cxnSp>
      <p:cxnSp>
        <p:nvCxnSpPr>
          <p:cNvPr id="24595" name="Shape 78"/>
          <p:cNvCxnSpPr>
            <a:cxnSpLocks noChangeShapeType="1"/>
            <a:stCxn id="24579" idx="3"/>
            <a:endCxn id="24582" idx="0"/>
          </p:cNvCxnSpPr>
          <p:nvPr/>
        </p:nvCxnSpPr>
        <p:spPr bwMode="auto">
          <a:xfrm>
            <a:off x="4267200" y="1811338"/>
            <a:ext cx="4279900" cy="1908175"/>
          </a:xfrm>
          <a:prstGeom prst="bentConnector2">
            <a:avLst/>
          </a:prstGeom>
          <a:noFill/>
          <a:ln w="9525">
            <a:solidFill>
              <a:schemeClr val="tx2"/>
            </a:solidFill>
            <a:round/>
            <a:headEnd type="none" w="lg" len="lg"/>
            <a:tailEnd type="triangle" w="lg" len="lg"/>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cxnSp>
      <p:cxnSp>
        <p:nvCxnSpPr>
          <p:cNvPr id="24596" name="Shape 79"/>
          <p:cNvCxnSpPr>
            <a:cxnSpLocks noChangeShapeType="1"/>
            <a:stCxn id="24580" idx="0"/>
            <a:endCxn id="24581" idx="1"/>
          </p:cNvCxnSpPr>
          <p:nvPr/>
        </p:nvCxnSpPr>
        <p:spPr bwMode="auto">
          <a:xfrm rot="-5400000">
            <a:off x="5446713" y="2816225"/>
            <a:ext cx="814387" cy="963613"/>
          </a:xfrm>
          <a:prstGeom prst="bentConnector2">
            <a:avLst/>
          </a:prstGeom>
          <a:noFill/>
          <a:ln w="9525">
            <a:solidFill>
              <a:schemeClr val="tx2"/>
            </a:solidFill>
            <a:round/>
            <a:headEnd type="none" w="lg" len="lg"/>
            <a:tailEnd type="triangle" w="lg" len="lg"/>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cxnSp>
      <p:cxnSp>
        <p:nvCxnSpPr>
          <p:cNvPr id="24597" name="Shape 80"/>
          <p:cNvCxnSpPr>
            <a:cxnSpLocks noChangeShapeType="1"/>
            <a:endCxn id="24580" idx="3"/>
          </p:cNvCxnSpPr>
          <p:nvPr/>
        </p:nvCxnSpPr>
        <p:spPr bwMode="auto">
          <a:xfrm flipH="1">
            <a:off x="5943600" y="3143250"/>
            <a:ext cx="838200" cy="814388"/>
          </a:xfrm>
          <a:prstGeom prst="bentConnector3">
            <a:avLst>
              <a:gd name="adj1" fmla="val 1398"/>
            </a:avLst>
          </a:prstGeom>
          <a:noFill/>
          <a:ln w="9525">
            <a:solidFill>
              <a:schemeClr val="tx2"/>
            </a:solidFill>
            <a:round/>
            <a:headEnd type="none" w="lg" len="lg"/>
            <a:tailEnd type="triangle" w="lg" len="lg"/>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cxnSp>
      <p:cxnSp>
        <p:nvCxnSpPr>
          <p:cNvPr id="24598" name="Shape 81"/>
          <p:cNvCxnSpPr>
            <a:cxnSpLocks noChangeShapeType="1"/>
          </p:cNvCxnSpPr>
          <p:nvPr/>
        </p:nvCxnSpPr>
        <p:spPr bwMode="auto">
          <a:xfrm>
            <a:off x="5257800" y="4308475"/>
            <a:ext cx="0" cy="609600"/>
          </a:xfrm>
          <a:prstGeom prst="straightConnector1">
            <a:avLst/>
          </a:prstGeom>
          <a:noFill/>
          <a:ln w="9525">
            <a:solidFill>
              <a:schemeClr val="tx2"/>
            </a:solidFill>
            <a:round/>
            <a:headEnd type="none" w="lg" len="lg"/>
            <a:tailEnd type="triangle" w="lg" len="lg"/>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cxnSp>
      <p:cxnSp>
        <p:nvCxnSpPr>
          <p:cNvPr id="24599" name="Shape 82"/>
          <p:cNvCxnSpPr>
            <a:cxnSpLocks noChangeShapeType="1"/>
          </p:cNvCxnSpPr>
          <p:nvPr/>
        </p:nvCxnSpPr>
        <p:spPr bwMode="auto">
          <a:xfrm rot="10800000">
            <a:off x="5486400" y="4308475"/>
            <a:ext cx="0" cy="609600"/>
          </a:xfrm>
          <a:prstGeom prst="straightConnector1">
            <a:avLst/>
          </a:prstGeom>
          <a:noFill/>
          <a:ln w="9525">
            <a:solidFill>
              <a:schemeClr val="tx2"/>
            </a:solidFill>
            <a:round/>
            <a:headEnd type="none" w="lg" len="lg"/>
            <a:tailEnd type="triangle" w="lg" len="lg"/>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cxnSp>
      <p:cxnSp>
        <p:nvCxnSpPr>
          <p:cNvPr id="24600" name="Shape 83"/>
          <p:cNvCxnSpPr>
            <a:cxnSpLocks noChangeShapeType="1"/>
          </p:cNvCxnSpPr>
          <p:nvPr/>
        </p:nvCxnSpPr>
        <p:spPr bwMode="auto">
          <a:xfrm>
            <a:off x="5983288" y="4097338"/>
            <a:ext cx="2041525" cy="0"/>
          </a:xfrm>
          <a:prstGeom prst="straightConnector1">
            <a:avLst/>
          </a:prstGeom>
          <a:noFill/>
          <a:ln w="9525">
            <a:solidFill>
              <a:schemeClr val="tx2"/>
            </a:solidFill>
            <a:round/>
            <a:headEnd type="none" w="lg" len="lg"/>
            <a:tailEnd type="triangle" w="lg" len="lg"/>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cxnSp>
      <p:sp>
        <p:nvSpPr>
          <p:cNvPr id="24601" name="Shape 84"/>
          <p:cNvSpPr txBox="1">
            <a:spLocks noChangeArrowheads="1"/>
          </p:cNvSpPr>
          <p:nvPr/>
        </p:nvSpPr>
        <p:spPr bwMode="auto">
          <a:xfrm>
            <a:off x="5329238" y="2795588"/>
            <a:ext cx="919162" cy="493712"/>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lIns="91425" tIns="91425" rIns="91425" bIns="91425"/>
          <a:lstStyle/>
          <a:p>
            <a:pPr algn="ctr" eaLnBrk="1" hangingPunct="1">
              <a:buClr>
                <a:srgbClr val="000000"/>
              </a:buClr>
              <a:buSzPct val="100000"/>
              <a:buFont typeface="Times New Roman" charset="0"/>
              <a:buNone/>
            </a:pPr>
            <a:r>
              <a:rPr lang="en-US" altLang="en-US" sz="1100"/>
              <a:t>missing </a:t>
            </a:r>
          </a:p>
          <a:p>
            <a:pPr algn="ctr" eaLnBrk="1" hangingPunct="1">
              <a:buClr>
                <a:srgbClr val="000000"/>
              </a:buClr>
              <a:buSzPct val="100000"/>
              <a:buFont typeface="Times New Roman" charset="0"/>
              <a:buNone/>
            </a:pPr>
            <a:r>
              <a:rPr lang="en-US" altLang="en-US" sz="1100"/>
              <a:t>metadata/ annotation</a:t>
            </a:r>
          </a:p>
        </p:txBody>
      </p:sp>
      <p:sp>
        <p:nvSpPr>
          <p:cNvPr id="24602" name="Shape 85"/>
          <p:cNvSpPr txBox="1">
            <a:spLocks noChangeArrowheads="1"/>
          </p:cNvSpPr>
          <p:nvPr/>
        </p:nvSpPr>
        <p:spPr bwMode="auto">
          <a:xfrm>
            <a:off x="5943600" y="3336925"/>
            <a:ext cx="944563" cy="492125"/>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lIns="91425" tIns="91425" rIns="91425" bIns="91425"/>
          <a:lstStyle/>
          <a:p>
            <a:pPr algn="ctr" eaLnBrk="1" hangingPunct="1">
              <a:buClr>
                <a:srgbClr val="000000"/>
              </a:buClr>
              <a:buSzPct val="100000"/>
              <a:buFont typeface="Times New Roman" charset="0"/>
              <a:buNone/>
            </a:pPr>
            <a:r>
              <a:rPr lang="en-US" altLang="en-US" sz="1100"/>
              <a:t>amended </a:t>
            </a:r>
          </a:p>
          <a:p>
            <a:pPr algn="ctr" eaLnBrk="1" hangingPunct="1">
              <a:buClr>
                <a:srgbClr val="000000"/>
              </a:buClr>
              <a:buSzPct val="100000"/>
              <a:buFont typeface="Times New Roman" charset="0"/>
              <a:buNone/>
            </a:pPr>
            <a:r>
              <a:rPr lang="en-US" altLang="en-US" sz="1100"/>
              <a:t>metadata/ annotation</a:t>
            </a:r>
          </a:p>
        </p:txBody>
      </p:sp>
      <p:sp>
        <p:nvSpPr>
          <p:cNvPr id="24603" name="Shape 86"/>
          <p:cNvSpPr txBox="1">
            <a:spLocks noChangeArrowheads="1"/>
          </p:cNvSpPr>
          <p:nvPr/>
        </p:nvSpPr>
        <p:spPr bwMode="auto">
          <a:xfrm>
            <a:off x="4191000" y="4175125"/>
            <a:ext cx="1219200" cy="492125"/>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lIns="91425" tIns="91425" rIns="91425" bIns="91425"/>
          <a:lstStyle/>
          <a:p>
            <a:pPr algn="ctr" eaLnBrk="1" hangingPunct="1">
              <a:buClr>
                <a:srgbClr val="000000"/>
              </a:buClr>
              <a:buSzPct val="100000"/>
              <a:buFont typeface="Times New Roman" charset="0"/>
              <a:buNone/>
            </a:pPr>
            <a:r>
              <a:rPr lang="en-US" altLang="en-US" sz="1100"/>
              <a:t>need model extension</a:t>
            </a:r>
          </a:p>
        </p:txBody>
      </p:sp>
      <p:sp>
        <p:nvSpPr>
          <p:cNvPr id="24604" name="Shape 87"/>
          <p:cNvSpPr txBox="1">
            <a:spLocks noChangeArrowheads="1"/>
          </p:cNvSpPr>
          <p:nvPr/>
        </p:nvSpPr>
        <p:spPr bwMode="auto">
          <a:xfrm>
            <a:off x="5410200" y="4175125"/>
            <a:ext cx="990600" cy="492125"/>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lIns="91425" tIns="91425" rIns="91425" bIns="91425"/>
          <a:lstStyle/>
          <a:p>
            <a:pPr algn="ctr" eaLnBrk="1" hangingPunct="1">
              <a:buClr>
                <a:srgbClr val="000000"/>
              </a:buClr>
              <a:buSzPct val="100000"/>
              <a:buFont typeface="Times New Roman" charset="0"/>
              <a:buNone/>
            </a:pPr>
            <a:r>
              <a:rPr lang="en-US" altLang="en-US" sz="1100"/>
              <a:t>extended model</a:t>
            </a:r>
          </a:p>
        </p:txBody>
      </p:sp>
      <p:sp>
        <p:nvSpPr>
          <p:cNvPr id="88" name="Shape 88"/>
          <p:cNvSpPr txBox="1"/>
          <p:nvPr/>
        </p:nvSpPr>
        <p:spPr>
          <a:xfrm>
            <a:off x="4495800" y="1771650"/>
            <a:ext cx="2112963" cy="1143000"/>
          </a:xfrm>
          <a:prstGeom prst="rect">
            <a:avLst/>
          </a:prstGeom>
          <a:noFill/>
          <a:ln>
            <a:noFill/>
          </a:ln>
        </p:spPr>
        <p:txBody>
          <a:bodyPr lIns="91425" tIns="91425" rIns="91425" bIns="91425"/>
          <a:lstStyle/>
          <a:p>
            <a:pPr eaLnBrk="1" hangingPunct="1">
              <a:spcBef>
                <a:spcPts val="0"/>
              </a:spcBef>
              <a:buClr>
                <a:srgbClr val="000000"/>
              </a:buClr>
              <a:buSzPct val="100000"/>
              <a:buFont typeface="Times New Roman" charset="0"/>
              <a:buNone/>
              <a:defRPr/>
            </a:pPr>
            <a:r>
              <a:rPr lang="en" sz="1000" dirty="0">
                <a:solidFill>
                  <a:schemeClr val="tx1"/>
                </a:solidFill>
              </a:rPr>
              <a:t>- </a:t>
            </a:r>
            <a:r>
              <a:rPr lang="en" sz="1000" dirty="0" err="1">
                <a:solidFill>
                  <a:schemeClr val="tx1"/>
                </a:solidFill>
              </a:rPr>
              <a:t>RNASeq</a:t>
            </a:r>
            <a:r>
              <a:rPr lang="en" sz="1000" dirty="0">
                <a:solidFill>
                  <a:schemeClr val="tx1"/>
                </a:solidFill>
              </a:rPr>
              <a:t>: Samples</a:t>
            </a:r>
          </a:p>
          <a:p>
            <a:pPr eaLnBrk="1" hangingPunct="1">
              <a:spcBef>
                <a:spcPts val="0"/>
              </a:spcBef>
              <a:buClr>
                <a:srgbClr val="000000"/>
              </a:buClr>
              <a:buSzPct val="100000"/>
              <a:buFont typeface="Times New Roman" charset="0"/>
              <a:buNone/>
              <a:defRPr/>
            </a:pPr>
            <a:r>
              <a:rPr lang="en" sz="1000" dirty="0">
                <a:solidFill>
                  <a:schemeClr val="tx1"/>
                </a:solidFill>
              </a:rPr>
              <a:t>- </a:t>
            </a:r>
            <a:r>
              <a:rPr lang="en" sz="1000" dirty="0" smtClean="0">
                <a:solidFill>
                  <a:schemeClr val="tx1"/>
                </a:solidFill>
              </a:rPr>
              <a:t>Antibody tests</a:t>
            </a:r>
            <a:r>
              <a:rPr lang="en-US" sz="1000" dirty="0" smtClean="0">
                <a:solidFill>
                  <a:schemeClr val="tx1"/>
                </a:solidFill>
              </a:rPr>
              <a:t>, Antibodies</a:t>
            </a:r>
            <a:endParaRPr lang="en" sz="1000" dirty="0">
              <a:solidFill>
                <a:schemeClr val="tx1"/>
              </a:solidFill>
            </a:endParaRPr>
          </a:p>
          <a:p>
            <a:pPr eaLnBrk="1" hangingPunct="1">
              <a:spcBef>
                <a:spcPts val="0"/>
              </a:spcBef>
              <a:buClr>
                <a:srgbClr val="000000"/>
              </a:buClr>
              <a:buSzPct val="100000"/>
              <a:buFont typeface="Times New Roman" charset="0"/>
              <a:buNone/>
              <a:defRPr/>
            </a:pPr>
            <a:r>
              <a:rPr lang="en" sz="1000" dirty="0">
                <a:solidFill>
                  <a:schemeClr val="tx1"/>
                </a:solidFill>
              </a:rPr>
              <a:t>- Cell lines, Mouse strains</a:t>
            </a:r>
          </a:p>
          <a:p>
            <a:pPr indent="-69850" eaLnBrk="1" hangingPunct="1">
              <a:spcBef>
                <a:spcPts val="0"/>
              </a:spcBef>
              <a:buClr>
                <a:schemeClr val="dk1"/>
              </a:buClr>
              <a:buSzPts val="1100"/>
              <a:buFontTx/>
              <a:buChar char="-"/>
              <a:defRPr/>
            </a:pPr>
            <a:r>
              <a:rPr lang="en" sz="1000" dirty="0" smtClean="0">
                <a:solidFill>
                  <a:schemeClr val="tx1"/>
                </a:solidFill>
              </a:rPr>
              <a:t>IF </a:t>
            </a:r>
            <a:r>
              <a:rPr lang="en" sz="1000" dirty="0">
                <a:solidFill>
                  <a:schemeClr val="tx1"/>
                </a:solidFill>
              </a:rPr>
              <a:t>images</a:t>
            </a:r>
          </a:p>
          <a:p>
            <a:pPr eaLnBrk="1" hangingPunct="1">
              <a:spcBef>
                <a:spcPts val="0"/>
              </a:spcBef>
              <a:buClr>
                <a:srgbClr val="000000"/>
              </a:buClr>
              <a:buSzPct val="100000"/>
              <a:buFontTx/>
              <a:buChar char="-"/>
              <a:defRPr/>
            </a:pPr>
            <a:r>
              <a:rPr lang="en-US" sz="1000" dirty="0" smtClean="0">
                <a:solidFill>
                  <a:schemeClr val="tx1"/>
                </a:solidFill>
              </a:rPr>
              <a:t> </a:t>
            </a:r>
            <a:r>
              <a:rPr lang="en" sz="1000" dirty="0" smtClean="0">
                <a:solidFill>
                  <a:schemeClr val="tx1"/>
                </a:solidFill>
              </a:rPr>
              <a:t>ISH </a:t>
            </a:r>
            <a:r>
              <a:rPr lang="en" sz="1000" dirty="0">
                <a:solidFill>
                  <a:schemeClr val="tx1"/>
                </a:solidFill>
              </a:rPr>
              <a:t>specimens</a:t>
            </a:r>
          </a:p>
          <a:p>
            <a:pPr eaLnBrk="1" hangingPunct="1">
              <a:spcBef>
                <a:spcPts val="0"/>
              </a:spcBef>
              <a:buClr>
                <a:srgbClr val="000000"/>
              </a:buClr>
              <a:buSzPct val="100000"/>
              <a:buFont typeface="Times New Roman" charset="0"/>
              <a:buNone/>
              <a:defRPr/>
            </a:pPr>
            <a:endParaRPr sz="1000" dirty="0">
              <a:solidFill>
                <a:schemeClr val="tx1"/>
              </a:solidFill>
            </a:endParaRPr>
          </a:p>
        </p:txBody>
      </p:sp>
      <p:sp>
        <p:nvSpPr>
          <p:cNvPr id="24606" name="Shape 89"/>
          <p:cNvSpPr txBox="1">
            <a:spLocks noChangeArrowheads="1"/>
          </p:cNvSpPr>
          <p:nvPr/>
        </p:nvSpPr>
        <p:spPr bwMode="auto">
          <a:xfrm>
            <a:off x="6248400" y="1066800"/>
            <a:ext cx="2466975" cy="563562"/>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lIns="91425" tIns="91425" rIns="91425" bIns="91425"/>
          <a:lstStyle/>
          <a:p>
            <a:pPr eaLnBrk="1" hangingPunct="1">
              <a:buClr>
                <a:srgbClr val="000000"/>
              </a:buClr>
              <a:buSzPct val="100000"/>
              <a:buFont typeface="Times New Roman" charset="0"/>
              <a:buNone/>
            </a:pPr>
            <a:r>
              <a:rPr lang="en-US" altLang="en-US" sz="1000" dirty="0">
                <a:solidFill>
                  <a:schemeClr val="tx1"/>
                </a:solidFill>
              </a:rPr>
              <a:t>- </a:t>
            </a:r>
            <a:r>
              <a:rPr lang="en-US" altLang="en-US" sz="1000" dirty="0" err="1">
                <a:solidFill>
                  <a:schemeClr val="tx1"/>
                </a:solidFill>
              </a:rPr>
              <a:t>RNASeq</a:t>
            </a:r>
            <a:r>
              <a:rPr lang="en-US" altLang="en-US" sz="1000" dirty="0">
                <a:solidFill>
                  <a:schemeClr val="tx1"/>
                </a:solidFill>
              </a:rPr>
              <a:t>: Studies, Replicates, Single cell metrics, Files</a:t>
            </a:r>
            <a:endParaRPr lang="en-US" altLang="en-US" sz="1000" dirty="0" smtClean="0">
              <a:solidFill>
                <a:schemeClr val="tx1"/>
              </a:solidFill>
            </a:endParaRPr>
          </a:p>
          <a:p>
            <a:pPr eaLnBrk="1" hangingPunct="1">
              <a:buClr>
                <a:srgbClr val="000000"/>
              </a:buClr>
              <a:buSzPct val="100000"/>
              <a:buFontTx/>
              <a:buChar char="-"/>
            </a:pPr>
            <a:r>
              <a:rPr lang="en-US" altLang="en-US" sz="1000" dirty="0" smtClean="0">
                <a:solidFill>
                  <a:schemeClr val="tx1"/>
                </a:solidFill>
              </a:rPr>
              <a:t>IF </a:t>
            </a:r>
            <a:r>
              <a:rPr lang="en-US" altLang="en-US" sz="1000" dirty="0">
                <a:solidFill>
                  <a:schemeClr val="tx1"/>
                </a:solidFill>
              </a:rPr>
              <a:t>videos</a:t>
            </a:r>
            <a:r>
              <a:rPr lang="en-US" altLang="en-US" sz="1000" dirty="0" smtClean="0">
                <a:solidFill>
                  <a:schemeClr val="tx1"/>
                </a:solidFill>
              </a:rPr>
              <a:t> </a:t>
            </a:r>
          </a:p>
          <a:p>
            <a:pPr eaLnBrk="1" hangingPunct="1">
              <a:buClr>
                <a:srgbClr val="000000"/>
              </a:buClr>
              <a:buSzPct val="100000"/>
              <a:buFontTx/>
              <a:buChar char="-"/>
            </a:pPr>
            <a:r>
              <a:rPr lang="en-US" altLang="en-US" sz="1000" dirty="0" smtClean="0">
                <a:solidFill>
                  <a:schemeClr val="tx1"/>
                </a:solidFill>
              </a:rPr>
              <a:t>- Antibody test data sheets, test images</a:t>
            </a:r>
            <a:endParaRPr lang="en-US" altLang="en-US" sz="1000" dirty="0">
              <a:solidFill>
                <a:schemeClr val="tx1"/>
              </a:solidFill>
            </a:endParaRPr>
          </a:p>
        </p:txBody>
      </p:sp>
      <p:sp>
        <p:nvSpPr>
          <p:cNvPr id="24607" name="Shape 90"/>
          <p:cNvSpPr txBox="1">
            <a:spLocks noChangeArrowheads="1"/>
          </p:cNvSpPr>
          <p:nvPr/>
        </p:nvSpPr>
        <p:spPr bwMode="auto">
          <a:xfrm>
            <a:off x="2209800" y="2590800"/>
            <a:ext cx="1447800" cy="720725"/>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lIns="91425" tIns="91425" rIns="91425" bIns="91425"/>
          <a:lstStyle/>
          <a:p>
            <a:pPr eaLnBrk="1" hangingPunct="1">
              <a:buClr>
                <a:srgbClr val="000000"/>
              </a:buClr>
              <a:buSzPct val="100000"/>
              <a:buFontTx/>
              <a:buChar char="-"/>
            </a:pPr>
            <a:r>
              <a:rPr lang="en-US" altLang="en-US" sz="1000" dirty="0" smtClean="0">
                <a:solidFill>
                  <a:schemeClr val="tx1"/>
                </a:solidFill>
              </a:rPr>
              <a:t>Protocols</a:t>
            </a:r>
          </a:p>
          <a:p>
            <a:pPr eaLnBrk="1" hangingPunct="1">
              <a:buClr>
                <a:srgbClr val="000000"/>
              </a:buClr>
              <a:buSzPct val="100000"/>
              <a:buFontTx/>
              <a:buChar char="-"/>
            </a:pPr>
            <a:r>
              <a:rPr lang="en-US" altLang="en-US" sz="1000" dirty="0" smtClean="0">
                <a:solidFill>
                  <a:schemeClr val="tx1"/>
                </a:solidFill>
              </a:rPr>
              <a:t>Antibody </a:t>
            </a:r>
            <a:r>
              <a:rPr lang="en-US" altLang="en-US" sz="1000" dirty="0" smtClean="0">
                <a:solidFill>
                  <a:schemeClr val="tx1"/>
                </a:solidFill>
              </a:rPr>
              <a:t>Companies</a:t>
            </a:r>
          </a:p>
          <a:p>
            <a:pPr eaLnBrk="1" hangingPunct="1">
              <a:buClr>
                <a:srgbClr val="000000"/>
              </a:buClr>
              <a:buSzPct val="100000"/>
              <a:buFontTx/>
              <a:buChar char="-"/>
            </a:pPr>
            <a:r>
              <a:rPr lang="en-US" altLang="en-US" sz="1000" dirty="0" smtClean="0">
                <a:solidFill>
                  <a:schemeClr val="tx1"/>
                </a:solidFill>
              </a:rPr>
              <a:t>H&amp;E Images</a:t>
            </a:r>
            <a:endParaRPr lang="en-US" altLang="en-US" sz="1000" dirty="0" smtClean="0">
              <a:solidFill>
                <a:schemeClr val="tx1"/>
              </a:solidFill>
            </a:endParaRPr>
          </a:p>
          <a:p>
            <a:pPr eaLnBrk="1" hangingPunct="1">
              <a:buClr>
                <a:srgbClr val="000000"/>
              </a:buClr>
              <a:buSzPct val="100000"/>
              <a:buFont typeface="Times New Roman" charset="0"/>
              <a:buNone/>
            </a:pPr>
            <a:endParaRPr lang="en-US" altLang="en-US" sz="1000" dirty="0">
              <a:solidFill>
                <a:schemeClr val="tx1"/>
              </a:solidFill>
            </a:endParaRPr>
          </a:p>
        </p:txBody>
      </p:sp>
      <p:cxnSp>
        <p:nvCxnSpPr>
          <p:cNvPr id="24608" name="Shape 91"/>
          <p:cNvCxnSpPr>
            <a:cxnSpLocks noChangeShapeType="1"/>
          </p:cNvCxnSpPr>
          <p:nvPr/>
        </p:nvCxnSpPr>
        <p:spPr bwMode="auto">
          <a:xfrm>
            <a:off x="5943600" y="5372100"/>
            <a:ext cx="2057400" cy="0"/>
          </a:xfrm>
          <a:prstGeom prst="straightConnector1">
            <a:avLst/>
          </a:prstGeom>
          <a:noFill/>
          <a:ln w="9525">
            <a:solidFill>
              <a:schemeClr val="tx2"/>
            </a:solidFill>
            <a:round/>
            <a:headEnd type="none" w="lg" len="lg"/>
            <a:tailEnd type="triangle" w="lg" len="lg"/>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cxnSp>
      <p:cxnSp>
        <p:nvCxnSpPr>
          <p:cNvPr id="24609" name="Shape 92"/>
          <p:cNvCxnSpPr>
            <a:cxnSpLocks noChangeShapeType="1"/>
            <a:endCxn id="24581" idx="2"/>
          </p:cNvCxnSpPr>
          <p:nvPr/>
        </p:nvCxnSpPr>
        <p:spPr bwMode="auto">
          <a:xfrm rot="-5400000">
            <a:off x="5449888" y="3636962"/>
            <a:ext cx="1981200" cy="993775"/>
          </a:xfrm>
          <a:prstGeom prst="bentConnector3">
            <a:avLst>
              <a:gd name="adj1" fmla="val -97"/>
            </a:avLst>
          </a:prstGeom>
          <a:noFill/>
          <a:ln w="9525">
            <a:solidFill>
              <a:schemeClr val="tx2"/>
            </a:solidFill>
            <a:round/>
            <a:headEnd type="none" w="lg" len="lg"/>
            <a:tailEnd type="triangle" w="lg" len="lg"/>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cxnSp>
      <p:sp>
        <p:nvSpPr>
          <p:cNvPr id="24610" name="Shape 93"/>
          <p:cNvSpPr txBox="1">
            <a:spLocks noChangeArrowheads="1"/>
          </p:cNvSpPr>
          <p:nvPr/>
        </p:nvSpPr>
        <p:spPr bwMode="auto">
          <a:xfrm>
            <a:off x="6019800" y="4667250"/>
            <a:ext cx="1096963" cy="492125"/>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lIns="91425" tIns="91425" rIns="91425" bIns="91425"/>
          <a:lstStyle/>
          <a:p>
            <a:pPr algn="ctr" eaLnBrk="1" hangingPunct="1">
              <a:buClr>
                <a:srgbClr val="000000"/>
              </a:buClr>
              <a:buSzPct val="100000"/>
              <a:buFont typeface="Times New Roman" charset="0"/>
              <a:buNone/>
            </a:pPr>
            <a:r>
              <a:rPr lang="en-US" altLang="en-US" sz="1100"/>
              <a:t>missing </a:t>
            </a:r>
          </a:p>
          <a:p>
            <a:pPr algn="ctr" eaLnBrk="1" hangingPunct="1">
              <a:buClr>
                <a:srgbClr val="000000"/>
              </a:buClr>
              <a:buSzPct val="100000"/>
              <a:buFont typeface="Times New Roman" charset="0"/>
              <a:buNone/>
            </a:pPr>
            <a:r>
              <a:rPr lang="en-US" altLang="en-US" sz="1100"/>
              <a:t>(meta)data</a:t>
            </a:r>
          </a:p>
        </p:txBody>
      </p:sp>
      <p:cxnSp>
        <p:nvCxnSpPr>
          <p:cNvPr id="24611" name="Shape 94"/>
          <p:cNvCxnSpPr>
            <a:cxnSpLocks noChangeShapeType="1"/>
            <a:endCxn id="24583" idx="3"/>
          </p:cNvCxnSpPr>
          <p:nvPr/>
        </p:nvCxnSpPr>
        <p:spPr bwMode="auto">
          <a:xfrm rot="5400000">
            <a:off x="5505450" y="3595688"/>
            <a:ext cx="2095500" cy="1219200"/>
          </a:xfrm>
          <a:prstGeom prst="bentConnector2">
            <a:avLst/>
          </a:prstGeom>
          <a:noFill/>
          <a:ln w="9525">
            <a:solidFill>
              <a:schemeClr val="tx2"/>
            </a:solidFill>
            <a:round/>
            <a:headEnd type="none" w="lg" len="lg"/>
            <a:tailEnd type="triangle" w="lg" len="lg"/>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cxnSp>
      <p:sp>
        <p:nvSpPr>
          <p:cNvPr id="24612" name="Shape 95"/>
          <p:cNvSpPr txBox="1">
            <a:spLocks noChangeArrowheads="1"/>
          </p:cNvSpPr>
          <p:nvPr/>
        </p:nvSpPr>
        <p:spPr bwMode="auto">
          <a:xfrm>
            <a:off x="7080250" y="4667250"/>
            <a:ext cx="944563" cy="492125"/>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lIns="91425" tIns="91425" rIns="91425" bIns="91425"/>
          <a:lstStyle/>
          <a:p>
            <a:pPr algn="ctr" eaLnBrk="1" hangingPunct="1">
              <a:buClr>
                <a:srgbClr val="000000"/>
              </a:buClr>
              <a:buSzPct val="100000"/>
              <a:buFont typeface="Times New Roman" charset="0"/>
              <a:buNone/>
            </a:pPr>
            <a:r>
              <a:rPr lang="en-US" altLang="en-US" sz="1100"/>
              <a:t>amended </a:t>
            </a:r>
          </a:p>
          <a:p>
            <a:pPr algn="ctr" eaLnBrk="1" hangingPunct="1">
              <a:buClr>
                <a:srgbClr val="000000"/>
              </a:buClr>
              <a:buSzPct val="100000"/>
              <a:buFont typeface="Times New Roman" charset="0"/>
              <a:buNone/>
            </a:pPr>
            <a:r>
              <a:rPr lang="en-US" altLang="en-US" sz="1100"/>
              <a:t>(meta)data</a:t>
            </a:r>
          </a:p>
        </p:txBody>
      </p:sp>
      <p:grpSp>
        <p:nvGrpSpPr>
          <p:cNvPr id="2" name="Shape 96"/>
          <p:cNvGrpSpPr>
            <a:grpSpLocks/>
          </p:cNvGrpSpPr>
          <p:nvPr/>
        </p:nvGrpSpPr>
        <p:grpSpPr bwMode="auto">
          <a:xfrm>
            <a:off x="6053138" y="1171575"/>
            <a:ext cx="293687" cy="350838"/>
            <a:chOff x="6053353" y="314828"/>
            <a:chExt cx="293400" cy="351000"/>
          </a:xfrm>
        </p:grpSpPr>
        <p:sp>
          <p:nvSpPr>
            <p:cNvPr id="24621" name="Shape 97"/>
            <p:cNvSpPr>
              <a:spLocks noChangeArrowheads="1"/>
            </p:cNvSpPr>
            <p:nvPr/>
          </p:nvSpPr>
          <p:spPr bwMode="auto">
            <a:xfrm>
              <a:off x="6077359" y="388375"/>
              <a:ext cx="200400" cy="195600"/>
            </a:xfrm>
            <a:prstGeom prst="ellipse">
              <a:avLst/>
            </a:prstGeom>
            <a:solidFill>
              <a:srgbClr val="CFE2F3"/>
            </a:solidFill>
            <a:ln>
              <a:noFill/>
            </a:ln>
            <a:extLs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round/>
                  <a:headEnd/>
                  <a:tailEnd/>
                </a14:hiddenLine>
              </a:ext>
            </a:extLst>
          </p:spPr>
          <p:txBody>
            <a:bodyPr lIns="91425" tIns="91425" rIns="91425" bIns="91425" anchor="ctr"/>
            <a:lstStyle/>
            <a:p>
              <a:pPr eaLnBrk="1" hangingPunct="1">
                <a:buClr>
                  <a:srgbClr val="000000"/>
                </a:buClr>
                <a:buSzPct val="100000"/>
                <a:buFont typeface="Times New Roman" charset="0"/>
                <a:buNone/>
              </a:pPr>
              <a:endParaRPr lang="en-US" altLang="en-US"/>
            </a:p>
          </p:txBody>
        </p:sp>
        <p:sp>
          <p:nvSpPr>
            <p:cNvPr id="24622" name="Shape 98"/>
            <p:cNvSpPr txBox="1">
              <a:spLocks noChangeArrowheads="1"/>
            </p:cNvSpPr>
            <p:nvPr/>
          </p:nvSpPr>
          <p:spPr bwMode="auto">
            <a:xfrm>
              <a:off x="6053353" y="314828"/>
              <a:ext cx="293400" cy="351000"/>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lIns="91425" tIns="91425" rIns="91425" bIns="91425"/>
            <a:lstStyle/>
            <a:p>
              <a:pPr eaLnBrk="1" hangingPunct="1">
                <a:buClr>
                  <a:srgbClr val="000000"/>
                </a:buClr>
                <a:buSzPct val="100000"/>
                <a:buFont typeface="Times New Roman" charset="0"/>
                <a:buNone/>
              </a:pPr>
              <a:r>
                <a:rPr lang="en-US" altLang="en-US" sz="1000">
                  <a:solidFill>
                    <a:srgbClr val="0000FF"/>
                  </a:solidFill>
                </a:rPr>
                <a:t>1</a:t>
              </a:r>
            </a:p>
          </p:txBody>
        </p:sp>
      </p:grpSp>
      <p:grpSp>
        <p:nvGrpSpPr>
          <p:cNvPr id="3" name="Shape 99"/>
          <p:cNvGrpSpPr>
            <a:grpSpLocks/>
          </p:cNvGrpSpPr>
          <p:nvPr/>
        </p:nvGrpSpPr>
        <p:grpSpPr bwMode="auto">
          <a:xfrm>
            <a:off x="4491038" y="1447800"/>
            <a:ext cx="293687" cy="350838"/>
            <a:chOff x="1506668" y="255653"/>
            <a:chExt cx="293400" cy="351000"/>
          </a:xfrm>
        </p:grpSpPr>
        <p:sp>
          <p:nvSpPr>
            <p:cNvPr id="24619" name="Shape 100"/>
            <p:cNvSpPr>
              <a:spLocks noChangeArrowheads="1"/>
            </p:cNvSpPr>
            <p:nvPr/>
          </p:nvSpPr>
          <p:spPr bwMode="auto">
            <a:xfrm>
              <a:off x="1530675" y="329200"/>
              <a:ext cx="200400" cy="195600"/>
            </a:xfrm>
            <a:prstGeom prst="ellipse">
              <a:avLst/>
            </a:prstGeom>
            <a:solidFill>
              <a:srgbClr val="CFE2F3"/>
            </a:solidFill>
            <a:ln>
              <a:noFill/>
            </a:ln>
            <a:extLs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round/>
                  <a:headEnd/>
                  <a:tailEnd/>
                </a14:hiddenLine>
              </a:ext>
            </a:extLst>
          </p:spPr>
          <p:txBody>
            <a:bodyPr lIns="91425" tIns="91425" rIns="91425" bIns="91425" anchor="ctr"/>
            <a:lstStyle/>
            <a:p>
              <a:pPr eaLnBrk="1" hangingPunct="1">
                <a:buClr>
                  <a:srgbClr val="000000"/>
                </a:buClr>
                <a:buSzPct val="100000"/>
                <a:buFont typeface="Times New Roman" charset="0"/>
                <a:buNone/>
              </a:pPr>
              <a:endParaRPr lang="en-US" altLang="en-US"/>
            </a:p>
          </p:txBody>
        </p:sp>
        <p:sp>
          <p:nvSpPr>
            <p:cNvPr id="24620" name="Shape 101"/>
            <p:cNvSpPr txBox="1">
              <a:spLocks noChangeArrowheads="1"/>
            </p:cNvSpPr>
            <p:nvPr/>
          </p:nvSpPr>
          <p:spPr bwMode="auto">
            <a:xfrm>
              <a:off x="1506668" y="255653"/>
              <a:ext cx="293400" cy="351000"/>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lIns="91425" tIns="91425" rIns="91425" bIns="91425"/>
            <a:lstStyle/>
            <a:p>
              <a:pPr eaLnBrk="1" hangingPunct="1">
                <a:buClr>
                  <a:srgbClr val="000000"/>
                </a:buClr>
                <a:buSzPct val="100000"/>
                <a:buFont typeface="Times New Roman" charset="0"/>
                <a:buNone/>
              </a:pPr>
              <a:r>
                <a:rPr lang="en-US" altLang="en-US" sz="1000">
                  <a:solidFill>
                    <a:srgbClr val="0000FF"/>
                  </a:solidFill>
                </a:rPr>
                <a:t>2</a:t>
              </a:r>
            </a:p>
          </p:txBody>
        </p:sp>
      </p:grpSp>
      <p:grpSp>
        <p:nvGrpSpPr>
          <p:cNvPr id="4" name="Shape 102"/>
          <p:cNvGrpSpPr>
            <a:grpSpLocks/>
          </p:cNvGrpSpPr>
          <p:nvPr/>
        </p:nvGrpSpPr>
        <p:grpSpPr bwMode="auto">
          <a:xfrm>
            <a:off x="3124200" y="2362200"/>
            <a:ext cx="293688" cy="350838"/>
            <a:chOff x="3195380" y="1276112"/>
            <a:chExt cx="293400" cy="351000"/>
          </a:xfrm>
        </p:grpSpPr>
        <p:sp>
          <p:nvSpPr>
            <p:cNvPr id="24617" name="Shape 103"/>
            <p:cNvSpPr>
              <a:spLocks noChangeArrowheads="1"/>
            </p:cNvSpPr>
            <p:nvPr/>
          </p:nvSpPr>
          <p:spPr bwMode="auto">
            <a:xfrm>
              <a:off x="3219387" y="1349659"/>
              <a:ext cx="200400" cy="195600"/>
            </a:xfrm>
            <a:prstGeom prst="ellipse">
              <a:avLst/>
            </a:prstGeom>
            <a:solidFill>
              <a:srgbClr val="CFE2F3"/>
            </a:solidFill>
            <a:ln>
              <a:noFill/>
            </a:ln>
            <a:extLs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round/>
                  <a:headEnd/>
                  <a:tailEnd/>
                </a14:hiddenLine>
              </a:ext>
            </a:extLst>
          </p:spPr>
          <p:txBody>
            <a:bodyPr lIns="91425" tIns="91425" rIns="91425" bIns="91425" anchor="ctr"/>
            <a:lstStyle/>
            <a:p>
              <a:pPr eaLnBrk="1" hangingPunct="1">
                <a:buClr>
                  <a:srgbClr val="000000"/>
                </a:buClr>
                <a:buSzPct val="100000"/>
                <a:buFont typeface="Times New Roman" charset="0"/>
                <a:buNone/>
              </a:pPr>
              <a:endParaRPr lang="en-US" altLang="en-US"/>
            </a:p>
          </p:txBody>
        </p:sp>
        <p:sp>
          <p:nvSpPr>
            <p:cNvPr id="24618" name="Shape 104"/>
            <p:cNvSpPr txBox="1">
              <a:spLocks noChangeArrowheads="1"/>
            </p:cNvSpPr>
            <p:nvPr/>
          </p:nvSpPr>
          <p:spPr bwMode="auto">
            <a:xfrm>
              <a:off x="3195380" y="1276112"/>
              <a:ext cx="293400" cy="351000"/>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lIns="91425" tIns="91425" rIns="91425" bIns="91425"/>
            <a:lstStyle/>
            <a:p>
              <a:pPr eaLnBrk="1" hangingPunct="1">
                <a:buClr>
                  <a:srgbClr val="000000"/>
                </a:buClr>
                <a:buSzPct val="100000"/>
                <a:buFont typeface="Times New Roman" charset="0"/>
                <a:buNone/>
              </a:pPr>
              <a:r>
                <a:rPr lang="en-US" altLang="en-US" sz="1000">
                  <a:solidFill>
                    <a:srgbClr val="0000FF"/>
                  </a:solidFill>
                </a:rPr>
                <a:t>3</a:t>
              </a:r>
            </a:p>
          </p:txBody>
        </p:sp>
      </p:grpSp>
      <p:sp>
        <p:nvSpPr>
          <p:cNvPr id="24616" name="Text Box 1"/>
          <p:cNvSpPr txBox="1">
            <a:spLocks noChangeArrowheads="1"/>
          </p:cNvSpPr>
          <p:nvPr/>
        </p:nvSpPr>
        <p:spPr bwMode="auto">
          <a:xfrm>
            <a:off x="457200" y="274638"/>
            <a:ext cx="8229600" cy="1143000"/>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nchor="ctr"/>
          <a:lstStyle>
            <a:lvl1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algn="ctr" eaLnBrk="1" hangingPunct="1">
              <a:buClrTx/>
              <a:buFontTx/>
              <a:buNone/>
            </a:pPr>
            <a:r>
              <a:rPr lang="en-US" altLang="en-US" sz="4400">
                <a:solidFill>
                  <a:srgbClr val="990000"/>
                </a:solidFill>
                <a:latin typeface="Calibri" charset="0"/>
              </a:rPr>
              <a:t>Curation Workflow</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27650" name="Text Box 1"/>
          <p:cNvSpPr txBox="1">
            <a:spLocks noChangeArrowheads="1"/>
          </p:cNvSpPr>
          <p:nvPr/>
        </p:nvSpPr>
        <p:spPr bwMode="auto">
          <a:xfrm>
            <a:off x="457200" y="274638"/>
            <a:ext cx="8229600" cy="1143000"/>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nchor="ctr"/>
          <a:lstStyle/>
          <a:p>
            <a:pPr eaLnBrk="1" hangingPunct="1">
              <a:buClr>
                <a:srgbClr val="000000"/>
              </a:buClr>
              <a:buSzPct val="100000"/>
              <a:buFont typeface="Times New Roman" charset="0"/>
              <a:buNone/>
            </a:pPr>
            <a:endParaRPr lang="en-US" altLang="en-US"/>
          </a:p>
        </p:txBody>
      </p:sp>
      <p:sp>
        <p:nvSpPr>
          <p:cNvPr id="27651" name="Text Box 2"/>
          <p:cNvSpPr txBox="1">
            <a:spLocks noChangeArrowheads="1"/>
          </p:cNvSpPr>
          <p:nvPr/>
        </p:nvSpPr>
        <p:spPr bwMode="auto">
          <a:xfrm>
            <a:off x="457200" y="1600200"/>
            <a:ext cx="8229600" cy="4525963"/>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lstStyle>
            <a:lvl1pPr marL="342900" indent="-339725">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128"/>
              </a:defRPr>
            </a:lvl1pPr>
            <a:lvl2pPr>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128"/>
              </a:defRPr>
            </a:lvl2pPr>
            <a:lvl3pPr>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128"/>
              </a:defRPr>
            </a:lvl3pPr>
            <a:lvl4pPr>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128"/>
              </a:defRPr>
            </a:lvl4pPr>
            <a:lvl5pPr>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128"/>
              </a:defRPr>
            </a:lvl5pPr>
            <a:lvl6pPr marL="2514600" indent="-228600" defTabSz="457200" eaLnBrk="0" fontAlgn="base" hangingPunct="0">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128"/>
              </a:defRPr>
            </a:lvl6pPr>
            <a:lvl7pPr marL="2971800" indent="-228600" defTabSz="457200" eaLnBrk="0" fontAlgn="base" hangingPunct="0">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128"/>
              </a:defRPr>
            </a:lvl7pPr>
            <a:lvl8pPr marL="3429000" indent="-228600" defTabSz="457200" eaLnBrk="0" fontAlgn="base" hangingPunct="0">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128"/>
              </a:defRPr>
            </a:lvl8pPr>
            <a:lvl9pPr marL="3886200" indent="-228600" defTabSz="457200" eaLnBrk="0" fontAlgn="base" hangingPunct="0">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128"/>
              </a:defRPr>
            </a:lvl9pPr>
          </a:lstStyle>
          <a:p>
            <a:pPr algn="ctr" eaLnBrk="1" hangingPunct="1">
              <a:spcBef>
                <a:spcPts val="1500"/>
              </a:spcBef>
              <a:buClrTx/>
              <a:buFontTx/>
              <a:buNone/>
            </a:pPr>
            <a:r>
              <a:rPr lang="en-US" altLang="en-US" sz="6000">
                <a:solidFill>
                  <a:srgbClr val="990000"/>
                </a:solidFill>
                <a:latin typeface="Calibri" charset="0"/>
              </a:rPr>
              <a:t>Demonstration</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31746" name="Text Box 1"/>
          <p:cNvSpPr txBox="1">
            <a:spLocks noChangeArrowheads="1"/>
          </p:cNvSpPr>
          <p:nvPr/>
        </p:nvSpPr>
        <p:spPr bwMode="auto">
          <a:xfrm>
            <a:off x="457200" y="274638"/>
            <a:ext cx="8229600" cy="1143000"/>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nchor="ctr"/>
          <a:lstStyle>
            <a:lvl1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algn="ctr" eaLnBrk="1" hangingPunct="1">
              <a:buClrTx/>
              <a:buFontTx/>
              <a:buNone/>
            </a:pPr>
            <a:r>
              <a:rPr lang="en-US" altLang="en-US" sz="4400" dirty="0" smtClean="0">
                <a:solidFill>
                  <a:srgbClr val="990000"/>
                </a:solidFill>
                <a:latin typeface="Calibri" charset="0"/>
              </a:rPr>
              <a:t>Resources</a:t>
            </a:r>
            <a:endParaRPr lang="en-US" altLang="en-US" sz="4400" dirty="0">
              <a:solidFill>
                <a:srgbClr val="990000"/>
              </a:solidFill>
              <a:latin typeface="Calibri" charset="0"/>
            </a:endParaRPr>
          </a:p>
        </p:txBody>
      </p:sp>
      <p:sp>
        <p:nvSpPr>
          <p:cNvPr id="31747" name="Text Box 2"/>
          <p:cNvSpPr txBox="1">
            <a:spLocks noChangeArrowheads="1"/>
          </p:cNvSpPr>
          <p:nvPr/>
        </p:nvSpPr>
        <p:spPr bwMode="auto">
          <a:xfrm>
            <a:off x="457200" y="1600200"/>
            <a:ext cx="8229600" cy="4525963"/>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lstStyle>
            <a:lvl1pPr marL="339725" indent="-339725">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charset="0"/>
                <a:ea typeface="ＭＳ Ｐゴシック" charset="-128"/>
              </a:defRPr>
            </a:lvl1pPr>
            <a:lvl2pPr>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charset="0"/>
                <a:ea typeface="ＭＳ Ｐゴシック" charset="-128"/>
              </a:defRPr>
            </a:lvl2pPr>
            <a:lvl3pPr>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charset="0"/>
                <a:ea typeface="ＭＳ Ｐゴシック" charset="-128"/>
              </a:defRPr>
            </a:lvl3pPr>
            <a:lvl4pPr>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charset="0"/>
                <a:ea typeface="ＭＳ Ｐゴシック" charset="-128"/>
              </a:defRPr>
            </a:lvl4pPr>
            <a:lvl5pPr>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charset="0"/>
                <a:ea typeface="ＭＳ Ｐゴシック" charset="-128"/>
              </a:defRPr>
            </a:lvl5pPr>
            <a:lvl6pPr marL="2514600" indent="-228600" defTabSz="4572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charset="0"/>
                <a:ea typeface="ＭＳ Ｐゴシック" charset="-128"/>
              </a:defRPr>
            </a:lvl6pPr>
            <a:lvl7pPr marL="2971800" indent="-228600" defTabSz="4572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charset="0"/>
                <a:ea typeface="ＭＳ Ｐゴシック" charset="-128"/>
              </a:defRPr>
            </a:lvl7pPr>
            <a:lvl8pPr marL="3429000" indent="-228600" defTabSz="4572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charset="0"/>
                <a:ea typeface="ＭＳ Ｐゴシック" charset="-128"/>
              </a:defRPr>
            </a:lvl8pPr>
            <a:lvl9pPr marL="3886200" indent="-228600" defTabSz="4572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charset="0"/>
                <a:ea typeface="ＭＳ Ｐゴシック" charset="-128"/>
              </a:defRPr>
            </a:lvl9pPr>
          </a:lstStyle>
          <a:p>
            <a:pPr eaLnBrk="1" hangingPunct="1">
              <a:spcBef>
                <a:spcPts val="800"/>
              </a:spcBef>
              <a:buClr>
                <a:srgbClr val="990000"/>
              </a:buClr>
              <a:buFont typeface="Arial" charset="0"/>
              <a:buChar char="•"/>
            </a:pPr>
            <a:r>
              <a:rPr lang="en-US" altLang="en-US" sz="3200" dirty="0" smtClean="0">
                <a:solidFill>
                  <a:srgbClr val="990000"/>
                </a:solidFill>
                <a:latin typeface="Calibri" charset="0"/>
              </a:rPr>
              <a:t>Additional information (including documentation and videos) is at </a:t>
            </a:r>
            <a:r>
              <a:rPr lang="en-US" altLang="en-US" sz="3200" dirty="0">
                <a:solidFill>
                  <a:srgbClr val="990000"/>
                </a:solidFill>
                <a:latin typeface="Calibri" charset="0"/>
                <a:hlinkClick r:id="rId3"/>
              </a:rPr>
              <a:t>https://github.com/informatics-isi-edu/rbk-public/wiki</a:t>
            </a:r>
          </a:p>
          <a:p>
            <a:pPr eaLnBrk="1" hangingPunct="1">
              <a:spcBef>
                <a:spcPts val="800"/>
              </a:spcBef>
              <a:buClr>
                <a:srgbClr val="990000"/>
              </a:buClr>
              <a:buFont typeface="Arial" charset="0"/>
              <a:buChar char="•"/>
            </a:pPr>
            <a:r>
              <a:rPr lang="en-US" altLang="en-US" sz="3200" dirty="0">
                <a:solidFill>
                  <a:srgbClr val="990000"/>
                </a:solidFill>
                <a:latin typeface="Calibri" charset="0"/>
              </a:rPr>
              <a:t>Feedback/questions: </a:t>
            </a:r>
            <a:r>
              <a:rPr lang="en-US" altLang="en-US" sz="3200" dirty="0" smtClean="0">
                <a:solidFill>
                  <a:srgbClr val="990000"/>
                </a:solidFill>
                <a:latin typeface="Calibri" charset="0"/>
                <a:hlinkClick r:id="rId4"/>
              </a:rPr>
              <a:t>help@rebuildingakidney.org</a:t>
            </a:r>
            <a:r>
              <a:rPr lang="en-US" altLang="en-US" sz="3200" dirty="0" smtClean="0">
                <a:solidFill>
                  <a:srgbClr val="990000"/>
                </a:solidFill>
                <a:latin typeface="Calibri" charset="0"/>
              </a:rPr>
              <a:t> or </a:t>
            </a:r>
            <a:r>
              <a:rPr lang="en-US" altLang="en-US" sz="3200" dirty="0" smtClean="0">
                <a:solidFill>
                  <a:srgbClr val="990000"/>
                </a:solidFill>
                <a:latin typeface="Calibri" charset="0"/>
                <a:hlinkClick r:id="rId5"/>
              </a:rPr>
              <a:t>help@gudmap.org</a:t>
            </a:r>
            <a:r>
              <a:rPr lang="en-US" altLang="en-US" sz="3200" dirty="0" smtClean="0">
                <a:solidFill>
                  <a:srgbClr val="990000"/>
                </a:solidFill>
                <a:latin typeface="Calibri" charset="0"/>
              </a:rPr>
              <a:t> </a:t>
            </a:r>
            <a:endParaRPr lang="en-US" altLang="en-US" sz="3200" dirty="0">
              <a:solidFill>
                <a:srgbClr val="990000"/>
              </a:solidFill>
              <a:latin typeface="Calibri"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990000"/>
      </a:hlink>
      <a:folHlink>
        <a:srgbClr val="990000"/>
      </a:folHlink>
    </a:clrScheme>
    <a:fontScheme name="Office Theme">
      <a:majorFont>
        <a:latin typeface="Calibri"/>
        <a:ea typeface="ＭＳ Ｐゴシック"/>
        <a:cs typeface="ＭＳ Ｐゴシック"/>
      </a:majorFont>
      <a:minorFont>
        <a:latin typeface="Calibri"/>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xmlns:a="http://schemas.openxmlformats.org/drawingml/2006/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charset="0"/>
          <a:buNone/>
          <a:tabLst/>
          <a:defRPr kumimoji="0" lang="en-GB" sz="2400" b="0" i="0" u="none" strike="noStrike" cap="none" normalizeH="0" baseline="0">
            <a:ln>
              <a:noFill/>
            </a:ln>
            <a:solidFill>
              <a:schemeClr val="bg1"/>
            </a:solidFill>
            <a:effectLst/>
            <a:latin typeface="Arial" charset="0"/>
            <a:ea typeface="ＭＳ Ｐゴシック"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xmlns:a="http://schemas.openxmlformats.org/drawingml/2006/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charset="0"/>
          <a:buNone/>
          <a:tabLst/>
          <a:defRPr kumimoji="0" lang="en-GB" sz="2400" b="0" i="0" u="none" strike="noStrike" cap="none" normalizeH="0" baseline="0">
            <a:ln>
              <a:noFill/>
            </a:ln>
            <a:solidFill>
              <a:schemeClr val="bg1"/>
            </a:solidFill>
            <a:effectLst/>
            <a:latin typeface="Arial" charset="0"/>
            <a:ea typeface="ＭＳ Ｐゴシック"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a="http://schemas.openxmlformats.org/drawingml/2006/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2626</TotalTime>
  <Words>859</Words>
  <Application>Microsoft Macintosh PowerPoint</Application>
  <PresentationFormat>On-screen Show (4:3)</PresentationFormat>
  <Paragraphs>88</Paragraphs>
  <Slides>9</Slides>
  <Notes>9</Notes>
  <HiddenSlides>0</HiddenSlides>
  <MMClips>0</MMClips>
  <ScaleCrop>false</ScaleCrop>
  <HeadingPairs>
    <vt:vector size="4" baseType="variant">
      <vt:variant>
        <vt:lpstr>Design Template</vt:lpstr>
      </vt:variant>
      <vt:variant>
        <vt:i4>1</vt:i4>
      </vt:variant>
      <vt:variant>
        <vt:lpstr>Slide Titles</vt:lpstr>
      </vt:variant>
      <vt:variant>
        <vt:i4>9</vt:i4>
      </vt:variant>
    </vt:vector>
  </HeadingPairs>
  <TitlesOfParts>
    <vt:vector size="10" baseType="lpstr">
      <vt:lpstr>Office Theme</vt:lpstr>
      <vt:lpstr>Slide 1</vt:lpstr>
      <vt:lpstr>Slide 2</vt:lpstr>
      <vt:lpstr>Slide 3</vt:lpstr>
      <vt:lpstr>Slide 4</vt:lpstr>
      <vt:lpstr>Data Model Overview</vt:lpstr>
      <vt:lpstr>Histological Image Schema (Detailed)</vt:lpstr>
      <vt:lpstr>Slide 7</vt:lpstr>
      <vt:lpstr>Slide 8</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uscadmin</dc:creator>
  <cp:lastModifiedBy>Laura Pearlman</cp:lastModifiedBy>
  <cp:revision>77</cp:revision>
  <cp:lastPrinted>1601-01-01T00:00:00Z</cp:lastPrinted>
  <dcterms:created xsi:type="dcterms:W3CDTF">2017-12-12T20:49:48Z</dcterms:created>
  <dcterms:modified xsi:type="dcterms:W3CDTF">2017-12-12T22:54:10Z</dcterms:modified>
</cp:coreProperties>
</file>