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84" r:id="rId2"/>
    <p:sldId id="265" r:id="rId3"/>
    <p:sldId id="278" r:id="rId4"/>
    <p:sldId id="294" r:id="rId5"/>
    <p:sldId id="282" r:id="rId6"/>
    <p:sldId id="264" r:id="rId7"/>
    <p:sldId id="287" r:id="rId8"/>
    <p:sldId id="298" r:id="rId9"/>
    <p:sldId id="266" r:id="rId10"/>
    <p:sldId id="260" r:id="rId11"/>
    <p:sldId id="261" r:id="rId12"/>
    <p:sldId id="267" r:id="rId13"/>
    <p:sldId id="263" r:id="rId14"/>
    <p:sldId id="289" r:id="rId15"/>
    <p:sldId id="290" r:id="rId16"/>
    <p:sldId id="269" r:id="rId17"/>
    <p:sldId id="256" r:id="rId18"/>
    <p:sldId id="258" r:id="rId19"/>
    <p:sldId id="299" r:id="rId20"/>
    <p:sldId id="296" r:id="rId21"/>
    <p:sldId id="300" r:id="rId22"/>
    <p:sldId id="285" r:id="rId23"/>
    <p:sldId id="283" r:id="rId24"/>
    <p:sldId id="301" r:id="rId25"/>
    <p:sldId id="281" r:id="rId26"/>
    <p:sldId id="288" r:id="rId27"/>
    <p:sldId id="302" r:id="rId28"/>
    <p:sldId id="279" r:id="rId29"/>
    <p:sldId id="262" r:id="rId30"/>
    <p:sldId id="297" r:id="rId31"/>
    <p:sldId id="303" r:id="rId32"/>
    <p:sldId id="292" r:id="rId33"/>
    <p:sldId id="291" r:id="rId34"/>
    <p:sldId id="304" r:id="rId35"/>
    <p:sldId id="295" r:id="rId36"/>
    <p:sldId id="276" r:id="rId37"/>
    <p:sldId id="270" r:id="rId38"/>
    <p:sldId id="271" r:id="rId39"/>
    <p:sldId id="277" r:id="rId40"/>
    <p:sldId id="273" r:id="rId41"/>
    <p:sldId id="274" r:id="rId42"/>
    <p:sldId id="275" r:id="rId43"/>
    <p:sldId id="305" r:id="rId44"/>
    <p:sldId id="293" r:id="rId4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1" autoAdjust="0"/>
    <p:restoredTop sz="95280" autoAdjust="0"/>
  </p:normalViewPr>
  <p:slideViewPr>
    <p:cSldViewPr snapToGrid="0">
      <p:cViewPr varScale="1">
        <p:scale>
          <a:sx n="110" d="100"/>
          <a:sy n="110" d="100"/>
        </p:scale>
        <p:origin x="162" y="1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4F52E-653C-429F-990A-1E425193A93A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513AE-D901-4EFF-9169-5E77BA93932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39333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513AE-D901-4EFF-9169-5E77BA93932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6874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513AE-D901-4EFF-9169-5E77BA93932A}" type="slidenum">
              <a:rPr lang="de-DE" smtClean="0"/>
              <a:t>22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594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513AE-D901-4EFF-9169-5E77BA93932A}" type="slidenum">
              <a:rPr lang="de-DE" smtClean="0"/>
              <a:t>23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5649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513AE-D901-4EFF-9169-5E77BA93932A}" type="slidenum">
              <a:rPr lang="de-DE" smtClean="0"/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999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8513AE-D901-4EFF-9169-5E77BA93932A}" type="slidenum">
              <a:rPr lang="de-DE" smtClean="0"/>
              <a:t>38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0747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DD05-DA09-4BD0-949A-F665A8FA3FD9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1143-5AD8-4B8A-9A6F-1A97063F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1254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DD05-DA09-4BD0-949A-F665A8FA3FD9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1143-5AD8-4B8A-9A6F-1A97063F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2877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DD05-DA09-4BD0-949A-F665A8FA3FD9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1143-5AD8-4B8A-9A6F-1A97063F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9813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DD05-DA09-4BD0-949A-F665A8FA3FD9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1143-5AD8-4B8A-9A6F-1A97063F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8818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DD05-DA09-4BD0-949A-F665A8FA3FD9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1143-5AD8-4B8A-9A6F-1A97063F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9090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DD05-DA09-4BD0-949A-F665A8FA3FD9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1143-5AD8-4B8A-9A6F-1A97063F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1575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DD05-DA09-4BD0-949A-F665A8FA3FD9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1143-5AD8-4B8A-9A6F-1A97063F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221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DD05-DA09-4BD0-949A-F665A8FA3FD9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1143-5AD8-4B8A-9A6F-1A97063F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206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DD05-DA09-4BD0-949A-F665A8FA3FD9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1143-5AD8-4B8A-9A6F-1A97063F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314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DD05-DA09-4BD0-949A-F665A8FA3FD9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1143-5AD8-4B8A-9A6F-1A97063F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966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ADD05-DA09-4BD0-949A-F665A8FA3FD9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1143-5AD8-4B8A-9A6F-1A97063F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463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DD05-DA09-4BD0-949A-F665A8FA3FD9}" type="datetimeFigureOut">
              <a:rPr lang="de-DE" smtClean="0"/>
              <a:t>13.01.2017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41143-5AD8-4B8A-9A6F-1A97063F2A5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7910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slide" Target="slide3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" Target="slide16.xml"/><Relationship Id="rId5" Type="http://schemas.openxmlformats.org/officeDocument/2006/relationships/slide" Target="slide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slide" Target="slide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0017" y="3766316"/>
            <a:ext cx="5155106" cy="2520000"/>
          </a:xfrm>
          <a:prstGeom prst="rect">
            <a:avLst/>
          </a:prstGeom>
        </p:spPr>
      </p:pic>
      <p:pic>
        <p:nvPicPr>
          <p:cNvPr id="19" name="Grafik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8300" y="876483"/>
            <a:ext cx="5159217" cy="2520000"/>
          </a:xfrm>
          <a:prstGeom prst="rect">
            <a:avLst/>
          </a:prstGeom>
        </p:spPr>
      </p:pic>
      <p:pic>
        <p:nvPicPr>
          <p:cNvPr id="3" name="Grafik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393" y="876483"/>
            <a:ext cx="5149057" cy="2520000"/>
          </a:xfrm>
          <a:prstGeom prst="rect">
            <a:avLst/>
          </a:prstGeom>
        </p:spPr>
      </p:pic>
      <p:sp>
        <p:nvSpPr>
          <p:cNvPr id="9" name="Gefaltete Ecke 8"/>
          <p:cNvSpPr/>
          <p:nvPr/>
        </p:nvSpPr>
        <p:spPr>
          <a:xfrm>
            <a:off x="1746600" y="1376462"/>
            <a:ext cx="3044758" cy="1760706"/>
          </a:xfrm>
          <a:prstGeom prst="foldedCorner">
            <a:avLst>
              <a:gd name="adj" fmla="val 2771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Studenten</a:t>
            </a:r>
          </a:p>
          <a:p>
            <a:pPr algn="ctr"/>
            <a:r>
              <a:rPr lang="de-DE" sz="2800" b="1" dirty="0"/>
              <a:t>Sicht</a:t>
            </a:r>
          </a:p>
        </p:txBody>
      </p:sp>
      <p:sp>
        <p:nvSpPr>
          <p:cNvPr id="10" name="Gefaltete Ecke 9"/>
          <p:cNvSpPr/>
          <p:nvPr/>
        </p:nvSpPr>
        <p:spPr>
          <a:xfrm>
            <a:off x="7345530" y="1376462"/>
            <a:ext cx="3044758" cy="1760706"/>
          </a:xfrm>
          <a:prstGeom prst="foldedCorner">
            <a:avLst>
              <a:gd name="adj" fmla="val 2771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Professoren</a:t>
            </a:r>
          </a:p>
          <a:p>
            <a:pPr algn="ctr"/>
            <a:r>
              <a:rPr lang="de-DE" sz="2800" b="1" dirty="0"/>
              <a:t>Sicht</a:t>
            </a:r>
          </a:p>
        </p:txBody>
      </p:sp>
      <p:sp>
        <p:nvSpPr>
          <p:cNvPr id="11" name="Gefaltete Ecke 10"/>
          <p:cNvSpPr/>
          <p:nvPr/>
        </p:nvSpPr>
        <p:spPr>
          <a:xfrm>
            <a:off x="4519744" y="4250986"/>
            <a:ext cx="3044758" cy="1760706"/>
          </a:xfrm>
          <a:prstGeom prst="foldedCorner">
            <a:avLst>
              <a:gd name="adj" fmla="val 27716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800" b="1" dirty="0"/>
              <a:t>Sekretariats</a:t>
            </a:r>
          </a:p>
          <a:p>
            <a:pPr algn="ctr"/>
            <a:r>
              <a:rPr lang="de-DE" sz="2800" b="1" dirty="0"/>
              <a:t>Sicht</a:t>
            </a:r>
          </a:p>
        </p:txBody>
      </p:sp>
      <p:sp>
        <p:nvSpPr>
          <p:cNvPr id="16" name="Rechteck 15">
            <a:hlinkClick r:id="rId5" action="ppaction://hlinksldjump"/>
          </p:cNvPr>
          <p:cNvSpPr/>
          <p:nvPr/>
        </p:nvSpPr>
        <p:spPr>
          <a:xfrm>
            <a:off x="694450" y="877185"/>
            <a:ext cx="5166000" cy="2519298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>
            <a:hlinkClick r:id="rId6" action="ppaction://hlinksldjump"/>
          </p:cNvPr>
          <p:cNvSpPr/>
          <p:nvPr/>
        </p:nvSpPr>
        <p:spPr>
          <a:xfrm>
            <a:off x="6281517" y="876483"/>
            <a:ext cx="5166000" cy="2519298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hlinkClick r:id="rId7" action="ppaction://hlinksldjump"/>
          </p:cNvPr>
          <p:cNvSpPr/>
          <p:nvPr/>
        </p:nvSpPr>
        <p:spPr>
          <a:xfrm>
            <a:off x="3459123" y="3757292"/>
            <a:ext cx="5166000" cy="2519298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8204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Anmeldung Bachelorarbeit</a:t>
            </a:r>
          </a:p>
        </p:txBody>
      </p:sp>
      <p:sp>
        <p:nvSpPr>
          <p:cNvPr id="11" name="Rechteck: abgerundete Ecken 10"/>
          <p:cNvSpPr/>
          <p:nvPr/>
        </p:nvSpPr>
        <p:spPr>
          <a:xfrm>
            <a:off x="4467497" y="2098766"/>
            <a:ext cx="4519748" cy="330926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SAP Integration im Hochschulwiki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011680" y="2079563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Titel der Bachelorarbeit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011681" y="2980233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Beginn der Arbeit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011681" y="3493223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Abgabe der Arbeit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98" y="3001137"/>
            <a:ext cx="2150736" cy="32752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498" y="3512424"/>
            <a:ext cx="2150736" cy="327523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2011680" y="4004503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Anfertigung</a:t>
            </a: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467497" y="4066585"/>
            <a:ext cx="246584" cy="24516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234" y="4066585"/>
            <a:ext cx="252421" cy="245167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808" y="4066584"/>
            <a:ext cx="252421" cy="245167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4714081" y="4004503"/>
            <a:ext cx="114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Im Hause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6870655" y="4004503"/>
            <a:ext cx="114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Im Ausland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9032376" y="4004503"/>
            <a:ext cx="114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Bei Fa. </a:t>
            </a:r>
          </a:p>
        </p:txBody>
      </p:sp>
      <p:sp>
        <p:nvSpPr>
          <p:cNvPr id="30" name="Rechteck: abgerundete Ecken 29"/>
          <p:cNvSpPr/>
          <p:nvPr/>
        </p:nvSpPr>
        <p:spPr>
          <a:xfrm>
            <a:off x="9781850" y="4051196"/>
            <a:ext cx="1896345" cy="245167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2011681" y="2528623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Erstkorrektor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4467496" y="2552130"/>
            <a:ext cx="2873830" cy="330926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Herr Prof. Dr. Gerten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7432561" y="2527429"/>
            <a:ext cx="89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Kürzel</a:t>
            </a:r>
          </a:p>
        </p:txBody>
      </p:sp>
      <p:sp>
        <p:nvSpPr>
          <p:cNvPr id="32" name="Rechteck: abgerundete Ecken 31"/>
          <p:cNvSpPr/>
          <p:nvPr/>
        </p:nvSpPr>
        <p:spPr>
          <a:xfrm>
            <a:off x="8329952" y="2544216"/>
            <a:ext cx="657294" cy="330926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GRT</a:t>
            </a:r>
          </a:p>
        </p:txBody>
      </p:sp>
      <p:grpSp>
        <p:nvGrpSpPr>
          <p:cNvPr id="33" name="Gruppieren 32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34" name="Rechteck 33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9" name="Textfeld 38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Student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4623049" y="5459281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Senden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779623" y="5459281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Abbrechen</a:t>
            </a:r>
          </a:p>
        </p:txBody>
      </p:sp>
    </p:spTree>
    <p:extLst>
      <p:ext uri="{BB962C8B-B14F-4D97-AF65-F5344CB8AC3E}">
        <p14:creationId xmlns:p14="http://schemas.microsoft.com/office/powerpoint/2010/main" val="2998616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Anmeldung Bachelorarbeit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2001384" y="4453563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Bestätigung Firma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1256" y="4472766"/>
            <a:ext cx="1337581" cy="330926"/>
          </a:xfrm>
          <a:prstGeom prst="rect">
            <a:avLst/>
          </a:prstGeom>
        </p:spPr>
      </p:pic>
      <p:sp>
        <p:nvSpPr>
          <p:cNvPr id="33" name="Rechteck: abgerundete Ecken 32"/>
          <p:cNvSpPr/>
          <p:nvPr/>
        </p:nvSpPr>
        <p:spPr>
          <a:xfrm>
            <a:off x="4467496" y="4472766"/>
            <a:ext cx="3213463" cy="330926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9" name="Rechteck: abgerundete Ecken 48"/>
          <p:cNvSpPr/>
          <p:nvPr/>
        </p:nvSpPr>
        <p:spPr>
          <a:xfrm>
            <a:off x="4467497" y="2098766"/>
            <a:ext cx="4519748" cy="330926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SAP Integration im Hochschulwiki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2011680" y="2079563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Titel der Bachelorarbeit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2011681" y="2980233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Beginn der Arbeit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2011681" y="3493223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Abgabe der Arbeit</a:t>
            </a:r>
          </a:p>
        </p:txBody>
      </p:sp>
      <p:pic>
        <p:nvPicPr>
          <p:cNvPr id="53" name="Grafik 5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498" y="3001137"/>
            <a:ext cx="2150736" cy="327523"/>
          </a:xfrm>
          <a:prstGeom prst="rect">
            <a:avLst/>
          </a:prstGeom>
        </p:spPr>
      </p:pic>
      <p:pic>
        <p:nvPicPr>
          <p:cNvPr id="54" name="Grafik 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498" y="3512424"/>
            <a:ext cx="2150736" cy="327523"/>
          </a:xfrm>
          <a:prstGeom prst="rect">
            <a:avLst/>
          </a:prstGeom>
        </p:spPr>
      </p:pic>
      <p:sp>
        <p:nvSpPr>
          <p:cNvPr id="55" name="Textfeld 54"/>
          <p:cNvSpPr txBox="1"/>
          <p:nvPr/>
        </p:nvSpPr>
        <p:spPr>
          <a:xfrm>
            <a:off x="2011680" y="4004503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Anfertigung</a:t>
            </a:r>
          </a:p>
        </p:txBody>
      </p:sp>
      <p:pic>
        <p:nvPicPr>
          <p:cNvPr id="57" name="Grafik 5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234" y="4066585"/>
            <a:ext cx="252421" cy="245167"/>
          </a:xfrm>
          <a:prstGeom prst="rect">
            <a:avLst/>
          </a:prstGeom>
        </p:spPr>
      </p:pic>
      <p:sp>
        <p:nvSpPr>
          <p:cNvPr id="59" name="Textfeld 58"/>
          <p:cNvSpPr txBox="1"/>
          <p:nvPr/>
        </p:nvSpPr>
        <p:spPr>
          <a:xfrm>
            <a:off x="4714081" y="4004503"/>
            <a:ext cx="114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Im Hause</a:t>
            </a:r>
          </a:p>
        </p:txBody>
      </p:sp>
      <p:sp>
        <p:nvSpPr>
          <p:cNvPr id="60" name="Textfeld 59"/>
          <p:cNvSpPr txBox="1"/>
          <p:nvPr/>
        </p:nvSpPr>
        <p:spPr>
          <a:xfrm>
            <a:off x="6870655" y="4004503"/>
            <a:ext cx="114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Im Ausland</a:t>
            </a:r>
          </a:p>
        </p:txBody>
      </p:sp>
      <p:sp>
        <p:nvSpPr>
          <p:cNvPr id="61" name="Textfeld 60"/>
          <p:cNvSpPr txBox="1"/>
          <p:nvPr/>
        </p:nvSpPr>
        <p:spPr>
          <a:xfrm>
            <a:off x="9032376" y="4004503"/>
            <a:ext cx="114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Bei Fa. </a:t>
            </a:r>
          </a:p>
        </p:txBody>
      </p:sp>
      <p:sp>
        <p:nvSpPr>
          <p:cNvPr id="62" name="Rechteck: abgerundete Ecken 61"/>
          <p:cNvSpPr/>
          <p:nvPr/>
        </p:nvSpPr>
        <p:spPr>
          <a:xfrm>
            <a:off x="9781850" y="4051196"/>
            <a:ext cx="1896345" cy="245167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3" name="Textfeld 62"/>
          <p:cNvSpPr txBox="1"/>
          <p:nvPr/>
        </p:nvSpPr>
        <p:spPr>
          <a:xfrm>
            <a:off x="2011681" y="2528623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Erstkorrektor</a:t>
            </a:r>
          </a:p>
        </p:txBody>
      </p:sp>
      <p:sp>
        <p:nvSpPr>
          <p:cNvPr id="64" name="Rechteck: abgerundete Ecken 63"/>
          <p:cNvSpPr/>
          <p:nvPr/>
        </p:nvSpPr>
        <p:spPr>
          <a:xfrm>
            <a:off x="4467496" y="2552130"/>
            <a:ext cx="2873830" cy="330926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Herr Prof. Dr. Gerten</a:t>
            </a:r>
          </a:p>
        </p:txBody>
      </p:sp>
      <p:sp>
        <p:nvSpPr>
          <p:cNvPr id="65" name="Textfeld 64"/>
          <p:cNvSpPr txBox="1"/>
          <p:nvPr/>
        </p:nvSpPr>
        <p:spPr>
          <a:xfrm>
            <a:off x="7432561" y="2527429"/>
            <a:ext cx="897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Kürzel</a:t>
            </a:r>
          </a:p>
        </p:txBody>
      </p:sp>
      <p:sp>
        <p:nvSpPr>
          <p:cNvPr id="66" name="Rechteck: abgerundete Ecken 65"/>
          <p:cNvSpPr/>
          <p:nvPr/>
        </p:nvSpPr>
        <p:spPr>
          <a:xfrm>
            <a:off x="8329952" y="2544216"/>
            <a:ext cx="657294" cy="330926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GRT</a:t>
            </a:r>
          </a:p>
        </p:txBody>
      </p:sp>
      <p:pic>
        <p:nvPicPr>
          <p:cNvPr id="67" name="Grafik 6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V="1">
            <a:off x="8785792" y="4066585"/>
            <a:ext cx="246584" cy="245167"/>
          </a:xfrm>
          <a:prstGeom prst="rect">
            <a:avLst/>
          </a:prstGeom>
        </p:spPr>
      </p:pic>
      <p:pic>
        <p:nvPicPr>
          <p:cNvPr id="68" name="Grafik 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4579" y="4075294"/>
            <a:ext cx="252421" cy="245167"/>
          </a:xfrm>
          <a:prstGeom prst="rect">
            <a:avLst/>
          </a:prstGeom>
        </p:spPr>
      </p:pic>
      <p:grpSp>
        <p:nvGrpSpPr>
          <p:cNvPr id="72" name="Gruppieren 71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73" name="Rechteck 72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4" name="Gruppieren 73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75" name="Rechteck 74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6" name="Rechteck 75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2" name="Textfeld 31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Student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4623049" y="5459281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Senden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6779623" y="5459281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Abbrechen</a:t>
            </a:r>
          </a:p>
        </p:txBody>
      </p:sp>
    </p:spTree>
    <p:extLst>
      <p:ext uri="{BB962C8B-B14F-4D97-AF65-F5344CB8AC3E}">
        <p14:creationId xmlns:p14="http://schemas.microsoft.com/office/powerpoint/2010/main" val="790254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hteck 44"/>
          <p:cNvSpPr/>
          <p:nvPr/>
        </p:nvSpPr>
        <p:spPr>
          <a:xfrm>
            <a:off x="254000" y="1851744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Ihre Arbeiten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Ihr Workspace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16" name="Rechteck 15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915747"/>
              </p:ext>
            </p:extLst>
          </p:nvPr>
        </p:nvGraphicFramePr>
        <p:xfrm>
          <a:off x="265575" y="2329265"/>
          <a:ext cx="11667639" cy="399123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83310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2997843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805651">
                  <a:extLst>
                    <a:ext uri="{9D8B030D-6E8A-4147-A177-3AD203B41FA5}">
                      <a16:colId xmlns:a16="http://schemas.microsoft.com/office/drawing/2014/main" val="3752713814"/>
                    </a:ext>
                  </a:extLst>
                </a:gridCol>
                <a:gridCol w="1377387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val="3572541357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697606595"/>
                    </a:ext>
                  </a:extLst>
                </a:gridCol>
                <a:gridCol w="703721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2176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90000" marR="90000" marT="0" marB="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Bezeichnung</a:t>
                      </a: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Betreuer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Status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Beginn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Ende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Benachrichtigungen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Details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388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Bachelorarbeit</a:t>
                      </a:r>
                    </a:p>
                  </a:txBody>
                  <a:tcPr marL="90000" marR="90000" marT="90000" marB="90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SAP Integration im Hochschulwiki</a:t>
                      </a:r>
                    </a:p>
                  </a:txBody>
                  <a:tcPr marL="90000" marR="90000" marT="90000" marB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Herr Prof. Dr. Gerten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laufend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01.01.2017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01.06.2017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keine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90031"/>
                  </a:ext>
                </a:extLst>
              </a:tr>
              <a:tr h="3384883"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</a:tbl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14" y="2644472"/>
            <a:ext cx="184772" cy="18477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Student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53383" y="1346835"/>
            <a:ext cx="1819275" cy="38243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Bachelorarbeit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175589" y="1345565"/>
            <a:ext cx="1819275" cy="38370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Masterarbeit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sp>
        <p:nvSpPr>
          <p:cNvPr id="20" name="Auf der gleichen Seite des Rechtecks liegende Ecken abrunden 19"/>
          <p:cNvSpPr/>
          <p:nvPr/>
        </p:nvSpPr>
        <p:spPr>
          <a:xfrm rot="10800000" flipV="1">
            <a:off x="251331" y="1693623"/>
            <a:ext cx="1819275" cy="915681"/>
          </a:xfrm>
          <a:prstGeom prst="round2SameRect">
            <a:avLst>
              <a:gd name="adj1" fmla="val 0"/>
              <a:gd name="adj2" fmla="val 91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  <a:tabLst>
                <a:tab pos="1612900" algn="r"/>
              </a:tabLst>
            </a:pPr>
            <a:endParaRPr lang="de-DE" sz="1600" dirty="0"/>
          </a:p>
        </p:txBody>
      </p:sp>
      <p:sp>
        <p:nvSpPr>
          <p:cNvPr id="22" name="Rechteck 21"/>
          <p:cNvSpPr/>
          <p:nvPr/>
        </p:nvSpPr>
        <p:spPr>
          <a:xfrm>
            <a:off x="290935" y="1812027"/>
            <a:ext cx="1729480" cy="51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  <a:tabLst>
                <a:tab pos="1612900" algn="r"/>
              </a:tabLst>
            </a:pPr>
            <a:r>
              <a:rPr lang="de-DE" dirty="0"/>
              <a:t>neu</a:t>
            </a:r>
          </a:p>
          <a:p>
            <a:pPr algn="r">
              <a:tabLst>
                <a:tab pos="1612900" algn="r"/>
              </a:tabLst>
            </a:pPr>
            <a:r>
              <a:rPr lang="de-DE" dirty="0">
                <a:effectLst>
                  <a:glow rad="228600">
                    <a:srgbClr val="002060">
                      <a:alpha val="40000"/>
                    </a:srgbClr>
                  </a:glow>
                </a:effectLst>
              </a:rPr>
              <a:t>verlängern</a:t>
            </a:r>
          </a:p>
        </p:txBody>
      </p:sp>
    </p:spTree>
    <p:extLst>
      <p:ext uri="{BB962C8B-B14F-4D97-AF65-F5344CB8AC3E}">
        <p14:creationId xmlns:p14="http://schemas.microsoft.com/office/powerpoint/2010/main" val="627318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Verlängerung Bachelorarbeit</a:t>
            </a:r>
          </a:p>
        </p:txBody>
      </p:sp>
      <p:sp>
        <p:nvSpPr>
          <p:cNvPr id="26" name="Rechteck 25"/>
          <p:cNvSpPr/>
          <p:nvPr/>
        </p:nvSpPr>
        <p:spPr>
          <a:xfrm>
            <a:off x="256052" y="147320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Verlängerbare Arbeiten</a:t>
            </a:r>
          </a:p>
        </p:txBody>
      </p:sp>
      <p:graphicFrame>
        <p:nvGraphicFramePr>
          <p:cNvPr id="27" name="Tabel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6584270"/>
              </p:ext>
            </p:extLst>
          </p:nvPr>
        </p:nvGraphicFramePr>
        <p:xfrm>
          <a:off x="265575" y="1950721"/>
          <a:ext cx="11667807" cy="55678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56265">
                  <a:extLst>
                    <a:ext uri="{9D8B030D-6E8A-4147-A177-3AD203B41FA5}">
                      <a16:colId xmlns:a16="http://schemas.microsoft.com/office/drawing/2014/main" val="4229702310"/>
                    </a:ext>
                  </a:extLst>
                </a:gridCol>
                <a:gridCol w="2783840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874928">
                  <a:extLst>
                    <a:ext uri="{9D8B030D-6E8A-4147-A177-3AD203B41FA5}">
                      <a16:colId xmlns:a16="http://schemas.microsoft.com/office/drawing/2014/main" val="3752713814"/>
                    </a:ext>
                  </a:extLst>
                </a:gridCol>
                <a:gridCol w="1634717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572541357"/>
                    </a:ext>
                  </a:extLst>
                </a:gridCol>
                <a:gridCol w="1208232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13630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90000" marR="90000" marT="0" marB="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Bezeichnung</a:t>
                      </a: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Betreuer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Status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Beginn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Ende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Details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343429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SAP Integration im Hochschulwiki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Herr Prof. Dr. Gerten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laufend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01.01.2017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01.06.2017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</a:tbl>
          </a:graphicData>
        </a:graphic>
      </p:graphicFrame>
      <p:pic>
        <p:nvPicPr>
          <p:cNvPr id="28" name="Grafik 2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006" y="2245684"/>
            <a:ext cx="184772" cy="184772"/>
          </a:xfrm>
          <a:prstGeom prst="rect">
            <a:avLst/>
          </a:prstGeom>
        </p:spPr>
      </p:pic>
      <p:sp>
        <p:nvSpPr>
          <p:cNvPr id="32" name="Textfeld 31"/>
          <p:cNvSpPr txBox="1"/>
          <p:nvPr/>
        </p:nvSpPr>
        <p:spPr>
          <a:xfrm>
            <a:off x="343403" y="3271526"/>
            <a:ext cx="36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Verlängerungszeitraum (in Wochen):</a:t>
            </a:r>
          </a:p>
        </p:txBody>
      </p:sp>
      <p:sp>
        <p:nvSpPr>
          <p:cNvPr id="33" name="Textfeld 32"/>
          <p:cNvSpPr txBox="1"/>
          <p:nvPr/>
        </p:nvSpPr>
        <p:spPr>
          <a:xfrm>
            <a:off x="343403" y="2770244"/>
            <a:ext cx="300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Ursprünglicher Abgabetermin:</a:t>
            </a:r>
          </a:p>
        </p:txBody>
      </p:sp>
      <p:sp>
        <p:nvSpPr>
          <p:cNvPr id="34" name="Rechteck: abgerundete Ecken 33"/>
          <p:cNvSpPr/>
          <p:nvPr/>
        </p:nvSpPr>
        <p:spPr>
          <a:xfrm>
            <a:off x="4529951" y="3271527"/>
            <a:ext cx="3129364" cy="369332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5" name="Rechteck: abgerundete Ecken 34"/>
          <p:cNvSpPr/>
          <p:nvPr/>
        </p:nvSpPr>
        <p:spPr>
          <a:xfrm>
            <a:off x="4529951" y="2770244"/>
            <a:ext cx="3129364" cy="369332"/>
          </a:xfrm>
          <a:prstGeom prst="round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01.06.2017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36" name="Rechteck 35"/>
          <p:cNvSpPr/>
          <p:nvPr/>
        </p:nvSpPr>
        <p:spPr>
          <a:xfrm>
            <a:off x="265575" y="4371865"/>
            <a:ext cx="7393740" cy="1958450"/>
          </a:xfrm>
          <a:prstGeom prst="rect">
            <a:avLst/>
          </a:prstGeom>
          <a:solidFill>
            <a:schemeClr val="bg1"/>
          </a:solidFill>
          <a:effectLst>
            <a:innerShdw blurRad="381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37" name="Textfeld 36"/>
          <p:cNvSpPr txBox="1"/>
          <p:nvPr/>
        </p:nvSpPr>
        <p:spPr>
          <a:xfrm>
            <a:off x="343403" y="3768853"/>
            <a:ext cx="150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Kommentar:</a:t>
            </a:r>
          </a:p>
        </p:txBody>
      </p:sp>
      <p:grpSp>
        <p:nvGrpSpPr>
          <p:cNvPr id="40" name="Gruppieren 39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41" name="Rechteck 40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42" name="Gruppieren 41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43" name="Rechteck 42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3" name="Abgerundetes Rechteck 22"/>
          <p:cNvSpPr/>
          <p:nvPr/>
        </p:nvSpPr>
        <p:spPr>
          <a:xfrm>
            <a:off x="8952330" y="5954215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Beantragen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10601619" y="5954215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Abbrechen</a:t>
            </a:r>
          </a:p>
        </p:txBody>
      </p:sp>
      <p:sp>
        <p:nvSpPr>
          <p:cNvPr id="20" name="Textfeld 19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961906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Ihr Workspace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16" name="Rechteck 15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5" name="Rechteck 44"/>
          <p:cNvSpPr/>
          <p:nvPr/>
        </p:nvSpPr>
        <p:spPr>
          <a:xfrm>
            <a:off x="254000" y="1851744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Ihre Arbeiten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2493"/>
              </p:ext>
            </p:extLst>
          </p:nvPr>
        </p:nvGraphicFramePr>
        <p:xfrm>
          <a:off x="265575" y="2329265"/>
          <a:ext cx="11667639" cy="399123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83310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2997843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805651">
                  <a:extLst>
                    <a:ext uri="{9D8B030D-6E8A-4147-A177-3AD203B41FA5}">
                      <a16:colId xmlns:a16="http://schemas.microsoft.com/office/drawing/2014/main" val="3752713814"/>
                    </a:ext>
                  </a:extLst>
                </a:gridCol>
                <a:gridCol w="1377387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val="3572541357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697606595"/>
                    </a:ext>
                  </a:extLst>
                </a:gridCol>
                <a:gridCol w="703721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21764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90000" marR="90000" marT="0" marB="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Bezeichnung</a:t>
                      </a: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Betreuer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Status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Beginn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Ende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Benachrichtigungen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Details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3886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Bachelorarbeit</a:t>
                      </a:r>
                    </a:p>
                  </a:txBody>
                  <a:tcPr marL="90000" marR="90000" marT="90000" marB="90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SAP Integration im Hochschulwiki</a:t>
                      </a:r>
                    </a:p>
                  </a:txBody>
                  <a:tcPr marL="90000" marR="90000" marT="90000" marB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Herr Prof. Dr. Gerten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laufend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01.01.2017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01.06.2017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90031"/>
                  </a:ext>
                </a:extLst>
              </a:tr>
              <a:tr h="3384883"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</a:tbl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14" y="2644472"/>
            <a:ext cx="184772" cy="18477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Student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53383" y="1346835"/>
            <a:ext cx="1819275" cy="38243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Bachelorarbeit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175589" y="1345565"/>
            <a:ext cx="1819275" cy="38370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Masterarbeit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sp>
        <p:nvSpPr>
          <p:cNvPr id="19" name="Abgerundete rechteckige Legende 18"/>
          <p:cNvSpPr/>
          <p:nvPr/>
        </p:nvSpPr>
        <p:spPr>
          <a:xfrm>
            <a:off x="10261516" y="2641611"/>
            <a:ext cx="312517" cy="196770"/>
          </a:xfrm>
          <a:prstGeom prst="wedgeRoundRectCallout">
            <a:avLst>
              <a:gd name="adj1" fmla="val -72684"/>
              <a:gd name="adj2" fmla="val 21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620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hteck 19"/>
          <p:cNvSpPr/>
          <p:nvPr/>
        </p:nvSpPr>
        <p:spPr>
          <a:xfrm>
            <a:off x="253999" y="2339614"/>
            <a:ext cx="11677161" cy="39900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Ihr Workspace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16" name="Rechteck 15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7" name="Textfeld 16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Student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53383" y="1346835"/>
            <a:ext cx="1819275" cy="38243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Bachelorarbeit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175589" y="1345565"/>
            <a:ext cx="1819275" cy="38370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Masterarbeit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sp>
        <p:nvSpPr>
          <p:cNvPr id="2" name="Rechteck 1"/>
          <p:cNvSpPr/>
          <p:nvPr/>
        </p:nvSpPr>
        <p:spPr>
          <a:xfrm>
            <a:off x="480291" y="2629849"/>
            <a:ext cx="11218373" cy="232060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252000" rtlCol="0" anchor="b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oder per </a:t>
            </a:r>
            <a:r>
              <a:rPr lang="de-DE" b="1" dirty="0" err="1">
                <a:solidFill>
                  <a:schemeClr val="tx1"/>
                </a:solidFill>
              </a:rPr>
              <a:t>drag</a:t>
            </a:r>
            <a:r>
              <a:rPr lang="de-DE" b="1" dirty="0">
                <a:solidFill>
                  <a:schemeClr val="tx1"/>
                </a:solidFill>
              </a:rPr>
              <a:t> &amp; </a:t>
            </a:r>
            <a:r>
              <a:rPr lang="de-DE" b="1" dirty="0" err="1">
                <a:solidFill>
                  <a:schemeClr val="tx1"/>
                </a:solidFill>
              </a:rPr>
              <a:t>drop</a:t>
            </a:r>
            <a:r>
              <a:rPr lang="de-DE" b="1" dirty="0">
                <a:solidFill>
                  <a:schemeClr val="tx1"/>
                </a:solidFill>
              </a:rPr>
              <a:t> </a:t>
            </a:r>
            <a:r>
              <a:rPr lang="de-DE" dirty="0">
                <a:solidFill>
                  <a:schemeClr val="tx1"/>
                </a:solidFill>
              </a:rPr>
              <a:t>einfügen</a:t>
            </a:r>
          </a:p>
        </p:txBody>
      </p:sp>
      <p:pic>
        <p:nvPicPr>
          <p:cNvPr id="1026" name="Picture 2" descr="arrow, cloud, up icon"/>
          <p:cNvPicPr>
            <a:picLocks noChangeAspect="1" noChangeArrowheads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854" y="265939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Abgerundetes Rechteck 28"/>
          <p:cNvSpPr/>
          <p:nvPr/>
        </p:nvSpPr>
        <p:spPr>
          <a:xfrm>
            <a:off x="5117993" y="3878594"/>
            <a:ext cx="2088923" cy="46203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Dateien zum Hochladen auswählen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4623049" y="5748041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Senden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6779623" y="5748041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Abbrechen</a:t>
            </a:r>
          </a:p>
        </p:txBody>
      </p:sp>
      <p:sp>
        <p:nvSpPr>
          <p:cNvPr id="45" name="Rechteck 44"/>
          <p:cNvSpPr/>
          <p:nvPr/>
        </p:nvSpPr>
        <p:spPr>
          <a:xfrm>
            <a:off x="254000" y="1352977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Arbeit hochladen</a:t>
            </a:r>
          </a:p>
        </p:txBody>
      </p:sp>
      <p:sp>
        <p:nvSpPr>
          <p:cNvPr id="22" name="Rechteck 21"/>
          <p:cNvSpPr/>
          <p:nvPr/>
        </p:nvSpPr>
        <p:spPr>
          <a:xfrm>
            <a:off x="253382" y="1830497"/>
            <a:ext cx="11677777" cy="509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Der Abgabetermin Ihrer Bachelorarbeit „</a:t>
            </a:r>
            <a:r>
              <a:rPr lang="de-DE" sz="1400" b="1" dirty="0"/>
              <a:t>SAP Integration im Hochschulwiki</a:t>
            </a:r>
            <a:r>
              <a:rPr lang="de-DE" sz="1400" dirty="0"/>
              <a:t>“ steht bevor. Bitte laden Sie Ihre Arbeit bis zum  </a:t>
            </a:r>
            <a:r>
              <a:rPr lang="de-DE" sz="1400" b="1" dirty="0"/>
              <a:t>08.06.2017 </a:t>
            </a:r>
            <a:r>
              <a:rPr lang="de-DE" sz="1400" dirty="0"/>
              <a:t>im PDF-Format hoch.</a:t>
            </a:r>
          </a:p>
          <a:p>
            <a:r>
              <a:rPr lang="de-DE" sz="1400" dirty="0"/>
              <a:t>Nach Abgabe wird das Dokument automatisch an die Druckerei weitergeleitet und kann am Folgetag gegen Bezahlung abgeholt werden. </a:t>
            </a:r>
          </a:p>
        </p:txBody>
      </p:sp>
      <p:pic>
        <p:nvPicPr>
          <p:cNvPr id="32" name="Picture 2" descr="checkbox, checked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9124" y="5025068"/>
            <a:ext cx="246584" cy="2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Textfeld 32"/>
          <p:cNvSpPr txBox="1"/>
          <p:nvPr/>
        </p:nvSpPr>
        <p:spPr>
          <a:xfrm>
            <a:off x="5780894" y="4963695"/>
            <a:ext cx="191588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Sperrvermerk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930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streifter Pfeil nach rechts 3"/>
          <p:cNvSpPr/>
          <p:nvPr/>
        </p:nvSpPr>
        <p:spPr>
          <a:xfrm>
            <a:off x="1838528" y="1770434"/>
            <a:ext cx="8579795" cy="3258766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6000" b="1" dirty="0"/>
              <a:t>Professoren Sicht</a:t>
            </a:r>
          </a:p>
        </p:txBody>
      </p:sp>
    </p:spTree>
    <p:extLst>
      <p:ext uri="{BB962C8B-B14F-4D97-AF65-F5344CB8AC3E}">
        <p14:creationId xmlns:p14="http://schemas.microsoft.com/office/powerpoint/2010/main" val="29672427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Home</a:t>
            </a:r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12" name="Rechteck 11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4" name="Rechteck 13"/>
          <p:cNvSpPr/>
          <p:nvPr/>
        </p:nvSpPr>
        <p:spPr>
          <a:xfrm>
            <a:off x="254000" y="1452880"/>
            <a:ext cx="5648960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 Workspace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4000" y="1930400"/>
            <a:ext cx="5648960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Sie haben 1 neue Benachrichtigung(en)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54000" y="2145030"/>
            <a:ext cx="5648960" cy="1897380"/>
          </a:xfrm>
          <a:prstGeom prst="rect">
            <a:avLst/>
          </a:prstGeom>
          <a:solidFill>
            <a:schemeClr val="bg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sp>
        <p:nvSpPr>
          <p:cNvPr id="27" name="Rechteck 26"/>
          <p:cNvSpPr/>
          <p:nvPr/>
        </p:nvSpPr>
        <p:spPr>
          <a:xfrm>
            <a:off x="6258560" y="1452880"/>
            <a:ext cx="5648960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Ihre Ausgeschriebenen Arbeiten</a:t>
            </a:r>
          </a:p>
        </p:txBody>
      </p:sp>
      <p:sp>
        <p:nvSpPr>
          <p:cNvPr id="29" name="Rechteck 28"/>
          <p:cNvSpPr/>
          <p:nvPr/>
        </p:nvSpPr>
        <p:spPr>
          <a:xfrm>
            <a:off x="6258560" y="2145030"/>
            <a:ext cx="5648960" cy="1897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sp>
        <p:nvSpPr>
          <p:cNvPr id="32" name="Rechteck 31"/>
          <p:cNvSpPr/>
          <p:nvPr/>
        </p:nvSpPr>
        <p:spPr>
          <a:xfrm>
            <a:off x="254000" y="4285224"/>
            <a:ext cx="5648960" cy="2035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sp>
        <p:nvSpPr>
          <p:cNvPr id="37" name="Rechteck 36"/>
          <p:cNvSpPr/>
          <p:nvPr/>
        </p:nvSpPr>
        <p:spPr>
          <a:xfrm>
            <a:off x="6258560" y="4257040"/>
            <a:ext cx="5648960" cy="2063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sp>
        <p:nvSpPr>
          <p:cNvPr id="40" name="Textfeld 39"/>
          <p:cNvSpPr txBox="1"/>
          <p:nvPr/>
        </p:nvSpPr>
        <p:spPr>
          <a:xfrm>
            <a:off x="254000" y="2145030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Bachelorarbeit – Martina Müller – „SAP Integration im Hochschulwiki“</a:t>
            </a:r>
          </a:p>
          <a:p>
            <a:r>
              <a:rPr lang="de-DE" sz="1100" dirty="0"/>
              <a:t>Zum Genehmigen bitte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254000" y="4302892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Masterarbeit – Max Mustermann – „ Smart Home – Die Appgesteuerte IoT …“</a:t>
            </a:r>
          </a:p>
          <a:p>
            <a:r>
              <a:rPr lang="de-DE" sz="1100" dirty="0"/>
              <a:t>Für weitere Informationen bitte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6258560" y="2145029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Der Einsatz von Big Data in Hausbrauereien</a:t>
            </a:r>
          </a:p>
          <a:p>
            <a:r>
              <a:rPr lang="de-DE" sz="1100" dirty="0"/>
              <a:t>Für weitere Informationen bitte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258560" y="2528734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SAP Integration im Hochschulwiki</a:t>
            </a:r>
          </a:p>
          <a:p>
            <a:r>
              <a:rPr lang="de-DE" sz="1100" dirty="0"/>
              <a:t>Für weitere Informationen bitte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6258560" y="4276106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Livestream von Vorlesungen an der Hochschule</a:t>
            </a:r>
          </a:p>
          <a:p>
            <a:r>
              <a:rPr lang="de-DE" sz="1100" dirty="0"/>
              <a:t>Für weitere Informationen bitte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6258560" y="1930400"/>
            <a:ext cx="5648960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67350">
              <a:tabLst>
                <a:tab pos="5467350" algn="r"/>
              </a:tabLst>
            </a:pPr>
            <a:r>
              <a:rPr lang="de-DE" sz="1400" dirty="0"/>
              <a:t>Bachelorarbeiten	alle anzeigen</a:t>
            </a:r>
            <a:endParaRPr lang="de-DE" dirty="0"/>
          </a:p>
        </p:txBody>
      </p:sp>
      <p:sp>
        <p:nvSpPr>
          <p:cNvPr id="35" name="Rechteck 34"/>
          <p:cNvSpPr/>
          <p:nvPr/>
        </p:nvSpPr>
        <p:spPr>
          <a:xfrm>
            <a:off x="254000" y="4042410"/>
            <a:ext cx="5648960" cy="242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Sie haben 1 laufende Arbeit(en)</a:t>
            </a:r>
            <a:endParaRPr lang="de-DE" dirty="0"/>
          </a:p>
        </p:txBody>
      </p:sp>
      <p:sp>
        <p:nvSpPr>
          <p:cNvPr id="2" name="Textfeld 1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31" name="Rechteck 30"/>
          <p:cNvSpPr/>
          <p:nvPr/>
        </p:nvSpPr>
        <p:spPr>
          <a:xfrm>
            <a:off x="6258560" y="4043568"/>
            <a:ext cx="5648960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67350">
              <a:tabLst>
                <a:tab pos="5467350" algn="r"/>
              </a:tabLst>
            </a:pPr>
            <a:r>
              <a:rPr lang="de-DE" sz="1400" dirty="0"/>
              <a:t>Masterarbeiten	alle anzeigen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7924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Antrag genehmigen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16" name="Rechteck 15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5" name="Gruppieren 4"/>
          <p:cNvGrpSpPr/>
          <p:nvPr/>
        </p:nvGrpSpPr>
        <p:grpSpPr>
          <a:xfrm>
            <a:off x="273685" y="1546027"/>
            <a:ext cx="4813301" cy="2357940"/>
            <a:chOff x="273685" y="1546027"/>
            <a:chExt cx="4813301" cy="2357940"/>
          </a:xfrm>
        </p:grpSpPr>
        <p:sp>
          <p:nvSpPr>
            <p:cNvPr id="36" name="Rechteck 35"/>
            <p:cNvSpPr/>
            <p:nvPr/>
          </p:nvSpPr>
          <p:spPr>
            <a:xfrm>
              <a:off x="273686" y="1808467"/>
              <a:ext cx="4813300" cy="20955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200" dirty="0"/>
            </a:p>
          </p:txBody>
        </p:sp>
        <p:sp>
          <p:nvSpPr>
            <p:cNvPr id="2" name="Textfeld 1"/>
            <p:cNvSpPr txBox="1"/>
            <p:nvPr/>
          </p:nvSpPr>
          <p:spPr>
            <a:xfrm>
              <a:off x="362585" y="1895662"/>
              <a:ext cx="200025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Vorname:</a:t>
              </a:r>
            </a:p>
            <a:p>
              <a:r>
                <a:rPr lang="de-DE" sz="1400" dirty="0"/>
                <a:t>Nachname:</a:t>
              </a:r>
            </a:p>
            <a:p>
              <a:r>
                <a:rPr lang="de-DE" sz="1400" dirty="0"/>
                <a:t>Matrikelnummer:</a:t>
              </a:r>
            </a:p>
            <a:p>
              <a:r>
                <a:rPr lang="de-DE" sz="1400" dirty="0"/>
                <a:t>Email:</a:t>
              </a:r>
            </a:p>
            <a:p>
              <a:r>
                <a:rPr lang="de-DE" sz="1400" dirty="0"/>
                <a:t>Studiengang:</a:t>
              </a:r>
            </a:p>
            <a:p>
              <a:endParaRPr lang="de-DE" sz="1400" dirty="0"/>
            </a:p>
            <a:p>
              <a:endParaRPr lang="de-DE" sz="1400" dirty="0"/>
            </a:p>
            <a:p>
              <a:r>
                <a:rPr lang="de-DE" sz="1400" dirty="0"/>
                <a:t>Immatrikuliert seit:</a:t>
              </a:r>
            </a:p>
          </p:txBody>
        </p:sp>
        <p:sp>
          <p:nvSpPr>
            <p:cNvPr id="35" name="Rechteck 34"/>
            <p:cNvSpPr/>
            <p:nvPr/>
          </p:nvSpPr>
          <p:spPr>
            <a:xfrm>
              <a:off x="273685" y="1546027"/>
              <a:ext cx="4813300" cy="262440"/>
            </a:xfrm>
            <a:prstGeom prst="rect">
              <a:avLst/>
            </a:prstGeom>
            <a:solidFill>
              <a:srgbClr val="22376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/>
                <a:t>Persönliche Daten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1971748" y="1895662"/>
              <a:ext cx="3115237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Martina</a:t>
              </a:r>
            </a:p>
            <a:p>
              <a:r>
                <a:rPr lang="de-DE" sz="1400" dirty="0"/>
                <a:t>Müller</a:t>
              </a:r>
            </a:p>
            <a:p>
              <a:r>
                <a:rPr lang="de-DE" sz="1400" dirty="0"/>
                <a:t>1534567</a:t>
              </a:r>
            </a:p>
            <a:p>
              <a:r>
                <a:rPr lang="de-DE" sz="1400" dirty="0"/>
                <a:t>martina.mueller@stud.hs-mannheim.de</a:t>
              </a:r>
            </a:p>
            <a:p>
              <a:r>
                <a:rPr lang="de-DE" sz="1400" dirty="0"/>
                <a:t>IB</a:t>
              </a:r>
            </a:p>
            <a:p>
              <a:endParaRPr lang="de-DE" sz="1400" dirty="0"/>
            </a:p>
            <a:p>
              <a:endParaRPr lang="de-DE" sz="1400" dirty="0"/>
            </a:p>
            <a:p>
              <a:r>
                <a:rPr lang="de-DE" sz="1400" dirty="0"/>
                <a:t>SS 2015</a:t>
              </a:r>
            </a:p>
          </p:txBody>
        </p:sp>
      </p:grpSp>
      <p:grpSp>
        <p:nvGrpSpPr>
          <p:cNvPr id="6" name="Gruppieren 5"/>
          <p:cNvGrpSpPr/>
          <p:nvPr/>
        </p:nvGrpSpPr>
        <p:grpSpPr>
          <a:xfrm>
            <a:off x="7101205" y="1546027"/>
            <a:ext cx="4813301" cy="2357940"/>
            <a:chOff x="6969125" y="2290260"/>
            <a:chExt cx="4813301" cy="2357940"/>
          </a:xfrm>
        </p:grpSpPr>
        <p:sp>
          <p:nvSpPr>
            <p:cNvPr id="38" name="Rechteck 37"/>
            <p:cNvSpPr/>
            <p:nvPr/>
          </p:nvSpPr>
          <p:spPr>
            <a:xfrm>
              <a:off x="6969126" y="2552700"/>
              <a:ext cx="4813300" cy="134302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200" dirty="0"/>
            </a:p>
          </p:txBody>
        </p:sp>
        <p:sp>
          <p:nvSpPr>
            <p:cNvPr id="39" name="Rechteck 38"/>
            <p:cNvSpPr/>
            <p:nvPr/>
          </p:nvSpPr>
          <p:spPr>
            <a:xfrm>
              <a:off x="6969125" y="2290260"/>
              <a:ext cx="4813300" cy="262440"/>
            </a:xfrm>
            <a:prstGeom prst="rect">
              <a:avLst/>
            </a:prstGeom>
            <a:solidFill>
              <a:srgbClr val="22376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/>
                <a:t>Über die Arbeit</a:t>
              </a:r>
            </a:p>
          </p:txBody>
        </p:sp>
        <p:sp>
          <p:nvSpPr>
            <p:cNvPr id="40" name="Textfeld 39"/>
            <p:cNvSpPr txBox="1"/>
            <p:nvPr/>
          </p:nvSpPr>
          <p:spPr>
            <a:xfrm>
              <a:off x="7058025" y="2616161"/>
              <a:ext cx="2000250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Art:</a:t>
              </a:r>
            </a:p>
            <a:p>
              <a:r>
                <a:rPr lang="de-DE" sz="1400" dirty="0"/>
                <a:t>Thema:</a:t>
              </a:r>
            </a:p>
            <a:p>
              <a:r>
                <a:rPr lang="de-DE" sz="1400" dirty="0"/>
                <a:t>Anfertigung:</a:t>
              </a:r>
            </a:p>
            <a:p>
              <a:r>
                <a:rPr lang="de-DE" sz="1400" dirty="0"/>
                <a:t>Beginn der Arbeit:</a:t>
              </a:r>
            </a:p>
            <a:p>
              <a:r>
                <a:rPr lang="de-DE" sz="1400" dirty="0"/>
                <a:t>Abgabe der Arbeit:</a:t>
              </a: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9124950" y="2616161"/>
              <a:ext cx="2657475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Bachelorarbeit</a:t>
              </a:r>
            </a:p>
            <a:p>
              <a:r>
                <a:rPr lang="de-DE" sz="1400" dirty="0"/>
                <a:t>SAP Integration im Hochschulwiki</a:t>
              </a:r>
            </a:p>
            <a:p>
              <a:r>
                <a:rPr lang="de-DE" sz="1400" dirty="0"/>
                <a:t>intern</a:t>
              </a:r>
            </a:p>
            <a:p>
              <a:r>
                <a:rPr lang="de-DE" sz="1400" dirty="0"/>
                <a:t>01.01.2017</a:t>
              </a:r>
            </a:p>
            <a:p>
              <a:r>
                <a:rPr lang="de-DE" sz="1400" dirty="0"/>
                <a:t>01.06.2017</a:t>
              </a:r>
            </a:p>
          </p:txBody>
        </p:sp>
        <p:sp>
          <p:nvSpPr>
            <p:cNvPr id="42" name="Rechteck 41"/>
            <p:cNvSpPr/>
            <p:nvPr/>
          </p:nvSpPr>
          <p:spPr>
            <a:xfrm>
              <a:off x="6969126" y="4158165"/>
              <a:ext cx="4813300" cy="4900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200" dirty="0"/>
            </a:p>
          </p:txBody>
        </p:sp>
        <p:sp>
          <p:nvSpPr>
            <p:cNvPr id="43" name="Rechteck 42"/>
            <p:cNvSpPr/>
            <p:nvPr/>
          </p:nvSpPr>
          <p:spPr>
            <a:xfrm>
              <a:off x="6969125" y="3895725"/>
              <a:ext cx="4813300" cy="262440"/>
            </a:xfrm>
            <a:prstGeom prst="rect">
              <a:avLst/>
            </a:prstGeom>
            <a:solidFill>
              <a:srgbClr val="22376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dirty="0"/>
                <a:t>Weitere Informationen</a:t>
              </a:r>
            </a:p>
          </p:txBody>
        </p:sp>
        <p:sp>
          <p:nvSpPr>
            <p:cNvPr id="44" name="Textfeld 43"/>
            <p:cNvSpPr txBox="1"/>
            <p:nvPr/>
          </p:nvSpPr>
          <p:spPr>
            <a:xfrm>
              <a:off x="7124700" y="4268178"/>
              <a:ext cx="42481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400" dirty="0"/>
                <a:t>Studienzeit nicht ausreichend. Nachfrist seit WS 2017</a:t>
              </a:r>
            </a:p>
          </p:txBody>
        </p:sp>
      </p:grpSp>
      <p:sp>
        <p:nvSpPr>
          <p:cNvPr id="45" name="Textfeld 44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83" name="Rechteck 82"/>
          <p:cNvSpPr/>
          <p:nvPr/>
        </p:nvSpPr>
        <p:spPr>
          <a:xfrm>
            <a:off x="265575" y="4371864"/>
            <a:ext cx="4821410" cy="1958451"/>
          </a:xfrm>
          <a:prstGeom prst="rect">
            <a:avLst/>
          </a:prstGeom>
          <a:solidFill>
            <a:schemeClr val="bg1"/>
          </a:solidFill>
          <a:effectLst>
            <a:innerShdw blurRad="381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84" name="Textfeld 83"/>
          <p:cNvSpPr txBox="1"/>
          <p:nvPr/>
        </p:nvSpPr>
        <p:spPr>
          <a:xfrm>
            <a:off x="343403" y="4002533"/>
            <a:ext cx="150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Kommentar: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7284331" y="5954215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Genehmigen</a:t>
            </a:r>
          </a:p>
        </p:txBody>
      </p:sp>
      <p:sp>
        <p:nvSpPr>
          <p:cNvPr id="96" name="Abgerundetes Rechteck 95"/>
          <p:cNvSpPr/>
          <p:nvPr/>
        </p:nvSpPr>
        <p:spPr>
          <a:xfrm>
            <a:off x="8942975" y="5954670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Ablehnen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10601619" y="5954215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Abbrechen</a:t>
            </a:r>
          </a:p>
        </p:txBody>
      </p:sp>
    </p:spTree>
    <p:extLst>
      <p:ext uri="{BB962C8B-B14F-4D97-AF65-F5344CB8AC3E}">
        <p14:creationId xmlns:p14="http://schemas.microsoft.com/office/powerpoint/2010/main" val="180959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9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Ihr Workspace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16" name="Rechteck 15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5" name="Rechteck 44"/>
          <p:cNvSpPr/>
          <p:nvPr/>
        </p:nvSpPr>
        <p:spPr>
          <a:xfrm>
            <a:off x="254000" y="1851744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Ihre Arbeiten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048040"/>
              </p:ext>
            </p:extLst>
          </p:nvPr>
        </p:nvGraphicFramePr>
        <p:xfrm>
          <a:off x="265575" y="2329265"/>
          <a:ext cx="11667639" cy="401404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83310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2997843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452627">
                  <a:extLst>
                    <a:ext uri="{9D8B030D-6E8A-4147-A177-3AD203B41FA5}">
                      <a16:colId xmlns:a16="http://schemas.microsoft.com/office/drawing/2014/main" val="3752713814"/>
                    </a:ext>
                  </a:extLst>
                </a:gridCol>
                <a:gridCol w="1730411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val="3572541357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697606595"/>
                    </a:ext>
                  </a:extLst>
                </a:gridCol>
                <a:gridCol w="703721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192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90000" marR="90000" marT="0" marB="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Bezeichnung</a:t>
                      </a: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Student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Status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Beginn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Ende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Benachrichtigungen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Details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344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Bachelorarbeit</a:t>
                      </a:r>
                    </a:p>
                  </a:txBody>
                  <a:tcPr marL="90000" marR="90000" marT="90000" marB="90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SAP Integration im Hochschulwiki</a:t>
                      </a:r>
                    </a:p>
                  </a:txBody>
                  <a:tcPr marL="90000" marR="90000" marT="90000" marB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Martina Müller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neu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01.01.2017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01.06.2017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keine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90031"/>
                  </a:ext>
                </a:extLst>
              </a:tr>
              <a:tr h="423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Masterarbeit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Smart Home – Die </a:t>
                      </a:r>
                      <a:r>
                        <a:rPr kumimoji="0" lang="de-DE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Appgesteuerte</a:t>
                      </a: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 Mustermann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laufend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01.12.2016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01.05.2017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keine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2998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579311"/>
                  </a:ext>
                </a:extLst>
              </a:tr>
            </a:tbl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14" y="2634492"/>
            <a:ext cx="184772" cy="18477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53383" y="1346835"/>
            <a:ext cx="1819275" cy="38243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Bachelorarbeit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175589" y="1345565"/>
            <a:ext cx="1819275" cy="38370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Masterarbeit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14" y="3036571"/>
            <a:ext cx="184772" cy="184772"/>
          </a:xfrm>
          <a:prstGeom prst="rect">
            <a:avLst/>
          </a:prstGeom>
        </p:spPr>
      </p:pic>
      <p:sp>
        <p:nvSpPr>
          <p:cNvPr id="22" name="Auf der gleichen Seite des Rechtecks liegende Ecken abrunden 19"/>
          <p:cNvSpPr/>
          <p:nvPr/>
        </p:nvSpPr>
        <p:spPr>
          <a:xfrm rot="10800000" flipV="1">
            <a:off x="251331" y="1693623"/>
            <a:ext cx="1819275" cy="915681"/>
          </a:xfrm>
          <a:prstGeom prst="round2SameRect">
            <a:avLst>
              <a:gd name="adj1" fmla="val 0"/>
              <a:gd name="adj2" fmla="val 91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  <a:tabLst>
                <a:tab pos="1612900" algn="r"/>
              </a:tabLst>
            </a:pPr>
            <a:endParaRPr lang="de-DE" sz="1600" dirty="0"/>
          </a:p>
        </p:txBody>
      </p:sp>
      <p:sp>
        <p:nvSpPr>
          <p:cNvPr id="27" name="Rechteck 26"/>
          <p:cNvSpPr/>
          <p:nvPr/>
        </p:nvSpPr>
        <p:spPr>
          <a:xfrm>
            <a:off x="290935" y="1812027"/>
            <a:ext cx="1729480" cy="51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  <a:tabLst>
                <a:tab pos="1612900" algn="r"/>
              </a:tabLst>
            </a:pPr>
            <a:r>
              <a:rPr lang="de-DE" dirty="0">
                <a:effectLst>
                  <a:glow rad="228600">
                    <a:srgbClr val="002060">
                      <a:alpha val="40000"/>
                    </a:srgbClr>
                  </a:glow>
                </a:effectLst>
              </a:rPr>
              <a:t>neu</a:t>
            </a:r>
          </a:p>
          <a:p>
            <a:pPr algn="r">
              <a:tabLst>
                <a:tab pos="1612900" algn="r"/>
              </a:tabLst>
            </a:pPr>
            <a:r>
              <a:rPr lang="de-DE" dirty="0"/>
              <a:t>verlängern</a:t>
            </a:r>
          </a:p>
        </p:txBody>
      </p:sp>
    </p:spTree>
    <p:extLst>
      <p:ext uri="{BB962C8B-B14F-4D97-AF65-F5344CB8AC3E}">
        <p14:creationId xmlns:p14="http://schemas.microsoft.com/office/powerpoint/2010/main" val="158427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estreifter Pfeil nach rechts 1"/>
          <p:cNvSpPr/>
          <p:nvPr/>
        </p:nvSpPr>
        <p:spPr>
          <a:xfrm>
            <a:off x="1838528" y="1770434"/>
            <a:ext cx="8579795" cy="3258766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6000" b="1" dirty="0"/>
              <a:t>Studenten Sicht</a:t>
            </a:r>
          </a:p>
        </p:txBody>
      </p:sp>
    </p:spTree>
    <p:extLst>
      <p:ext uri="{BB962C8B-B14F-4D97-AF65-F5344CB8AC3E}">
        <p14:creationId xmlns:p14="http://schemas.microsoft.com/office/powerpoint/2010/main" val="17470183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Anmeldung Bachelorarbeit</a:t>
            </a:r>
          </a:p>
        </p:txBody>
      </p:sp>
      <p:sp>
        <p:nvSpPr>
          <p:cNvPr id="11" name="Rechteck: abgerundete Ecken 10"/>
          <p:cNvSpPr/>
          <p:nvPr/>
        </p:nvSpPr>
        <p:spPr>
          <a:xfrm>
            <a:off x="4467497" y="2098766"/>
            <a:ext cx="5714412" cy="330926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SAP Integration im Hochschulwiki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2011680" y="2079563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Titel der Bachelorarbeit</a:t>
            </a:r>
          </a:p>
        </p:txBody>
      </p:sp>
      <p:sp>
        <p:nvSpPr>
          <p:cNvPr id="13" name="Textfeld 12"/>
          <p:cNvSpPr txBox="1"/>
          <p:nvPr/>
        </p:nvSpPr>
        <p:spPr>
          <a:xfrm>
            <a:off x="2011681" y="2980233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Beginn der Arbeit</a:t>
            </a:r>
          </a:p>
        </p:txBody>
      </p:sp>
      <p:sp>
        <p:nvSpPr>
          <p:cNvPr id="14" name="Textfeld 13"/>
          <p:cNvSpPr txBox="1"/>
          <p:nvPr/>
        </p:nvSpPr>
        <p:spPr>
          <a:xfrm>
            <a:off x="2011681" y="3493223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Abgabe der Arbeit</a:t>
            </a:r>
          </a:p>
        </p:txBody>
      </p:sp>
      <p:pic>
        <p:nvPicPr>
          <p:cNvPr id="17" name="Grafik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7498" y="3001137"/>
            <a:ext cx="2150736" cy="327523"/>
          </a:xfrm>
          <a:prstGeom prst="rect">
            <a:avLst/>
          </a:prstGeom>
        </p:spPr>
      </p:pic>
      <p:pic>
        <p:nvPicPr>
          <p:cNvPr id="18" name="Grafik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498" y="3512424"/>
            <a:ext cx="2150736" cy="327523"/>
          </a:xfrm>
          <a:prstGeom prst="rect">
            <a:avLst/>
          </a:prstGeom>
        </p:spPr>
      </p:pic>
      <p:sp>
        <p:nvSpPr>
          <p:cNvPr id="19" name="Textfeld 18"/>
          <p:cNvSpPr txBox="1"/>
          <p:nvPr/>
        </p:nvSpPr>
        <p:spPr>
          <a:xfrm>
            <a:off x="2011680" y="4004503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Anfertigung</a:t>
            </a: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4467497" y="4066585"/>
            <a:ext cx="246584" cy="245167"/>
          </a:xfrm>
          <a:prstGeom prst="rect">
            <a:avLst/>
          </a:prstGeom>
        </p:spPr>
      </p:pic>
      <p:pic>
        <p:nvPicPr>
          <p:cNvPr id="21" name="Grafik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8234" y="4066585"/>
            <a:ext cx="252421" cy="245167"/>
          </a:xfrm>
          <a:prstGeom prst="rect">
            <a:avLst/>
          </a:prstGeom>
        </p:spPr>
      </p:pic>
      <p:pic>
        <p:nvPicPr>
          <p:cNvPr id="22" name="Grafik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74808" y="4066584"/>
            <a:ext cx="252421" cy="245167"/>
          </a:xfrm>
          <a:prstGeom prst="rect">
            <a:avLst/>
          </a:prstGeom>
        </p:spPr>
      </p:pic>
      <p:sp>
        <p:nvSpPr>
          <p:cNvPr id="24" name="Textfeld 23"/>
          <p:cNvSpPr txBox="1"/>
          <p:nvPr/>
        </p:nvSpPr>
        <p:spPr>
          <a:xfrm>
            <a:off x="4714081" y="4004503"/>
            <a:ext cx="114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Im Hause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6870655" y="4004503"/>
            <a:ext cx="114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Im Ausland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9032376" y="4004503"/>
            <a:ext cx="114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Bei Fa. </a:t>
            </a:r>
          </a:p>
        </p:txBody>
      </p:sp>
      <p:sp>
        <p:nvSpPr>
          <p:cNvPr id="30" name="Rechteck: abgerundete Ecken 29"/>
          <p:cNvSpPr/>
          <p:nvPr/>
        </p:nvSpPr>
        <p:spPr>
          <a:xfrm>
            <a:off x="9781850" y="4051196"/>
            <a:ext cx="1896345" cy="245167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extfeld 22"/>
          <p:cNvSpPr txBox="1"/>
          <p:nvPr/>
        </p:nvSpPr>
        <p:spPr>
          <a:xfrm>
            <a:off x="2011681" y="2528623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Student</a:t>
            </a:r>
          </a:p>
        </p:txBody>
      </p:sp>
      <p:sp>
        <p:nvSpPr>
          <p:cNvPr id="27" name="Rechteck: abgerundete Ecken 26"/>
          <p:cNvSpPr/>
          <p:nvPr/>
        </p:nvSpPr>
        <p:spPr>
          <a:xfrm>
            <a:off x="4467496" y="2552130"/>
            <a:ext cx="2150738" cy="330926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Martina Müller</a:t>
            </a:r>
          </a:p>
        </p:txBody>
      </p:sp>
      <p:sp>
        <p:nvSpPr>
          <p:cNvPr id="31" name="Textfeld 30"/>
          <p:cNvSpPr txBox="1"/>
          <p:nvPr/>
        </p:nvSpPr>
        <p:spPr>
          <a:xfrm>
            <a:off x="6887523" y="2528623"/>
            <a:ext cx="188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Matrikelnummer</a:t>
            </a:r>
          </a:p>
        </p:txBody>
      </p:sp>
      <p:sp>
        <p:nvSpPr>
          <p:cNvPr id="32" name="Rechteck: abgerundete Ecken 31"/>
          <p:cNvSpPr/>
          <p:nvPr/>
        </p:nvSpPr>
        <p:spPr>
          <a:xfrm>
            <a:off x="8632603" y="2549951"/>
            <a:ext cx="1549305" cy="330926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1534567</a:t>
            </a:r>
          </a:p>
        </p:txBody>
      </p:sp>
      <p:grpSp>
        <p:nvGrpSpPr>
          <p:cNvPr id="33" name="Gruppieren 32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34" name="Rechteck 33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35" name="Gruppieren 34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36" name="Rechteck 35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7" name="Rechteck 36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8" name="Rechteck 37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39" name="Textfeld 38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4623049" y="5459281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Senden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6779623" y="5459281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Abbrechen</a:t>
            </a:r>
          </a:p>
        </p:txBody>
      </p:sp>
    </p:spTree>
    <p:extLst>
      <p:ext uri="{BB962C8B-B14F-4D97-AF65-F5344CB8AC3E}">
        <p14:creationId xmlns:p14="http://schemas.microsoft.com/office/powerpoint/2010/main" val="1857214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Ihr Workspace</a:t>
            </a:r>
          </a:p>
        </p:txBody>
      </p:sp>
      <p:sp>
        <p:nvSpPr>
          <p:cNvPr id="45" name="Rechteck 44"/>
          <p:cNvSpPr/>
          <p:nvPr/>
        </p:nvSpPr>
        <p:spPr>
          <a:xfrm>
            <a:off x="254000" y="1851744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Ihre Arbeiten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265575" y="2329265"/>
          <a:ext cx="11667639" cy="401404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83310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2997843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452627">
                  <a:extLst>
                    <a:ext uri="{9D8B030D-6E8A-4147-A177-3AD203B41FA5}">
                      <a16:colId xmlns:a16="http://schemas.microsoft.com/office/drawing/2014/main" val="3752713814"/>
                    </a:ext>
                  </a:extLst>
                </a:gridCol>
                <a:gridCol w="1730411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val="3572541357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697606595"/>
                    </a:ext>
                  </a:extLst>
                </a:gridCol>
                <a:gridCol w="703721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192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90000" marR="90000" marT="0" marB="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Bezeichnung</a:t>
                      </a: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Student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Status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Beginn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Ende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Benachrichtigungen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Details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344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Bachelorarbeit</a:t>
                      </a:r>
                    </a:p>
                  </a:txBody>
                  <a:tcPr marL="90000" marR="90000" marT="90000" marB="90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SAP Integration im Hochschulwiki</a:t>
                      </a:r>
                    </a:p>
                  </a:txBody>
                  <a:tcPr marL="90000" marR="90000" marT="90000" marB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Martina Müller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neu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01.01.2017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01.06.2017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keine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90031"/>
                  </a:ext>
                </a:extLst>
              </a:tr>
              <a:tr h="423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Masterarbeit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Smart Home – Die </a:t>
                      </a:r>
                      <a:r>
                        <a:rPr kumimoji="0" lang="de-DE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Appgesteuerte</a:t>
                      </a: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 Mustermann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laufend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01.12.2016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01.05.2017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keine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2998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579311"/>
                  </a:ext>
                </a:extLst>
              </a:tr>
            </a:tbl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14" y="2634492"/>
            <a:ext cx="184772" cy="18477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53383" y="1346835"/>
            <a:ext cx="1819275" cy="38243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Bachelorarbeit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175589" y="1345565"/>
            <a:ext cx="1819275" cy="38370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Masterarbeit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14" y="3036571"/>
            <a:ext cx="184772" cy="184772"/>
          </a:xfrm>
          <a:prstGeom prst="rect">
            <a:avLst/>
          </a:prstGeom>
        </p:spPr>
      </p:pic>
      <p:grpSp>
        <p:nvGrpSpPr>
          <p:cNvPr id="19" name="Gruppieren 18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28" name="Rechteck 27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9" name="Gruppieren 28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30" name="Rechteck 29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3" name="Gruppieren 32"/>
          <p:cNvGrpSpPr/>
          <p:nvPr/>
        </p:nvGrpSpPr>
        <p:grpSpPr>
          <a:xfrm>
            <a:off x="9966923" y="1202150"/>
            <a:ext cx="2028005" cy="1672534"/>
            <a:chOff x="9966923" y="1202150"/>
            <a:chExt cx="2028005" cy="1672534"/>
          </a:xfrm>
        </p:grpSpPr>
        <p:sp>
          <p:nvSpPr>
            <p:cNvPr id="34" name="Rechteckige Legende 33"/>
            <p:cNvSpPr/>
            <p:nvPr/>
          </p:nvSpPr>
          <p:spPr>
            <a:xfrm rot="10800000">
              <a:off x="9973336" y="1202150"/>
              <a:ext cx="2021592" cy="1672534"/>
            </a:xfrm>
            <a:prstGeom prst="wedgeRectCallout">
              <a:avLst>
                <a:gd name="adj1" fmla="val -20335"/>
                <a:gd name="adj2" fmla="val 54458"/>
              </a:avLst>
            </a:prstGeom>
            <a:solidFill>
              <a:srgbClr val="22376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9966923" y="1255884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Ihr Workspace</a:t>
              </a:r>
            </a:p>
          </p:txBody>
        </p:sp>
        <p:sp>
          <p:nvSpPr>
            <p:cNvPr id="36" name="Textfeld 35">
              <a:hlinkClick r:id="rId3" action="ppaction://hlinksldjump"/>
            </p:cNvPr>
            <p:cNvSpPr txBox="1"/>
            <p:nvPr/>
          </p:nvSpPr>
          <p:spPr>
            <a:xfrm>
              <a:off x="9966923" y="1577889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Professorenverzeichnis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9966923" y="1899894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Ausgeschriebene Arbeiten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9966923" y="2221899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  <a:effectLst/>
                </a:rPr>
                <a:t>Archiv durchsuchen</a:t>
              </a: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966923" y="2543903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Abmelden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484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Professorenverzeichnis</a:t>
            </a:r>
          </a:p>
        </p:txBody>
      </p:sp>
      <p:sp>
        <p:nvSpPr>
          <p:cNvPr id="6" name="Rechteck 5"/>
          <p:cNvSpPr/>
          <p:nvPr/>
        </p:nvSpPr>
        <p:spPr>
          <a:xfrm>
            <a:off x="254000" y="145288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Professoren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277429"/>
              </p:ext>
            </p:extLst>
          </p:nvPr>
        </p:nvGraphicFramePr>
        <p:xfrm>
          <a:off x="265574" y="1924131"/>
          <a:ext cx="11665589" cy="441830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75662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752713814"/>
                    </a:ext>
                  </a:extLst>
                </a:gridCol>
                <a:gridCol w="3792805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1060315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1206230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  <a:gridCol w="1318286">
                  <a:extLst>
                    <a:ext uri="{9D8B030D-6E8A-4147-A177-3AD203B41FA5}">
                      <a16:colId xmlns:a16="http://schemas.microsoft.com/office/drawing/2014/main" val="4214404557"/>
                    </a:ext>
                  </a:extLst>
                </a:gridCol>
              </a:tblGrid>
              <a:tr h="393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Prof. (Kürzel)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Geb. / Raum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Verfügbarkeit</a:t>
                      </a: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Typ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Fachgebiete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Intern / Extern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E-Mail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Bearbeiten</a:t>
                      </a: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415424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Gerten,</a:t>
                      </a:r>
                      <a:r>
                        <a:rPr lang="de-DE" sz="1300" baseline="0" dirty="0"/>
                        <a:t> Dr. Rainer (GRT)</a:t>
                      </a:r>
                    </a:p>
                    <a:p>
                      <a:pPr algn="ctr"/>
                      <a:r>
                        <a:rPr lang="de-DE" sz="1300" baseline="0" dirty="0"/>
                        <a:t>Geb. A (01), Raum 006</a:t>
                      </a:r>
                      <a:endParaRPr lang="de-DE" sz="1300" dirty="0"/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  <a:p>
                      <a:pPr algn="ctr"/>
                      <a:r>
                        <a:rPr lang="de-DE" sz="1300" dirty="0"/>
                        <a:t>Masterarbeit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IT-Management &amp; Organisation</a:t>
                      </a:r>
                    </a:p>
                    <a:p>
                      <a:pPr algn="ctr"/>
                      <a:r>
                        <a:rPr lang="de-DE" sz="1400" dirty="0"/>
                        <a:t>Qualitätssicherung</a:t>
                      </a:r>
                    </a:p>
                    <a:p>
                      <a:pPr algn="ctr"/>
                      <a:r>
                        <a:rPr lang="de-DE" sz="1400" dirty="0"/>
                        <a:t>Betriebliche Informationssysteme</a:t>
                      </a:r>
                    </a:p>
                    <a:p>
                      <a:pPr algn="ctr"/>
                      <a:r>
                        <a:rPr lang="de-DE" sz="1400" dirty="0"/>
                        <a:t>Anwendungsintegration</a:t>
                      </a:r>
                    </a:p>
                    <a:p>
                      <a:pPr algn="ctr"/>
                      <a:r>
                        <a:rPr lang="de-DE" sz="1400" dirty="0"/>
                        <a:t>Bürokommunikation</a:t>
                      </a:r>
                    </a:p>
                    <a:p>
                      <a:pPr algn="ctr"/>
                      <a:r>
                        <a:rPr lang="de-DE" sz="1400" dirty="0"/>
                        <a:t>Multimediasysteme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beides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300" dirty="0">
                          <a:solidFill>
                            <a:srgbClr val="0070C0"/>
                          </a:solidFill>
                        </a:rPr>
                        <a:t>r.gerten</a:t>
                      </a:r>
                      <a:endParaRPr lang="x-none" sz="1300" dirty="0"/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1300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64040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Fischer, Dr. Jörn (FIJ)</a:t>
                      </a:r>
                    </a:p>
                    <a:p>
                      <a:pPr algn="ctr"/>
                      <a:r>
                        <a:rPr lang="de-DE" sz="1300" dirty="0"/>
                        <a:t>113a</a:t>
                      </a:r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Robotik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Maschinelles Lernen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Rechnerarchitektur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intern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300" dirty="0">
                          <a:solidFill>
                            <a:srgbClr val="0070C0"/>
                          </a:solidFill>
                        </a:rPr>
                        <a:t>j.fischer</a:t>
                      </a:r>
                      <a:endParaRPr lang="x-none" sz="1300" dirty="0"/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1300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269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 err="1"/>
                        <a:t>Föller</a:t>
                      </a:r>
                      <a:r>
                        <a:rPr lang="de-DE" sz="1300" dirty="0"/>
                        <a:t>-Nord, Dr.</a:t>
                      </a:r>
                      <a:r>
                        <a:rPr lang="de-DE" sz="1300" baseline="0" dirty="0"/>
                        <a:t> Miriam (FOL)</a:t>
                      </a:r>
                    </a:p>
                    <a:p>
                      <a:pPr algn="ctr"/>
                      <a:r>
                        <a:rPr lang="de-DE" sz="1300" baseline="0" dirty="0"/>
                        <a:t>Geb. A (01), Raum 105c</a:t>
                      </a:r>
                      <a:endParaRPr lang="de-DE" sz="1300" dirty="0"/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  <a:p>
                      <a:pPr algn="ctr"/>
                      <a:r>
                        <a:rPr lang="de-DE" sz="1300" dirty="0"/>
                        <a:t>Masterarbeit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Mobile Systeme und App-Entwicklung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Embedded Systems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Internet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Things (</a:t>
                      </a:r>
                      <a:r>
                        <a:rPr lang="de-DE" sz="1400" dirty="0" err="1"/>
                        <a:t>IoT</a:t>
                      </a:r>
                      <a:r>
                        <a:rPr lang="de-DE" sz="1400" dirty="0"/>
                        <a:t>) / Industrie 4.0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Soft-/Hardware in der Medizin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beides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300" dirty="0">
                          <a:solidFill>
                            <a:srgbClr val="0070C0"/>
                          </a:solidFill>
                        </a:rPr>
                        <a:t>m.foeller</a:t>
                      </a:r>
                      <a:endParaRPr lang="x-none" sz="1300" dirty="0"/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1300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96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Fimmel, Dr. Elena (FIM)</a:t>
                      </a:r>
                    </a:p>
                    <a:p>
                      <a:pPr algn="ctr"/>
                      <a:r>
                        <a:rPr lang="de-DE" sz="1300" dirty="0"/>
                        <a:t>Geb. A (01),</a:t>
                      </a:r>
                      <a:r>
                        <a:rPr lang="de-DE" sz="1300" baseline="0" dirty="0"/>
                        <a:t> Raum 204</a:t>
                      </a:r>
                      <a:endParaRPr lang="de-DE" sz="1300" dirty="0"/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sz="1300" dirty="0">
                          <a:solidFill>
                            <a:srgbClr val="0070C0"/>
                          </a:solidFill>
                        </a:rPr>
                        <a:t>e.fimmel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66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5400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  <a:endParaRPr lang="x-none" sz="1300" dirty="0"/>
                    </a:p>
                  </a:txBody>
                  <a:tcPr marL="90000" marR="90000" marT="54000" marB="0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1300" dirty="0"/>
                    </a:p>
                  </a:txBody>
                  <a:tcPr marL="90000" marR="90000" marT="5400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20061"/>
                  </a:ext>
                </a:extLst>
              </a:tr>
            </a:tbl>
          </a:graphicData>
        </a:graphic>
      </p:graphicFrame>
      <p:grpSp>
        <p:nvGrpSpPr>
          <p:cNvPr id="12" name="Gruppieren 11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13" name="Rechteck 12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15" name="Rechteck 14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122" y="5103806"/>
            <a:ext cx="190500" cy="190500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50" y="2912466"/>
            <a:ext cx="266699" cy="266699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10" y="3911804"/>
            <a:ext cx="266699" cy="266699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95" y="5318205"/>
            <a:ext cx="344808" cy="34480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87" y="4717801"/>
            <a:ext cx="266699" cy="266699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998" y="2964931"/>
            <a:ext cx="184772" cy="18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257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Rechteck 110"/>
          <p:cNvSpPr/>
          <p:nvPr/>
        </p:nvSpPr>
        <p:spPr>
          <a:xfrm>
            <a:off x="254000" y="1924131"/>
            <a:ext cx="11677162" cy="441830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graphicFrame>
        <p:nvGraphicFramePr>
          <p:cNvPr id="130" name="Tabel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804659"/>
              </p:ext>
            </p:extLst>
          </p:nvPr>
        </p:nvGraphicFramePr>
        <p:xfrm>
          <a:off x="4467497" y="3493221"/>
          <a:ext cx="6832970" cy="2257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16485">
                  <a:extLst>
                    <a:ext uri="{9D8B030D-6E8A-4147-A177-3AD203B41FA5}">
                      <a16:colId xmlns:a16="http://schemas.microsoft.com/office/drawing/2014/main" val="4274679716"/>
                    </a:ext>
                  </a:extLst>
                </a:gridCol>
                <a:gridCol w="3416485">
                  <a:extLst>
                    <a:ext uri="{9D8B030D-6E8A-4147-A177-3AD203B41FA5}">
                      <a16:colId xmlns:a16="http://schemas.microsoft.com/office/drawing/2014/main" val="3098339308"/>
                    </a:ext>
                  </a:extLst>
                </a:gridCol>
              </a:tblGrid>
              <a:tr h="376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IT-Management &amp; Organisation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408573"/>
                  </a:ext>
                </a:extLst>
              </a:tr>
              <a:tr h="37618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800" dirty="0"/>
                        <a:t>Qualitätssicherung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3102881"/>
                  </a:ext>
                </a:extLst>
              </a:tr>
              <a:tr h="37618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Betriebliche Informationssysteme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722002"/>
                  </a:ext>
                </a:extLst>
              </a:tr>
              <a:tr h="37618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Anwendungsintegration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5794942"/>
                  </a:ext>
                </a:extLst>
              </a:tr>
              <a:tr h="376180">
                <a:tc>
                  <a:txBody>
                    <a:bodyPr/>
                    <a:lstStyle/>
                    <a:p>
                      <a:pPr algn="l"/>
                      <a:r>
                        <a:rPr lang="de-DE" sz="1800" dirty="0"/>
                        <a:t>Bürokommunikation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9638938"/>
                  </a:ext>
                </a:extLst>
              </a:tr>
              <a:tr h="376180">
                <a:tc>
                  <a:txBody>
                    <a:bodyPr/>
                    <a:lstStyle/>
                    <a:p>
                      <a:pPr algn="l"/>
                      <a:r>
                        <a:rPr lang="de-DE" sz="1800"/>
                        <a:t>Multimediasysteme</a:t>
                      </a:r>
                      <a:endParaRPr lang="de-DE" sz="1800" dirty="0"/>
                    </a:p>
                  </a:txBody>
                  <a:tcPr anchor="ctr">
                    <a:lnL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R w="6350" cap="flat" cmpd="sng" algn="ctr">
                      <a:solidFill>
                        <a:schemeClr val="accent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0169356"/>
                  </a:ext>
                </a:extLst>
              </a:tr>
            </a:tbl>
          </a:graphicData>
        </a:graphic>
      </p:graphicFrame>
      <p:sp>
        <p:nvSpPr>
          <p:cNvPr id="110" name="Rechteck 109"/>
          <p:cNvSpPr/>
          <p:nvPr/>
        </p:nvSpPr>
        <p:spPr>
          <a:xfrm>
            <a:off x="254000" y="145288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Ihre Angaben</a:t>
            </a:r>
          </a:p>
        </p:txBody>
      </p:sp>
      <p:pic>
        <p:nvPicPr>
          <p:cNvPr id="114" name="Grafik 1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1408" y="2145031"/>
            <a:ext cx="252421" cy="245167"/>
          </a:xfrm>
          <a:prstGeom prst="rect">
            <a:avLst/>
          </a:prstGeom>
        </p:spPr>
      </p:pic>
      <p:sp>
        <p:nvSpPr>
          <p:cNvPr id="120" name="Textfeld 119"/>
          <p:cNvSpPr txBox="1"/>
          <p:nvPr/>
        </p:nvSpPr>
        <p:spPr>
          <a:xfrm>
            <a:off x="7006331" y="2528622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Masterarbeit</a:t>
            </a:r>
          </a:p>
        </p:txBody>
      </p:sp>
      <p:pic>
        <p:nvPicPr>
          <p:cNvPr id="121" name="Picture 4" descr="checkbox, unchecked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7078" y="2589912"/>
            <a:ext cx="246751" cy="24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" name="Textfeld 122"/>
          <p:cNvSpPr txBox="1"/>
          <p:nvPr/>
        </p:nvSpPr>
        <p:spPr>
          <a:xfrm>
            <a:off x="6977963" y="2079563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Nicht Verfügbar</a:t>
            </a:r>
          </a:p>
        </p:txBody>
      </p:sp>
      <p:sp>
        <p:nvSpPr>
          <p:cNvPr id="127" name="Textfeld 126"/>
          <p:cNvSpPr txBox="1"/>
          <p:nvPr/>
        </p:nvSpPr>
        <p:spPr>
          <a:xfrm>
            <a:off x="7017905" y="2996978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extern</a:t>
            </a:r>
          </a:p>
        </p:txBody>
      </p:sp>
      <p:pic>
        <p:nvPicPr>
          <p:cNvPr id="128" name="Picture 2" descr="checkbox, check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4326" y="3058352"/>
            <a:ext cx="246584" cy="2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1" name="Ellipse 130"/>
          <p:cNvSpPr/>
          <p:nvPr/>
        </p:nvSpPr>
        <p:spPr>
          <a:xfrm>
            <a:off x="10937210" y="3560603"/>
            <a:ext cx="243840" cy="245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tabLst>
                <a:tab pos="1612900" algn="r"/>
              </a:tabLst>
            </a:pPr>
            <a:r>
              <a:rPr lang="de-DE" sz="2400" b="1" dirty="0"/>
              <a:t>x</a:t>
            </a:r>
            <a:endParaRPr lang="de-DE" sz="2800" b="1" dirty="0"/>
          </a:p>
        </p:txBody>
      </p:sp>
      <p:sp>
        <p:nvSpPr>
          <p:cNvPr id="132" name="Ellipse 131"/>
          <p:cNvSpPr/>
          <p:nvPr/>
        </p:nvSpPr>
        <p:spPr>
          <a:xfrm>
            <a:off x="10937210" y="3931861"/>
            <a:ext cx="243840" cy="245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tabLst>
                <a:tab pos="1612900" algn="r"/>
              </a:tabLst>
            </a:pPr>
            <a:r>
              <a:rPr lang="de-DE" sz="2400" b="1" dirty="0"/>
              <a:t>x</a:t>
            </a:r>
            <a:endParaRPr lang="de-DE" sz="2800" b="1" dirty="0"/>
          </a:p>
        </p:txBody>
      </p:sp>
      <p:sp>
        <p:nvSpPr>
          <p:cNvPr id="133" name="Ellipse 132"/>
          <p:cNvSpPr/>
          <p:nvPr/>
        </p:nvSpPr>
        <p:spPr>
          <a:xfrm>
            <a:off x="10937210" y="4302493"/>
            <a:ext cx="243840" cy="245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tabLst>
                <a:tab pos="1612900" algn="r"/>
              </a:tabLst>
            </a:pPr>
            <a:r>
              <a:rPr lang="de-DE" sz="2400" b="1" dirty="0"/>
              <a:t>x</a:t>
            </a:r>
            <a:endParaRPr lang="de-DE" sz="2800" b="1" dirty="0"/>
          </a:p>
        </p:txBody>
      </p:sp>
      <p:sp>
        <p:nvSpPr>
          <p:cNvPr id="134" name="Ellipse 133"/>
          <p:cNvSpPr/>
          <p:nvPr/>
        </p:nvSpPr>
        <p:spPr>
          <a:xfrm>
            <a:off x="10937210" y="5046315"/>
            <a:ext cx="243840" cy="245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tabLst>
                <a:tab pos="1612900" algn="r"/>
              </a:tabLst>
            </a:pPr>
            <a:r>
              <a:rPr lang="de-DE" sz="2400" b="1" dirty="0"/>
              <a:t>x</a:t>
            </a:r>
            <a:endParaRPr lang="de-DE" sz="2800" b="1" dirty="0"/>
          </a:p>
        </p:txBody>
      </p:sp>
      <p:sp>
        <p:nvSpPr>
          <p:cNvPr id="135" name="Ellipse 134"/>
          <p:cNvSpPr/>
          <p:nvPr/>
        </p:nvSpPr>
        <p:spPr>
          <a:xfrm>
            <a:off x="10937210" y="5417356"/>
            <a:ext cx="243840" cy="245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tabLst>
                <a:tab pos="1612900" algn="r"/>
              </a:tabLst>
            </a:pPr>
            <a:r>
              <a:rPr lang="de-DE" sz="2400" b="1" dirty="0"/>
              <a:t>x</a:t>
            </a:r>
            <a:endParaRPr lang="de-DE" sz="2800" b="1" dirty="0"/>
          </a:p>
        </p:txBody>
      </p:sp>
      <p:sp>
        <p:nvSpPr>
          <p:cNvPr id="136" name="Abgerundetes Rechteck 135"/>
          <p:cNvSpPr/>
          <p:nvPr/>
        </p:nvSpPr>
        <p:spPr>
          <a:xfrm>
            <a:off x="4623049" y="5875841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Senden</a:t>
            </a:r>
          </a:p>
        </p:txBody>
      </p:sp>
      <p:sp>
        <p:nvSpPr>
          <p:cNvPr id="137" name="Abgerundetes Rechteck 136"/>
          <p:cNvSpPr/>
          <p:nvPr/>
        </p:nvSpPr>
        <p:spPr>
          <a:xfrm>
            <a:off x="6779623" y="5875841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Abbrechen</a:t>
            </a:r>
          </a:p>
        </p:txBody>
      </p:sp>
      <p:pic>
        <p:nvPicPr>
          <p:cNvPr id="138" name="Grafik 137"/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EFDFF"/>
              </a:clrFrom>
              <a:clrTo>
                <a:srgbClr val="FEFDFF">
                  <a:alpha val="0"/>
                </a:srgbClr>
              </a:clrTo>
            </a:clrChange>
          </a:blip>
          <a:srcRect l="21683" t="5678" r="70561" b="3913"/>
          <a:stretch/>
        </p:blipFill>
        <p:spPr>
          <a:xfrm>
            <a:off x="11305872" y="3259493"/>
            <a:ext cx="337194" cy="2744856"/>
          </a:xfrm>
          <a:prstGeom prst="rect">
            <a:avLst/>
          </a:prstGeom>
        </p:spPr>
      </p:pic>
      <p:sp>
        <p:nvSpPr>
          <p:cNvPr id="112" name="Textfeld 111"/>
          <p:cNvSpPr txBox="1"/>
          <p:nvPr/>
        </p:nvSpPr>
        <p:spPr>
          <a:xfrm>
            <a:off x="2011680" y="2079563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Verfügbarkeit:</a:t>
            </a:r>
          </a:p>
        </p:txBody>
      </p:sp>
      <p:pic>
        <p:nvPicPr>
          <p:cNvPr id="113" name="Grafik 1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V="1">
            <a:off x="4479071" y="2145031"/>
            <a:ext cx="246584" cy="245167"/>
          </a:xfrm>
          <a:prstGeom prst="rect">
            <a:avLst/>
          </a:prstGeom>
        </p:spPr>
      </p:pic>
      <p:sp>
        <p:nvSpPr>
          <p:cNvPr id="116" name="Textfeld 115"/>
          <p:cNvSpPr txBox="1"/>
          <p:nvPr/>
        </p:nvSpPr>
        <p:spPr>
          <a:xfrm>
            <a:off x="2011681" y="2528623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Angeboten:</a:t>
            </a:r>
          </a:p>
        </p:txBody>
      </p:sp>
      <p:sp>
        <p:nvSpPr>
          <p:cNvPr id="117" name="Textfeld 116"/>
          <p:cNvSpPr txBox="1"/>
          <p:nvPr/>
        </p:nvSpPr>
        <p:spPr>
          <a:xfrm>
            <a:off x="2011681" y="2980233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intern / extern:</a:t>
            </a:r>
          </a:p>
        </p:txBody>
      </p:sp>
      <p:pic>
        <p:nvPicPr>
          <p:cNvPr id="118" name="Picture 2" descr="checkbox, check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497" y="2589996"/>
            <a:ext cx="246584" cy="2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9" name="Textfeld 118"/>
          <p:cNvSpPr txBox="1"/>
          <p:nvPr/>
        </p:nvSpPr>
        <p:spPr>
          <a:xfrm>
            <a:off x="4729267" y="2528623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Bachelorarbeit</a:t>
            </a:r>
          </a:p>
        </p:txBody>
      </p:sp>
      <p:sp>
        <p:nvSpPr>
          <p:cNvPr id="122" name="Textfeld 121"/>
          <p:cNvSpPr txBox="1"/>
          <p:nvPr/>
        </p:nvSpPr>
        <p:spPr>
          <a:xfrm>
            <a:off x="4729267" y="2079563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Verfügbar</a:t>
            </a:r>
          </a:p>
        </p:txBody>
      </p:sp>
      <p:pic>
        <p:nvPicPr>
          <p:cNvPr id="125" name="Picture 2" descr="checkbox, check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071" y="3058352"/>
            <a:ext cx="246584" cy="2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feld 125"/>
          <p:cNvSpPr txBox="1"/>
          <p:nvPr/>
        </p:nvSpPr>
        <p:spPr>
          <a:xfrm>
            <a:off x="4740841" y="2996979"/>
            <a:ext cx="1915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intern</a:t>
            </a:r>
          </a:p>
        </p:txBody>
      </p:sp>
      <p:sp>
        <p:nvSpPr>
          <p:cNvPr id="129" name="Textfeld 128"/>
          <p:cNvSpPr txBox="1"/>
          <p:nvPr/>
        </p:nvSpPr>
        <p:spPr>
          <a:xfrm>
            <a:off x="2011681" y="3493223"/>
            <a:ext cx="1889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Fachgebiete:</a:t>
            </a:r>
          </a:p>
        </p:txBody>
      </p:sp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Professorenverzeichnis</a:t>
            </a:r>
          </a:p>
        </p:txBody>
      </p:sp>
      <p:grpSp>
        <p:nvGrpSpPr>
          <p:cNvPr id="12" name="Gruppieren 11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13" name="Rechteck 12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4" name="Gruppieren 13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15" name="Rechteck 14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6" name="Rechteck 15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7" name="Rechteck 16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2" name="Textfeld 21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109" name="Ellipse 108"/>
          <p:cNvSpPr/>
          <p:nvPr/>
        </p:nvSpPr>
        <p:spPr>
          <a:xfrm>
            <a:off x="10937210" y="4676242"/>
            <a:ext cx="243840" cy="2456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0" rtlCol="0" anchor="ctr"/>
          <a:lstStyle/>
          <a:p>
            <a:pPr algn="ctr">
              <a:tabLst>
                <a:tab pos="1612900" algn="r"/>
              </a:tabLst>
            </a:pPr>
            <a:r>
              <a:rPr lang="de-DE" sz="2400" b="1" dirty="0"/>
              <a:t>x</a:t>
            </a:r>
            <a:endParaRPr lang="de-DE" sz="2800" b="1" dirty="0"/>
          </a:p>
        </p:txBody>
      </p:sp>
    </p:spTree>
    <p:extLst>
      <p:ext uri="{BB962C8B-B14F-4D97-AF65-F5344CB8AC3E}">
        <p14:creationId xmlns:p14="http://schemas.microsoft.com/office/powerpoint/2010/main" val="179448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Professorenverzeichnis</a:t>
            </a:r>
          </a:p>
        </p:txBody>
      </p:sp>
      <p:sp>
        <p:nvSpPr>
          <p:cNvPr id="6" name="Rechteck 5"/>
          <p:cNvSpPr/>
          <p:nvPr/>
        </p:nvSpPr>
        <p:spPr>
          <a:xfrm>
            <a:off x="254000" y="145288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Professoren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/>
          </p:nvPr>
        </p:nvGraphicFramePr>
        <p:xfrm>
          <a:off x="265574" y="1924131"/>
          <a:ext cx="11665589" cy="441830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75662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1191491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3752713814"/>
                    </a:ext>
                  </a:extLst>
                </a:gridCol>
                <a:gridCol w="3792805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1060315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1206230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  <a:gridCol w="1318286">
                  <a:extLst>
                    <a:ext uri="{9D8B030D-6E8A-4147-A177-3AD203B41FA5}">
                      <a16:colId xmlns:a16="http://schemas.microsoft.com/office/drawing/2014/main" val="4214404557"/>
                    </a:ext>
                  </a:extLst>
                </a:gridCol>
              </a:tblGrid>
              <a:tr h="393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Prof. (Kürzel)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Geb. / Raum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Verfügbarkeit</a:t>
                      </a: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Typ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Fachgebiete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Intern / Extern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E-Mail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Bearbeiten</a:t>
                      </a: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415424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Gerten,</a:t>
                      </a:r>
                      <a:r>
                        <a:rPr lang="de-DE" sz="1300" baseline="0" dirty="0"/>
                        <a:t> Dr. Rainer (GRT)</a:t>
                      </a:r>
                    </a:p>
                    <a:p>
                      <a:pPr algn="ctr"/>
                      <a:r>
                        <a:rPr lang="de-DE" sz="1300" baseline="0" dirty="0"/>
                        <a:t>Geb. A (01), Raum 006</a:t>
                      </a:r>
                      <a:endParaRPr lang="de-DE" sz="1300" dirty="0"/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  <a:p>
                      <a:pPr algn="ctr"/>
                      <a:r>
                        <a:rPr lang="de-DE" sz="1300" dirty="0"/>
                        <a:t>Masterarbeit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IT-Management &amp; Organisation</a:t>
                      </a:r>
                    </a:p>
                    <a:p>
                      <a:pPr algn="ctr"/>
                      <a:r>
                        <a:rPr lang="de-DE" sz="1400" dirty="0"/>
                        <a:t>Qualitätssicherung</a:t>
                      </a:r>
                    </a:p>
                    <a:p>
                      <a:pPr algn="ctr"/>
                      <a:r>
                        <a:rPr lang="de-DE" sz="1400" dirty="0"/>
                        <a:t>Betriebliche Informationssysteme</a:t>
                      </a:r>
                    </a:p>
                    <a:p>
                      <a:pPr algn="ctr"/>
                      <a:r>
                        <a:rPr lang="de-DE" sz="1400" dirty="0"/>
                        <a:t>Anwendungsintegration</a:t>
                      </a:r>
                    </a:p>
                    <a:p>
                      <a:pPr algn="ctr"/>
                      <a:r>
                        <a:rPr lang="de-DE" sz="1400" dirty="0"/>
                        <a:t>Bürokommunikation</a:t>
                      </a:r>
                    </a:p>
                    <a:p>
                      <a:pPr algn="ctr"/>
                      <a:r>
                        <a:rPr lang="de-DE" sz="1400" dirty="0"/>
                        <a:t>Multimediasysteme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beides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300" dirty="0">
                          <a:solidFill>
                            <a:srgbClr val="0070C0"/>
                          </a:solidFill>
                        </a:rPr>
                        <a:t>r.gerten</a:t>
                      </a:r>
                      <a:endParaRPr lang="x-none" sz="1300" dirty="0"/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1300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64040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Fischer, Dr. Jörn (FIJ)</a:t>
                      </a:r>
                    </a:p>
                    <a:p>
                      <a:pPr algn="ctr"/>
                      <a:r>
                        <a:rPr lang="de-DE" sz="1300" dirty="0"/>
                        <a:t>113a</a:t>
                      </a:r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Robotik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Maschinelles Lernen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Rechnerarchitektur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intern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300" dirty="0">
                          <a:solidFill>
                            <a:srgbClr val="0070C0"/>
                          </a:solidFill>
                        </a:rPr>
                        <a:t>j.fischer</a:t>
                      </a:r>
                      <a:endParaRPr lang="x-none" sz="1300" dirty="0"/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1300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269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 err="1"/>
                        <a:t>Föller</a:t>
                      </a:r>
                      <a:r>
                        <a:rPr lang="de-DE" sz="1300" dirty="0"/>
                        <a:t>-Nord, Dr.</a:t>
                      </a:r>
                      <a:r>
                        <a:rPr lang="de-DE" sz="1300" baseline="0" dirty="0"/>
                        <a:t> Miriam (FOL)</a:t>
                      </a:r>
                    </a:p>
                    <a:p>
                      <a:pPr algn="ctr"/>
                      <a:r>
                        <a:rPr lang="de-DE" sz="1300" baseline="0" dirty="0"/>
                        <a:t>Geb. A (01), Raum 105c</a:t>
                      </a:r>
                      <a:endParaRPr lang="de-DE" sz="1300" dirty="0"/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  <a:p>
                      <a:pPr algn="ctr"/>
                      <a:r>
                        <a:rPr lang="de-DE" sz="1300" dirty="0"/>
                        <a:t>Masterarbeit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Mobile Systeme und App-Entwicklung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Embedded Systems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Internet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Things (</a:t>
                      </a:r>
                      <a:r>
                        <a:rPr lang="de-DE" sz="1400" dirty="0" err="1"/>
                        <a:t>IoT</a:t>
                      </a:r>
                      <a:r>
                        <a:rPr lang="de-DE" sz="1400" dirty="0"/>
                        <a:t>) / Industrie 4.0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Soft-/Hardware in der Medizin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beides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300" dirty="0">
                          <a:solidFill>
                            <a:srgbClr val="0070C0"/>
                          </a:solidFill>
                        </a:rPr>
                        <a:t>m.foeller</a:t>
                      </a:r>
                      <a:endParaRPr lang="x-none" sz="1300" dirty="0"/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1300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96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Fimmel, Dr. Elena (FIM)</a:t>
                      </a:r>
                    </a:p>
                    <a:p>
                      <a:pPr algn="ctr"/>
                      <a:r>
                        <a:rPr lang="de-DE" sz="1300" dirty="0"/>
                        <a:t>Geb. A (01),</a:t>
                      </a:r>
                      <a:r>
                        <a:rPr lang="de-DE" sz="1300" baseline="0" dirty="0"/>
                        <a:t> Raum 204</a:t>
                      </a:r>
                      <a:endParaRPr lang="de-DE" sz="1300" dirty="0"/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sz="1300" dirty="0">
                          <a:solidFill>
                            <a:srgbClr val="0070C0"/>
                          </a:solidFill>
                        </a:rPr>
                        <a:t>e.fimmel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5663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300" baseline="0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5400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  <a:endParaRPr lang="x-none" sz="1300" dirty="0"/>
                    </a:p>
                  </a:txBody>
                  <a:tcPr marL="90000" marR="90000" marT="54000" marB="0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1300" dirty="0"/>
                    </a:p>
                  </a:txBody>
                  <a:tcPr marL="90000" marR="90000" marT="5400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8420061"/>
                  </a:ext>
                </a:extLst>
              </a:tr>
            </a:tbl>
          </a:graphicData>
        </a:graphic>
      </p:graphicFrame>
      <p:pic>
        <p:nvPicPr>
          <p:cNvPr id="2" name="Bild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122" y="5103806"/>
            <a:ext cx="190500" cy="190500"/>
          </a:xfrm>
          <a:prstGeom prst="rect">
            <a:avLst/>
          </a:prstGeom>
        </p:spPr>
      </p:pic>
      <p:pic>
        <p:nvPicPr>
          <p:cNvPr id="3" name="Bild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350" y="2912466"/>
            <a:ext cx="266699" cy="266699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310" y="3911804"/>
            <a:ext cx="266699" cy="266699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295" y="5318205"/>
            <a:ext cx="344808" cy="34480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987" y="4717801"/>
            <a:ext cx="266699" cy="266699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998" y="2964931"/>
            <a:ext cx="184772" cy="184772"/>
          </a:xfrm>
          <a:prstGeom prst="rect">
            <a:avLst/>
          </a:prstGeom>
        </p:spPr>
      </p:pic>
      <p:grpSp>
        <p:nvGrpSpPr>
          <p:cNvPr id="23" name="Gruppieren 22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24" name="Rechteck 23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5" name="Gruppieren 24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26" name="Rechteck 25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8" name="Rechteck 27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9" name="Gruppieren 28"/>
          <p:cNvGrpSpPr/>
          <p:nvPr/>
        </p:nvGrpSpPr>
        <p:grpSpPr>
          <a:xfrm>
            <a:off x="9966923" y="1202150"/>
            <a:ext cx="2028005" cy="1672534"/>
            <a:chOff x="9966923" y="1202150"/>
            <a:chExt cx="2028005" cy="1672534"/>
          </a:xfrm>
        </p:grpSpPr>
        <p:sp>
          <p:nvSpPr>
            <p:cNvPr id="30" name="Rechteckige Legende 29"/>
            <p:cNvSpPr/>
            <p:nvPr/>
          </p:nvSpPr>
          <p:spPr>
            <a:xfrm rot="10800000">
              <a:off x="9973336" y="1202150"/>
              <a:ext cx="2021592" cy="1672534"/>
            </a:xfrm>
            <a:prstGeom prst="wedgeRectCallout">
              <a:avLst>
                <a:gd name="adj1" fmla="val -20335"/>
                <a:gd name="adj2" fmla="val 54458"/>
              </a:avLst>
            </a:prstGeom>
            <a:solidFill>
              <a:srgbClr val="22376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Textfeld 30"/>
            <p:cNvSpPr txBox="1"/>
            <p:nvPr/>
          </p:nvSpPr>
          <p:spPr>
            <a:xfrm>
              <a:off x="9966923" y="1255884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Ihr Workspace</a:t>
              </a:r>
            </a:p>
          </p:txBody>
        </p:sp>
        <p:sp>
          <p:nvSpPr>
            <p:cNvPr id="32" name="Textfeld 31">
              <a:hlinkClick r:id="rId7" action="ppaction://hlinksldjump"/>
            </p:cNvPr>
            <p:cNvSpPr txBox="1"/>
            <p:nvPr/>
          </p:nvSpPr>
          <p:spPr>
            <a:xfrm>
              <a:off x="9966923" y="1577889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Professorenverzeichnis</a:t>
              </a:r>
            </a:p>
          </p:txBody>
        </p:sp>
        <p:sp>
          <p:nvSpPr>
            <p:cNvPr id="33" name="Textfeld 32"/>
            <p:cNvSpPr txBox="1"/>
            <p:nvPr/>
          </p:nvSpPr>
          <p:spPr>
            <a:xfrm>
              <a:off x="9966923" y="1899894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Ausgeschriebene</a:t>
              </a:r>
              <a:r>
                <a:rPr lang="de-DE" sz="1300" b="1" dirty="0">
                  <a:solidFill>
                    <a:schemeClr val="bg1"/>
                  </a:solidFill>
                </a:rPr>
                <a:t> </a:t>
              </a:r>
              <a:r>
                <a:rPr lang="de-DE" sz="1300" b="1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Arbeiten</a:t>
              </a:r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9966923" y="2221899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  <a:effectLst/>
                </a:rPr>
                <a:t>Archiv durchsuchen</a:t>
              </a:r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9966923" y="2543903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Abmelden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892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Ausgeschriebene Arbeiten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6" name="Rechteck 5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1" name="Rechteck 10"/>
          <p:cNvSpPr/>
          <p:nvPr/>
        </p:nvSpPr>
        <p:spPr>
          <a:xfrm>
            <a:off x="254000" y="145288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Ihre Ausgeschriebenen Arbeiten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210972"/>
              </p:ext>
            </p:extLst>
          </p:nvPr>
        </p:nvGraphicFramePr>
        <p:xfrm>
          <a:off x="265575" y="1930399"/>
          <a:ext cx="11665586" cy="43992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31700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3470965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697606595"/>
                    </a:ext>
                  </a:extLst>
                </a:gridCol>
                <a:gridCol w="1131081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541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Bezeichnung</a:t>
                      </a: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HS intern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Gewünschter Beginn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Direkt-</a:t>
                      </a:r>
                      <a:r>
                        <a:rPr lang="de-DE" sz="1400" b="0" baseline="0" dirty="0"/>
                        <a:t>Antrag möglich?</a:t>
                      </a:r>
                      <a:endParaRPr lang="de-DE" sz="1400" b="0" dirty="0"/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bearbeiten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469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Masterarbeit</a:t>
                      </a:r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Livestream von Vorlesungen an der Hochschule</a:t>
                      </a:r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ja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Ja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90031"/>
                  </a:ext>
                </a:extLst>
              </a:tr>
              <a:tr h="462609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SAP Integration im Hochschulwiki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ja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Nein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2925387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831959"/>
                  </a:ext>
                </a:extLst>
              </a:tr>
            </a:tbl>
          </a:graphicData>
        </a:graphic>
      </p:graphicFrame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74" y="2595282"/>
            <a:ext cx="184772" cy="18477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295" y="3068545"/>
            <a:ext cx="184772" cy="18477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2" name="Ellipse 1"/>
          <p:cNvSpPr/>
          <p:nvPr/>
        </p:nvSpPr>
        <p:spPr>
          <a:xfrm>
            <a:off x="11369039" y="5770879"/>
            <a:ext cx="432000" cy="43233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0" rIns="36000" bIns="54000" rtlCol="0" anchor="ctr"/>
          <a:lstStyle/>
          <a:p>
            <a:pPr algn="ctr">
              <a:tabLst>
                <a:tab pos="1612900" algn="r"/>
              </a:tabLst>
            </a:pPr>
            <a:r>
              <a:rPr lang="de-DE" sz="5400" dirty="0"/>
              <a:t>+</a:t>
            </a:r>
            <a:endParaRPr lang="de-DE" sz="6000" dirty="0"/>
          </a:p>
        </p:txBody>
      </p:sp>
    </p:spTree>
    <p:extLst>
      <p:ext uri="{BB962C8B-B14F-4D97-AF65-F5344CB8AC3E}">
        <p14:creationId xmlns:p14="http://schemas.microsoft.com/office/powerpoint/2010/main" val="3939793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Ausgeschriebene Arbeiten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6" name="Rechteck 5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1" name="Rechteck 10"/>
          <p:cNvSpPr/>
          <p:nvPr/>
        </p:nvSpPr>
        <p:spPr>
          <a:xfrm>
            <a:off x="254000" y="145288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Arbeit ausschreiben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3999" y="1930398"/>
            <a:ext cx="11677161" cy="4399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sp>
        <p:nvSpPr>
          <p:cNvPr id="21" name="Rechteck: abgerundete Ecken 10"/>
          <p:cNvSpPr/>
          <p:nvPr/>
        </p:nvSpPr>
        <p:spPr>
          <a:xfrm>
            <a:off x="4467497" y="2357380"/>
            <a:ext cx="4519748" cy="330926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2011680" y="2338177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Titel der Arbeit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2011680" y="2753635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Studiengang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2011680" y="3165824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Typ der Arbeit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2011680" y="3578993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HS intern</a:t>
            </a:r>
          </a:p>
        </p:txBody>
      </p:sp>
      <p:pic>
        <p:nvPicPr>
          <p:cNvPr id="29" name="Picture 2" descr="checkbox, check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497" y="3638413"/>
            <a:ext cx="246584" cy="2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hteck: abgerundete Ecken 10"/>
          <p:cNvSpPr/>
          <p:nvPr/>
        </p:nvSpPr>
        <p:spPr>
          <a:xfrm>
            <a:off x="4467497" y="4007458"/>
            <a:ext cx="4519748" cy="330926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1" name="Textfeld 30"/>
          <p:cNvSpPr txBox="1"/>
          <p:nvPr/>
        </p:nvSpPr>
        <p:spPr>
          <a:xfrm>
            <a:off x="2011680" y="3988255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Zweitkorrektor</a:t>
            </a:r>
          </a:p>
        </p:txBody>
      </p:sp>
      <p:sp>
        <p:nvSpPr>
          <p:cNvPr id="32" name="Textfeld 31"/>
          <p:cNvSpPr txBox="1"/>
          <p:nvPr/>
        </p:nvSpPr>
        <p:spPr>
          <a:xfrm>
            <a:off x="2011680" y="4397517"/>
            <a:ext cx="24558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Gewünschter Beginn</a:t>
            </a:r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0416" y="4439326"/>
            <a:ext cx="2150736" cy="327523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16" y="3212359"/>
            <a:ext cx="252421" cy="245167"/>
          </a:xfrm>
          <a:prstGeom prst="rect">
            <a:avLst/>
          </a:prstGeom>
        </p:spPr>
      </p:pic>
      <p:sp>
        <p:nvSpPr>
          <p:cNvPr id="35" name="Textfeld 34"/>
          <p:cNvSpPr txBox="1"/>
          <p:nvPr/>
        </p:nvSpPr>
        <p:spPr>
          <a:xfrm>
            <a:off x="4707763" y="3150277"/>
            <a:ext cx="114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Bachelor</a:t>
            </a:r>
          </a:p>
        </p:txBody>
      </p:sp>
      <p:sp>
        <p:nvSpPr>
          <p:cNvPr id="36" name="Textfeld 35"/>
          <p:cNvSpPr txBox="1"/>
          <p:nvPr/>
        </p:nvSpPr>
        <p:spPr>
          <a:xfrm>
            <a:off x="6864337" y="3150277"/>
            <a:ext cx="114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Master</a:t>
            </a:r>
          </a:p>
        </p:txBody>
      </p:sp>
      <p:pic>
        <p:nvPicPr>
          <p:cNvPr id="37" name="Grafik 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8261" y="3221068"/>
            <a:ext cx="252421" cy="245167"/>
          </a:xfrm>
          <a:prstGeom prst="rect">
            <a:avLst/>
          </a:prstGeom>
        </p:spPr>
      </p:pic>
      <p:sp>
        <p:nvSpPr>
          <p:cNvPr id="39" name="Textfeld 38"/>
          <p:cNvSpPr txBox="1"/>
          <p:nvPr/>
        </p:nvSpPr>
        <p:spPr>
          <a:xfrm>
            <a:off x="4707763" y="2747439"/>
            <a:ext cx="114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IB</a:t>
            </a:r>
          </a:p>
        </p:txBody>
      </p:sp>
      <p:pic>
        <p:nvPicPr>
          <p:cNvPr id="40" name="Picture 4" descr="checkbox, uncheck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3077" y="2814925"/>
            <a:ext cx="246751" cy="24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feld 40"/>
          <p:cNvSpPr txBox="1"/>
          <p:nvPr/>
        </p:nvSpPr>
        <p:spPr>
          <a:xfrm>
            <a:off x="5752282" y="2738946"/>
            <a:ext cx="114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IMB</a:t>
            </a:r>
          </a:p>
        </p:txBody>
      </p:sp>
      <p:pic>
        <p:nvPicPr>
          <p:cNvPr id="44" name="Picture 2" descr="checkbox, checked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4198" y="2803772"/>
            <a:ext cx="246584" cy="24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Textfeld 44"/>
          <p:cNvSpPr txBox="1"/>
          <p:nvPr/>
        </p:nvSpPr>
        <p:spPr>
          <a:xfrm>
            <a:off x="6854464" y="2747439"/>
            <a:ext cx="1149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UIB</a:t>
            </a:r>
          </a:p>
        </p:txBody>
      </p:sp>
      <p:pic>
        <p:nvPicPr>
          <p:cNvPr id="46" name="Picture 4" descr="checkbox, unchecked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328" y="2803688"/>
            <a:ext cx="246751" cy="246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Abgerundetes Rechteck 46"/>
          <p:cNvSpPr/>
          <p:nvPr/>
        </p:nvSpPr>
        <p:spPr>
          <a:xfrm>
            <a:off x="4623049" y="5875841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Senden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6779623" y="5875841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Abbrechen</a:t>
            </a:r>
          </a:p>
        </p:txBody>
      </p:sp>
    </p:spTree>
    <p:extLst>
      <p:ext uri="{BB962C8B-B14F-4D97-AF65-F5344CB8AC3E}">
        <p14:creationId xmlns:p14="http://schemas.microsoft.com/office/powerpoint/2010/main" val="960714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Ausgeschriebene Arbeiten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4000" y="145288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Ihre Ausgeschriebenen Arbeiten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/>
          </p:nvPr>
        </p:nvGraphicFramePr>
        <p:xfrm>
          <a:off x="265575" y="1930399"/>
          <a:ext cx="11665586" cy="43992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31700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3470965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697606595"/>
                    </a:ext>
                  </a:extLst>
                </a:gridCol>
                <a:gridCol w="1131081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541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Bezeichnung</a:t>
                      </a: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HS intern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Gewünschter Beginn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Direkt-</a:t>
                      </a:r>
                      <a:r>
                        <a:rPr lang="de-DE" sz="1400" b="0" baseline="0" dirty="0"/>
                        <a:t>Antrag möglich?</a:t>
                      </a:r>
                      <a:endParaRPr lang="de-DE" sz="1400" b="0" dirty="0"/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bearbeiten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469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Masterarbeit</a:t>
                      </a:r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Livestream von Vorlesungen an der Hochschule</a:t>
                      </a:r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ja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Ja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90031"/>
                  </a:ext>
                </a:extLst>
              </a:tr>
              <a:tr h="462609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SAP Integration im Hochschulwiki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ja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Nein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2925387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831959"/>
                  </a:ext>
                </a:extLst>
              </a:tr>
            </a:tbl>
          </a:graphicData>
        </a:graphic>
      </p:graphicFrame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74" y="2595282"/>
            <a:ext cx="184772" cy="18477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295" y="3068545"/>
            <a:ext cx="184772" cy="18477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2" name="Ellipse 1"/>
          <p:cNvSpPr/>
          <p:nvPr/>
        </p:nvSpPr>
        <p:spPr>
          <a:xfrm>
            <a:off x="11369039" y="5770879"/>
            <a:ext cx="432000" cy="43233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54000" tIns="0" rIns="36000" bIns="54000" rtlCol="0" anchor="ctr"/>
          <a:lstStyle/>
          <a:p>
            <a:pPr algn="ctr">
              <a:tabLst>
                <a:tab pos="1612900" algn="r"/>
              </a:tabLst>
            </a:pPr>
            <a:r>
              <a:rPr lang="de-DE" sz="5400" dirty="0"/>
              <a:t>+</a:t>
            </a:r>
            <a:endParaRPr lang="de-DE" sz="6000" dirty="0"/>
          </a:p>
        </p:txBody>
      </p:sp>
      <p:grpSp>
        <p:nvGrpSpPr>
          <p:cNvPr id="17" name="Gruppieren 16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18" name="Rechteck 17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" name="Gruppieren 18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20" name="Rechteck 19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" name="Gruppieren 22"/>
          <p:cNvGrpSpPr/>
          <p:nvPr/>
        </p:nvGrpSpPr>
        <p:grpSpPr>
          <a:xfrm>
            <a:off x="9966923" y="1202150"/>
            <a:ext cx="2028005" cy="1672534"/>
            <a:chOff x="9966923" y="1202150"/>
            <a:chExt cx="2028005" cy="1672534"/>
          </a:xfrm>
        </p:grpSpPr>
        <p:sp>
          <p:nvSpPr>
            <p:cNvPr id="24" name="Rechteckige Legende 23"/>
            <p:cNvSpPr/>
            <p:nvPr/>
          </p:nvSpPr>
          <p:spPr>
            <a:xfrm rot="10800000">
              <a:off x="9973336" y="1202150"/>
              <a:ext cx="2021592" cy="1672534"/>
            </a:xfrm>
            <a:prstGeom prst="wedgeRectCallout">
              <a:avLst>
                <a:gd name="adj1" fmla="val -20335"/>
                <a:gd name="adj2" fmla="val 54458"/>
              </a:avLst>
            </a:prstGeom>
            <a:solidFill>
              <a:srgbClr val="22376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9966923" y="1255884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Ihr Workspace</a:t>
              </a:r>
            </a:p>
          </p:txBody>
        </p:sp>
        <p:sp>
          <p:nvSpPr>
            <p:cNvPr id="26" name="Textfeld 25">
              <a:hlinkClick r:id="rId3" action="ppaction://hlinksldjump"/>
            </p:cNvPr>
            <p:cNvSpPr txBox="1"/>
            <p:nvPr/>
          </p:nvSpPr>
          <p:spPr>
            <a:xfrm>
              <a:off x="9966923" y="1577889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Professorenverzeichnis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9966923" y="1899894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Ausgeschriebene Arbeiten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9966923" y="2221899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  <a:effectLst/>
                </a:rPr>
                <a:t>Archiv durchsuchen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9966923" y="2543903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Abmelden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98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Ihr Workspace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16" name="Rechteck 15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5" name="Rechteck 44"/>
          <p:cNvSpPr/>
          <p:nvPr/>
        </p:nvSpPr>
        <p:spPr>
          <a:xfrm>
            <a:off x="254000" y="1851744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Ihre Arbeiten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07995"/>
              </p:ext>
            </p:extLst>
          </p:nvPr>
        </p:nvGraphicFramePr>
        <p:xfrm>
          <a:off x="265575" y="2329265"/>
          <a:ext cx="11667639" cy="401404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83310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2997843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452627">
                  <a:extLst>
                    <a:ext uri="{9D8B030D-6E8A-4147-A177-3AD203B41FA5}">
                      <a16:colId xmlns:a16="http://schemas.microsoft.com/office/drawing/2014/main" val="3752713814"/>
                    </a:ext>
                  </a:extLst>
                </a:gridCol>
                <a:gridCol w="1730411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val="3572541357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697606595"/>
                    </a:ext>
                  </a:extLst>
                </a:gridCol>
                <a:gridCol w="703721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192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90000" marR="90000" marT="0" marB="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Bezeichnung</a:t>
                      </a: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Student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Status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Beginn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Ende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Benachrichtigungen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Details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344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Bachelorarbeit</a:t>
                      </a:r>
                    </a:p>
                  </a:txBody>
                  <a:tcPr marL="90000" marR="90000" marT="90000" marB="90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SAP Integration im Hochschulwiki</a:t>
                      </a:r>
                    </a:p>
                  </a:txBody>
                  <a:tcPr marL="90000" marR="90000" marT="90000" marB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Martina Müller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laufend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01.01.2017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01.06.2017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keine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90031"/>
                  </a:ext>
                </a:extLst>
              </a:tr>
              <a:tr h="423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Masterarbeit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Smart Home – Die </a:t>
                      </a:r>
                      <a:r>
                        <a:rPr kumimoji="0" lang="de-DE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Appgesteuerte</a:t>
                      </a: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 Mustermann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laufend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01.12.2016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01.05.2017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keine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2998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579311"/>
                  </a:ext>
                </a:extLst>
              </a:tr>
            </a:tbl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14" y="2634492"/>
            <a:ext cx="184772" cy="18477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53383" y="1346835"/>
            <a:ext cx="1819275" cy="38243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Bachelorarbeit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175589" y="1345565"/>
            <a:ext cx="1819275" cy="38370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Masterarbeit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14" y="3036571"/>
            <a:ext cx="184772" cy="184772"/>
          </a:xfrm>
          <a:prstGeom prst="rect">
            <a:avLst/>
          </a:prstGeom>
        </p:spPr>
      </p:pic>
      <p:sp>
        <p:nvSpPr>
          <p:cNvPr id="22" name="Auf der gleichen Seite des Rechtecks liegende Ecken abrunden 19"/>
          <p:cNvSpPr/>
          <p:nvPr/>
        </p:nvSpPr>
        <p:spPr>
          <a:xfrm rot="10800000" flipV="1">
            <a:off x="251331" y="1693623"/>
            <a:ext cx="1819275" cy="915681"/>
          </a:xfrm>
          <a:prstGeom prst="round2SameRect">
            <a:avLst>
              <a:gd name="adj1" fmla="val 0"/>
              <a:gd name="adj2" fmla="val 91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  <a:tabLst>
                <a:tab pos="1612900" algn="r"/>
              </a:tabLst>
            </a:pPr>
            <a:endParaRPr lang="de-DE" sz="1600" dirty="0"/>
          </a:p>
        </p:txBody>
      </p:sp>
      <p:sp>
        <p:nvSpPr>
          <p:cNvPr id="27" name="Rechteck 26"/>
          <p:cNvSpPr/>
          <p:nvPr/>
        </p:nvSpPr>
        <p:spPr>
          <a:xfrm>
            <a:off x="290935" y="1812027"/>
            <a:ext cx="1729480" cy="65444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  <a:tabLst>
                <a:tab pos="1612900" algn="r"/>
              </a:tabLst>
            </a:pPr>
            <a:r>
              <a:rPr lang="de-DE" dirty="0">
                <a:effectLst/>
              </a:rPr>
              <a:t>neu</a:t>
            </a:r>
          </a:p>
          <a:p>
            <a:pPr algn="r">
              <a:tabLst>
                <a:tab pos="1612900" algn="r"/>
              </a:tabLst>
            </a:pPr>
            <a:r>
              <a:rPr lang="de-DE" dirty="0">
                <a:effectLst>
                  <a:glow rad="228600">
                    <a:srgbClr val="002060">
                      <a:alpha val="40000"/>
                    </a:srgbClr>
                  </a:glow>
                </a:effectLst>
              </a:rPr>
              <a:t>verlängern</a:t>
            </a:r>
          </a:p>
        </p:txBody>
      </p:sp>
    </p:spTree>
    <p:extLst>
      <p:ext uri="{BB962C8B-B14F-4D97-AF65-F5344CB8AC3E}">
        <p14:creationId xmlns:p14="http://schemas.microsoft.com/office/powerpoint/2010/main" val="2805083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Verlängerung Bachelorarbeit</a:t>
            </a:r>
          </a:p>
        </p:txBody>
      </p:sp>
      <p:sp>
        <p:nvSpPr>
          <p:cNvPr id="29" name="Rechteck 28"/>
          <p:cNvSpPr/>
          <p:nvPr/>
        </p:nvSpPr>
        <p:spPr>
          <a:xfrm>
            <a:off x="256052" y="146304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Verlängerbare Arbeiten</a:t>
            </a:r>
          </a:p>
        </p:txBody>
      </p:sp>
      <p:graphicFrame>
        <p:nvGraphicFramePr>
          <p:cNvPr id="30" name="Tabel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91386"/>
              </p:ext>
            </p:extLst>
          </p:nvPr>
        </p:nvGraphicFramePr>
        <p:xfrm>
          <a:off x="265575" y="1940561"/>
          <a:ext cx="11667807" cy="112716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50425">
                  <a:extLst>
                    <a:ext uri="{9D8B030D-6E8A-4147-A177-3AD203B41FA5}">
                      <a16:colId xmlns:a16="http://schemas.microsoft.com/office/drawing/2014/main" val="4229702310"/>
                    </a:ext>
                  </a:extLst>
                </a:gridCol>
                <a:gridCol w="1366967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2893883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403758">
                  <a:extLst>
                    <a:ext uri="{9D8B030D-6E8A-4147-A177-3AD203B41FA5}">
                      <a16:colId xmlns:a16="http://schemas.microsoft.com/office/drawing/2014/main" val="3752713814"/>
                    </a:ext>
                  </a:extLst>
                </a:gridCol>
                <a:gridCol w="1634717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572541357"/>
                    </a:ext>
                  </a:extLst>
                </a:gridCol>
                <a:gridCol w="1208232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2828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Bezeichnung</a:t>
                      </a: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Beginn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Ende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438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Bachelorarbeit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SAP Integration im Hochschulwiki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Martina Müller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laufend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01.01.2017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01.06.2017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405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Masterarbeit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Smart Home – Die </a:t>
                      </a:r>
                      <a:r>
                        <a:rPr kumimoji="0" lang="de-DE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Appgesteuerte</a:t>
                      </a: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 Mustermann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laufend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01.12.2016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01.05.2017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831959"/>
                  </a:ext>
                </a:extLst>
              </a:tr>
            </a:tbl>
          </a:graphicData>
        </a:graphic>
      </p:graphicFrame>
      <p:pic>
        <p:nvPicPr>
          <p:cNvPr id="31" name="Grafik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498" y="2370882"/>
            <a:ext cx="184772" cy="184772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625" y="2773683"/>
            <a:ext cx="184772" cy="184772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2" y="2748196"/>
            <a:ext cx="252421" cy="245167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7932" y="2340685"/>
            <a:ext cx="246584" cy="245167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343403" y="3893185"/>
            <a:ext cx="36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Verlängerungszeitraum (in Wochen):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43403" y="3391903"/>
            <a:ext cx="300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Ursprünglicher Abgabetermin:</a:t>
            </a:r>
          </a:p>
        </p:txBody>
      </p:sp>
      <p:sp>
        <p:nvSpPr>
          <p:cNvPr id="39" name="Rechteck: abgerundete Ecken 38"/>
          <p:cNvSpPr/>
          <p:nvPr/>
        </p:nvSpPr>
        <p:spPr>
          <a:xfrm>
            <a:off x="4529951" y="3893186"/>
            <a:ext cx="3129364" cy="369332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: abgerundete Ecken 39"/>
          <p:cNvSpPr/>
          <p:nvPr/>
        </p:nvSpPr>
        <p:spPr>
          <a:xfrm>
            <a:off x="4529951" y="3391903"/>
            <a:ext cx="3129364" cy="369332"/>
          </a:xfrm>
          <a:prstGeom prst="round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01.06.2017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265575" y="4841124"/>
            <a:ext cx="7393740" cy="1489191"/>
          </a:xfrm>
          <a:prstGeom prst="rect">
            <a:avLst/>
          </a:prstGeom>
          <a:solidFill>
            <a:schemeClr val="bg1"/>
          </a:solidFill>
          <a:effectLst>
            <a:innerShdw blurRad="381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343403" y="4390512"/>
            <a:ext cx="150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Kommentar:</a:t>
            </a:r>
          </a:p>
        </p:txBody>
      </p:sp>
      <p:grpSp>
        <p:nvGrpSpPr>
          <p:cNvPr id="67" name="Gruppieren 66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68" name="Rechteck 67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9" name="Gruppieren 68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70" name="Rechteck 69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Rechteck 70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Rechteck 71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3" name="Textfeld 22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8952330" y="5954215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Beantragen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10601619" y="5954215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Abbrechen</a:t>
            </a:r>
          </a:p>
        </p:txBody>
      </p:sp>
    </p:spTree>
    <p:extLst>
      <p:ext uri="{BB962C8B-B14F-4D97-AF65-F5344CB8AC3E}">
        <p14:creationId xmlns:p14="http://schemas.microsoft.com/office/powerpoint/2010/main" val="189091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Home</a:t>
            </a:r>
            <a:endParaRPr lang="de-DE" dirty="0"/>
          </a:p>
        </p:txBody>
      </p:sp>
      <p:grpSp>
        <p:nvGrpSpPr>
          <p:cNvPr id="13" name="Gruppieren 12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12" name="Rechteck 11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1" name="Gruppieren 10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4" name="Rechteck 13"/>
          <p:cNvSpPr/>
          <p:nvPr/>
        </p:nvSpPr>
        <p:spPr>
          <a:xfrm>
            <a:off x="254000" y="1452880"/>
            <a:ext cx="5648960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 Workspace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4000" y="1930400"/>
            <a:ext cx="5648960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Sie haben 1 neue Benachrichtigung(en)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54000" y="2145030"/>
            <a:ext cx="5648960" cy="1897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sp>
        <p:nvSpPr>
          <p:cNvPr id="27" name="Rechteck 26"/>
          <p:cNvSpPr/>
          <p:nvPr/>
        </p:nvSpPr>
        <p:spPr>
          <a:xfrm>
            <a:off x="6258560" y="1452880"/>
            <a:ext cx="5648960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Ausgeschriebene Arbeiten</a:t>
            </a:r>
          </a:p>
        </p:txBody>
      </p:sp>
      <p:sp>
        <p:nvSpPr>
          <p:cNvPr id="28" name="Rechteck 27"/>
          <p:cNvSpPr/>
          <p:nvPr/>
        </p:nvSpPr>
        <p:spPr>
          <a:xfrm>
            <a:off x="6258560" y="1930400"/>
            <a:ext cx="5648960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67350">
              <a:tabLst>
                <a:tab pos="5467350" algn="r"/>
              </a:tabLst>
            </a:pPr>
            <a:r>
              <a:rPr lang="de-DE" sz="1400" dirty="0"/>
              <a:t>Bachelorarbeiten	alle anzeigen</a:t>
            </a:r>
            <a:endParaRPr lang="de-DE" dirty="0"/>
          </a:p>
        </p:txBody>
      </p:sp>
      <p:sp>
        <p:nvSpPr>
          <p:cNvPr id="29" name="Rechteck 28"/>
          <p:cNvSpPr/>
          <p:nvPr/>
        </p:nvSpPr>
        <p:spPr>
          <a:xfrm>
            <a:off x="6258560" y="2145030"/>
            <a:ext cx="5648960" cy="189738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sp>
        <p:nvSpPr>
          <p:cNvPr id="32" name="Rechteck 31"/>
          <p:cNvSpPr/>
          <p:nvPr/>
        </p:nvSpPr>
        <p:spPr>
          <a:xfrm>
            <a:off x="254000" y="4285224"/>
            <a:ext cx="5648960" cy="203556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sp>
        <p:nvSpPr>
          <p:cNvPr id="37" name="Rechteck 36"/>
          <p:cNvSpPr/>
          <p:nvPr/>
        </p:nvSpPr>
        <p:spPr>
          <a:xfrm>
            <a:off x="6258560" y="4257040"/>
            <a:ext cx="5648960" cy="20637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sp>
        <p:nvSpPr>
          <p:cNvPr id="40" name="Textfeld 39"/>
          <p:cNvSpPr txBox="1"/>
          <p:nvPr/>
        </p:nvSpPr>
        <p:spPr>
          <a:xfrm>
            <a:off x="254000" y="2145030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Ihr Antrag auf die Verlängerung einer Bachelorarbeit wurde genehmigt</a:t>
            </a:r>
          </a:p>
          <a:p>
            <a:r>
              <a:rPr lang="de-DE" sz="1100" dirty="0"/>
              <a:t>Für weitere Informationen bitte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41" name="Textfeld 40"/>
          <p:cNvSpPr txBox="1"/>
          <p:nvPr/>
        </p:nvSpPr>
        <p:spPr>
          <a:xfrm>
            <a:off x="254000" y="4302892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Bachelorarbeit – „Smart Home – Die </a:t>
            </a:r>
            <a:r>
              <a:rPr lang="de-DE" sz="1300" dirty="0" err="1"/>
              <a:t>Appgesteuerte</a:t>
            </a:r>
            <a:r>
              <a:rPr lang="de-DE" sz="1300" dirty="0"/>
              <a:t> </a:t>
            </a:r>
            <a:r>
              <a:rPr lang="de-DE" sz="1300" dirty="0" err="1"/>
              <a:t>IoT</a:t>
            </a:r>
            <a:r>
              <a:rPr lang="de-DE" sz="1300" dirty="0"/>
              <a:t> Kaffeetasse“</a:t>
            </a:r>
          </a:p>
          <a:p>
            <a:r>
              <a:rPr lang="de-DE" sz="1100" dirty="0"/>
              <a:t>Für weitere Informationen bitte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42" name="Textfeld 41"/>
          <p:cNvSpPr txBox="1"/>
          <p:nvPr/>
        </p:nvSpPr>
        <p:spPr>
          <a:xfrm>
            <a:off x="6258560" y="2145029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Der Einsatz von Big Data in Hausbrauereien</a:t>
            </a:r>
          </a:p>
          <a:p>
            <a:r>
              <a:rPr lang="de-DE" sz="1100" dirty="0"/>
              <a:t>Für weitere Informationen bitte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43" name="Textfeld 42"/>
          <p:cNvSpPr txBox="1"/>
          <p:nvPr/>
        </p:nvSpPr>
        <p:spPr>
          <a:xfrm>
            <a:off x="6258560" y="2606694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Planung und Entwicklung einer </a:t>
            </a:r>
            <a:r>
              <a:rPr lang="de-DE" sz="1300" dirty="0" err="1"/>
              <a:t>Hochschulapp</a:t>
            </a:r>
            <a:endParaRPr lang="de-DE" sz="1300" dirty="0"/>
          </a:p>
          <a:p>
            <a:r>
              <a:rPr lang="de-DE" sz="1100" dirty="0"/>
              <a:t>Für weitere Informationen bitte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44" name="Textfeld 43"/>
          <p:cNvSpPr txBox="1"/>
          <p:nvPr/>
        </p:nvSpPr>
        <p:spPr>
          <a:xfrm>
            <a:off x="6258560" y="3062316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SAP Integration im Hochschulwiki</a:t>
            </a:r>
          </a:p>
          <a:p>
            <a:r>
              <a:rPr lang="de-DE" sz="1100" dirty="0"/>
              <a:t>Für weitere Informationen bitte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45" name="Textfeld 44"/>
          <p:cNvSpPr txBox="1"/>
          <p:nvPr/>
        </p:nvSpPr>
        <p:spPr>
          <a:xfrm>
            <a:off x="6258560" y="3517938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Livestream von Vorlesungen an der Hochschule</a:t>
            </a:r>
          </a:p>
          <a:p>
            <a:r>
              <a:rPr lang="de-DE" sz="1100" dirty="0"/>
              <a:t>Für weitere Informationen bitte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46" name="Textfeld 45"/>
          <p:cNvSpPr txBox="1"/>
          <p:nvPr/>
        </p:nvSpPr>
        <p:spPr>
          <a:xfrm>
            <a:off x="6258560" y="4274794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Der Einsatz von Big Data in Hausbrauereien</a:t>
            </a:r>
          </a:p>
          <a:p>
            <a:r>
              <a:rPr lang="de-DE" sz="1100" dirty="0"/>
              <a:t>Für weitere Informationen bitte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47" name="Textfeld 46"/>
          <p:cNvSpPr txBox="1"/>
          <p:nvPr/>
        </p:nvSpPr>
        <p:spPr>
          <a:xfrm>
            <a:off x="6258560" y="4736459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Planung und Entwicklung einer </a:t>
            </a:r>
            <a:r>
              <a:rPr lang="de-DE" sz="1300" dirty="0" err="1"/>
              <a:t>Hochschulapp</a:t>
            </a:r>
            <a:endParaRPr lang="de-DE" sz="1300" dirty="0"/>
          </a:p>
          <a:p>
            <a:r>
              <a:rPr lang="de-DE" sz="1100" dirty="0"/>
              <a:t>Für weitere Informationen bitte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48" name="Textfeld 47"/>
          <p:cNvSpPr txBox="1"/>
          <p:nvPr/>
        </p:nvSpPr>
        <p:spPr>
          <a:xfrm>
            <a:off x="6258560" y="5192081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SAP Integration im Hochschulwiki</a:t>
            </a:r>
          </a:p>
          <a:p>
            <a:r>
              <a:rPr lang="de-DE" sz="1100" dirty="0"/>
              <a:t>Für weitere Informationen bitte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49" name="Textfeld 48"/>
          <p:cNvSpPr txBox="1"/>
          <p:nvPr/>
        </p:nvSpPr>
        <p:spPr>
          <a:xfrm>
            <a:off x="6258560" y="5647703"/>
            <a:ext cx="56489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Livestream von Vorlesungen an der Hochschule</a:t>
            </a:r>
          </a:p>
          <a:p>
            <a:r>
              <a:rPr lang="de-DE" sz="1100" dirty="0"/>
              <a:t>Für weitere Informationen bitte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254000" y="4042410"/>
            <a:ext cx="5648960" cy="2428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Sie haben 1 laufende Arbeit(en)</a:t>
            </a:r>
            <a:endParaRPr lang="de-DE" dirty="0"/>
          </a:p>
        </p:txBody>
      </p:sp>
      <p:sp>
        <p:nvSpPr>
          <p:cNvPr id="38" name="Textfeld 37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Student</a:t>
            </a:r>
          </a:p>
        </p:txBody>
      </p:sp>
      <p:sp>
        <p:nvSpPr>
          <p:cNvPr id="39" name="Rechteck 38"/>
          <p:cNvSpPr/>
          <p:nvPr/>
        </p:nvSpPr>
        <p:spPr>
          <a:xfrm>
            <a:off x="6258560" y="4043568"/>
            <a:ext cx="5648960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5467350">
              <a:tabLst>
                <a:tab pos="5467350" algn="r"/>
              </a:tabLst>
            </a:pPr>
            <a:r>
              <a:rPr lang="de-DE" sz="1400" dirty="0"/>
              <a:t>Masterarbeiten	alle anzeigen</a:t>
            </a:r>
            <a:endParaRPr lang="de-DE" dirty="0"/>
          </a:p>
        </p:txBody>
      </p:sp>
      <p:grpSp>
        <p:nvGrpSpPr>
          <p:cNvPr id="52" name="Gruppieren 51"/>
          <p:cNvGrpSpPr/>
          <p:nvPr/>
        </p:nvGrpSpPr>
        <p:grpSpPr>
          <a:xfrm>
            <a:off x="9966923" y="1202150"/>
            <a:ext cx="2028005" cy="1672534"/>
            <a:chOff x="9966923" y="1202150"/>
            <a:chExt cx="2028005" cy="1672534"/>
          </a:xfrm>
        </p:grpSpPr>
        <p:sp>
          <p:nvSpPr>
            <p:cNvPr id="53" name="Rechteckige Legende 52"/>
            <p:cNvSpPr/>
            <p:nvPr/>
          </p:nvSpPr>
          <p:spPr>
            <a:xfrm rot="10800000">
              <a:off x="9973336" y="1202150"/>
              <a:ext cx="2021592" cy="1672534"/>
            </a:xfrm>
            <a:prstGeom prst="wedgeRectCallout">
              <a:avLst>
                <a:gd name="adj1" fmla="val -20335"/>
                <a:gd name="adj2" fmla="val 54458"/>
              </a:avLst>
            </a:prstGeom>
            <a:solidFill>
              <a:srgbClr val="22376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Textfeld 53"/>
            <p:cNvSpPr txBox="1"/>
            <p:nvPr/>
          </p:nvSpPr>
          <p:spPr>
            <a:xfrm>
              <a:off x="9966923" y="1255884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Ihr Workspace</a:t>
              </a:r>
            </a:p>
          </p:txBody>
        </p:sp>
        <p:sp>
          <p:nvSpPr>
            <p:cNvPr id="55" name="Textfeld 54">
              <a:hlinkClick r:id="rId2" action="ppaction://hlinksldjump"/>
            </p:cNvPr>
            <p:cNvSpPr txBox="1"/>
            <p:nvPr/>
          </p:nvSpPr>
          <p:spPr>
            <a:xfrm>
              <a:off x="9966923" y="1577889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Professorenverzeichnis</a:t>
              </a:r>
            </a:p>
          </p:txBody>
        </p:sp>
        <p:sp>
          <p:nvSpPr>
            <p:cNvPr id="56" name="Textfeld 55"/>
            <p:cNvSpPr txBox="1"/>
            <p:nvPr/>
          </p:nvSpPr>
          <p:spPr>
            <a:xfrm>
              <a:off x="9966923" y="1899894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Ausgeschriebene Arbeiten</a:t>
              </a:r>
            </a:p>
          </p:txBody>
        </p:sp>
        <p:sp>
          <p:nvSpPr>
            <p:cNvPr id="57" name="Textfeld 56"/>
            <p:cNvSpPr txBox="1"/>
            <p:nvPr/>
          </p:nvSpPr>
          <p:spPr>
            <a:xfrm>
              <a:off x="9966923" y="2221899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Abgeschlossene Arbeiten</a:t>
              </a:r>
            </a:p>
          </p:txBody>
        </p:sp>
        <p:sp>
          <p:nvSpPr>
            <p:cNvPr id="58" name="Textfeld 57"/>
            <p:cNvSpPr txBox="1"/>
            <p:nvPr/>
          </p:nvSpPr>
          <p:spPr>
            <a:xfrm>
              <a:off x="9966923" y="2543903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Abmelden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41322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Ihre Arbeiten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6" name="Rechteck 5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1" name="Rechteck 10"/>
          <p:cNvSpPr/>
          <p:nvPr/>
        </p:nvSpPr>
        <p:spPr>
          <a:xfrm>
            <a:off x="254000" y="145288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Details: SAP Integration im Hochschulwiki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3999" y="1930398"/>
            <a:ext cx="11677161" cy="4399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3467579" y="2477627"/>
            <a:ext cx="5249998" cy="2693045"/>
            <a:chOff x="415033" y="1914516"/>
            <a:chExt cx="2655284" cy="2693045"/>
          </a:xfrm>
        </p:grpSpPr>
        <p:sp>
          <p:nvSpPr>
            <p:cNvPr id="20" name="Textfeld 19"/>
            <p:cNvSpPr txBox="1"/>
            <p:nvPr/>
          </p:nvSpPr>
          <p:spPr>
            <a:xfrm>
              <a:off x="415033" y="1914516"/>
              <a:ext cx="1064902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dirty="0"/>
                <a:t>Studiengang:</a:t>
              </a:r>
            </a:p>
            <a:p>
              <a:r>
                <a:rPr lang="de-DE" sz="1300" dirty="0"/>
                <a:t>Typ der Arbeit:</a:t>
              </a:r>
            </a:p>
            <a:p>
              <a:r>
                <a:rPr lang="de-DE" sz="1300" dirty="0"/>
                <a:t>HS intern:</a:t>
              </a:r>
            </a:p>
            <a:p>
              <a:r>
                <a:rPr lang="de-DE" sz="1300" dirty="0"/>
                <a:t>Unternehmensbestätigung:</a:t>
              </a:r>
            </a:p>
            <a:p>
              <a:endParaRPr lang="de-DE" sz="1300" dirty="0"/>
            </a:p>
            <a:p>
              <a:r>
                <a:rPr lang="de-DE" sz="1300" dirty="0"/>
                <a:t>Erstkorrektor:</a:t>
              </a:r>
            </a:p>
            <a:p>
              <a:r>
                <a:rPr lang="de-DE" sz="1300" dirty="0"/>
                <a:t>Zweitkorrektor:</a:t>
              </a:r>
            </a:p>
            <a:p>
              <a:endParaRPr lang="de-DE" sz="1300" dirty="0"/>
            </a:p>
            <a:p>
              <a:r>
                <a:rPr lang="de-DE" sz="1300" dirty="0"/>
                <a:t>Student:</a:t>
              </a:r>
            </a:p>
            <a:p>
              <a:r>
                <a:rPr lang="de-DE" sz="1300" dirty="0"/>
                <a:t>Matrikelnummer</a:t>
              </a:r>
            </a:p>
            <a:p>
              <a:endParaRPr lang="de-DE" sz="1300" dirty="0"/>
            </a:p>
            <a:p>
              <a:r>
                <a:rPr lang="de-DE" sz="1300" dirty="0"/>
                <a:t>Startdatum:</a:t>
              </a:r>
            </a:p>
            <a:p>
              <a:r>
                <a:rPr lang="de-DE" sz="1300" dirty="0"/>
                <a:t>Enddatum: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024197" y="1914516"/>
              <a:ext cx="1046120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dirty="0"/>
                <a:t>UIB</a:t>
              </a:r>
            </a:p>
            <a:p>
              <a:r>
                <a:rPr lang="de-DE" sz="1300" dirty="0"/>
                <a:t>Bachelorarbeit</a:t>
              </a:r>
            </a:p>
            <a:p>
              <a:r>
                <a:rPr lang="de-DE" sz="1300" dirty="0"/>
                <a:t>ja</a:t>
              </a:r>
            </a:p>
            <a:p>
              <a:r>
                <a:rPr lang="de-DE" sz="1300" dirty="0"/>
                <a:t>-</a:t>
              </a:r>
            </a:p>
            <a:p>
              <a:endParaRPr lang="de-DE" sz="1300" dirty="0"/>
            </a:p>
            <a:p>
              <a:r>
                <a:rPr lang="de-DE" sz="1300" dirty="0"/>
                <a:t>Herr Prof. Dr. Gerten</a:t>
              </a:r>
            </a:p>
            <a:p>
              <a:r>
                <a:rPr lang="de-DE" sz="1300" dirty="0"/>
                <a:t>Frau Prof. Dr. Roth-Dietrich</a:t>
              </a:r>
            </a:p>
            <a:p>
              <a:endParaRPr lang="de-DE" sz="1300" dirty="0"/>
            </a:p>
            <a:p>
              <a:r>
                <a:rPr lang="de-DE" sz="1300" dirty="0"/>
                <a:t>Martina Müller</a:t>
              </a:r>
            </a:p>
            <a:p>
              <a:r>
                <a:rPr lang="de-DE" sz="1200" dirty="0"/>
                <a:t>1534567</a:t>
              </a:r>
            </a:p>
            <a:p>
              <a:endParaRPr lang="de-DE" sz="1300" dirty="0"/>
            </a:p>
            <a:p>
              <a:r>
                <a:rPr lang="de-DE" sz="1300" dirty="0"/>
                <a:t>01.01.2017</a:t>
              </a:r>
            </a:p>
            <a:p>
              <a:r>
                <a:rPr lang="de-DE" sz="1300" dirty="0"/>
                <a:t>01.06.2017</a:t>
              </a:r>
            </a:p>
          </p:txBody>
        </p:sp>
      </p:grpSp>
      <p:sp>
        <p:nvSpPr>
          <p:cNvPr id="22" name="Abgerundetes Rechteck 21"/>
          <p:cNvSpPr/>
          <p:nvPr/>
        </p:nvSpPr>
        <p:spPr>
          <a:xfrm>
            <a:off x="5426781" y="5717899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Schließen</a:t>
            </a:r>
          </a:p>
        </p:txBody>
      </p:sp>
    </p:spTree>
    <p:extLst>
      <p:ext uri="{BB962C8B-B14F-4D97-AF65-F5344CB8AC3E}">
        <p14:creationId xmlns:p14="http://schemas.microsoft.com/office/powerpoint/2010/main" val="41928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Verlängerung Bachelorarbeit</a:t>
            </a:r>
          </a:p>
        </p:txBody>
      </p:sp>
      <p:sp>
        <p:nvSpPr>
          <p:cNvPr id="29" name="Rechteck 28"/>
          <p:cNvSpPr/>
          <p:nvPr/>
        </p:nvSpPr>
        <p:spPr>
          <a:xfrm>
            <a:off x="256052" y="146304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Verlängerbare Arbeiten</a:t>
            </a:r>
          </a:p>
        </p:txBody>
      </p:sp>
      <p:graphicFrame>
        <p:nvGraphicFramePr>
          <p:cNvPr id="30" name="Tabelle 29"/>
          <p:cNvGraphicFramePr>
            <a:graphicFrameLocks noGrp="1"/>
          </p:cNvGraphicFramePr>
          <p:nvPr>
            <p:extLst/>
          </p:nvPr>
        </p:nvGraphicFramePr>
        <p:xfrm>
          <a:off x="265575" y="1940561"/>
          <a:ext cx="11667807" cy="1127169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50425">
                  <a:extLst>
                    <a:ext uri="{9D8B030D-6E8A-4147-A177-3AD203B41FA5}">
                      <a16:colId xmlns:a16="http://schemas.microsoft.com/office/drawing/2014/main" val="4229702310"/>
                    </a:ext>
                  </a:extLst>
                </a:gridCol>
                <a:gridCol w="1366967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2893883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403758">
                  <a:extLst>
                    <a:ext uri="{9D8B030D-6E8A-4147-A177-3AD203B41FA5}">
                      <a16:colId xmlns:a16="http://schemas.microsoft.com/office/drawing/2014/main" val="3752713814"/>
                    </a:ext>
                  </a:extLst>
                </a:gridCol>
                <a:gridCol w="1634717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3572541357"/>
                    </a:ext>
                  </a:extLst>
                </a:gridCol>
                <a:gridCol w="1208232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2828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0" marB="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Bezeichnung</a:t>
                      </a: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Student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Status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Beginn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Ende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Details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43851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Bachelorarbeit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SAP Integration im Hochschulwiki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Martina Müller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laufend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01.01.2017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01.06.2017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4058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Masterarbeit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Smart Home – Die </a:t>
                      </a:r>
                      <a:r>
                        <a:rPr kumimoji="0" lang="de-DE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Appgesteuerte</a:t>
                      </a: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 Mustermann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laufend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01.12.2016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01.05.2017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831959"/>
                  </a:ext>
                </a:extLst>
              </a:tr>
            </a:tbl>
          </a:graphicData>
        </a:graphic>
      </p:graphicFrame>
      <p:pic>
        <p:nvPicPr>
          <p:cNvPr id="31" name="Grafik 3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2498" y="2370882"/>
            <a:ext cx="184772" cy="184772"/>
          </a:xfrm>
          <a:prstGeom prst="rect">
            <a:avLst/>
          </a:prstGeom>
        </p:spPr>
      </p:pic>
      <p:pic>
        <p:nvPicPr>
          <p:cNvPr id="33" name="Grafik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9625" y="2773683"/>
            <a:ext cx="184772" cy="184772"/>
          </a:xfrm>
          <a:prstGeom prst="rect">
            <a:avLst/>
          </a:prstGeom>
        </p:spPr>
      </p:pic>
      <p:pic>
        <p:nvPicPr>
          <p:cNvPr id="34" name="Grafik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32" y="2748196"/>
            <a:ext cx="252421" cy="245167"/>
          </a:xfrm>
          <a:prstGeom prst="rect">
            <a:avLst/>
          </a:prstGeom>
        </p:spPr>
      </p:pic>
      <p:pic>
        <p:nvPicPr>
          <p:cNvPr id="35" name="Grafik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V="1">
            <a:off x="527932" y="2340685"/>
            <a:ext cx="246584" cy="245167"/>
          </a:xfrm>
          <a:prstGeom prst="rect">
            <a:avLst/>
          </a:prstGeom>
        </p:spPr>
      </p:pic>
      <p:sp>
        <p:nvSpPr>
          <p:cNvPr id="36" name="Textfeld 35"/>
          <p:cNvSpPr txBox="1"/>
          <p:nvPr/>
        </p:nvSpPr>
        <p:spPr>
          <a:xfrm>
            <a:off x="343403" y="3893185"/>
            <a:ext cx="3619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Verlängerungszeitraum (in Wochen):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343403" y="3391903"/>
            <a:ext cx="3009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Ursprünglicher Abgabetermin:</a:t>
            </a:r>
          </a:p>
        </p:txBody>
      </p:sp>
      <p:sp>
        <p:nvSpPr>
          <p:cNvPr id="39" name="Rechteck: abgerundete Ecken 38"/>
          <p:cNvSpPr/>
          <p:nvPr/>
        </p:nvSpPr>
        <p:spPr>
          <a:xfrm>
            <a:off x="4529951" y="3893186"/>
            <a:ext cx="3129364" cy="369332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0" name="Rechteck: abgerundete Ecken 39"/>
          <p:cNvSpPr/>
          <p:nvPr/>
        </p:nvSpPr>
        <p:spPr>
          <a:xfrm>
            <a:off x="4529951" y="3391903"/>
            <a:ext cx="3129364" cy="369332"/>
          </a:xfrm>
          <a:prstGeom prst="roundRect">
            <a:avLst/>
          </a:prstGeom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01.06.2017</a:t>
            </a:r>
            <a:endParaRPr lang="de-DE" dirty="0">
              <a:solidFill>
                <a:srgbClr val="FF0000"/>
              </a:solidFill>
            </a:endParaRPr>
          </a:p>
        </p:txBody>
      </p:sp>
      <p:sp>
        <p:nvSpPr>
          <p:cNvPr id="63" name="Rechteck 62"/>
          <p:cNvSpPr/>
          <p:nvPr/>
        </p:nvSpPr>
        <p:spPr>
          <a:xfrm>
            <a:off x="265575" y="4841124"/>
            <a:ext cx="7393740" cy="1489191"/>
          </a:xfrm>
          <a:prstGeom prst="rect">
            <a:avLst/>
          </a:prstGeom>
          <a:solidFill>
            <a:schemeClr val="bg1"/>
          </a:solidFill>
          <a:effectLst>
            <a:innerShdw blurRad="38100">
              <a:schemeClr val="accent1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1200" dirty="0">
                <a:solidFill>
                  <a:schemeClr val="tx1"/>
                </a:solidFill>
              </a:rPr>
              <a:t>|</a:t>
            </a:r>
          </a:p>
        </p:txBody>
      </p:sp>
      <p:sp>
        <p:nvSpPr>
          <p:cNvPr id="64" name="Textfeld 63"/>
          <p:cNvSpPr txBox="1"/>
          <p:nvPr/>
        </p:nvSpPr>
        <p:spPr>
          <a:xfrm>
            <a:off x="343403" y="4390512"/>
            <a:ext cx="1501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Kommentar:</a:t>
            </a:r>
          </a:p>
        </p:txBody>
      </p:sp>
      <p:grpSp>
        <p:nvGrpSpPr>
          <p:cNvPr id="67" name="Gruppieren 66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68" name="Rechteck 67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69" name="Gruppieren 68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70" name="Rechteck 69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1" name="Rechteck 70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72" name="Rechteck 71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3" name="Textfeld 22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26" name="Abgerundetes Rechteck 25"/>
          <p:cNvSpPr/>
          <p:nvPr/>
        </p:nvSpPr>
        <p:spPr>
          <a:xfrm>
            <a:off x="8952330" y="5954215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Beantragen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10601619" y="5954215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Abbrechen</a:t>
            </a:r>
          </a:p>
        </p:txBody>
      </p:sp>
    </p:spTree>
    <p:extLst>
      <p:ext uri="{BB962C8B-B14F-4D97-AF65-F5344CB8AC3E}">
        <p14:creationId xmlns:p14="http://schemas.microsoft.com/office/powerpoint/2010/main" val="152419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Ihr Workspace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16" name="Rechteck 15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5" name="Rechteck 44"/>
          <p:cNvSpPr/>
          <p:nvPr/>
        </p:nvSpPr>
        <p:spPr>
          <a:xfrm>
            <a:off x="254000" y="1851744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Ihre Arbeiten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6001311"/>
              </p:ext>
            </p:extLst>
          </p:nvPr>
        </p:nvGraphicFramePr>
        <p:xfrm>
          <a:off x="265575" y="2329265"/>
          <a:ext cx="11667639" cy="401404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83310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2997843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452627">
                  <a:extLst>
                    <a:ext uri="{9D8B030D-6E8A-4147-A177-3AD203B41FA5}">
                      <a16:colId xmlns:a16="http://schemas.microsoft.com/office/drawing/2014/main" val="3752713814"/>
                    </a:ext>
                  </a:extLst>
                </a:gridCol>
                <a:gridCol w="1730411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val="3572541357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697606595"/>
                    </a:ext>
                  </a:extLst>
                </a:gridCol>
                <a:gridCol w="703721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192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90000" marR="90000" marT="0" marB="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Bezeichnung</a:t>
                      </a: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Student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Status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Beginn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Ende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Benachrichtigungen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Details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344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Bachelorarbeit</a:t>
                      </a:r>
                    </a:p>
                  </a:txBody>
                  <a:tcPr marL="90000" marR="90000" marT="90000" marB="90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SAP Integration im Hochschulwiki</a:t>
                      </a:r>
                    </a:p>
                  </a:txBody>
                  <a:tcPr marL="90000" marR="90000" marT="90000" marB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Martina Müller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zu</a:t>
                      </a:r>
                      <a:r>
                        <a:rPr lang="de-DE" sz="1300" baseline="0" dirty="0"/>
                        <a:t> bewerten</a:t>
                      </a:r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01.01.2017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01.06.2017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90031"/>
                  </a:ext>
                </a:extLst>
              </a:tr>
              <a:tr h="423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Masterarbeit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Smart Home – Die </a:t>
                      </a:r>
                      <a:r>
                        <a:rPr kumimoji="0" lang="de-DE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Appgesteuerte</a:t>
                      </a: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 Mustermann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abgeschlossen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01.12.2016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01.05.2017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keine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2998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579311"/>
                  </a:ext>
                </a:extLst>
              </a:tr>
            </a:tbl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14" y="2634492"/>
            <a:ext cx="184772" cy="18477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53383" y="1346835"/>
            <a:ext cx="1819275" cy="38243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Bachelorarbeit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175589" y="1345565"/>
            <a:ext cx="1819275" cy="38370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Masterarbeit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sp>
        <p:nvSpPr>
          <p:cNvPr id="19" name="Abgerundete rechteckige Legende 18"/>
          <p:cNvSpPr/>
          <p:nvPr/>
        </p:nvSpPr>
        <p:spPr>
          <a:xfrm>
            <a:off x="10261516" y="2641611"/>
            <a:ext cx="312517" cy="196770"/>
          </a:xfrm>
          <a:prstGeom prst="wedgeRoundRectCallout">
            <a:avLst>
              <a:gd name="adj1" fmla="val -72684"/>
              <a:gd name="adj2" fmla="val 21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/>
              <a:t>1</a:t>
            </a: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14" y="3036571"/>
            <a:ext cx="184772" cy="18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957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Ihr Workspace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6" name="Rechteck 5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1" name="Rechteck 10"/>
          <p:cNvSpPr/>
          <p:nvPr/>
        </p:nvSpPr>
        <p:spPr>
          <a:xfrm>
            <a:off x="254000" y="145288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Details: SAP Integration im Hochschulwiki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3999" y="2145030"/>
            <a:ext cx="11677161" cy="418464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3770911" y="2529128"/>
            <a:ext cx="5206834" cy="2693045"/>
            <a:chOff x="415033" y="1914516"/>
            <a:chExt cx="2633453" cy="2693045"/>
          </a:xfrm>
        </p:grpSpPr>
        <p:sp>
          <p:nvSpPr>
            <p:cNvPr id="20" name="Textfeld 19"/>
            <p:cNvSpPr txBox="1"/>
            <p:nvPr/>
          </p:nvSpPr>
          <p:spPr>
            <a:xfrm>
              <a:off x="415033" y="1914516"/>
              <a:ext cx="1064902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dirty="0"/>
                <a:t>Studiengang:</a:t>
              </a:r>
            </a:p>
            <a:p>
              <a:r>
                <a:rPr lang="de-DE" sz="1300" dirty="0"/>
                <a:t>Typ der Arbeit:</a:t>
              </a:r>
            </a:p>
            <a:p>
              <a:r>
                <a:rPr lang="de-DE" sz="1300" dirty="0"/>
                <a:t>HS intern:</a:t>
              </a:r>
            </a:p>
            <a:p>
              <a:r>
                <a:rPr lang="de-DE" sz="1300" dirty="0"/>
                <a:t>Unternehmensbestätigung:</a:t>
              </a:r>
            </a:p>
            <a:p>
              <a:endParaRPr lang="de-DE" sz="1300" dirty="0"/>
            </a:p>
            <a:p>
              <a:r>
                <a:rPr lang="de-DE" sz="1300" dirty="0"/>
                <a:t>Erstkorrektor:</a:t>
              </a:r>
            </a:p>
            <a:p>
              <a:r>
                <a:rPr lang="de-DE" sz="1300" dirty="0"/>
                <a:t>Zweitkorrektor:</a:t>
              </a:r>
            </a:p>
            <a:p>
              <a:endParaRPr lang="de-DE" sz="1300" dirty="0"/>
            </a:p>
            <a:p>
              <a:r>
                <a:rPr lang="de-DE" sz="1300" dirty="0"/>
                <a:t>Student:</a:t>
              </a:r>
            </a:p>
            <a:p>
              <a:r>
                <a:rPr lang="de-DE" sz="1300" dirty="0"/>
                <a:t>Matrikelnummer</a:t>
              </a:r>
            </a:p>
            <a:p>
              <a:endParaRPr lang="de-DE" sz="1300" dirty="0"/>
            </a:p>
            <a:p>
              <a:r>
                <a:rPr lang="de-DE" sz="1300" dirty="0"/>
                <a:t>Startdatum:</a:t>
              </a:r>
            </a:p>
            <a:p>
              <a:r>
                <a:rPr lang="de-DE" sz="1300" dirty="0"/>
                <a:t>Enddatum: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024197" y="1914516"/>
              <a:ext cx="1024289" cy="26468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dirty="0"/>
                <a:t>UIB</a:t>
              </a:r>
            </a:p>
            <a:p>
              <a:r>
                <a:rPr lang="de-DE" sz="1300" dirty="0"/>
                <a:t>Bachelorarbeit</a:t>
              </a:r>
            </a:p>
            <a:p>
              <a:r>
                <a:rPr lang="de-DE" sz="1300" dirty="0"/>
                <a:t>ja</a:t>
              </a:r>
            </a:p>
            <a:p>
              <a:r>
                <a:rPr lang="de-DE" sz="1300" dirty="0"/>
                <a:t>-</a:t>
              </a:r>
            </a:p>
            <a:p>
              <a:endParaRPr lang="de-DE" sz="1300" dirty="0"/>
            </a:p>
            <a:p>
              <a:r>
                <a:rPr lang="de-DE" sz="1300" dirty="0"/>
                <a:t>Herr Prof. Dr. Gerten</a:t>
              </a:r>
            </a:p>
            <a:p>
              <a:r>
                <a:rPr lang="de-DE" sz="1300" dirty="0"/>
                <a:t>Frau Prof. Dr. Roth-Dietrich</a:t>
              </a:r>
            </a:p>
            <a:p>
              <a:endParaRPr lang="de-DE" sz="1300" dirty="0"/>
            </a:p>
            <a:p>
              <a:r>
                <a:rPr lang="de-DE" sz="1300" dirty="0"/>
                <a:t>Martina Müller</a:t>
              </a:r>
            </a:p>
            <a:p>
              <a:r>
                <a:rPr lang="de-DE" sz="1200" dirty="0"/>
                <a:t>1534567</a:t>
              </a:r>
              <a:endParaRPr lang="de-DE" sz="1300" dirty="0"/>
            </a:p>
            <a:p>
              <a:endParaRPr lang="de-DE" sz="1300" dirty="0"/>
            </a:p>
            <a:p>
              <a:r>
                <a:rPr lang="de-DE" sz="1200" dirty="0"/>
                <a:t>01.01.2017</a:t>
              </a:r>
            </a:p>
            <a:p>
              <a:r>
                <a:rPr lang="de-DE" sz="1200" dirty="0"/>
                <a:t>08.06.2017</a:t>
              </a:r>
            </a:p>
          </p:txBody>
        </p:sp>
      </p:grpSp>
      <p:sp>
        <p:nvSpPr>
          <p:cNvPr id="22" name="Abgerundetes Rechteck 21"/>
          <p:cNvSpPr/>
          <p:nvPr/>
        </p:nvSpPr>
        <p:spPr>
          <a:xfrm>
            <a:off x="5426781" y="5717899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Schließen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4000" y="1930400"/>
            <a:ext cx="11677160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b="1" dirty="0"/>
              <a:t>Update:</a:t>
            </a:r>
            <a:r>
              <a:rPr lang="de-DE" sz="1400" dirty="0"/>
              <a:t> Arbeit digital abgegeben - </a:t>
            </a:r>
            <a:r>
              <a:rPr lang="de-DE" sz="1400" b="1" dirty="0"/>
              <a:t>zum Download</a:t>
            </a:r>
            <a:endParaRPr lang="de-DE" b="1" dirty="0"/>
          </a:p>
        </p:txBody>
      </p:sp>
      <p:pic>
        <p:nvPicPr>
          <p:cNvPr id="19" name="Grafik 18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057" y="1972197"/>
            <a:ext cx="144000" cy="1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36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Ihr Workspace</a:t>
            </a:r>
          </a:p>
        </p:txBody>
      </p:sp>
      <p:sp>
        <p:nvSpPr>
          <p:cNvPr id="45" name="Rechteck 44"/>
          <p:cNvSpPr/>
          <p:nvPr/>
        </p:nvSpPr>
        <p:spPr>
          <a:xfrm>
            <a:off x="254000" y="1851744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Ihre Arbeiten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/>
          </p:nvPr>
        </p:nvGraphicFramePr>
        <p:xfrm>
          <a:off x="265575" y="2329265"/>
          <a:ext cx="11667639" cy="401404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83310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2997843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452627">
                  <a:extLst>
                    <a:ext uri="{9D8B030D-6E8A-4147-A177-3AD203B41FA5}">
                      <a16:colId xmlns:a16="http://schemas.microsoft.com/office/drawing/2014/main" val="3752713814"/>
                    </a:ext>
                  </a:extLst>
                </a:gridCol>
                <a:gridCol w="1730411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995423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960699">
                  <a:extLst>
                    <a:ext uri="{9D8B030D-6E8A-4147-A177-3AD203B41FA5}">
                      <a16:colId xmlns:a16="http://schemas.microsoft.com/office/drawing/2014/main" val="3572541357"/>
                    </a:ext>
                  </a:extLst>
                </a:gridCol>
                <a:gridCol w="1643605">
                  <a:extLst>
                    <a:ext uri="{9D8B030D-6E8A-4147-A177-3AD203B41FA5}">
                      <a16:colId xmlns:a16="http://schemas.microsoft.com/office/drawing/2014/main" val="697606595"/>
                    </a:ext>
                  </a:extLst>
                </a:gridCol>
                <a:gridCol w="703721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1928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90000" marR="90000" marT="0" marB="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Bezeichnung</a:t>
                      </a: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Student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Status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Beginn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Ende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Benachrichtigungen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Details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3443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Bachelorarbeit</a:t>
                      </a:r>
                    </a:p>
                  </a:txBody>
                  <a:tcPr marL="90000" marR="90000" marT="90000" marB="90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SAP Integration im Hochschulwiki</a:t>
                      </a:r>
                    </a:p>
                  </a:txBody>
                  <a:tcPr marL="90000" marR="90000" marT="90000" marB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Martina Müller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zu</a:t>
                      </a:r>
                      <a:r>
                        <a:rPr lang="de-DE" sz="1300" baseline="0" dirty="0"/>
                        <a:t> bewerten</a:t>
                      </a:r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01.01.2017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01.06.2017</a:t>
                      </a:r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90031"/>
                  </a:ext>
                </a:extLst>
              </a:tr>
              <a:tr h="42362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Masterarbeit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Smart Home – Die </a:t>
                      </a:r>
                      <a:r>
                        <a:rPr kumimoji="0" lang="de-DE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Appgesteuerte</a:t>
                      </a: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de-DE" sz="13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IoT</a:t>
                      </a: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…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Max Mustermann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abgeschlossen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01.12.2016</a:t>
                      </a: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01.05.2017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keine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299893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579311"/>
                  </a:ext>
                </a:extLst>
              </a:tr>
            </a:tbl>
          </a:graphicData>
        </a:graphic>
      </p:graphicFrame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14" y="2634492"/>
            <a:ext cx="184772" cy="184772"/>
          </a:xfrm>
          <a:prstGeom prst="rect">
            <a:avLst/>
          </a:prstGeom>
        </p:spPr>
      </p:pic>
      <p:sp>
        <p:nvSpPr>
          <p:cNvPr id="17" name="Textfeld 16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53383" y="1346835"/>
            <a:ext cx="1819275" cy="38243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Bachelorarbeit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175589" y="1345565"/>
            <a:ext cx="1819275" cy="38370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Masterarbeit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sp>
        <p:nvSpPr>
          <p:cNvPr id="19" name="Abgerundete rechteckige Legende 18"/>
          <p:cNvSpPr/>
          <p:nvPr/>
        </p:nvSpPr>
        <p:spPr>
          <a:xfrm>
            <a:off x="10261516" y="2641611"/>
            <a:ext cx="312517" cy="196770"/>
          </a:xfrm>
          <a:prstGeom prst="wedgeRoundRectCallout">
            <a:avLst>
              <a:gd name="adj1" fmla="val -72684"/>
              <a:gd name="adj2" fmla="val 2132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dirty="0"/>
              <a:t>1</a:t>
            </a:r>
          </a:p>
        </p:txBody>
      </p:sp>
      <p:pic>
        <p:nvPicPr>
          <p:cNvPr id="20" name="Grafik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14" y="3036571"/>
            <a:ext cx="184772" cy="184772"/>
          </a:xfrm>
          <a:prstGeom prst="rect">
            <a:avLst/>
          </a:prstGeom>
        </p:spPr>
      </p:pic>
      <p:grpSp>
        <p:nvGrpSpPr>
          <p:cNvPr id="22" name="Gruppieren 21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27" name="Rechteck 26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29" name="Rechteck 28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2" name="Gruppieren 31"/>
          <p:cNvGrpSpPr/>
          <p:nvPr/>
        </p:nvGrpSpPr>
        <p:grpSpPr>
          <a:xfrm>
            <a:off x="9966923" y="1202150"/>
            <a:ext cx="2028005" cy="1672534"/>
            <a:chOff x="9966923" y="1202150"/>
            <a:chExt cx="2028005" cy="1672534"/>
          </a:xfrm>
        </p:grpSpPr>
        <p:sp>
          <p:nvSpPr>
            <p:cNvPr id="33" name="Rechteckige Legende 32"/>
            <p:cNvSpPr/>
            <p:nvPr/>
          </p:nvSpPr>
          <p:spPr>
            <a:xfrm rot="10800000">
              <a:off x="9973336" y="1202150"/>
              <a:ext cx="2021592" cy="1672534"/>
            </a:xfrm>
            <a:prstGeom prst="wedgeRectCallout">
              <a:avLst>
                <a:gd name="adj1" fmla="val -20335"/>
                <a:gd name="adj2" fmla="val 54458"/>
              </a:avLst>
            </a:prstGeom>
            <a:solidFill>
              <a:srgbClr val="22376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Textfeld 33"/>
            <p:cNvSpPr txBox="1"/>
            <p:nvPr/>
          </p:nvSpPr>
          <p:spPr>
            <a:xfrm>
              <a:off x="9966923" y="1255884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Ihr Workspace</a:t>
              </a:r>
            </a:p>
          </p:txBody>
        </p:sp>
        <p:sp>
          <p:nvSpPr>
            <p:cNvPr id="35" name="Textfeld 34">
              <a:hlinkClick r:id="rId3" action="ppaction://hlinksldjump"/>
            </p:cNvPr>
            <p:cNvSpPr txBox="1"/>
            <p:nvPr/>
          </p:nvSpPr>
          <p:spPr>
            <a:xfrm>
              <a:off x="9966923" y="1577889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Professorenverzeichnis</a:t>
              </a:r>
            </a:p>
          </p:txBody>
        </p:sp>
        <p:sp>
          <p:nvSpPr>
            <p:cNvPr id="36" name="Textfeld 35"/>
            <p:cNvSpPr txBox="1"/>
            <p:nvPr/>
          </p:nvSpPr>
          <p:spPr>
            <a:xfrm>
              <a:off x="9966923" y="1899894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Ausgeschriebene Arbeiten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9966923" y="2221899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Archiv</a:t>
              </a:r>
              <a:r>
                <a:rPr lang="de-DE" sz="1300" b="1" dirty="0">
                  <a:solidFill>
                    <a:schemeClr val="bg1"/>
                  </a:solidFill>
                  <a:effectLst/>
                </a:rPr>
                <a:t> </a:t>
              </a:r>
              <a:r>
                <a:rPr lang="de-DE" sz="1300" b="1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durchsuchen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9966923" y="2543903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Abmelden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86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Archiv durchsuchen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4000" y="145288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Suche: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5896"/>
              </p:ext>
            </p:extLst>
          </p:nvPr>
        </p:nvGraphicFramePr>
        <p:xfrm>
          <a:off x="265575" y="1930399"/>
          <a:ext cx="11665586" cy="43992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5948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3236717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697606595"/>
                    </a:ext>
                  </a:extLst>
                </a:gridCol>
                <a:gridCol w="1131081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541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Dokumententyp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Dokumenten-Bezeichnung</a:t>
                      </a: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Erstkorrektor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Student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Archivierungsdatum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Download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469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Masterarbeit</a:t>
                      </a:r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SAP - Entwicklung</a:t>
                      </a:r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Herr Prof. Dr. Paulus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Dieter </a:t>
                      </a:r>
                      <a:r>
                        <a:rPr lang="de-DE" sz="1300" dirty="0" err="1"/>
                        <a:t>Nuhr</a:t>
                      </a:r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01.04.2012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90031"/>
                  </a:ext>
                </a:extLst>
              </a:tr>
              <a:tr h="462609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SAP Integration im Hochschulwiki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Herr Prof. Dr. Gerten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Hans Peter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01.01.2014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2925387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831959"/>
                  </a:ext>
                </a:extLst>
              </a:tr>
            </a:tbl>
          </a:graphicData>
        </a:graphic>
      </p:graphicFrame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74" y="2595282"/>
            <a:ext cx="184772" cy="18477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295" y="3068545"/>
            <a:ext cx="184772" cy="18477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Professor</a:t>
            </a:r>
          </a:p>
        </p:txBody>
      </p:sp>
      <p:sp>
        <p:nvSpPr>
          <p:cNvPr id="24" name="Rechteck: abgerundete Ecken 38"/>
          <p:cNvSpPr/>
          <p:nvPr/>
        </p:nvSpPr>
        <p:spPr>
          <a:xfrm>
            <a:off x="1113760" y="1506974"/>
            <a:ext cx="3129364" cy="369332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5" name="Gruppieren 24"/>
          <p:cNvGrpSpPr/>
          <p:nvPr/>
        </p:nvGrpSpPr>
        <p:grpSpPr>
          <a:xfrm>
            <a:off x="4342471" y="1571967"/>
            <a:ext cx="133350" cy="217170"/>
            <a:chOff x="11532870" y="1524000"/>
            <a:chExt cx="180000" cy="278130"/>
          </a:xfrm>
        </p:grpSpPr>
        <p:sp>
          <p:nvSpPr>
            <p:cNvPr id="26" name="Ellipse 25"/>
            <p:cNvSpPr/>
            <p:nvPr/>
          </p:nvSpPr>
          <p:spPr>
            <a:xfrm>
              <a:off x="11532870" y="1524000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r Verbinder 26"/>
            <p:cNvCxnSpPr/>
            <p:nvPr/>
          </p:nvCxnSpPr>
          <p:spPr>
            <a:xfrm>
              <a:off x="11658870" y="1691640"/>
              <a:ext cx="54000" cy="110490"/>
            </a:xfrm>
            <a:prstGeom prst="line">
              <a:avLst/>
            </a:prstGeom>
            <a:ln w="28575">
              <a:solidFill>
                <a:schemeClr val="bg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18" name="Rechteck 17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9" name="Gruppieren 18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28" name="Rechteck 27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9" name="Rechteck 28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0" name="Rechteck 29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0" name="Rechteck: abgerundete Ecken 38"/>
          <p:cNvSpPr/>
          <p:nvPr/>
        </p:nvSpPr>
        <p:spPr>
          <a:xfrm>
            <a:off x="1113760" y="1506974"/>
            <a:ext cx="3129364" cy="369332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de-DE" dirty="0"/>
              <a:t>SAP </a:t>
            </a:r>
          </a:p>
        </p:txBody>
      </p:sp>
    </p:spTree>
    <p:extLst>
      <p:ext uri="{BB962C8B-B14F-4D97-AF65-F5344CB8AC3E}">
        <p14:creationId xmlns:p14="http://schemas.microsoft.com/office/powerpoint/2010/main" val="40144091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streifter Pfeil nach rechts 3"/>
          <p:cNvSpPr/>
          <p:nvPr/>
        </p:nvSpPr>
        <p:spPr>
          <a:xfrm>
            <a:off x="1838528" y="1770434"/>
            <a:ext cx="8579795" cy="3258766"/>
          </a:xfrm>
          <a:prstGeom prst="striped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6000" b="1" dirty="0"/>
              <a:t>Sekretariats Sicht</a:t>
            </a:r>
          </a:p>
        </p:txBody>
      </p:sp>
    </p:spTree>
    <p:extLst>
      <p:ext uri="{BB962C8B-B14F-4D97-AF65-F5344CB8AC3E}">
        <p14:creationId xmlns:p14="http://schemas.microsoft.com/office/powerpoint/2010/main" val="26690349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Home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254000" y="1452880"/>
            <a:ext cx="11647268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 Workspace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4000" y="1930400"/>
            <a:ext cx="11647268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Sie haben 1 neue Benachrichtigung(en)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54000" y="2145030"/>
            <a:ext cx="11647268" cy="4174490"/>
          </a:xfrm>
          <a:prstGeom prst="rect">
            <a:avLst/>
          </a:prstGeom>
          <a:solidFill>
            <a:schemeClr val="bg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sp>
        <p:nvSpPr>
          <p:cNvPr id="40" name="Textfeld 39"/>
          <p:cNvSpPr txBox="1"/>
          <p:nvPr/>
        </p:nvSpPr>
        <p:spPr>
          <a:xfrm>
            <a:off x="254000" y="2145030"/>
            <a:ext cx="11647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Bachelorarbeit – Martina Müller – „SAP Integration im Hochschulwiki“</a:t>
            </a:r>
          </a:p>
          <a:p>
            <a:r>
              <a:rPr lang="de-DE" sz="1100" dirty="0"/>
              <a:t>Anmelde-Formular ausdrucken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Sekretariat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11767918" y="772160"/>
            <a:ext cx="133350" cy="217170"/>
            <a:chOff x="11532870" y="1524000"/>
            <a:chExt cx="180000" cy="278130"/>
          </a:xfrm>
        </p:grpSpPr>
        <p:sp>
          <p:nvSpPr>
            <p:cNvPr id="2" name="Ellipse 1"/>
            <p:cNvSpPr/>
            <p:nvPr/>
          </p:nvSpPr>
          <p:spPr>
            <a:xfrm>
              <a:off x="11532870" y="1524000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" name="Gerader Verbinder 3"/>
            <p:cNvCxnSpPr/>
            <p:nvPr/>
          </p:nvCxnSpPr>
          <p:spPr>
            <a:xfrm>
              <a:off x="11658870" y="1691640"/>
              <a:ext cx="54000" cy="110490"/>
            </a:xfrm>
            <a:prstGeom prst="line">
              <a:avLst/>
            </a:prstGeom>
            <a:ln w="28575">
              <a:solidFill>
                <a:schemeClr val="bg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feld 21"/>
          <p:cNvSpPr txBox="1"/>
          <p:nvPr/>
        </p:nvSpPr>
        <p:spPr>
          <a:xfrm>
            <a:off x="10356634" y="789801"/>
            <a:ext cx="1411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Archiv durchsuchen</a:t>
            </a:r>
          </a:p>
        </p:txBody>
      </p:sp>
    </p:spTree>
    <p:extLst>
      <p:ext uri="{BB962C8B-B14F-4D97-AF65-F5344CB8AC3E}">
        <p14:creationId xmlns:p14="http://schemas.microsoft.com/office/powerpoint/2010/main" val="371243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Formular Drucken</a:t>
            </a:r>
          </a:p>
        </p:txBody>
      </p:sp>
      <p:grpSp>
        <p:nvGrpSpPr>
          <p:cNvPr id="57" name="Gruppieren 56"/>
          <p:cNvGrpSpPr/>
          <p:nvPr/>
        </p:nvGrpSpPr>
        <p:grpSpPr>
          <a:xfrm>
            <a:off x="254000" y="1452880"/>
            <a:ext cx="11677163" cy="4852670"/>
            <a:chOff x="254000" y="1452880"/>
            <a:chExt cx="11677163" cy="4852670"/>
          </a:xfrm>
        </p:grpSpPr>
        <p:sp>
          <p:nvSpPr>
            <p:cNvPr id="58" name="Rechteck 57"/>
            <p:cNvSpPr/>
            <p:nvPr/>
          </p:nvSpPr>
          <p:spPr>
            <a:xfrm>
              <a:off x="254001" y="1452880"/>
              <a:ext cx="11677162" cy="477520"/>
            </a:xfrm>
            <a:prstGeom prst="rect">
              <a:avLst/>
            </a:prstGeom>
            <a:solidFill>
              <a:srgbClr val="22376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Anmelde-Formular</a:t>
              </a:r>
            </a:p>
          </p:txBody>
        </p:sp>
        <p:sp>
          <p:nvSpPr>
            <p:cNvPr id="59" name="Rechteck 58"/>
            <p:cNvSpPr/>
            <p:nvPr/>
          </p:nvSpPr>
          <p:spPr>
            <a:xfrm>
              <a:off x="254000" y="1930400"/>
              <a:ext cx="11677162" cy="214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/>
                <a:t>Martina Müller – „SAP Integration im Hochschulwiki“</a:t>
              </a:r>
            </a:p>
          </p:txBody>
        </p:sp>
        <p:grpSp>
          <p:nvGrpSpPr>
            <p:cNvPr id="60" name="Gruppieren 59"/>
            <p:cNvGrpSpPr/>
            <p:nvPr/>
          </p:nvGrpSpPr>
          <p:grpSpPr>
            <a:xfrm>
              <a:off x="254000" y="2145030"/>
              <a:ext cx="11677162" cy="4160520"/>
              <a:chOff x="254000" y="2145030"/>
              <a:chExt cx="11677162" cy="4160520"/>
            </a:xfrm>
          </p:grpSpPr>
          <p:sp>
            <p:nvSpPr>
              <p:cNvPr id="65" name="Rechteck 64"/>
              <p:cNvSpPr/>
              <p:nvPr/>
            </p:nvSpPr>
            <p:spPr>
              <a:xfrm>
                <a:off x="254000" y="2145030"/>
                <a:ext cx="11677162" cy="41605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de-DE" sz="1200" dirty="0"/>
              </a:p>
            </p:txBody>
          </p:sp>
          <p:pic>
            <p:nvPicPr>
              <p:cNvPr id="68" name="Grafik 67"/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276" b="45079"/>
              <a:stretch/>
            </p:blipFill>
            <p:spPr>
              <a:xfrm>
                <a:off x="3669408" y="2301441"/>
                <a:ext cx="4846346" cy="3198951"/>
              </a:xfrm>
              <a:prstGeom prst="rect">
                <a:avLst/>
              </a:prstGeom>
              <a:ln>
                <a:noFill/>
              </a:ln>
              <a:effectLst>
                <a:outerShdw blurRad="190500" algn="tl" rotWithShape="0">
                  <a:srgbClr val="000000">
                    <a:alpha val="70000"/>
                  </a:srgbClr>
                </a:outerShdw>
              </a:effectLst>
            </p:spPr>
          </p:pic>
          <p:pic>
            <p:nvPicPr>
              <p:cNvPr id="69" name="Grafik 68"/>
              <p:cNvPicPr>
                <a:picLocks noChangeAspect="1"/>
              </p:cNvPicPr>
              <p:nvPr/>
            </p:nvPicPr>
            <p:blipFill rotWithShape="1">
              <a:blip r:embed="rId4">
                <a:clrChange>
                  <a:clrFrom>
                    <a:srgbClr val="FEFDFF"/>
                  </a:clrFrom>
                  <a:clrTo>
                    <a:srgbClr val="FEFDFF">
                      <a:alpha val="0"/>
                    </a:srgbClr>
                  </a:clrTo>
                </a:clrChange>
              </a:blip>
              <a:srcRect l="21683" t="5678" r="70561" b="3913"/>
              <a:stretch/>
            </p:blipFill>
            <p:spPr>
              <a:xfrm>
                <a:off x="8644633" y="2599123"/>
                <a:ext cx="337194" cy="2744856"/>
              </a:xfrm>
              <a:prstGeom prst="rect">
                <a:avLst/>
              </a:prstGeom>
            </p:spPr>
          </p:pic>
        </p:grpSp>
      </p:grpSp>
      <p:sp>
        <p:nvSpPr>
          <p:cNvPr id="72" name="Abgerundetes Rechteck 71"/>
          <p:cNvSpPr/>
          <p:nvPr/>
        </p:nvSpPr>
        <p:spPr>
          <a:xfrm>
            <a:off x="4623049" y="5724753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Drucken</a:t>
            </a:r>
          </a:p>
        </p:txBody>
      </p:sp>
      <p:sp>
        <p:nvSpPr>
          <p:cNvPr id="73" name="Abgerundetes Rechteck 72"/>
          <p:cNvSpPr/>
          <p:nvPr/>
        </p:nvSpPr>
        <p:spPr>
          <a:xfrm>
            <a:off x="6779623" y="5724753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Abbrechen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11767918" y="772160"/>
            <a:ext cx="133350" cy="217170"/>
            <a:chOff x="11532870" y="1524000"/>
            <a:chExt cx="180000" cy="278130"/>
          </a:xfrm>
        </p:grpSpPr>
        <p:sp>
          <p:nvSpPr>
            <p:cNvPr id="19" name="Ellipse 18"/>
            <p:cNvSpPr/>
            <p:nvPr/>
          </p:nvSpPr>
          <p:spPr>
            <a:xfrm>
              <a:off x="11532870" y="1524000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/>
            <p:cNvCxnSpPr/>
            <p:nvPr/>
          </p:nvCxnSpPr>
          <p:spPr>
            <a:xfrm>
              <a:off x="11658870" y="1691640"/>
              <a:ext cx="54000" cy="110490"/>
            </a:xfrm>
            <a:prstGeom prst="line">
              <a:avLst/>
            </a:prstGeom>
            <a:ln w="28575">
              <a:solidFill>
                <a:schemeClr val="bg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20"/>
          <p:cNvSpPr txBox="1"/>
          <p:nvPr/>
        </p:nvSpPr>
        <p:spPr>
          <a:xfrm>
            <a:off x="10356634" y="789801"/>
            <a:ext cx="1411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Archiv durchsuchen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Sekretariat</a:t>
            </a:r>
          </a:p>
        </p:txBody>
      </p:sp>
    </p:spTree>
    <p:extLst>
      <p:ext uri="{BB962C8B-B14F-4D97-AF65-F5344CB8AC3E}">
        <p14:creationId xmlns:p14="http://schemas.microsoft.com/office/powerpoint/2010/main" val="3687938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Home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254000" y="1452880"/>
            <a:ext cx="11647268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 Workspace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4000" y="1930400"/>
            <a:ext cx="11647268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Sie haben 1 neue Benachrichtigung(en)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54000" y="2145030"/>
            <a:ext cx="11647268" cy="4174490"/>
          </a:xfrm>
          <a:prstGeom prst="rect">
            <a:avLst/>
          </a:prstGeom>
          <a:solidFill>
            <a:schemeClr val="bg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sp>
        <p:nvSpPr>
          <p:cNvPr id="40" name="Textfeld 39"/>
          <p:cNvSpPr txBox="1"/>
          <p:nvPr/>
        </p:nvSpPr>
        <p:spPr>
          <a:xfrm>
            <a:off x="254000" y="2145030"/>
            <a:ext cx="11647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Bachelorarbeit – Martina Müller – „SAP Integration im Hochschulwiki“</a:t>
            </a:r>
          </a:p>
          <a:p>
            <a:r>
              <a:rPr lang="de-DE" sz="1100" dirty="0"/>
              <a:t>Verlängerungs-Formular ausdrucken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sp>
        <p:nvSpPr>
          <p:cNvPr id="15" name="Textfeld 14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Sekretariat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11767918" y="772160"/>
            <a:ext cx="133350" cy="217170"/>
            <a:chOff x="11532870" y="1524000"/>
            <a:chExt cx="180000" cy="278130"/>
          </a:xfrm>
        </p:grpSpPr>
        <p:sp>
          <p:nvSpPr>
            <p:cNvPr id="19" name="Ellipse 18"/>
            <p:cNvSpPr/>
            <p:nvPr/>
          </p:nvSpPr>
          <p:spPr>
            <a:xfrm>
              <a:off x="11532870" y="1524000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/>
            <p:cNvCxnSpPr/>
            <p:nvPr/>
          </p:nvCxnSpPr>
          <p:spPr>
            <a:xfrm>
              <a:off x="11658870" y="1691640"/>
              <a:ext cx="54000" cy="110490"/>
            </a:xfrm>
            <a:prstGeom prst="line">
              <a:avLst/>
            </a:prstGeom>
            <a:ln w="28575">
              <a:solidFill>
                <a:schemeClr val="bg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20"/>
          <p:cNvSpPr txBox="1"/>
          <p:nvPr/>
        </p:nvSpPr>
        <p:spPr>
          <a:xfrm>
            <a:off x="10356634" y="789801"/>
            <a:ext cx="1411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Archiv durchsuchen</a:t>
            </a:r>
          </a:p>
        </p:txBody>
      </p:sp>
    </p:spTree>
    <p:extLst>
      <p:ext uri="{BB962C8B-B14F-4D97-AF65-F5344CB8AC3E}">
        <p14:creationId xmlns:p14="http://schemas.microsoft.com/office/powerpoint/2010/main" val="845283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Abgeschlossene Arbeiten durchsuchen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4000" y="145288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Suche: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36682"/>
              </p:ext>
            </p:extLst>
          </p:nvPr>
        </p:nvGraphicFramePr>
        <p:xfrm>
          <a:off x="265575" y="1930399"/>
          <a:ext cx="11665586" cy="43992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5948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3236717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697606595"/>
                    </a:ext>
                  </a:extLst>
                </a:gridCol>
                <a:gridCol w="1131081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541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Bezeichnung</a:t>
                      </a: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Erstkorrektor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Student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Abschlussdatum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Download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469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Masterarbeit</a:t>
                      </a:r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SAP - Entwicklung</a:t>
                      </a:r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Herr Prof. Dr. Paulus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Dieter </a:t>
                      </a:r>
                      <a:r>
                        <a:rPr lang="de-DE" sz="1300" dirty="0" err="1"/>
                        <a:t>Nuhr</a:t>
                      </a:r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01.04.2012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90031"/>
                  </a:ext>
                </a:extLst>
              </a:tr>
              <a:tr h="462609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SAP Integration im Hochschulwiki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Herr Prof. Dr. Gerten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01.01.2014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2925387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831959"/>
                  </a:ext>
                </a:extLst>
              </a:tr>
            </a:tbl>
          </a:graphicData>
        </a:graphic>
      </p:graphicFrame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74" y="2595282"/>
            <a:ext cx="184772" cy="184772"/>
          </a:xfrm>
          <a:prstGeom prst="rect">
            <a:avLst/>
          </a:prstGeom>
        </p:spPr>
      </p:pic>
      <p:sp>
        <p:nvSpPr>
          <p:cNvPr id="15" name="Textfeld 14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Student</a:t>
            </a:r>
          </a:p>
        </p:txBody>
      </p:sp>
      <p:sp>
        <p:nvSpPr>
          <p:cNvPr id="24" name="Rechteck: abgerundete Ecken 38"/>
          <p:cNvSpPr/>
          <p:nvPr/>
        </p:nvSpPr>
        <p:spPr>
          <a:xfrm>
            <a:off x="1113760" y="1506974"/>
            <a:ext cx="3129364" cy="369332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de-DE" dirty="0"/>
              <a:t>SAP </a:t>
            </a:r>
          </a:p>
        </p:txBody>
      </p:sp>
      <p:grpSp>
        <p:nvGrpSpPr>
          <p:cNvPr id="25" name="Gruppieren 24"/>
          <p:cNvGrpSpPr/>
          <p:nvPr/>
        </p:nvGrpSpPr>
        <p:grpSpPr>
          <a:xfrm>
            <a:off x="4342471" y="1571967"/>
            <a:ext cx="133350" cy="217170"/>
            <a:chOff x="11532870" y="1524000"/>
            <a:chExt cx="180000" cy="278130"/>
          </a:xfrm>
        </p:grpSpPr>
        <p:sp>
          <p:nvSpPr>
            <p:cNvPr id="26" name="Ellipse 25"/>
            <p:cNvSpPr/>
            <p:nvPr/>
          </p:nvSpPr>
          <p:spPr>
            <a:xfrm>
              <a:off x="11532870" y="1524000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" name="Gerader Verbinder 26"/>
            <p:cNvCxnSpPr/>
            <p:nvPr/>
          </p:nvCxnSpPr>
          <p:spPr>
            <a:xfrm>
              <a:off x="11658870" y="1691640"/>
              <a:ext cx="54000" cy="110490"/>
            </a:xfrm>
            <a:prstGeom prst="line">
              <a:avLst/>
            </a:prstGeom>
            <a:ln w="28575">
              <a:solidFill>
                <a:schemeClr val="bg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uppieren 19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21" name="Rechteck 20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2" name="Gruppieren 21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23" name="Rechteck 22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2" name="Rechteck 31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3" name="Gruppieren 32"/>
          <p:cNvGrpSpPr/>
          <p:nvPr/>
        </p:nvGrpSpPr>
        <p:grpSpPr>
          <a:xfrm>
            <a:off x="9966923" y="1202150"/>
            <a:ext cx="2028005" cy="1672534"/>
            <a:chOff x="9966923" y="1202150"/>
            <a:chExt cx="2028005" cy="1672534"/>
          </a:xfrm>
        </p:grpSpPr>
        <p:sp>
          <p:nvSpPr>
            <p:cNvPr id="34" name="Rechteckige Legende 33"/>
            <p:cNvSpPr/>
            <p:nvPr/>
          </p:nvSpPr>
          <p:spPr>
            <a:xfrm rot="10800000">
              <a:off x="9973336" y="1202150"/>
              <a:ext cx="2021592" cy="1672534"/>
            </a:xfrm>
            <a:prstGeom prst="wedgeRectCallout">
              <a:avLst>
                <a:gd name="adj1" fmla="val -20335"/>
                <a:gd name="adj2" fmla="val 54458"/>
              </a:avLst>
            </a:prstGeom>
            <a:solidFill>
              <a:srgbClr val="22376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Textfeld 34"/>
            <p:cNvSpPr txBox="1"/>
            <p:nvPr/>
          </p:nvSpPr>
          <p:spPr>
            <a:xfrm>
              <a:off x="9966923" y="1255884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Ihr Workspace</a:t>
              </a:r>
            </a:p>
          </p:txBody>
        </p:sp>
        <p:sp>
          <p:nvSpPr>
            <p:cNvPr id="36" name="Textfeld 35">
              <a:hlinkClick r:id="rId3" action="ppaction://hlinksldjump"/>
            </p:cNvPr>
            <p:cNvSpPr txBox="1"/>
            <p:nvPr/>
          </p:nvSpPr>
          <p:spPr>
            <a:xfrm>
              <a:off x="9966923" y="1577889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Professorenverzeichnis</a:t>
              </a: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9966923" y="1899894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Ausgeschriebene Arbeiten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9966923" y="2221899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  <a:effectLst/>
                </a:rPr>
                <a:t>Abgeschlossene Arbeiten</a:t>
              </a: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9966923" y="2543903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Abmelden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1567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Formular Drucken</a:t>
            </a:r>
          </a:p>
        </p:txBody>
      </p:sp>
      <p:grpSp>
        <p:nvGrpSpPr>
          <p:cNvPr id="59" name="Gruppieren 58"/>
          <p:cNvGrpSpPr/>
          <p:nvPr/>
        </p:nvGrpSpPr>
        <p:grpSpPr>
          <a:xfrm>
            <a:off x="254000" y="1452880"/>
            <a:ext cx="11677163" cy="4852670"/>
            <a:chOff x="254000" y="1452880"/>
            <a:chExt cx="11677163" cy="4852670"/>
          </a:xfrm>
        </p:grpSpPr>
        <p:sp>
          <p:nvSpPr>
            <p:cNvPr id="60" name="Rechteck 59"/>
            <p:cNvSpPr/>
            <p:nvPr/>
          </p:nvSpPr>
          <p:spPr>
            <a:xfrm>
              <a:off x="254001" y="1452880"/>
              <a:ext cx="11677162" cy="477520"/>
            </a:xfrm>
            <a:prstGeom prst="rect">
              <a:avLst/>
            </a:prstGeom>
            <a:solidFill>
              <a:srgbClr val="22376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dirty="0"/>
                <a:t>Verlängerungs-Formular</a:t>
              </a:r>
            </a:p>
          </p:txBody>
        </p:sp>
        <p:sp>
          <p:nvSpPr>
            <p:cNvPr id="65" name="Rechteck 64"/>
            <p:cNvSpPr/>
            <p:nvPr/>
          </p:nvSpPr>
          <p:spPr>
            <a:xfrm>
              <a:off x="254000" y="2145030"/>
              <a:ext cx="11677162" cy="416052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1200" dirty="0"/>
            </a:p>
          </p:txBody>
        </p:sp>
        <p:sp>
          <p:nvSpPr>
            <p:cNvPr id="68" name="Rechteck 67"/>
            <p:cNvSpPr/>
            <p:nvPr/>
          </p:nvSpPr>
          <p:spPr>
            <a:xfrm>
              <a:off x="254000" y="1930400"/>
              <a:ext cx="11677162" cy="2146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400" dirty="0"/>
                <a:t>Martina Müller – „SAP Integration im Hochschulwiki“</a:t>
              </a:r>
            </a:p>
          </p:txBody>
        </p:sp>
        <p:pic>
          <p:nvPicPr>
            <p:cNvPr id="69" name="Grafik 68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EFDFF"/>
                </a:clrFrom>
                <a:clrTo>
                  <a:srgbClr val="FEFDFF">
                    <a:alpha val="0"/>
                  </a:srgbClr>
                </a:clrTo>
              </a:clrChange>
            </a:blip>
            <a:srcRect l="21683" t="5678" r="70561" b="3913"/>
            <a:stretch/>
          </p:blipFill>
          <p:spPr>
            <a:xfrm>
              <a:off x="8644633" y="2599123"/>
              <a:ext cx="337194" cy="2744856"/>
            </a:xfrm>
            <a:prstGeom prst="rect">
              <a:avLst/>
            </a:prstGeom>
          </p:spPr>
        </p:pic>
        <p:pic>
          <p:nvPicPr>
            <p:cNvPr id="70" name="Grafik 6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3" b="53027"/>
            <a:stretch/>
          </p:blipFill>
          <p:spPr>
            <a:xfrm>
              <a:off x="3669408" y="2301439"/>
              <a:ext cx="4846346" cy="321013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71" name="Grafik 70"/>
            <p:cNvPicPr>
              <a:picLocks noChangeAspect="1"/>
            </p:cNvPicPr>
            <p:nvPr/>
          </p:nvPicPr>
          <p:blipFill rotWithShape="1">
            <a:blip r:embed="rId2">
              <a:clrChange>
                <a:clrFrom>
                  <a:srgbClr val="FEFDFF"/>
                </a:clrFrom>
                <a:clrTo>
                  <a:srgbClr val="FEFDFF">
                    <a:alpha val="0"/>
                  </a:srgbClr>
                </a:clrTo>
              </a:clrChange>
            </a:blip>
            <a:srcRect l="21911" t="17577" r="71464" b="17055"/>
            <a:stretch/>
          </p:blipFill>
          <p:spPr>
            <a:xfrm>
              <a:off x="8651458" y="2852082"/>
              <a:ext cx="288004" cy="1984610"/>
            </a:xfrm>
            <a:prstGeom prst="rect">
              <a:avLst/>
            </a:prstGeom>
          </p:spPr>
        </p:pic>
      </p:grpSp>
      <p:sp>
        <p:nvSpPr>
          <p:cNvPr id="74" name="Abgerundetes Rechteck 73"/>
          <p:cNvSpPr/>
          <p:nvPr/>
        </p:nvSpPr>
        <p:spPr>
          <a:xfrm>
            <a:off x="4623049" y="5724753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Drucken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6779623" y="5724753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Abbrechen</a:t>
            </a:r>
          </a:p>
        </p:txBody>
      </p:sp>
      <p:grpSp>
        <p:nvGrpSpPr>
          <p:cNvPr id="18" name="Gruppieren 17"/>
          <p:cNvGrpSpPr/>
          <p:nvPr/>
        </p:nvGrpSpPr>
        <p:grpSpPr>
          <a:xfrm>
            <a:off x="11767918" y="772160"/>
            <a:ext cx="133350" cy="217170"/>
            <a:chOff x="11532870" y="1524000"/>
            <a:chExt cx="180000" cy="278130"/>
          </a:xfrm>
        </p:grpSpPr>
        <p:sp>
          <p:nvSpPr>
            <p:cNvPr id="19" name="Ellipse 18"/>
            <p:cNvSpPr/>
            <p:nvPr/>
          </p:nvSpPr>
          <p:spPr>
            <a:xfrm>
              <a:off x="11532870" y="1524000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" name="Gerader Verbinder 19"/>
            <p:cNvCxnSpPr/>
            <p:nvPr/>
          </p:nvCxnSpPr>
          <p:spPr>
            <a:xfrm>
              <a:off x="11658870" y="1691640"/>
              <a:ext cx="54000" cy="110490"/>
            </a:xfrm>
            <a:prstGeom prst="line">
              <a:avLst/>
            </a:prstGeom>
            <a:ln w="28575">
              <a:solidFill>
                <a:schemeClr val="bg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feld 20"/>
          <p:cNvSpPr txBox="1"/>
          <p:nvPr/>
        </p:nvSpPr>
        <p:spPr>
          <a:xfrm>
            <a:off x="10356634" y="789801"/>
            <a:ext cx="1411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Archiv durchsuchen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Sekretariat</a:t>
            </a:r>
          </a:p>
        </p:txBody>
      </p:sp>
    </p:spTree>
    <p:extLst>
      <p:ext uri="{BB962C8B-B14F-4D97-AF65-F5344CB8AC3E}">
        <p14:creationId xmlns:p14="http://schemas.microsoft.com/office/powerpoint/2010/main" val="172831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Home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254000" y="1452880"/>
            <a:ext cx="11647268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 Workspace</a:t>
            </a:r>
          </a:p>
        </p:txBody>
      </p:sp>
      <p:sp>
        <p:nvSpPr>
          <p:cNvPr id="16" name="Rechteck 15"/>
          <p:cNvSpPr/>
          <p:nvPr/>
        </p:nvSpPr>
        <p:spPr>
          <a:xfrm>
            <a:off x="254000" y="1930400"/>
            <a:ext cx="11647268" cy="2146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400" dirty="0"/>
              <a:t>Sie haben 1 neue Benachrichtigung(en)</a:t>
            </a:r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254000" y="2145030"/>
            <a:ext cx="11647268" cy="4058822"/>
          </a:xfrm>
          <a:prstGeom prst="rect">
            <a:avLst/>
          </a:prstGeom>
          <a:solidFill>
            <a:schemeClr val="bg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sp>
        <p:nvSpPr>
          <p:cNvPr id="40" name="Textfeld 39"/>
          <p:cNvSpPr txBox="1"/>
          <p:nvPr/>
        </p:nvSpPr>
        <p:spPr>
          <a:xfrm>
            <a:off x="254000" y="2145030"/>
            <a:ext cx="116472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Bachelorarbeit – Martina Müller – „SAP Integration im Hochschulwiki“</a:t>
            </a:r>
          </a:p>
          <a:p>
            <a:r>
              <a:rPr lang="de-DE" sz="1100" dirty="0"/>
              <a:t>Bewertung eintragen </a:t>
            </a:r>
            <a:r>
              <a:rPr lang="de-DE" sz="1100" dirty="0">
                <a:solidFill>
                  <a:srgbClr val="0070C0"/>
                </a:solidFill>
              </a:rPr>
              <a:t>hier klicken</a:t>
            </a:r>
            <a:endParaRPr lang="de-DE" sz="1200" dirty="0">
              <a:solidFill>
                <a:srgbClr val="0070C0"/>
              </a:solidFill>
            </a:endParaRPr>
          </a:p>
        </p:txBody>
      </p:sp>
      <p:grpSp>
        <p:nvGrpSpPr>
          <p:cNvPr id="15" name="Gruppieren 14"/>
          <p:cNvGrpSpPr/>
          <p:nvPr/>
        </p:nvGrpSpPr>
        <p:grpSpPr>
          <a:xfrm>
            <a:off x="11767918" y="772160"/>
            <a:ext cx="133350" cy="217170"/>
            <a:chOff x="11532870" y="1524000"/>
            <a:chExt cx="180000" cy="278130"/>
          </a:xfrm>
        </p:grpSpPr>
        <p:sp>
          <p:nvSpPr>
            <p:cNvPr id="18" name="Ellipse 17"/>
            <p:cNvSpPr/>
            <p:nvPr/>
          </p:nvSpPr>
          <p:spPr>
            <a:xfrm>
              <a:off x="11532870" y="1524000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/>
            <p:cNvCxnSpPr/>
            <p:nvPr/>
          </p:nvCxnSpPr>
          <p:spPr>
            <a:xfrm>
              <a:off x="11658870" y="1691640"/>
              <a:ext cx="54000" cy="110490"/>
            </a:xfrm>
            <a:prstGeom prst="line">
              <a:avLst/>
            </a:prstGeom>
            <a:ln w="28575">
              <a:solidFill>
                <a:schemeClr val="bg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19"/>
          <p:cNvSpPr txBox="1"/>
          <p:nvPr/>
        </p:nvSpPr>
        <p:spPr>
          <a:xfrm>
            <a:off x="10356634" y="789801"/>
            <a:ext cx="1411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Archiv durchsuchen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Sekretariat</a:t>
            </a:r>
          </a:p>
        </p:txBody>
      </p:sp>
    </p:spTree>
    <p:extLst>
      <p:ext uri="{BB962C8B-B14F-4D97-AF65-F5344CB8AC3E}">
        <p14:creationId xmlns:p14="http://schemas.microsoft.com/office/powerpoint/2010/main" val="3379632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Bewertung eintragen</a:t>
            </a:r>
          </a:p>
        </p:txBody>
      </p:sp>
      <p:grpSp>
        <p:nvGrpSpPr>
          <p:cNvPr id="45" name="Gruppieren 44"/>
          <p:cNvGrpSpPr/>
          <p:nvPr/>
        </p:nvGrpSpPr>
        <p:grpSpPr>
          <a:xfrm>
            <a:off x="257419" y="1452880"/>
            <a:ext cx="11677162" cy="4852670"/>
            <a:chOff x="254000" y="1452880"/>
            <a:chExt cx="11677162" cy="4852670"/>
          </a:xfrm>
        </p:grpSpPr>
        <p:grpSp>
          <p:nvGrpSpPr>
            <p:cNvPr id="49" name="Gruppieren 48"/>
            <p:cNvGrpSpPr/>
            <p:nvPr/>
          </p:nvGrpSpPr>
          <p:grpSpPr>
            <a:xfrm>
              <a:off x="254000" y="1452880"/>
              <a:ext cx="11677162" cy="4852670"/>
              <a:chOff x="254000" y="1452880"/>
              <a:chExt cx="11677162" cy="4852670"/>
            </a:xfrm>
          </p:grpSpPr>
          <p:sp>
            <p:nvSpPr>
              <p:cNvPr id="74" name="Rechteck 73"/>
              <p:cNvSpPr/>
              <p:nvPr/>
            </p:nvSpPr>
            <p:spPr>
              <a:xfrm>
                <a:off x="271459" y="1452880"/>
                <a:ext cx="11659703" cy="477520"/>
              </a:xfrm>
              <a:prstGeom prst="rect">
                <a:avLst/>
              </a:prstGeom>
              <a:solidFill>
                <a:srgbClr val="223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dirty="0"/>
                  <a:t>Bewertung</a:t>
                </a:r>
              </a:p>
            </p:txBody>
          </p:sp>
          <p:sp>
            <p:nvSpPr>
              <p:cNvPr id="75" name="Rechteck 74"/>
              <p:cNvSpPr/>
              <p:nvPr/>
            </p:nvSpPr>
            <p:spPr>
              <a:xfrm>
                <a:off x="254000" y="2145030"/>
                <a:ext cx="11677162" cy="416052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endParaRPr lang="de-DE" sz="1200" dirty="0"/>
              </a:p>
            </p:txBody>
          </p:sp>
          <p:sp>
            <p:nvSpPr>
              <p:cNvPr id="77" name="Rechteck 76"/>
              <p:cNvSpPr/>
              <p:nvPr/>
            </p:nvSpPr>
            <p:spPr>
              <a:xfrm>
                <a:off x="254000" y="1930400"/>
                <a:ext cx="11677162" cy="2146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sz="1400" dirty="0"/>
                  <a:t>Martina Müller – „SAP Integration im Hochschulwiki“</a:t>
                </a:r>
              </a:p>
            </p:txBody>
          </p:sp>
        </p:grpSp>
        <p:sp>
          <p:nvSpPr>
            <p:cNvPr id="59" name="Textfeld 58"/>
            <p:cNvSpPr txBox="1"/>
            <p:nvPr/>
          </p:nvSpPr>
          <p:spPr>
            <a:xfrm>
              <a:off x="2011679" y="3024486"/>
              <a:ext cx="1120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de-DE" dirty="0"/>
            </a:p>
          </p:txBody>
        </p:sp>
        <p:sp>
          <p:nvSpPr>
            <p:cNvPr id="60" name="Textfeld 59"/>
            <p:cNvSpPr txBox="1"/>
            <p:nvPr/>
          </p:nvSpPr>
          <p:spPr>
            <a:xfrm>
              <a:off x="3304128" y="3650645"/>
              <a:ext cx="18897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Abgegeben am</a:t>
              </a:r>
            </a:p>
          </p:txBody>
        </p:sp>
        <p:pic>
          <p:nvPicPr>
            <p:cNvPr id="65" name="Grafik 6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9945" y="3669846"/>
              <a:ext cx="2150736" cy="327523"/>
            </a:xfrm>
            <a:prstGeom prst="rect">
              <a:avLst/>
            </a:prstGeom>
          </p:spPr>
        </p:pic>
        <p:pic>
          <p:nvPicPr>
            <p:cNvPr id="68" name="Grafik 6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V="1">
              <a:off x="3345184" y="4321890"/>
              <a:ext cx="246584" cy="245167"/>
            </a:xfrm>
            <a:prstGeom prst="rect">
              <a:avLst/>
            </a:prstGeom>
          </p:spPr>
        </p:pic>
        <p:pic>
          <p:nvPicPr>
            <p:cNvPr id="69" name="Grafik 6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95921" y="4321890"/>
              <a:ext cx="252421" cy="245167"/>
            </a:xfrm>
            <a:prstGeom prst="rect">
              <a:avLst/>
            </a:prstGeom>
          </p:spPr>
        </p:pic>
        <p:pic>
          <p:nvPicPr>
            <p:cNvPr id="70" name="Grafik 6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451556" y="4321890"/>
              <a:ext cx="252421" cy="245167"/>
            </a:xfrm>
            <a:prstGeom prst="rect">
              <a:avLst/>
            </a:prstGeom>
          </p:spPr>
        </p:pic>
        <p:sp>
          <p:nvSpPr>
            <p:cNvPr id="71" name="Textfeld 70"/>
            <p:cNvSpPr txBox="1"/>
            <p:nvPr/>
          </p:nvSpPr>
          <p:spPr>
            <a:xfrm>
              <a:off x="3591767" y="4259808"/>
              <a:ext cx="140195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Termingerecht</a:t>
              </a:r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5748342" y="4259808"/>
              <a:ext cx="11495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Verspätet </a:t>
              </a:r>
            </a:p>
          </p:txBody>
        </p:sp>
        <p:sp>
          <p:nvSpPr>
            <p:cNvPr id="73" name="Textfeld 72"/>
            <p:cNvSpPr txBox="1"/>
            <p:nvPr/>
          </p:nvSpPr>
          <p:spPr>
            <a:xfrm>
              <a:off x="7709123" y="4259809"/>
              <a:ext cx="17657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dirty="0"/>
                <a:t>Mit Verlängerung</a:t>
              </a:r>
            </a:p>
          </p:txBody>
        </p:sp>
        <p:sp>
          <p:nvSpPr>
            <p:cNvPr id="27" name="Rechteck: abgerundete Ecken 46"/>
            <p:cNvSpPr/>
            <p:nvPr/>
          </p:nvSpPr>
          <p:spPr>
            <a:xfrm>
              <a:off x="5759945" y="3032118"/>
              <a:ext cx="1695527" cy="358106"/>
            </a:xfrm>
            <a:prstGeom prst="round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1,7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3304128" y="3026505"/>
              <a:ext cx="11206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Note</a:t>
              </a:r>
            </a:p>
          </p:txBody>
        </p:sp>
      </p:grpSp>
      <p:sp>
        <p:nvSpPr>
          <p:cNvPr id="79" name="Abgerundetes Rechteck 78"/>
          <p:cNvSpPr/>
          <p:nvPr/>
        </p:nvSpPr>
        <p:spPr>
          <a:xfrm>
            <a:off x="4623049" y="5724753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Eintragen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6779623" y="5724753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Abbrechen</a:t>
            </a:r>
          </a:p>
        </p:txBody>
      </p:sp>
      <p:grpSp>
        <p:nvGrpSpPr>
          <p:cNvPr id="29" name="Gruppieren 28"/>
          <p:cNvGrpSpPr/>
          <p:nvPr/>
        </p:nvGrpSpPr>
        <p:grpSpPr>
          <a:xfrm>
            <a:off x="11767918" y="772160"/>
            <a:ext cx="133350" cy="217170"/>
            <a:chOff x="11532870" y="1524000"/>
            <a:chExt cx="180000" cy="278130"/>
          </a:xfrm>
        </p:grpSpPr>
        <p:sp>
          <p:nvSpPr>
            <p:cNvPr id="30" name="Ellipse 29"/>
            <p:cNvSpPr/>
            <p:nvPr/>
          </p:nvSpPr>
          <p:spPr>
            <a:xfrm>
              <a:off x="11532870" y="1524000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" name="Gerader Verbinder 30"/>
            <p:cNvCxnSpPr/>
            <p:nvPr/>
          </p:nvCxnSpPr>
          <p:spPr>
            <a:xfrm>
              <a:off x="11658870" y="1691640"/>
              <a:ext cx="54000" cy="110490"/>
            </a:xfrm>
            <a:prstGeom prst="line">
              <a:avLst/>
            </a:prstGeom>
            <a:ln w="28575">
              <a:solidFill>
                <a:schemeClr val="bg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feld 31"/>
          <p:cNvSpPr txBox="1"/>
          <p:nvPr/>
        </p:nvSpPr>
        <p:spPr>
          <a:xfrm>
            <a:off x="10356634" y="789801"/>
            <a:ext cx="1411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Archiv durchsuchen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Sekretariat</a:t>
            </a:r>
          </a:p>
        </p:txBody>
      </p:sp>
    </p:spTree>
    <p:extLst>
      <p:ext uri="{BB962C8B-B14F-4D97-AF65-F5344CB8AC3E}">
        <p14:creationId xmlns:p14="http://schemas.microsoft.com/office/powerpoint/2010/main" val="550237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7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Home</a:t>
            </a:r>
            <a:endParaRPr lang="de-DE" dirty="0"/>
          </a:p>
        </p:txBody>
      </p:sp>
      <p:sp>
        <p:nvSpPr>
          <p:cNvPr id="14" name="Rechteck 13"/>
          <p:cNvSpPr/>
          <p:nvPr/>
        </p:nvSpPr>
        <p:spPr>
          <a:xfrm>
            <a:off x="254000" y="1452880"/>
            <a:ext cx="11647268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 Workspace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4000" y="1930400"/>
            <a:ext cx="11647268" cy="4273452"/>
          </a:xfrm>
          <a:prstGeom prst="rect">
            <a:avLst/>
          </a:prstGeom>
          <a:solidFill>
            <a:schemeClr val="bg1"/>
          </a:solidFill>
          <a:ln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grpSp>
        <p:nvGrpSpPr>
          <p:cNvPr id="15" name="Gruppieren 14"/>
          <p:cNvGrpSpPr/>
          <p:nvPr/>
        </p:nvGrpSpPr>
        <p:grpSpPr>
          <a:xfrm>
            <a:off x="11767918" y="772160"/>
            <a:ext cx="133350" cy="217170"/>
            <a:chOff x="11532870" y="1524000"/>
            <a:chExt cx="180000" cy="278130"/>
          </a:xfrm>
        </p:grpSpPr>
        <p:sp>
          <p:nvSpPr>
            <p:cNvPr id="18" name="Ellipse 17"/>
            <p:cNvSpPr/>
            <p:nvPr/>
          </p:nvSpPr>
          <p:spPr>
            <a:xfrm>
              <a:off x="11532870" y="1524000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" name="Gerader Verbinder 18"/>
            <p:cNvCxnSpPr/>
            <p:nvPr/>
          </p:nvCxnSpPr>
          <p:spPr>
            <a:xfrm>
              <a:off x="11658870" y="1691640"/>
              <a:ext cx="54000" cy="110490"/>
            </a:xfrm>
            <a:prstGeom prst="line">
              <a:avLst/>
            </a:prstGeom>
            <a:ln w="28575">
              <a:solidFill>
                <a:schemeClr val="bg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feld 19"/>
          <p:cNvSpPr txBox="1"/>
          <p:nvPr/>
        </p:nvSpPr>
        <p:spPr>
          <a:xfrm>
            <a:off x="10356634" y="789801"/>
            <a:ext cx="1411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Archiv durchsuchen</a:t>
            </a:r>
          </a:p>
        </p:txBody>
      </p:sp>
      <p:sp>
        <p:nvSpPr>
          <p:cNvPr id="11" name="Textfeld 10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Sekretariat</a:t>
            </a:r>
          </a:p>
        </p:txBody>
      </p:sp>
    </p:spTree>
    <p:extLst>
      <p:ext uri="{BB962C8B-B14F-4D97-AF65-F5344CB8AC3E}">
        <p14:creationId xmlns:p14="http://schemas.microsoft.com/office/powerpoint/2010/main" val="2226868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Archiv durchsuchen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Sekretariat</a:t>
            </a:r>
          </a:p>
        </p:txBody>
      </p:sp>
      <p:grpSp>
        <p:nvGrpSpPr>
          <p:cNvPr id="20" name="Gruppieren 19"/>
          <p:cNvGrpSpPr/>
          <p:nvPr/>
        </p:nvGrpSpPr>
        <p:grpSpPr>
          <a:xfrm>
            <a:off x="11767918" y="772160"/>
            <a:ext cx="133350" cy="217170"/>
            <a:chOff x="11532870" y="1524000"/>
            <a:chExt cx="180000" cy="278130"/>
          </a:xfrm>
        </p:grpSpPr>
        <p:sp>
          <p:nvSpPr>
            <p:cNvPr id="21" name="Ellipse 20"/>
            <p:cNvSpPr/>
            <p:nvPr/>
          </p:nvSpPr>
          <p:spPr>
            <a:xfrm>
              <a:off x="11532870" y="1524000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/>
            <p:cNvCxnSpPr/>
            <p:nvPr/>
          </p:nvCxnSpPr>
          <p:spPr>
            <a:xfrm>
              <a:off x="11658870" y="1691640"/>
              <a:ext cx="54000" cy="110490"/>
            </a:xfrm>
            <a:prstGeom prst="line">
              <a:avLst/>
            </a:prstGeom>
            <a:ln w="28575">
              <a:solidFill>
                <a:schemeClr val="bg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feld 22"/>
          <p:cNvSpPr txBox="1"/>
          <p:nvPr/>
        </p:nvSpPr>
        <p:spPr>
          <a:xfrm>
            <a:off x="10356634" y="789801"/>
            <a:ext cx="14112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200" dirty="0">
                <a:solidFill>
                  <a:schemeClr val="bg1"/>
                </a:solidFill>
              </a:rPr>
              <a:t>Archiv durchsuchen</a:t>
            </a:r>
          </a:p>
        </p:txBody>
      </p:sp>
      <p:sp>
        <p:nvSpPr>
          <p:cNvPr id="33" name="Rechteck 32"/>
          <p:cNvSpPr/>
          <p:nvPr/>
        </p:nvSpPr>
        <p:spPr>
          <a:xfrm>
            <a:off x="254000" y="145288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Suche:</a:t>
            </a:r>
          </a:p>
        </p:txBody>
      </p:sp>
      <p:graphicFrame>
        <p:nvGraphicFramePr>
          <p:cNvPr id="34" name="Tabel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15821"/>
              </p:ext>
            </p:extLst>
          </p:nvPr>
        </p:nvGraphicFramePr>
        <p:xfrm>
          <a:off x="265575" y="1930399"/>
          <a:ext cx="11665586" cy="43992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465948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3236717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778000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1737360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2316480">
                  <a:extLst>
                    <a:ext uri="{9D8B030D-6E8A-4147-A177-3AD203B41FA5}">
                      <a16:colId xmlns:a16="http://schemas.microsoft.com/office/drawing/2014/main" val="697606595"/>
                    </a:ext>
                  </a:extLst>
                </a:gridCol>
                <a:gridCol w="1131081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541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Dokumententyp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Dokumenten-Bezeichnung</a:t>
                      </a: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Erstkorrektor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Student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Archivierungsdatum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Download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469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Masterarbeit</a:t>
                      </a:r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SAP - Entwicklung</a:t>
                      </a:r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Herr Prof. Dr. Paulus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Dieter </a:t>
                      </a:r>
                      <a:r>
                        <a:rPr lang="de-DE" sz="1300" dirty="0" err="1"/>
                        <a:t>Nuhr</a:t>
                      </a:r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01.04.2012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90031"/>
                  </a:ext>
                </a:extLst>
              </a:tr>
              <a:tr h="462609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SAP Integration im Hochschulwiki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Herr Prof. Dr. Gerten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Hans Peter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01.01.2014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2925387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831959"/>
                  </a:ext>
                </a:extLst>
              </a:tr>
            </a:tbl>
          </a:graphicData>
        </a:graphic>
      </p:graphicFrame>
      <p:pic>
        <p:nvPicPr>
          <p:cNvPr id="35" name="Grafik 3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6974" y="2595282"/>
            <a:ext cx="184772" cy="184772"/>
          </a:xfrm>
          <a:prstGeom prst="rect">
            <a:avLst/>
          </a:prstGeom>
        </p:spPr>
      </p:pic>
      <p:pic>
        <p:nvPicPr>
          <p:cNvPr id="36" name="Grafik 3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0295" y="3068545"/>
            <a:ext cx="184772" cy="184772"/>
          </a:xfrm>
          <a:prstGeom prst="rect">
            <a:avLst/>
          </a:prstGeom>
        </p:spPr>
      </p:pic>
      <p:sp>
        <p:nvSpPr>
          <p:cNvPr id="37" name="Rechteck: abgerundete Ecken 38"/>
          <p:cNvSpPr/>
          <p:nvPr/>
        </p:nvSpPr>
        <p:spPr>
          <a:xfrm>
            <a:off x="1113760" y="1506974"/>
            <a:ext cx="3129364" cy="369332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38" name="Gruppieren 37"/>
          <p:cNvGrpSpPr/>
          <p:nvPr/>
        </p:nvGrpSpPr>
        <p:grpSpPr>
          <a:xfrm>
            <a:off x="4342471" y="1571967"/>
            <a:ext cx="133350" cy="217170"/>
            <a:chOff x="11532870" y="1524000"/>
            <a:chExt cx="180000" cy="278130"/>
          </a:xfrm>
        </p:grpSpPr>
        <p:sp>
          <p:nvSpPr>
            <p:cNvPr id="39" name="Ellipse 38"/>
            <p:cNvSpPr/>
            <p:nvPr/>
          </p:nvSpPr>
          <p:spPr>
            <a:xfrm>
              <a:off x="11532870" y="1524000"/>
              <a:ext cx="180000" cy="180000"/>
            </a:xfrm>
            <a:prstGeom prst="ellipse">
              <a:avLst/>
            </a:prstGeom>
            <a:noFill/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40" name="Gerader Verbinder 39"/>
            <p:cNvCxnSpPr/>
            <p:nvPr/>
          </p:nvCxnSpPr>
          <p:spPr>
            <a:xfrm>
              <a:off x="11658870" y="1691640"/>
              <a:ext cx="54000" cy="110490"/>
            </a:xfrm>
            <a:prstGeom prst="line">
              <a:avLst/>
            </a:prstGeom>
            <a:ln w="28575">
              <a:solidFill>
                <a:schemeClr val="bg1"/>
              </a:solidFill>
              <a:tailEnd type="non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hteck: abgerundete Ecken 38"/>
          <p:cNvSpPr/>
          <p:nvPr/>
        </p:nvSpPr>
        <p:spPr>
          <a:xfrm>
            <a:off x="1113760" y="1506974"/>
            <a:ext cx="3129364" cy="369332"/>
          </a:xfrm>
          <a:prstGeom prst="roundRect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>
              <a:defRPr/>
            </a:pPr>
            <a:r>
              <a:rPr lang="de-DE" dirty="0"/>
              <a:t>SAP </a:t>
            </a:r>
          </a:p>
        </p:txBody>
      </p:sp>
    </p:spTree>
    <p:extLst>
      <p:ext uri="{BB962C8B-B14F-4D97-AF65-F5344CB8AC3E}">
        <p14:creationId xmlns:p14="http://schemas.microsoft.com/office/powerpoint/2010/main" val="3681274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Professorenverzeichnis</a:t>
            </a:r>
          </a:p>
        </p:txBody>
      </p:sp>
      <p:sp>
        <p:nvSpPr>
          <p:cNvPr id="6" name="Rechteck 5"/>
          <p:cNvSpPr/>
          <p:nvPr/>
        </p:nvSpPr>
        <p:spPr>
          <a:xfrm>
            <a:off x="254000" y="145288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Professorenverzeichnis</a:t>
            </a:r>
          </a:p>
        </p:txBody>
      </p:sp>
      <p:graphicFrame>
        <p:nvGraphicFramePr>
          <p:cNvPr id="7" name="Tabel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318830"/>
              </p:ext>
            </p:extLst>
          </p:nvPr>
        </p:nvGraphicFramePr>
        <p:xfrm>
          <a:off x="256338" y="1924131"/>
          <a:ext cx="11674825" cy="440857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798112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1216920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187715">
                  <a:extLst>
                    <a:ext uri="{9D8B030D-6E8A-4147-A177-3AD203B41FA5}">
                      <a16:colId xmlns:a16="http://schemas.microsoft.com/office/drawing/2014/main" val="3752713814"/>
                    </a:ext>
                  </a:extLst>
                </a:gridCol>
                <a:gridCol w="3884409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1061154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1207185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  <a:gridCol w="1319330">
                  <a:extLst>
                    <a:ext uri="{9D8B030D-6E8A-4147-A177-3AD203B41FA5}">
                      <a16:colId xmlns:a16="http://schemas.microsoft.com/office/drawing/2014/main" val="4214404557"/>
                    </a:ext>
                  </a:extLst>
                </a:gridCol>
              </a:tblGrid>
              <a:tr h="3937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Prof. (Kürzel)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Geb. / Raum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Verfügbarkeit</a:t>
                      </a: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Typ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Fachgebiete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Intern / Extern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E-Mail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Angebotene Arbeiten</a:t>
                      </a: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415424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Fimmel, Dr. Elena (FIM)</a:t>
                      </a:r>
                    </a:p>
                    <a:p>
                      <a:pPr algn="ctr"/>
                      <a:r>
                        <a:rPr lang="de-DE" sz="1300" dirty="0"/>
                        <a:t>Geb. A (01),</a:t>
                      </a:r>
                      <a:r>
                        <a:rPr lang="de-DE" sz="1300" baseline="0" dirty="0"/>
                        <a:t> Raum 204</a:t>
                      </a:r>
                      <a:endParaRPr lang="de-DE" sz="1300" dirty="0"/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x-none" sz="1300" dirty="0">
                          <a:solidFill>
                            <a:srgbClr val="0070C0"/>
                          </a:solidFill>
                        </a:rPr>
                        <a:t>e.fimmel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640408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Fischer, Dr. Jörn (FIJ)</a:t>
                      </a:r>
                    </a:p>
                    <a:p>
                      <a:pPr algn="ctr"/>
                      <a:r>
                        <a:rPr lang="de-DE" sz="1300" dirty="0"/>
                        <a:t>113a</a:t>
                      </a:r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Robotik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Maschinelles Lernen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Rechnerarchitektur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intern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300" dirty="0">
                          <a:solidFill>
                            <a:srgbClr val="0070C0"/>
                          </a:solidFill>
                        </a:rPr>
                        <a:t>j.fischer</a:t>
                      </a:r>
                      <a:endParaRPr lang="x-none" sz="1300" dirty="0"/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1300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269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 err="1"/>
                        <a:t>Föller</a:t>
                      </a:r>
                      <a:r>
                        <a:rPr lang="de-DE" sz="1300" dirty="0"/>
                        <a:t>-Nord, Dr.</a:t>
                      </a:r>
                      <a:r>
                        <a:rPr lang="de-DE" sz="1300" baseline="0" dirty="0"/>
                        <a:t> Miriam (FOL)</a:t>
                      </a:r>
                    </a:p>
                    <a:p>
                      <a:pPr algn="ctr"/>
                      <a:r>
                        <a:rPr lang="de-DE" sz="1300" baseline="0" dirty="0"/>
                        <a:t>Geb. A (01), Raum 105c</a:t>
                      </a:r>
                      <a:endParaRPr lang="de-DE" sz="1300" dirty="0"/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  <a:p>
                      <a:pPr algn="ctr"/>
                      <a:r>
                        <a:rPr lang="de-DE" sz="1300" dirty="0"/>
                        <a:t>Masterarbeit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Mobile Systeme und App-Entwicklung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Embedded Systems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Internet </a:t>
                      </a:r>
                      <a:r>
                        <a:rPr lang="de-DE" sz="1400" dirty="0" err="1"/>
                        <a:t>of</a:t>
                      </a:r>
                      <a:r>
                        <a:rPr lang="de-DE" sz="1400" dirty="0"/>
                        <a:t> Things (</a:t>
                      </a:r>
                      <a:r>
                        <a:rPr lang="de-DE" sz="1400" dirty="0" err="1"/>
                        <a:t>IoT</a:t>
                      </a:r>
                      <a:r>
                        <a:rPr lang="de-DE" sz="1400" dirty="0"/>
                        <a:t>) / Industrie 4.0</a:t>
                      </a:r>
                    </a:p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r>
                        <a:rPr lang="de-DE" sz="1400" dirty="0"/>
                        <a:t>Soft-/Hardware in der Medizin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beides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300" dirty="0">
                          <a:solidFill>
                            <a:srgbClr val="0070C0"/>
                          </a:solidFill>
                        </a:rPr>
                        <a:t>m.foeller</a:t>
                      </a:r>
                      <a:endParaRPr lang="x-none" sz="1300" dirty="0"/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1300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0992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Gerten,</a:t>
                      </a:r>
                      <a:r>
                        <a:rPr lang="de-DE" sz="1300" baseline="0" dirty="0"/>
                        <a:t> Dr. Rainer (GRT)</a:t>
                      </a:r>
                    </a:p>
                    <a:p>
                      <a:pPr algn="ctr"/>
                      <a:r>
                        <a:rPr lang="de-DE" sz="1300" baseline="0" dirty="0"/>
                        <a:t>Geb. A (01), Raum 006</a:t>
                      </a:r>
                      <a:endParaRPr lang="de-DE" sz="1300" dirty="0"/>
                    </a:p>
                  </a:txBody>
                  <a:tcPr marL="90000" marR="90000" marT="5400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  <a:p>
                      <a:pPr algn="ctr"/>
                      <a:r>
                        <a:rPr lang="de-DE" sz="1300" dirty="0"/>
                        <a:t>Masterarbeit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dirty="0"/>
                        <a:t>IT-Management &amp; Organisation</a:t>
                      </a:r>
                    </a:p>
                    <a:p>
                      <a:pPr algn="ctr"/>
                      <a:r>
                        <a:rPr lang="de-DE" sz="1400" dirty="0"/>
                        <a:t>Qualitätssicherung</a:t>
                      </a:r>
                    </a:p>
                    <a:p>
                      <a:pPr algn="ctr"/>
                      <a:r>
                        <a:rPr lang="de-DE" sz="1400" dirty="0"/>
                        <a:t>Betriebliche Informationssysteme</a:t>
                      </a:r>
                    </a:p>
                    <a:p>
                      <a:pPr algn="ctr"/>
                      <a:r>
                        <a:rPr lang="de-DE" sz="1400" dirty="0"/>
                        <a:t>Anwendungsintegration</a:t>
                      </a:r>
                    </a:p>
                    <a:p>
                      <a:pPr algn="ctr"/>
                      <a:r>
                        <a:rPr lang="de-DE" sz="1400" dirty="0"/>
                        <a:t>Bürokommunikation</a:t>
                      </a:r>
                    </a:p>
                    <a:p>
                      <a:pPr algn="ctr"/>
                      <a:r>
                        <a:rPr lang="de-DE" sz="1400" dirty="0"/>
                        <a:t>Multimediasysteme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beides</a:t>
                      </a:r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x-none" sz="1300" dirty="0">
                          <a:solidFill>
                            <a:srgbClr val="0070C0"/>
                          </a:solidFill>
                        </a:rPr>
                        <a:t>r.gerten</a:t>
                      </a:r>
                      <a:endParaRPr lang="x-none" sz="1300" dirty="0"/>
                    </a:p>
                  </a:txBody>
                  <a:tcPr marL="90000" marR="90000" marT="5400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1300" dirty="0"/>
                    </a:p>
                  </a:txBody>
                  <a:tcPr marL="90000" marR="90000" marT="54000" marB="0" anchor="ctr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5935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baseline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90000" marR="90000" marT="5400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  <a:endParaRPr lang="x-none" sz="1300" dirty="0"/>
                    </a:p>
                  </a:txBody>
                  <a:tcPr marL="90000" marR="90000" marT="54000" marB="0">
                    <a:lnL w="12700" cmpd="sng">
                      <a:noFill/>
                    </a:lnL>
                    <a:lnR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x-none" sz="1300" dirty="0"/>
                    </a:p>
                  </a:txBody>
                  <a:tcPr marL="90000" marR="90000" marT="54000" marB="0">
                    <a:lnL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Bild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66" y="3023301"/>
            <a:ext cx="266699" cy="266699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8226" y="3828679"/>
            <a:ext cx="266699" cy="266699"/>
          </a:xfrm>
          <a:prstGeom prst="rect">
            <a:avLst/>
          </a:prstGeom>
        </p:spPr>
      </p:pic>
      <p:pic>
        <p:nvPicPr>
          <p:cNvPr id="20" name="Bild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797" y="2431797"/>
            <a:ext cx="344808" cy="344808"/>
          </a:xfrm>
          <a:prstGeom prst="rect">
            <a:avLst/>
          </a:prstGeom>
        </p:spPr>
      </p:pic>
      <p:pic>
        <p:nvPicPr>
          <p:cNvPr id="21" name="Bild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266" y="4925063"/>
            <a:ext cx="266699" cy="266699"/>
          </a:xfrm>
          <a:prstGeom prst="rect">
            <a:avLst/>
          </a:prstGeom>
        </p:spPr>
      </p:pic>
      <p:sp>
        <p:nvSpPr>
          <p:cNvPr id="22" name="Textfeld 21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Student</a:t>
            </a:r>
          </a:p>
        </p:txBody>
      </p:sp>
      <p:pic>
        <p:nvPicPr>
          <p:cNvPr id="23" name="Grafik 2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998" y="3061266"/>
            <a:ext cx="184772" cy="184772"/>
          </a:xfrm>
          <a:prstGeom prst="rect">
            <a:avLst/>
          </a:prstGeom>
        </p:spPr>
      </p:pic>
      <p:pic>
        <p:nvPicPr>
          <p:cNvPr id="24" name="Grafik 2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998" y="3869642"/>
            <a:ext cx="184772" cy="184772"/>
          </a:xfrm>
          <a:prstGeom prst="rect">
            <a:avLst/>
          </a:prstGeom>
        </p:spPr>
      </p:pic>
      <p:pic>
        <p:nvPicPr>
          <p:cNvPr id="25" name="Grafik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8998" y="4966026"/>
            <a:ext cx="184772" cy="184772"/>
          </a:xfrm>
          <a:prstGeom prst="rect">
            <a:avLst/>
          </a:prstGeom>
        </p:spPr>
      </p:pic>
      <p:grpSp>
        <p:nvGrpSpPr>
          <p:cNvPr id="45" name="Gruppieren 44"/>
          <p:cNvGrpSpPr/>
          <p:nvPr/>
        </p:nvGrpSpPr>
        <p:grpSpPr>
          <a:xfrm>
            <a:off x="9966923" y="1202150"/>
            <a:ext cx="2028005" cy="1672534"/>
            <a:chOff x="9966923" y="1202150"/>
            <a:chExt cx="2028005" cy="1672534"/>
          </a:xfrm>
        </p:grpSpPr>
        <p:sp>
          <p:nvSpPr>
            <p:cNvPr id="46" name="Rechteckige Legende 45"/>
            <p:cNvSpPr/>
            <p:nvPr/>
          </p:nvSpPr>
          <p:spPr>
            <a:xfrm rot="10800000">
              <a:off x="9973336" y="1202150"/>
              <a:ext cx="2021592" cy="1672534"/>
            </a:xfrm>
            <a:prstGeom prst="wedgeRectCallout">
              <a:avLst>
                <a:gd name="adj1" fmla="val -20335"/>
                <a:gd name="adj2" fmla="val 54458"/>
              </a:avLst>
            </a:prstGeom>
            <a:solidFill>
              <a:srgbClr val="22376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Textfeld 46"/>
            <p:cNvSpPr txBox="1"/>
            <p:nvPr/>
          </p:nvSpPr>
          <p:spPr>
            <a:xfrm>
              <a:off x="9966923" y="1255884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Ihr Workspace</a:t>
              </a:r>
            </a:p>
          </p:txBody>
        </p:sp>
        <p:sp>
          <p:nvSpPr>
            <p:cNvPr id="48" name="Textfeld 47">
              <a:hlinkClick r:id="rId6" action="ppaction://hlinksldjump"/>
            </p:cNvPr>
            <p:cNvSpPr txBox="1"/>
            <p:nvPr/>
          </p:nvSpPr>
          <p:spPr>
            <a:xfrm>
              <a:off x="9966923" y="1577889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Professorenverzeichnis</a:t>
              </a:r>
            </a:p>
          </p:txBody>
        </p:sp>
        <p:sp>
          <p:nvSpPr>
            <p:cNvPr id="49" name="Textfeld 48"/>
            <p:cNvSpPr txBox="1"/>
            <p:nvPr/>
          </p:nvSpPr>
          <p:spPr>
            <a:xfrm>
              <a:off x="9966923" y="1899894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Ausgeschriebene Arbeiten</a:t>
              </a:r>
            </a:p>
          </p:txBody>
        </p:sp>
        <p:sp>
          <p:nvSpPr>
            <p:cNvPr id="50" name="Textfeld 49"/>
            <p:cNvSpPr txBox="1"/>
            <p:nvPr/>
          </p:nvSpPr>
          <p:spPr>
            <a:xfrm>
              <a:off x="9966923" y="2221899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Abgeschlossene Arbeiten</a:t>
              </a:r>
            </a:p>
          </p:txBody>
        </p:sp>
        <p:sp>
          <p:nvSpPr>
            <p:cNvPr id="51" name="Textfeld 50"/>
            <p:cNvSpPr txBox="1"/>
            <p:nvPr/>
          </p:nvSpPr>
          <p:spPr>
            <a:xfrm>
              <a:off x="9966923" y="2543903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Abmelden</a:t>
              </a:r>
            </a:p>
          </p:txBody>
        </p:sp>
      </p:grpSp>
      <p:grpSp>
        <p:nvGrpSpPr>
          <p:cNvPr id="52" name="Gruppieren 51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53" name="Rechteck 52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54" name="Gruppieren 53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55" name="Rechteck 54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6" name="Rechteck 55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7" name="Rechteck 56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8066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Ausgeschriebene Arbeiten</a:t>
            </a:r>
          </a:p>
        </p:txBody>
      </p:sp>
      <p:grpSp>
        <p:nvGrpSpPr>
          <p:cNvPr id="5" name="Gruppieren 4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6" name="Rechteck 5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7" name="Gruppieren 6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8" name="Rechteck 7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" name="Rechteck 8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Rechteck 9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1" name="Rechteck 10"/>
          <p:cNvSpPr/>
          <p:nvPr/>
        </p:nvSpPr>
        <p:spPr>
          <a:xfrm>
            <a:off x="254000" y="145288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Ausgeschriebene Arbeiten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120845"/>
              </p:ext>
            </p:extLst>
          </p:nvPr>
        </p:nvGraphicFramePr>
        <p:xfrm>
          <a:off x="256339" y="1930399"/>
          <a:ext cx="11674822" cy="43992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32675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3101840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785231">
                  <a:extLst>
                    <a:ext uri="{9D8B030D-6E8A-4147-A177-3AD203B41FA5}">
                      <a16:colId xmlns:a16="http://schemas.microsoft.com/office/drawing/2014/main" val="3752713814"/>
                    </a:ext>
                  </a:extLst>
                </a:gridCol>
                <a:gridCol w="1525207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1362518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1934272">
                  <a:extLst>
                    <a:ext uri="{9D8B030D-6E8A-4147-A177-3AD203B41FA5}">
                      <a16:colId xmlns:a16="http://schemas.microsoft.com/office/drawing/2014/main" val="697606595"/>
                    </a:ext>
                  </a:extLst>
                </a:gridCol>
                <a:gridCol w="733079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541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Bezeichnung</a:t>
                      </a: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Professor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HS intern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Gewünschter Beginn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Direkt-</a:t>
                      </a:r>
                      <a:r>
                        <a:rPr lang="de-DE" sz="1400" b="0" baseline="0" dirty="0"/>
                        <a:t>Antrag</a:t>
                      </a:r>
                      <a:endParaRPr lang="de-DE" sz="1400" b="0" dirty="0"/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Details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469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Masterarbeit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SAP Access Control Implementierung für …</a:t>
                      </a:r>
                      <a:endParaRPr lang="de-DE" sz="1300" dirty="0"/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Herr Prof. Dr. Paulus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nein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01.04.2018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90031"/>
                  </a:ext>
                </a:extLst>
              </a:tr>
              <a:tr h="462609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SAP Integration im Hochschulwiki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Herr Prof. Dr. Gerten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ja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2925387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831959"/>
                  </a:ext>
                </a:extLst>
              </a:tr>
            </a:tbl>
          </a:graphicData>
        </a:graphic>
      </p:graphicFrame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14" y="2595282"/>
            <a:ext cx="184772" cy="18477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14" y="3045160"/>
            <a:ext cx="184772" cy="184772"/>
          </a:xfrm>
          <a:prstGeom prst="rect">
            <a:avLst/>
          </a:prstGeom>
        </p:spPr>
      </p:pic>
      <p:sp>
        <p:nvSpPr>
          <p:cNvPr id="19" name="Abgerundetes Rechteck 65"/>
          <p:cNvSpPr/>
          <p:nvPr/>
        </p:nvSpPr>
        <p:spPr>
          <a:xfrm>
            <a:off x="9532189" y="2607620"/>
            <a:ext cx="1360604" cy="184772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Zur Anmeldung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400926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Ausgeschriebene Arbeiten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4000" y="145288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Details: SAP Integration im Hochschulwiki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Student</a:t>
            </a:r>
          </a:p>
        </p:txBody>
      </p:sp>
      <p:sp>
        <p:nvSpPr>
          <p:cNvPr id="17" name="Rechteck 16"/>
          <p:cNvSpPr/>
          <p:nvPr/>
        </p:nvSpPr>
        <p:spPr>
          <a:xfrm>
            <a:off x="253999" y="1930398"/>
            <a:ext cx="11677161" cy="43992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1200" dirty="0"/>
          </a:p>
        </p:txBody>
      </p:sp>
      <p:grpSp>
        <p:nvGrpSpPr>
          <p:cNvPr id="18" name="Gruppieren 17"/>
          <p:cNvGrpSpPr/>
          <p:nvPr/>
        </p:nvGrpSpPr>
        <p:grpSpPr>
          <a:xfrm>
            <a:off x="576051" y="2253501"/>
            <a:ext cx="4850730" cy="2693045"/>
            <a:chOff x="415033" y="1914516"/>
            <a:chExt cx="2453347" cy="2693045"/>
          </a:xfrm>
        </p:grpSpPr>
        <p:sp>
          <p:nvSpPr>
            <p:cNvPr id="20" name="Textfeld 19"/>
            <p:cNvSpPr txBox="1"/>
            <p:nvPr/>
          </p:nvSpPr>
          <p:spPr>
            <a:xfrm>
              <a:off x="415033" y="1914516"/>
              <a:ext cx="1064902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dirty="0"/>
                <a:t>Studiengang:</a:t>
              </a:r>
            </a:p>
            <a:p>
              <a:r>
                <a:rPr lang="de-DE" sz="1300" dirty="0"/>
                <a:t>Typ der Arbeit:</a:t>
              </a:r>
            </a:p>
            <a:p>
              <a:r>
                <a:rPr lang="de-DE" sz="1300" dirty="0"/>
                <a:t>HS intern:</a:t>
              </a:r>
            </a:p>
            <a:p>
              <a:r>
                <a:rPr lang="de-DE" sz="1300" dirty="0"/>
                <a:t>Unternehmensbestätigung:</a:t>
              </a:r>
            </a:p>
            <a:p>
              <a:endParaRPr lang="de-DE" sz="1300" dirty="0"/>
            </a:p>
            <a:p>
              <a:r>
                <a:rPr lang="de-DE" sz="1300" dirty="0"/>
                <a:t>Erstkorrektor:</a:t>
              </a:r>
            </a:p>
            <a:p>
              <a:r>
                <a:rPr lang="de-DE" sz="1300" dirty="0"/>
                <a:t>Zweitkorrektor:</a:t>
              </a:r>
            </a:p>
            <a:p>
              <a:endParaRPr lang="de-DE" sz="1300" dirty="0"/>
            </a:p>
            <a:p>
              <a:r>
                <a:rPr lang="de-DE" sz="1300" dirty="0"/>
                <a:t>Startdatum:</a:t>
              </a:r>
            </a:p>
            <a:p>
              <a:r>
                <a:rPr lang="de-DE" sz="1300" dirty="0"/>
                <a:t>Enddatum:</a:t>
              </a:r>
            </a:p>
          </p:txBody>
        </p:sp>
        <p:sp>
          <p:nvSpPr>
            <p:cNvPr id="21" name="Textfeld 20"/>
            <p:cNvSpPr txBox="1"/>
            <p:nvPr/>
          </p:nvSpPr>
          <p:spPr>
            <a:xfrm>
              <a:off x="2024197" y="1914516"/>
              <a:ext cx="844183" cy="26930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dirty="0"/>
                <a:t>UIB</a:t>
              </a:r>
            </a:p>
            <a:p>
              <a:r>
                <a:rPr lang="de-DE" sz="1300" dirty="0"/>
                <a:t>Bachelorarbeit</a:t>
              </a:r>
            </a:p>
            <a:p>
              <a:r>
                <a:rPr lang="de-DE" sz="1300" dirty="0"/>
                <a:t>ja</a:t>
              </a:r>
            </a:p>
            <a:p>
              <a:r>
                <a:rPr lang="de-DE" sz="1300" dirty="0"/>
                <a:t>-</a:t>
              </a:r>
            </a:p>
            <a:p>
              <a:endParaRPr lang="de-DE" sz="1300" dirty="0"/>
            </a:p>
            <a:p>
              <a:r>
                <a:rPr lang="de-DE" sz="1300" dirty="0"/>
                <a:t>Herr Prof. Dr. Gerten</a:t>
              </a:r>
            </a:p>
            <a:p>
              <a:r>
                <a:rPr lang="de-DE" sz="1300" dirty="0"/>
                <a:t>-</a:t>
              </a:r>
            </a:p>
            <a:p>
              <a:endParaRPr lang="de-DE" sz="1300" dirty="0"/>
            </a:p>
            <a:p>
              <a:r>
                <a:rPr lang="de-DE" sz="1300" dirty="0"/>
                <a:t>-</a:t>
              </a:r>
            </a:p>
            <a:p>
              <a:r>
                <a:rPr lang="de-DE" sz="1300" dirty="0"/>
                <a:t>-</a:t>
              </a:r>
            </a:p>
            <a:p>
              <a:endParaRPr lang="de-DE" sz="1300" dirty="0"/>
            </a:p>
            <a:p>
              <a:endParaRPr lang="de-DE" sz="1300" dirty="0"/>
            </a:p>
            <a:p>
              <a:endParaRPr lang="de-DE" sz="1300" dirty="0"/>
            </a:p>
          </p:txBody>
        </p:sp>
      </p:grpSp>
      <p:sp>
        <p:nvSpPr>
          <p:cNvPr id="22" name="Abgerundetes Rechteck 21"/>
          <p:cNvSpPr/>
          <p:nvPr/>
        </p:nvSpPr>
        <p:spPr>
          <a:xfrm>
            <a:off x="5426781" y="5717899"/>
            <a:ext cx="1331595" cy="376100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1612900" algn="r"/>
              </a:tabLst>
            </a:pPr>
            <a:r>
              <a:rPr lang="de-DE" sz="1600" dirty="0"/>
              <a:t>schließen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5785338" y="2543893"/>
            <a:ext cx="4985239" cy="18928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300" dirty="0" err="1"/>
              <a:t>Lorem</a:t>
            </a:r>
            <a:r>
              <a:rPr lang="de-DE" sz="1300" dirty="0"/>
              <a:t> </a:t>
            </a:r>
            <a:r>
              <a:rPr lang="de-DE" sz="1300" dirty="0" err="1"/>
              <a:t>ipsum</a:t>
            </a:r>
            <a:r>
              <a:rPr lang="de-DE" sz="1300" dirty="0"/>
              <a:t> </a:t>
            </a:r>
            <a:r>
              <a:rPr lang="de-DE" sz="1300" dirty="0" err="1"/>
              <a:t>dolor</a:t>
            </a:r>
            <a:r>
              <a:rPr lang="de-DE" sz="1300" dirty="0"/>
              <a:t> </a:t>
            </a:r>
            <a:r>
              <a:rPr lang="de-DE" sz="1300" dirty="0" err="1"/>
              <a:t>sit</a:t>
            </a:r>
            <a:r>
              <a:rPr lang="de-DE" sz="1300" dirty="0"/>
              <a:t> </a:t>
            </a:r>
            <a:r>
              <a:rPr lang="de-DE" sz="1300" dirty="0" err="1"/>
              <a:t>amet</a:t>
            </a:r>
            <a:r>
              <a:rPr lang="de-DE" sz="1300" dirty="0"/>
              <a:t>, </a:t>
            </a:r>
            <a:r>
              <a:rPr lang="de-DE" sz="1300" dirty="0" err="1"/>
              <a:t>consetetur</a:t>
            </a:r>
            <a:r>
              <a:rPr lang="de-DE" sz="1300" dirty="0"/>
              <a:t> </a:t>
            </a:r>
            <a:r>
              <a:rPr lang="de-DE" sz="1300" dirty="0" err="1"/>
              <a:t>sadipscing</a:t>
            </a:r>
            <a:r>
              <a:rPr lang="de-DE" sz="1300" dirty="0"/>
              <a:t> </a:t>
            </a:r>
            <a:r>
              <a:rPr lang="de-DE" sz="1300" dirty="0" err="1"/>
              <a:t>elitr</a:t>
            </a:r>
            <a:r>
              <a:rPr lang="de-DE" sz="1300" dirty="0"/>
              <a:t>, </a:t>
            </a:r>
            <a:r>
              <a:rPr lang="de-DE" sz="1300" dirty="0" err="1"/>
              <a:t>sed</a:t>
            </a:r>
            <a:r>
              <a:rPr lang="de-DE" sz="1300" dirty="0"/>
              <a:t> </a:t>
            </a:r>
            <a:r>
              <a:rPr lang="de-DE" sz="1300" dirty="0" err="1"/>
              <a:t>diam</a:t>
            </a:r>
            <a:r>
              <a:rPr lang="de-DE" sz="1300" dirty="0"/>
              <a:t> </a:t>
            </a:r>
            <a:r>
              <a:rPr lang="de-DE" sz="1300" dirty="0" err="1"/>
              <a:t>nonumy</a:t>
            </a:r>
            <a:r>
              <a:rPr lang="de-DE" sz="1300" dirty="0"/>
              <a:t> </a:t>
            </a:r>
            <a:r>
              <a:rPr lang="de-DE" sz="1300" dirty="0" err="1"/>
              <a:t>eirmod</a:t>
            </a:r>
            <a:r>
              <a:rPr lang="de-DE" sz="1300" dirty="0"/>
              <a:t> </a:t>
            </a:r>
            <a:r>
              <a:rPr lang="de-DE" sz="1300" dirty="0" err="1"/>
              <a:t>tempor</a:t>
            </a:r>
            <a:r>
              <a:rPr lang="de-DE" sz="1300" dirty="0"/>
              <a:t> </a:t>
            </a:r>
            <a:r>
              <a:rPr lang="de-DE" sz="1300" dirty="0" err="1"/>
              <a:t>invidunt</a:t>
            </a:r>
            <a:r>
              <a:rPr lang="de-DE" sz="1300" dirty="0"/>
              <a:t> </a:t>
            </a:r>
            <a:r>
              <a:rPr lang="de-DE" sz="1300" dirty="0" err="1"/>
              <a:t>ut</a:t>
            </a:r>
            <a:r>
              <a:rPr lang="de-DE" sz="1300" dirty="0"/>
              <a:t> </a:t>
            </a:r>
            <a:r>
              <a:rPr lang="de-DE" sz="1300" dirty="0" err="1"/>
              <a:t>labore</a:t>
            </a:r>
            <a:r>
              <a:rPr lang="de-DE" sz="1300" dirty="0"/>
              <a:t> et </a:t>
            </a:r>
            <a:r>
              <a:rPr lang="de-DE" sz="1300" dirty="0" err="1"/>
              <a:t>dolore</a:t>
            </a:r>
            <a:r>
              <a:rPr lang="de-DE" sz="1300" dirty="0"/>
              <a:t> magna </a:t>
            </a:r>
            <a:r>
              <a:rPr lang="de-DE" sz="1300" dirty="0" err="1"/>
              <a:t>aliquyam</a:t>
            </a:r>
            <a:r>
              <a:rPr lang="de-DE" sz="1300" dirty="0"/>
              <a:t> </a:t>
            </a:r>
            <a:r>
              <a:rPr lang="de-DE" sz="1300" dirty="0" err="1"/>
              <a:t>erat</a:t>
            </a:r>
            <a:r>
              <a:rPr lang="de-DE" sz="1300" dirty="0"/>
              <a:t>, </a:t>
            </a:r>
            <a:r>
              <a:rPr lang="de-DE" sz="1300" dirty="0" err="1"/>
              <a:t>sed</a:t>
            </a:r>
            <a:r>
              <a:rPr lang="de-DE" sz="1300" dirty="0"/>
              <a:t> </a:t>
            </a:r>
            <a:r>
              <a:rPr lang="de-DE" sz="1300" dirty="0" err="1"/>
              <a:t>diam</a:t>
            </a:r>
            <a:r>
              <a:rPr lang="de-DE" sz="1300" dirty="0"/>
              <a:t> </a:t>
            </a:r>
            <a:r>
              <a:rPr lang="de-DE" sz="1300" dirty="0" err="1"/>
              <a:t>voluptua</a:t>
            </a:r>
            <a:r>
              <a:rPr lang="de-DE" sz="1300" dirty="0"/>
              <a:t>. At </a:t>
            </a:r>
            <a:r>
              <a:rPr lang="de-DE" sz="1300" dirty="0" err="1"/>
              <a:t>vero</a:t>
            </a:r>
            <a:r>
              <a:rPr lang="de-DE" sz="1300" dirty="0"/>
              <a:t> </a:t>
            </a:r>
            <a:r>
              <a:rPr lang="de-DE" sz="1300" dirty="0" err="1"/>
              <a:t>eos</a:t>
            </a:r>
            <a:r>
              <a:rPr lang="de-DE" sz="1300" dirty="0"/>
              <a:t> et </a:t>
            </a:r>
            <a:r>
              <a:rPr lang="de-DE" sz="1300" dirty="0" err="1"/>
              <a:t>accusam</a:t>
            </a:r>
            <a:r>
              <a:rPr lang="de-DE" sz="1300" dirty="0"/>
              <a:t> et </a:t>
            </a:r>
            <a:r>
              <a:rPr lang="de-DE" sz="1300" dirty="0" err="1"/>
              <a:t>justo</a:t>
            </a:r>
            <a:r>
              <a:rPr lang="de-DE" sz="1300" dirty="0"/>
              <a:t> </a:t>
            </a:r>
            <a:r>
              <a:rPr lang="de-DE" sz="1300" dirty="0" err="1"/>
              <a:t>duo</a:t>
            </a:r>
            <a:r>
              <a:rPr lang="de-DE" sz="1300" dirty="0"/>
              <a:t> </a:t>
            </a:r>
            <a:r>
              <a:rPr lang="de-DE" sz="1300" dirty="0" err="1"/>
              <a:t>dolores</a:t>
            </a:r>
            <a:r>
              <a:rPr lang="de-DE" sz="1300" dirty="0"/>
              <a:t> et </a:t>
            </a:r>
            <a:r>
              <a:rPr lang="de-DE" sz="1300" dirty="0" err="1"/>
              <a:t>ea</a:t>
            </a:r>
            <a:r>
              <a:rPr lang="de-DE" sz="1300" dirty="0"/>
              <a:t> </a:t>
            </a:r>
            <a:r>
              <a:rPr lang="de-DE" sz="1300" dirty="0" err="1"/>
              <a:t>rebum</a:t>
            </a:r>
            <a:r>
              <a:rPr lang="de-DE" sz="1300" dirty="0"/>
              <a:t>. Stet </a:t>
            </a:r>
            <a:r>
              <a:rPr lang="de-DE" sz="1300" dirty="0" err="1"/>
              <a:t>clita</a:t>
            </a:r>
            <a:r>
              <a:rPr lang="de-DE" sz="1300" dirty="0"/>
              <a:t> </a:t>
            </a:r>
            <a:r>
              <a:rPr lang="de-DE" sz="1300" dirty="0" err="1"/>
              <a:t>kasd</a:t>
            </a:r>
            <a:r>
              <a:rPr lang="de-DE" sz="1300" dirty="0"/>
              <a:t> </a:t>
            </a:r>
            <a:r>
              <a:rPr lang="de-DE" sz="1300" dirty="0" err="1"/>
              <a:t>gubergren</a:t>
            </a:r>
            <a:r>
              <a:rPr lang="de-DE" sz="1300" dirty="0"/>
              <a:t>, </a:t>
            </a:r>
            <a:r>
              <a:rPr lang="de-DE" sz="1300" dirty="0" err="1"/>
              <a:t>no</a:t>
            </a:r>
            <a:r>
              <a:rPr lang="de-DE" sz="1300" dirty="0"/>
              <a:t> </a:t>
            </a:r>
            <a:r>
              <a:rPr lang="de-DE" sz="1300" dirty="0" err="1"/>
              <a:t>sea</a:t>
            </a:r>
            <a:r>
              <a:rPr lang="de-DE" sz="1300" dirty="0"/>
              <a:t> </a:t>
            </a:r>
            <a:r>
              <a:rPr lang="de-DE" sz="1300" dirty="0" err="1"/>
              <a:t>takimata</a:t>
            </a:r>
            <a:r>
              <a:rPr lang="de-DE" sz="1300" dirty="0"/>
              <a:t> sanctus </a:t>
            </a:r>
            <a:r>
              <a:rPr lang="de-DE" sz="1300" dirty="0" err="1"/>
              <a:t>est</a:t>
            </a:r>
            <a:r>
              <a:rPr lang="de-DE" sz="1300" dirty="0"/>
              <a:t> </a:t>
            </a:r>
            <a:r>
              <a:rPr lang="de-DE" sz="1300" dirty="0" err="1"/>
              <a:t>Lorem</a:t>
            </a:r>
            <a:r>
              <a:rPr lang="de-DE" sz="1300" dirty="0"/>
              <a:t> </a:t>
            </a:r>
            <a:r>
              <a:rPr lang="de-DE" sz="1300" dirty="0" err="1"/>
              <a:t>ipsum</a:t>
            </a:r>
            <a:r>
              <a:rPr lang="de-DE" sz="1300" dirty="0"/>
              <a:t> </a:t>
            </a:r>
            <a:r>
              <a:rPr lang="de-DE" sz="1300" dirty="0" err="1"/>
              <a:t>dolor</a:t>
            </a:r>
            <a:r>
              <a:rPr lang="de-DE" sz="1300" dirty="0"/>
              <a:t> </a:t>
            </a:r>
            <a:r>
              <a:rPr lang="de-DE" sz="1300" dirty="0" err="1"/>
              <a:t>sit</a:t>
            </a:r>
            <a:r>
              <a:rPr lang="de-DE" sz="1300" dirty="0"/>
              <a:t> </a:t>
            </a:r>
            <a:r>
              <a:rPr lang="de-DE" sz="1300" dirty="0" err="1"/>
              <a:t>amet</a:t>
            </a:r>
            <a:r>
              <a:rPr lang="de-DE" sz="1300" dirty="0"/>
              <a:t>. </a:t>
            </a:r>
            <a:r>
              <a:rPr lang="de-DE" sz="1300" dirty="0" err="1"/>
              <a:t>Lorem</a:t>
            </a:r>
            <a:r>
              <a:rPr lang="de-DE" sz="1300" dirty="0"/>
              <a:t> </a:t>
            </a:r>
            <a:r>
              <a:rPr lang="de-DE" sz="1300" dirty="0" err="1"/>
              <a:t>ipsum</a:t>
            </a:r>
            <a:r>
              <a:rPr lang="de-DE" sz="1300" dirty="0"/>
              <a:t> </a:t>
            </a:r>
            <a:r>
              <a:rPr lang="de-DE" sz="1300" dirty="0" err="1"/>
              <a:t>dolor</a:t>
            </a:r>
            <a:r>
              <a:rPr lang="de-DE" sz="1300" dirty="0"/>
              <a:t> </a:t>
            </a:r>
            <a:r>
              <a:rPr lang="de-DE" sz="1300" dirty="0" err="1"/>
              <a:t>sit</a:t>
            </a:r>
            <a:r>
              <a:rPr lang="de-DE" sz="1300" dirty="0"/>
              <a:t> </a:t>
            </a:r>
            <a:r>
              <a:rPr lang="de-DE" sz="1300" dirty="0" err="1"/>
              <a:t>amet</a:t>
            </a:r>
            <a:r>
              <a:rPr lang="de-DE" sz="1300" dirty="0"/>
              <a:t>, </a:t>
            </a:r>
            <a:r>
              <a:rPr lang="de-DE" sz="1300" dirty="0" err="1"/>
              <a:t>consetetur</a:t>
            </a:r>
            <a:r>
              <a:rPr lang="de-DE" sz="1300" dirty="0"/>
              <a:t> </a:t>
            </a:r>
            <a:r>
              <a:rPr lang="de-DE" sz="1300" dirty="0" err="1"/>
              <a:t>sadipscing</a:t>
            </a:r>
            <a:r>
              <a:rPr lang="de-DE" sz="1300" dirty="0"/>
              <a:t> </a:t>
            </a:r>
            <a:r>
              <a:rPr lang="de-DE" sz="1300" dirty="0" err="1"/>
              <a:t>elitr</a:t>
            </a:r>
            <a:r>
              <a:rPr lang="de-DE" sz="1300" dirty="0"/>
              <a:t>, </a:t>
            </a:r>
            <a:r>
              <a:rPr lang="de-DE" sz="1300" dirty="0" err="1"/>
              <a:t>sed</a:t>
            </a:r>
            <a:r>
              <a:rPr lang="de-DE" sz="1300" dirty="0"/>
              <a:t> </a:t>
            </a:r>
            <a:r>
              <a:rPr lang="de-DE" sz="1300" dirty="0" err="1"/>
              <a:t>diam</a:t>
            </a:r>
            <a:r>
              <a:rPr lang="de-DE" sz="1300" dirty="0"/>
              <a:t> </a:t>
            </a:r>
            <a:r>
              <a:rPr lang="de-DE" sz="1300" dirty="0" err="1"/>
              <a:t>nonumy</a:t>
            </a:r>
            <a:r>
              <a:rPr lang="de-DE" sz="1300" dirty="0"/>
              <a:t> </a:t>
            </a:r>
            <a:r>
              <a:rPr lang="de-DE" sz="1300" dirty="0" err="1"/>
              <a:t>eirmod</a:t>
            </a:r>
            <a:r>
              <a:rPr lang="de-DE" sz="1300" dirty="0"/>
              <a:t> </a:t>
            </a:r>
            <a:r>
              <a:rPr lang="de-DE" sz="1300" dirty="0" err="1"/>
              <a:t>tempor</a:t>
            </a:r>
            <a:r>
              <a:rPr lang="de-DE" sz="1300" dirty="0"/>
              <a:t> </a:t>
            </a:r>
            <a:r>
              <a:rPr lang="de-DE" sz="1300" dirty="0" err="1"/>
              <a:t>invidunt</a:t>
            </a:r>
            <a:r>
              <a:rPr lang="de-DE" sz="1300" dirty="0"/>
              <a:t> </a:t>
            </a:r>
            <a:r>
              <a:rPr lang="de-DE" sz="1300" dirty="0" err="1"/>
              <a:t>ut</a:t>
            </a:r>
            <a:r>
              <a:rPr lang="de-DE" sz="1300" dirty="0"/>
              <a:t> </a:t>
            </a:r>
            <a:r>
              <a:rPr lang="de-DE" sz="1300" dirty="0" err="1"/>
              <a:t>labore</a:t>
            </a:r>
            <a:r>
              <a:rPr lang="de-DE" sz="1300" dirty="0"/>
              <a:t> et </a:t>
            </a:r>
            <a:r>
              <a:rPr lang="de-DE" sz="1300" dirty="0" err="1"/>
              <a:t>dolore</a:t>
            </a:r>
            <a:r>
              <a:rPr lang="de-DE" sz="1300" dirty="0"/>
              <a:t> magna </a:t>
            </a:r>
            <a:r>
              <a:rPr lang="de-DE" sz="1300" dirty="0" err="1"/>
              <a:t>aliquyam</a:t>
            </a:r>
            <a:r>
              <a:rPr lang="de-DE" sz="1300" dirty="0"/>
              <a:t> </a:t>
            </a:r>
            <a:r>
              <a:rPr lang="de-DE" sz="1300" dirty="0" err="1"/>
              <a:t>erat</a:t>
            </a:r>
            <a:r>
              <a:rPr lang="de-DE" sz="1300" dirty="0"/>
              <a:t>, </a:t>
            </a:r>
            <a:r>
              <a:rPr lang="de-DE" sz="1300" dirty="0" err="1"/>
              <a:t>sed</a:t>
            </a:r>
            <a:r>
              <a:rPr lang="de-DE" sz="1300" dirty="0"/>
              <a:t> </a:t>
            </a:r>
            <a:r>
              <a:rPr lang="de-DE" sz="1300" dirty="0" err="1"/>
              <a:t>diam</a:t>
            </a:r>
            <a:r>
              <a:rPr lang="de-DE" sz="1300" dirty="0"/>
              <a:t> </a:t>
            </a:r>
            <a:r>
              <a:rPr lang="de-DE" sz="1300" dirty="0" err="1"/>
              <a:t>voluptua</a:t>
            </a:r>
            <a:r>
              <a:rPr lang="de-DE" sz="1300" dirty="0"/>
              <a:t>. At </a:t>
            </a:r>
            <a:r>
              <a:rPr lang="de-DE" sz="1300" dirty="0" err="1"/>
              <a:t>vero</a:t>
            </a:r>
            <a:r>
              <a:rPr lang="de-DE" sz="1300" dirty="0"/>
              <a:t> </a:t>
            </a:r>
            <a:r>
              <a:rPr lang="de-DE" sz="1300" dirty="0" err="1"/>
              <a:t>eos</a:t>
            </a:r>
            <a:r>
              <a:rPr lang="de-DE" sz="1300" dirty="0"/>
              <a:t> et </a:t>
            </a:r>
            <a:r>
              <a:rPr lang="de-DE" sz="1300" dirty="0" err="1"/>
              <a:t>accusam</a:t>
            </a:r>
            <a:r>
              <a:rPr lang="de-DE" sz="1300" dirty="0"/>
              <a:t> et </a:t>
            </a:r>
            <a:r>
              <a:rPr lang="de-DE" sz="1300" dirty="0" err="1"/>
              <a:t>justo</a:t>
            </a:r>
            <a:r>
              <a:rPr lang="de-DE" sz="1300" dirty="0"/>
              <a:t> </a:t>
            </a:r>
            <a:r>
              <a:rPr lang="de-DE" sz="1300" dirty="0" err="1"/>
              <a:t>duo</a:t>
            </a:r>
            <a:r>
              <a:rPr lang="de-DE" sz="1300" dirty="0"/>
              <a:t> </a:t>
            </a:r>
            <a:r>
              <a:rPr lang="de-DE" sz="1300" dirty="0" err="1"/>
              <a:t>dolores</a:t>
            </a:r>
            <a:r>
              <a:rPr lang="de-DE" sz="1300" dirty="0"/>
              <a:t> et </a:t>
            </a:r>
            <a:r>
              <a:rPr lang="de-DE" sz="1300" dirty="0" err="1"/>
              <a:t>ea</a:t>
            </a:r>
            <a:r>
              <a:rPr lang="de-DE" sz="1300" dirty="0"/>
              <a:t> </a:t>
            </a:r>
            <a:r>
              <a:rPr lang="de-DE" sz="1300" dirty="0" err="1"/>
              <a:t>rebum</a:t>
            </a:r>
            <a:r>
              <a:rPr lang="de-DE" sz="1300" dirty="0"/>
              <a:t>. Stet </a:t>
            </a:r>
            <a:r>
              <a:rPr lang="de-DE" sz="1300" dirty="0" err="1"/>
              <a:t>clita</a:t>
            </a:r>
            <a:r>
              <a:rPr lang="de-DE" sz="1300" dirty="0"/>
              <a:t> </a:t>
            </a:r>
            <a:r>
              <a:rPr lang="de-DE" sz="1300" dirty="0" err="1"/>
              <a:t>kasd</a:t>
            </a:r>
            <a:r>
              <a:rPr lang="de-DE" sz="1300" dirty="0"/>
              <a:t> </a:t>
            </a:r>
            <a:r>
              <a:rPr lang="de-DE" sz="1300" dirty="0" err="1"/>
              <a:t>gubergren</a:t>
            </a:r>
            <a:r>
              <a:rPr lang="de-DE" sz="1300" dirty="0"/>
              <a:t>, </a:t>
            </a:r>
            <a:r>
              <a:rPr lang="de-DE" sz="1300" dirty="0" err="1"/>
              <a:t>no</a:t>
            </a:r>
            <a:r>
              <a:rPr lang="de-DE" sz="1300" dirty="0"/>
              <a:t> </a:t>
            </a:r>
            <a:r>
              <a:rPr lang="de-DE" sz="1300" dirty="0" err="1"/>
              <a:t>sea</a:t>
            </a:r>
            <a:r>
              <a:rPr lang="de-DE" sz="1300" dirty="0"/>
              <a:t> </a:t>
            </a:r>
            <a:r>
              <a:rPr lang="de-DE" sz="1300" dirty="0" err="1"/>
              <a:t>takimata</a:t>
            </a:r>
            <a:r>
              <a:rPr lang="de-DE" sz="1300" dirty="0"/>
              <a:t> sanctus </a:t>
            </a:r>
            <a:r>
              <a:rPr lang="de-DE" sz="1300" dirty="0" err="1"/>
              <a:t>est</a:t>
            </a:r>
            <a:r>
              <a:rPr lang="de-DE" sz="1300" dirty="0"/>
              <a:t> </a:t>
            </a:r>
            <a:r>
              <a:rPr lang="de-DE" sz="1300" dirty="0" err="1"/>
              <a:t>Lorem</a:t>
            </a:r>
            <a:r>
              <a:rPr lang="de-DE" sz="1300" dirty="0"/>
              <a:t> </a:t>
            </a:r>
            <a:r>
              <a:rPr lang="de-DE" sz="1300" dirty="0" err="1"/>
              <a:t>ipsum</a:t>
            </a:r>
            <a:r>
              <a:rPr lang="de-DE" sz="1300" dirty="0"/>
              <a:t> </a:t>
            </a:r>
            <a:r>
              <a:rPr lang="de-DE" sz="1300" dirty="0" err="1"/>
              <a:t>dolor</a:t>
            </a:r>
            <a:r>
              <a:rPr lang="de-DE" sz="1300" dirty="0"/>
              <a:t> </a:t>
            </a:r>
            <a:r>
              <a:rPr lang="de-DE" sz="1300" dirty="0" err="1"/>
              <a:t>sit</a:t>
            </a:r>
            <a:r>
              <a:rPr lang="de-DE" sz="1300" dirty="0"/>
              <a:t> </a:t>
            </a:r>
            <a:r>
              <a:rPr lang="de-DE" sz="1300" dirty="0" err="1"/>
              <a:t>amet</a:t>
            </a:r>
            <a:r>
              <a:rPr lang="de-DE" sz="1300" dirty="0"/>
              <a:t>.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5785338" y="2253501"/>
            <a:ext cx="15210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300" dirty="0"/>
              <a:t>Beschreibung: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23" name="Rechteck 22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4" name="Gruppieren 23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25" name="Rechteck 24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Rechteck 26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2789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Ausgeschriebene Arbeiten</a:t>
            </a:r>
          </a:p>
        </p:txBody>
      </p:sp>
      <p:sp>
        <p:nvSpPr>
          <p:cNvPr id="11" name="Rechteck 10"/>
          <p:cNvSpPr/>
          <p:nvPr/>
        </p:nvSpPr>
        <p:spPr>
          <a:xfrm>
            <a:off x="254000" y="1452880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Ausgeschriebene Arbeiten</a:t>
            </a:r>
          </a:p>
        </p:txBody>
      </p:sp>
      <p:graphicFrame>
        <p:nvGraphicFramePr>
          <p:cNvPr id="12" name="Tabelle 11"/>
          <p:cNvGraphicFramePr>
            <a:graphicFrameLocks noGrp="1"/>
          </p:cNvGraphicFramePr>
          <p:nvPr>
            <p:extLst/>
          </p:nvPr>
        </p:nvGraphicFramePr>
        <p:xfrm>
          <a:off x="256339" y="1930399"/>
          <a:ext cx="11674822" cy="4399281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232675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3101840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785231">
                  <a:extLst>
                    <a:ext uri="{9D8B030D-6E8A-4147-A177-3AD203B41FA5}">
                      <a16:colId xmlns:a16="http://schemas.microsoft.com/office/drawing/2014/main" val="3752713814"/>
                    </a:ext>
                  </a:extLst>
                </a:gridCol>
                <a:gridCol w="1525207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1362518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1934272">
                  <a:extLst>
                    <a:ext uri="{9D8B030D-6E8A-4147-A177-3AD203B41FA5}">
                      <a16:colId xmlns:a16="http://schemas.microsoft.com/office/drawing/2014/main" val="697606595"/>
                    </a:ext>
                  </a:extLst>
                </a:gridCol>
                <a:gridCol w="733079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54130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90000" marR="90000" marT="0" marB="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Bezeichnung</a:t>
                      </a:r>
                    </a:p>
                  </a:txBody>
                  <a:tcPr marL="90000" marR="90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Professor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HS intern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Gewünschter Beginn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Direkt-</a:t>
                      </a:r>
                      <a:r>
                        <a:rPr lang="de-DE" sz="1400" b="0" baseline="0" dirty="0"/>
                        <a:t>Antrag</a:t>
                      </a:r>
                      <a:endParaRPr lang="de-DE" sz="1400" b="0" dirty="0"/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Details</a:t>
                      </a:r>
                    </a:p>
                  </a:txBody>
                  <a:tcPr marL="90000" marR="9000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4699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Masterarbeit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de-DE" sz="13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SAP Access Control Implementierung für …</a:t>
                      </a:r>
                      <a:endParaRPr lang="de-DE" sz="1300" dirty="0"/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Herr Prof. Dr. Paulus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nein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01.04.2018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90031"/>
                  </a:ext>
                </a:extLst>
              </a:tr>
              <a:tr h="462609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Bachelorarbeit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SAP Integration im Hochschulwiki</a:t>
                      </a:r>
                    </a:p>
                  </a:txBody>
                  <a:tcPr marL="90000" marR="90000" marT="54000" marB="54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300" dirty="0"/>
                        <a:t>Herr Prof. Dr. Gerten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ja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-</a:t>
                      </a:r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54000" marB="54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376800"/>
                  </a:ext>
                </a:extLst>
              </a:tr>
              <a:tr h="2925387"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300" dirty="0"/>
                        <a:t>…</a:t>
                      </a:r>
                    </a:p>
                  </a:txBody>
                  <a:tcPr marL="90000" marR="90000" marT="54000" marB="5400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831959"/>
                  </a:ext>
                </a:extLst>
              </a:tr>
            </a:tbl>
          </a:graphicData>
        </a:graphic>
      </p:graphicFrame>
      <p:pic>
        <p:nvPicPr>
          <p:cNvPr id="13" name="Grafik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14" y="2595282"/>
            <a:ext cx="184772" cy="184772"/>
          </a:xfrm>
          <a:prstGeom prst="rect">
            <a:avLst/>
          </a:prstGeom>
        </p:spPr>
      </p:pic>
      <p:pic>
        <p:nvPicPr>
          <p:cNvPr id="14" name="Grafik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90014" y="3045160"/>
            <a:ext cx="184772" cy="184772"/>
          </a:xfrm>
          <a:prstGeom prst="rect">
            <a:avLst/>
          </a:prstGeom>
        </p:spPr>
      </p:pic>
      <p:sp>
        <p:nvSpPr>
          <p:cNvPr id="19" name="Abgerundetes Rechteck 65"/>
          <p:cNvSpPr/>
          <p:nvPr/>
        </p:nvSpPr>
        <p:spPr>
          <a:xfrm>
            <a:off x="9532189" y="2607620"/>
            <a:ext cx="1360604" cy="184772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Zur Anmeldung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Student</a:t>
            </a:r>
          </a:p>
        </p:txBody>
      </p:sp>
      <p:grpSp>
        <p:nvGrpSpPr>
          <p:cNvPr id="16" name="Gruppieren 15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17" name="Rechteck 16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18" name="Gruppieren 17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20" name="Rechteck 19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1" name="Rechteck 20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" name="Rechteck 21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23" name="Gruppieren 22"/>
          <p:cNvGrpSpPr/>
          <p:nvPr/>
        </p:nvGrpSpPr>
        <p:grpSpPr>
          <a:xfrm>
            <a:off x="9966923" y="1202150"/>
            <a:ext cx="2028005" cy="1672534"/>
            <a:chOff x="9966923" y="1202150"/>
            <a:chExt cx="2028005" cy="1672534"/>
          </a:xfrm>
        </p:grpSpPr>
        <p:sp>
          <p:nvSpPr>
            <p:cNvPr id="24" name="Rechteckige Legende 23"/>
            <p:cNvSpPr/>
            <p:nvPr/>
          </p:nvSpPr>
          <p:spPr>
            <a:xfrm rot="10800000">
              <a:off x="9973336" y="1202150"/>
              <a:ext cx="2021592" cy="1672534"/>
            </a:xfrm>
            <a:prstGeom prst="wedgeRectCallout">
              <a:avLst>
                <a:gd name="adj1" fmla="val -20335"/>
                <a:gd name="adj2" fmla="val 54458"/>
              </a:avLst>
            </a:prstGeom>
            <a:solidFill>
              <a:srgbClr val="22376F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Textfeld 24"/>
            <p:cNvSpPr txBox="1"/>
            <p:nvPr/>
          </p:nvSpPr>
          <p:spPr>
            <a:xfrm>
              <a:off x="9966923" y="1255884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  <a:effectLst>
                    <a:glow rad="228600">
                      <a:schemeClr val="accent1">
                        <a:satMod val="175000"/>
                        <a:alpha val="40000"/>
                      </a:schemeClr>
                    </a:glow>
                  </a:effectLst>
                </a:rPr>
                <a:t>Ihr Workspace</a:t>
              </a:r>
            </a:p>
          </p:txBody>
        </p:sp>
        <p:sp>
          <p:nvSpPr>
            <p:cNvPr id="26" name="Textfeld 25">
              <a:hlinkClick r:id="rId3" action="ppaction://hlinksldjump"/>
            </p:cNvPr>
            <p:cNvSpPr txBox="1"/>
            <p:nvPr/>
          </p:nvSpPr>
          <p:spPr>
            <a:xfrm>
              <a:off x="9966923" y="1577889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  <a:effectLst/>
                </a:rPr>
                <a:t>Professorenverzeichnis</a:t>
              </a:r>
            </a:p>
          </p:txBody>
        </p:sp>
        <p:sp>
          <p:nvSpPr>
            <p:cNvPr id="27" name="Textfeld 26"/>
            <p:cNvSpPr txBox="1"/>
            <p:nvPr/>
          </p:nvSpPr>
          <p:spPr>
            <a:xfrm>
              <a:off x="9966923" y="1899894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Ausgeschriebene Arbeiten</a:t>
              </a:r>
            </a:p>
          </p:txBody>
        </p:sp>
        <p:sp>
          <p:nvSpPr>
            <p:cNvPr id="28" name="Textfeld 27"/>
            <p:cNvSpPr txBox="1"/>
            <p:nvPr/>
          </p:nvSpPr>
          <p:spPr>
            <a:xfrm>
              <a:off x="9966923" y="2221899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  <a:effectLst/>
                </a:rPr>
                <a:t>Abgeschlossene Arbeiten</a:t>
              </a:r>
            </a:p>
          </p:txBody>
        </p:sp>
        <p:sp>
          <p:nvSpPr>
            <p:cNvPr id="29" name="Textfeld 28"/>
            <p:cNvSpPr txBox="1"/>
            <p:nvPr/>
          </p:nvSpPr>
          <p:spPr>
            <a:xfrm>
              <a:off x="9966923" y="2543903"/>
              <a:ext cx="2021592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300" b="1" dirty="0">
                  <a:solidFill>
                    <a:schemeClr val="bg1"/>
                  </a:solidFill>
                </a:rPr>
                <a:t>Abmelden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0955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600075"/>
            <a:ext cx="12192000" cy="638175"/>
          </a:xfrm>
          <a:prstGeom prst="rect">
            <a:avLst/>
          </a:prstGeom>
          <a:solidFill>
            <a:srgbClr val="2237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800" dirty="0"/>
              <a:t>Ihr Workspace</a:t>
            </a:r>
          </a:p>
        </p:txBody>
      </p:sp>
      <p:grpSp>
        <p:nvGrpSpPr>
          <p:cNvPr id="15" name="Gruppieren 14"/>
          <p:cNvGrpSpPr/>
          <p:nvPr/>
        </p:nvGrpSpPr>
        <p:grpSpPr>
          <a:xfrm>
            <a:off x="11218545" y="729615"/>
            <a:ext cx="375285" cy="373380"/>
            <a:chOff x="11218545" y="729615"/>
            <a:chExt cx="375285" cy="373380"/>
          </a:xfrm>
        </p:grpSpPr>
        <p:sp>
          <p:nvSpPr>
            <p:cNvPr id="16" name="Rechteck 15"/>
            <p:cNvSpPr/>
            <p:nvPr/>
          </p:nvSpPr>
          <p:spPr>
            <a:xfrm>
              <a:off x="11218545" y="729615"/>
              <a:ext cx="375285" cy="373380"/>
            </a:xfrm>
            <a:prstGeom prst="rect">
              <a:avLst/>
            </a:prstGeom>
            <a:solidFill>
              <a:srgbClr val="22376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3" name="Gruppieren 22"/>
            <p:cNvGrpSpPr/>
            <p:nvPr/>
          </p:nvGrpSpPr>
          <p:grpSpPr>
            <a:xfrm>
              <a:off x="11229975" y="742950"/>
              <a:ext cx="352425" cy="352423"/>
              <a:chOff x="11229975" y="742950"/>
              <a:chExt cx="352425" cy="352423"/>
            </a:xfrm>
          </p:grpSpPr>
          <p:sp>
            <p:nvSpPr>
              <p:cNvPr id="24" name="Rechteck 23"/>
              <p:cNvSpPr/>
              <p:nvPr/>
            </p:nvSpPr>
            <p:spPr>
              <a:xfrm>
                <a:off x="11229975" y="742950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11229975" y="885824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11229975" y="1028698"/>
                <a:ext cx="352425" cy="666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5" name="Rechteck 44"/>
          <p:cNvSpPr/>
          <p:nvPr/>
        </p:nvSpPr>
        <p:spPr>
          <a:xfrm>
            <a:off x="254000" y="1851744"/>
            <a:ext cx="11677162" cy="477520"/>
          </a:xfrm>
          <a:prstGeom prst="rect">
            <a:avLst/>
          </a:prstGeom>
          <a:solidFill>
            <a:srgbClr val="22376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/>
              <a:t>Ihre Arbeiten</a:t>
            </a:r>
          </a:p>
        </p:txBody>
      </p:sp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009724"/>
              </p:ext>
            </p:extLst>
          </p:nvPr>
        </p:nvGraphicFramePr>
        <p:xfrm>
          <a:off x="256339" y="2329265"/>
          <a:ext cx="11674824" cy="4000415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1184039">
                  <a:extLst>
                    <a:ext uri="{9D8B030D-6E8A-4147-A177-3AD203B41FA5}">
                      <a16:colId xmlns:a16="http://schemas.microsoft.com/office/drawing/2014/main" val="1644102001"/>
                    </a:ext>
                  </a:extLst>
                </a:gridCol>
                <a:gridCol w="2999689">
                  <a:extLst>
                    <a:ext uri="{9D8B030D-6E8A-4147-A177-3AD203B41FA5}">
                      <a16:colId xmlns:a16="http://schemas.microsoft.com/office/drawing/2014/main" val="411725246"/>
                    </a:ext>
                  </a:extLst>
                </a:gridCol>
                <a:gridCol w="1806763">
                  <a:extLst>
                    <a:ext uri="{9D8B030D-6E8A-4147-A177-3AD203B41FA5}">
                      <a16:colId xmlns:a16="http://schemas.microsoft.com/office/drawing/2014/main" val="3752713814"/>
                    </a:ext>
                  </a:extLst>
                </a:gridCol>
                <a:gridCol w="1378235">
                  <a:extLst>
                    <a:ext uri="{9D8B030D-6E8A-4147-A177-3AD203B41FA5}">
                      <a16:colId xmlns:a16="http://schemas.microsoft.com/office/drawing/2014/main" val="2014790335"/>
                    </a:ext>
                  </a:extLst>
                </a:gridCol>
                <a:gridCol w="996036">
                  <a:extLst>
                    <a:ext uri="{9D8B030D-6E8A-4147-A177-3AD203B41FA5}">
                      <a16:colId xmlns:a16="http://schemas.microsoft.com/office/drawing/2014/main" val="3626113201"/>
                    </a:ext>
                  </a:extLst>
                </a:gridCol>
                <a:gridCol w="961291">
                  <a:extLst>
                    <a:ext uri="{9D8B030D-6E8A-4147-A177-3AD203B41FA5}">
                      <a16:colId xmlns:a16="http://schemas.microsoft.com/office/drawing/2014/main" val="3572541357"/>
                    </a:ext>
                  </a:extLst>
                </a:gridCol>
                <a:gridCol w="1644617">
                  <a:extLst>
                    <a:ext uri="{9D8B030D-6E8A-4147-A177-3AD203B41FA5}">
                      <a16:colId xmlns:a16="http://schemas.microsoft.com/office/drawing/2014/main" val="697606595"/>
                    </a:ext>
                  </a:extLst>
                </a:gridCol>
                <a:gridCol w="704154">
                  <a:extLst>
                    <a:ext uri="{9D8B030D-6E8A-4147-A177-3AD203B41FA5}">
                      <a16:colId xmlns:a16="http://schemas.microsoft.com/office/drawing/2014/main" val="1772872380"/>
                    </a:ext>
                  </a:extLst>
                </a:gridCol>
              </a:tblGrid>
              <a:tr h="21482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Typ</a:t>
                      </a:r>
                    </a:p>
                  </a:txBody>
                  <a:tcPr marL="90000" marR="90000" marT="0" marB="0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Bezeichnung</a:t>
                      </a:r>
                    </a:p>
                  </a:txBody>
                  <a:tcPr marL="90000" marR="90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Betreuer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Status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Beginn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Ende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Benachrichtigungen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400" b="0" dirty="0"/>
                        <a:t>Details</a:t>
                      </a:r>
                    </a:p>
                  </a:txBody>
                  <a:tcPr marL="90000" marR="90000" marT="0" marB="0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09366611"/>
                  </a:ext>
                </a:extLst>
              </a:tr>
              <a:tr h="378558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de-DE" sz="13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0000" marR="90000" marT="90000" marB="90000" anchor="ctr">
                    <a:lnL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300" dirty="0"/>
                    </a:p>
                  </a:txBody>
                  <a:tcPr marL="90000" marR="90000" marT="90000" marB="90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de-DE" sz="1300" dirty="0"/>
                    </a:p>
                  </a:txBody>
                  <a:tcPr marL="90000" marR="90000" marT="90000" marB="90000" anchor="ctr">
                    <a:lnL w="12700" cmpd="sng">
                      <a:noFill/>
                    </a:lnL>
                    <a:lnR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F4E7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0590031"/>
                  </a:ext>
                </a:extLst>
              </a:tr>
            </a:tbl>
          </a:graphicData>
        </a:graphic>
      </p:graphicFrame>
      <p:sp>
        <p:nvSpPr>
          <p:cNvPr id="17" name="Textfeld 16"/>
          <p:cNvSpPr txBox="1"/>
          <p:nvPr/>
        </p:nvSpPr>
        <p:spPr>
          <a:xfrm>
            <a:off x="58995" y="-15479"/>
            <a:ext cx="13076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Student</a:t>
            </a:r>
          </a:p>
        </p:txBody>
      </p:sp>
      <p:sp>
        <p:nvSpPr>
          <p:cNvPr id="18" name="Abgerundetes Rechteck 17"/>
          <p:cNvSpPr/>
          <p:nvPr/>
        </p:nvSpPr>
        <p:spPr>
          <a:xfrm>
            <a:off x="253383" y="1346835"/>
            <a:ext cx="1819275" cy="38243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Bachelorarbeit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sp>
        <p:nvSpPr>
          <p:cNvPr id="21" name="Abgerundetes Rechteck 20"/>
          <p:cNvSpPr/>
          <p:nvPr/>
        </p:nvSpPr>
        <p:spPr>
          <a:xfrm>
            <a:off x="2175589" y="1345565"/>
            <a:ext cx="1819275" cy="383706"/>
          </a:xfrm>
          <a:prstGeom prst="roundRect">
            <a:avLst>
              <a:gd name="adj" fmla="val 10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tabLst>
                <a:tab pos="1612900" algn="r"/>
              </a:tabLst>
            </a:pPr>
            <a:r>
              <a:rPr lang="de-DE" sz="1600" dirty="0"/>
              <a:t>Masterarbeit	</a:t>
            </a:r>
            <a:r>
              <a:rPr lang="de-DE" sz="1600" dirty="0">
                <a:sym typeface="Wingdings 3" panose="05040102010807070707" pitchFamily="18" charset="2"/>
              </a:rPr>
              <a:t></a:t>
            </a:r>
            <a:endParaRPr lang="de-DE" sz="1600" dirty="0"/>
          </a:p>
        </p:txBody>
      </p:sp>
      <p:sp>
        <p:nvSpPr>
          <p:cNvPr id="3" name="Auf der gleichen Seite des Rechtecks liegende Ecken abrunden 2"/>
          <p:cNvSpPr/>
          <p:nvPr/>
        </p:nvSpPr>
        <p:spPr>
          <a:xfrm rot="10800000" flipV="1">
            <a:off x="251331" y="1693623"/>
            <a:ext cx="1819275" cy="915681"/>
          </a:xfrm>
          <a:prstGeom prst="round2SameRect">
            <a:avLst>
              <a:gd name="adj1" fmla="val 0"/>
              <a:gd name="adj2" fmla="val 9198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  <a:tabLst>
                <a:tab pos="1612900" algn="r"/>
              </a:tabLst>
            </a:pPr>
            <a:endParaRPr lang="de-DE" sz="1600" dirty="0"/>
          </a:p>
        </p:txBody>
      </p:sp>
      <p:sp>
        <p:nvSpPr>
          <p:cNvPr id="2" name="Rechteck 1"/>
          <p:cNvSpPr/>
          <p:nvPr/>
        </p:nvSpPr>
        <p:spPr>
          <a:xfrm>
            <a:off x="290935" y="1812027"/>
            <a:ext cx="1729480" cy="51723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lnSpc>
                <a:spcPct val="150000"/>
              </a:lnSpc>
              <a:tabLst>
                <a:tab pos="1612900" algn="r"/>
              </a:tabLst>
            </a:pPr>
            <a:r>
              <a:rPr lang="de-DE" dirty="0">
                <a:effectLst>
                  <a:glow rad="228600">
                    <a:srgbClr val="002060">
                      <a:alpha val="40000"/>
                    </a:srgbClr>
                  </a:glow>
                </a:effectLst>
              </a:rPr>
              <a:t>neu</a:t>
            </a:r>
          </a:p>
          <a:p>
            <a:pPr algn="r">
              <a:tabLst>
                <a:tab pos="1612900" algn="r"/>
              </a:tabLst>
            </a:pPr>
            <a:r>
              <a:rPr lang="de-DE" dirty="0"/>
              <a:t>verlängern</a:t>
            </a:r>
          </a:p>
        </p:txBody>
      </p:sp>
    </p:spTree>
    <p:extLst>
      <p:ext uri="{BB962C8B-B14F-4D97-AF65-F5344CB8AC3E}">
        <p14:creationId xmlns:p14="http://schemas.microsoft.com/office/powerpoint/2010/main" val="4290447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/>
    </p:bldLst>
  </p:timing>
</p:sld>
</file>

<file path=ppt/theme/theme1.xml><?xml version="1.0" encoding="utf-8"?>
<a:theme xmlns:a="http://schemas.openxmlformats.org/drawingml/2006/main" name="Office">
  <a:themeElements>
    <a:clrScheme name="Benutzerdefiniert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FFFFF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2171</Words>
  <Application>Microsoft Office PowerPoint</Application>
  <PresentationFormat>Breitbild</PresentationFormat>
  <Paragraphs>1005</Paragraphs>
  <Slides>44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Wingdings 3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Timo Sona</dc:creator>
  <cp:lastModifiedBy>Johannes Schmid</cp:lastModifiedBy>
  <cp:revision>137</cp:revision>
  <dcterms:created xsi:type="dcterms:W3CDTF">2016-12-07T11:50:28Z</dcterms:created>
  <dcterms:modified xsi:type="dcterms:W3CDTF">2017-01-13T09:47:55Z</dcterms:modified>
</cp:coreProperties>
</file>