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70" r:id="rId8"/>
    <p:sldId id="261" r:id="rId9"/>
    <p:sldId id="264" r:id="rId10"/>
    <p:sldId id="265" r:id="rId11"/>
    <p:sldId id="269" r:id="rId12"/>
    <p:sldId id="263" r:id="rId13"/>
    <p:sldId id="262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/>
              <a:pPr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/>
              <a:pPr/>
              <a:t>12/17/2015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/>
              <a:pPr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/>
              <a:pPr/>
              <a:t>12/17/2015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/>
              <a:pPr/>
              <a:t>12/17/2015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/>
              <a:pPr/>
              <a:t>12/17/2015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/>
              <a:pPr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/>
              <a:pPr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/>
              <a:pPr/>
              <a:t>12/17/2015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Golang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Martin Starman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811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[]</a:t>
            </a:r>
            <a:r>
              <a:rPr lang="de-DE" dirty="0" err="1" smtClean="0">
                <a:solidFill>
                  <a:schemeClr val="accent4">
                    <a:lumMod val="75000"/>
                  </a:schemeClr>
                </a:solidFill>
              </a:rPr>
              <a:t>string</a:t>
            </a:r>
            <a:r>
              <a:rPr lang="de-DE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dirty="0" smtClean="0"/>
              <a:t>(Slice)</a:t>
            </a:r>
            <a:endParaRPr lang="de-DE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de-DE" dirty="0" smtClean="0"/>
              <a:t>[3]</a:t>
            </a:r>
            <a:r>
              <a:rPr lang="de-DE" dirty="0" err="1" smtClean="0">
                <a:solidFill>
                  <a:schemeClr val="accent4">
                    <a:lumMod val="75000"/>
                  </a:schemeClr>
                </a:solidFill>
              </a:rPr>
              <a:t>string</a:t>
            </a:r>
            <a:r>
              <a:rPr lang="de-DE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dirty="0" smtClean="0"/>
              <a:t>(Array)</a:t>
            </a:r>
          </a:p>
          <a:p>
            <a:r>
              <a:rPr lang="de-DE" dirty="0"/>
              <a:t>b</a:t>
            </a:r>
            <a:r>
              <a:rPr lang="de-DE" dirty="0" smtClean="0"/>
              <a:t> := […]</a:t>
            </a:r>
            <a:r>
              <a:rPr lang="de-DE" dirty="0" err="1" smtClean="0">
                <a:solidFill>
                  <a:schemeClr val="accent4">
                    <a:lumMod val="75000"/>
                  </a:schemeClr>
                </a:solidFill>
              </a:rPr>
              <a:t>string</a:t>
            </a:r>
            <a:r>
              <a:rPr lang="de-DE" dirty="0" smtClean="0"/>
              <a:t>{</a:t>
            </a:r>
            <a:r>
              <a:rPr lang="de-DE" dirty="0" smtClean="0">
                <a:solidFill>
                  <a:srgbClr val="FFC000"/>
                </a:solidFill>
              </a:rPr>
              <a:t>„Hallo“</a:t>
            </a:r>
            <a:r>
              <a:rPr lang="de-DE" dirty="0" smtClean="0"/>
              <a:t>, </a:t>
            </a:r>
            <a:r>
              <a:rPr lang="de-DE" dirty="0" smtClean="0">
                <a:solidFill>
                  <a:srgbClr val="FFC000"/>
                </a:solidFill>
              </a:rPr>
              <a:t>„World“</a:t>
            </a:r>
            <a:r>
              <a:rPr lang="de-DE" dirty="0" smtClean="0"/>
              <a:t>} (Array)</a:t>
            </a:r>
          </a:p>
          <a:p>
            <a:r>
              <a:rPr lang="de-DE" dirty="0" smtClean="0"/>
              <a:t>a := b[0:1] (Slice)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585" y="2338776"/>
            <a:ext cx="5840283" cy="39399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Array und Slices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-&gt; [Hallo Mannheim Wir lieben dich]</a:t>
            </a:r>
          </a:p>
          <a:p>
            <a:pPr marL="0" indent="0">
              <a:buNone/>
            </a:pPr>
            <a:r>
              <a:rPr lang="de-DE" dirty="0" smtClean="0"/>
              <a:t>-&gt; [Hallo Mannheim], 2, 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12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7.40741E-7 L -0.45586 0.00208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9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Objekt-Orientiert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smtClean="0"/>
              <a:t>Ja Aber</a:t>
            </a:r>
            <a:endParaRPr lang="de-DE" sz="24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 smtClean="0"/>
              <a:t>Nein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574350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</a:t>
            </a:r>
            <a:endParaRPr lang="de-DE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5290" y="1914071"/>
            <a:ext cx="5343331" cy="4526293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accent4">
                    <a:lumMod val="75000"/>
                  </a:schemeClr>
                </a:solidFill>
              </a:rPr>
              <a:t>make</a:t>
            </a:r>
            <a:r>
              <a:rPr lang="de-DE" dirty="0" smtClean="0"/>
              <a:t>(</a:t>
            </a:r>
            <a:r>
              <a:rPr lang="de-DE" dirty="0" err="1" smtClean="0">
                <a:solidFill>
                  <a:srgbClr val="00B0F0"/>
                </a:solidFill>
              </a:rPr>
              <a:t>chan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err="1" smtClean="0">
                <a:solidFill>
                  <a:srgbClr val="00B0F0"/>
                </a:solidFill>
              </a:rPr>
              <a:t>int</a:t>
            </a:r>
            <a:r>
              <a:rPr lang="de-DE" dirty="0" smtClean="0"/>
              <a:t>, [</a:t>
            </a:r>
            <a:r>
              <a:rPr lang="de-DE" dirty="0" err="1" smtClean="0"/>
              <a:t>length</a:t>
            </a:r>
            <a:r>
              <a:rPr lang="de-DE" dirty="0" smtClean="0"/>
              <a:t>])</a:t>
            </a:r>
          </a:p>
          <a:p>
            <a:pPr lvl="1"/>
            <a:r>
              <a:rPr lang="de-DE" dirty="0" smtClean="0"/>
              <a:t>Erzeugt einen Kanal (engl.: </a:t>
            </a:r>
            <a:r>
              <a:rPr lang="en-US" dirty="0" smtClean="0"/>
              <a:t>channel</a:t>
            </a:r>
            <a:r>
              <a:rPr lang="de-DE" dirty="0" smtClean="0"/>
              <a:t>)</a:t>
            </a:r>
          </a:p>
          <a:p>
            <a:r>
              <a:rPr lang="de-DE" dirty="0" smtClean="0">
                <a:solidFill>
                  <a:srgbClr val="00B0F0"/>
                </a:solidFill>
              </a:rPr>
              <a:t>a</a:t>
            </a:r>
            <a:r>
              <a:rPr lang="de-DE" dirty="0" smtClean="0"/>
              <a:t> &lt;-</a:t>
            </a:r>
          </a:p>
          <a:p>
            <a:pPr lvl="1"/>
            <a:r>
              <a:rPr lang="de-DE" dirty="0" smtClean="0"/>
              <a:t>Fügt einem Kanal etwas hinzu</a:t>
            </a:r>
          </a:p>
          <a:p>
            <a:r>
              <a:rPr lang="de-DE" dirty="0"/>
              <a:t>&lt;- </a:t>
            </a:r>
            <a:r>
              <a:rPr lang="de-DE" dirty="0" smtClean="0">
                <a:solidFill>
                  <a:srgbClr val="00B0F0"/>
                </a:solidFill>
              </a:rPr>
              <a:t>a</a:t>
            </a:r>
          </a:p>
          <a:p>
            <a:pPr lvl="1"/>
            <a:r>
              <a:rPr lang="de-DE" dirty="0" smtClean="0"/>
              <a:t>Nimmt das oberste Element aus dem Kanal</a:t>
            </a:r>
          </a:p>
          <a:p>
            <a:r>
              <a:rPr lang="de-DE" dirty="0" err="1">
                <a:solidFill>
                  <a:srgbClr val="00B0F0"/>
                </a:solidFill>
              </a:rPr>
              <a:t>g</a:t>
            </a:r>
            <a:r>
              <a:rPr lang="de-DE" dirty="0" err="1" smtClean="0">
                <a:solidFill>
                  <a:srgbClr val="00B0F0"/>
                </a:solidFill>
              </a:rPr>
              <a:t>o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chemeClr val="accent4">
                    <a:lumMod val="75000"/>
                  </a:schemeClr>
                </a:solidFill>
              </a:rPr>
              <a:t>func</a:t>
            </a:r>
            <a:r>
              <a:rPr lang="de-DE" dirty="0" smtClean="0"/>
              <a:t>()</a:t>
            </a:r>
          </a:p>
          <a:p>
            <a:pPr lvl="1"/>
            <a:r>
              <a:rPr lang="de-DE" dirty="0" smtClean="0"/>
              <a:t>Startet eine Funktion </a:t>
            </a:r>
            <a:r>
              <a:rPr lang="de-DE" dirty="0" err="1" smtClean="0"/>
              <a:t>asyncron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49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passiert hier?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Inhaltsplatzhalter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150" y="1906489"/>
            <a:ext cx="5397005" cy="457176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9" name="Inhaltsplatzhalt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73" y="2426774"/>
            <a:ext cx="4581498" cy="36385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 rotWithShape="1">
          <a:blip r:embed="rId4"/>
          <a:srcRect t="152" r="49020"/>
          <a:stretch/>
        </p:blipFill>
        <p:spPr>
          <a:xfrm>
            <a:off x="9400014" y="2363754"/>
            <a:ext cx="2639396" cy="1828615"/>
          </a:xfrm>
          <a:prstGeom prst="rect">
            <a:avLst/>
          </a:prstGeom>
        </p:spPr>
      </p:pic>
      <p:pic>
        <p:nvPicPr>
          <p:cNvPr id="10" name="Inhaltsplatzhalter 4"/>
          <p:cNvPicPr>
            <a:picLocks noChangeAspect="1"/>
          </p:cNvPicPr>
          <p:nvPr/>
        </p:nvPicPr>
        <p:blipFill rotWithShape="1">
          <a:blip r:embed="rId4"/>
          <a:srcRect l="59608"/>
          <a:stretch/>
        </p:blipFill>
        <p:spPr>
          <a:xfrm>
            <a:off x="9902177" y="4780641"/>
            <a:ext cx="2094230" cy="183141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324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“Such </a:t>
            </a:r>
            <a:r>
              <a:rPr lang="en-US" dirty="0"/>
              <a:t>a future has no place for stop-the-world GC pauses</a:t>
            </a:r>
            <a:r>
              <a:rPr lang="en-US" dirty="0" smtClean="0"/>
              <a:t>, …”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 Programming Language </a:t>
            </a:r>
            <a:r>
              <a:rPr lang="en-US" dirty="0" smtClean="0"/>
              <a:t>Blog (12.12.2015)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Mark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Sicherheit </a:t>
            </a:r>
            <a:r>
              <a:rPr lang="de-DE" dirty="0" err="1" smtClean="0"/>
              <a:t>first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Die </a:t>
            </a:r>
            <a:r>
              <a:rPr lang="de-DE" dirty="0" err="1" smtClean="0"/>
              <a:t>Stop</a:t>
            </a:r>
            <a:r>
              <a:rPr lang="de-DE" dirty="0" smtClean="0"/>
              <a:t>-</a:t>
            </a:r>
            <a:r>
              <a:rPr lang="de-DE" dirty="0" err="1" smtClean="0"/>
              <a:t>the</a:t>
            </a:r>
            <a:r>
              <a:rPr lang="de-DE" dirty="0" smtClean="0"/>
              <a:t>-World Zeit liegt immer unter 10 Millisekunden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05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Garbage</a:t>
            </a:r>
            <a:r>
              <a:rPr lang="de-DE" dirty="0"/>
              <a:t> </a:t>
            </a:r>
            <a:r>
              <a:rPr lang="de-DE" dirty="0" err="1" smtClean="0"/>
              <a:t>collector</a:t>
            </a:r>
            <a:endParaRPr lang="de-DE" dirty="0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3726" y="2440215"/>
            <a:ext cx="8184546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5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Hallo World</a:t>
            </a:r>
          </a:p>
          <a:p>
            <a:r>
              <a:rPr lang="de-DE" dirty="0" smtClean="0"/>
              <a:t>Projekt</a:t>
            </a:r>
            <a:r>
              <a:rPr lang="en-US" dirty="0" smtClean="0"/>
              <a:t> </a:t>
            </a:r>
            <a:r>
              <a:rPr lang="de-DE" dirty="0" smtClean="0"/>
              <a:t>Struktur</a:t>
            </a:r>
          </a:p>
          <a:p>
            <a:r>
              <a:rPr lang="en-US" dirty="0" smtClean="0"/>
              <a:t>Design </a:t>
            </a:r>
            <a:r>
              <a:rPr lang="de-DE" dirty="0" smtClean="0"/>
              <a:t>Entscheidungen</a:t>
            </a:r>
          </a:p>
          <a:p>
            <a:r>
              <a:rPr lang="en-US" dirty="0" smtClean="0"/>
              <a:t>ÜBUNG</a:t>
            </a:r>
          </a:p>
          <a:p>
            <a:r>
              <a:rPr lang="en-US" dirty="0" smtClean="0"/>
              <a:t>Go </a:t>
            </a:r>
            <a:r>
              <a:rPr lang="de-DE" dirty="0" smtClean="0"/>
              <a:t>vergleich</a:t>
            </a:r>
            <a:r>
              <a:rPr lang="en-US" dirty="0" smtClean="0"/>
              <a:t> </a:t>
            </a:r>
            <a:r>
              <a:rPr lang="de-DE" dirty="0" smtClean="0"/>
              <a:t>zu</a:t>
            </a:r>
            <a:r>
              <a:rPr lang="en-US" dirty="0" smtClean="0"/>
              <a:t> C/C++</a:t>
            </a:r>
          </a:p>
          <a:p>
            <a:r>
              <a:rPr lang="de-DE" dirty="0" smtClean="0"/>
              <a:t>Fragen</a:t>
            </a:r>
            <a:r>
              <a:rPr lang="en-US" dirty="0" smtClean="0"/>
              <a:t> und </a:t>
            </a:r>
            <a:r>
              <a:rPr lang="de-DE" dirty="0" smtClean="0"/>
              <a:t>Diskussion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18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Go</a:t>
            </a:r>
            <a:endParaRPr lang="de-DE" dirty="0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3" r="15453"/>
          <a:stretch>
            <a:fillRect/>
          </a:stretch>
        </p:blipFill>
        <p:spPr/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2009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open source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Mehr als 780 </a:t>
            </a:r>
            <a:r>
              <a:rPr lang="de-DE" dirty="0"/>
              <a:t>E</a:t>
            </a:r>
            <a:r>
              <a:rPr lang="de-DE" dirty="0" smtClean="0"/>
              <a:t>ntwickler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</a:t>
            </a:r>
            <a:r>
              <a:rPr lang="de-DE" dirty="0" smtClean="0"/>
              <a:t>ehr als 30,000 commits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Mit 22 Repositories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Ein „ecosystem“ mit mehr als 90,000 Go </a:t>
            </a:r>
            <a:r>
              <a:rPr lang="de-DE" dirty="0"/>
              <a:t>R</a:t>
            </a:r>
            <a:r>
              <a:rPr lang="de-DE" dirty="0" smtClean="0"/>
              <a:t>epositories.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388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Hallo World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Hallo world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67344" y="2222500"/>
            <a:ext cx="3835761" cy="3638550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6625463" y="2222287"/>
            <a:ext cx="5185873" cy="36387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wssample.exe Martin</a:t>
            </a:r>
          </a:p>
          <a:p>
            <a:pPr marL="0" indent="0">
              <a:buNone/>
            </a:pPr>
            <a:r>
              <a:rPr lang="en-US" dirty="0" smtClean="0"/>
              <a:t>-&gt; Hallo Martin. How are you?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036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-0.52461 -0.00254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7" y="-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 Struktur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39" y="2653951"/>
            <a:ext cx="2948399" cy="3638550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039209" y="3378754"/>
            <a:ext cx="5194583" cy="446485"/>
          </a:xfrm>
        </p:spPr>
        <p:txBody>
          <a:bodyPr/>
          <a:lstStyle/>
          <a:p>
            <a:r>
              <a:rPr lang="en-US" dirty="0" smtClean="0"/>
              <a:t>Github Name </a:t>
            </a:r>
            <a:r>
              <a:rPr lang="de-DE" dirty="0" smtClean="0"/>
              <a:t>z.B</a:t>
            </a:r>
            <a:r>
              <a:rPr lang="en-US" dirty="0" smtClean="0"/>
              <a:t>. martinstarman</a:t>
            </a:r>
            <a:endParaRPr lang="de-DE" dirty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1561947" y="2769994"/>
            <a:ext cx="5194583" cy="44648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github.com</a:t>
            </a:r>
            <a:endParaRPr lang="de-DE" dirty="0"/>
          </a:p>
        </p:txBody>
      </p:sp>
      <p:sp>
        <p:nvSpPr>
          <p:cNvPr id="7" name="Inhaltsplatzhalter 3"/>
          <p:cNvSpPr txBox="1">
            <a:spLocks/>
          </p:cNvSpPr>
          <p:nvPr/>
        </p:nvSpPr>
        <p:spPr>
          <a:xfrm>
            <a:off x="2521221" y="3987514"/>
            <a:ext cx="5849421" cy="44648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Projektname</a:t>
            </a:r>
            <a:r>
              <a:rPr lang="en-US" dirty="0"/>
              <a:t> </a:t>
            </a:r>
            <a:r>
              <a:rPr lang="de-DE" dirty="0" smtClean="0"/>
              <a:t>wobei</a:t>
            </a:r>
            <a:r>
              <a:rPr lang="en-US" dirty="0" smtClean="0"/>
              <a:t> gilt “prefix-</a:t>
            </a:r>
            <a:r>
              <a:rPr lang="en-US" dirty="0"/>
              <a:t>P</a:t>
            </a:r>
            <a:r>
              <a:rPr lang="en-US" dirty="0" smtClean="0"/>
              <a:t>ackagename”</a:t>
            </a:r>
            <a:endParaRPr lang="de-DE" dirty="0"/>
          </a:p>
        </p:txBody>
      </p:sp>
      <p:sp>
        <p:nvSpPr>
          <p:cNvPr id="8" name="Inhaltsplatzhalter 3"/>
          <p:cNvSpPr txBox="1">
            <a:spLocks/>
          </p:cNvSpPr>
          <p:nvPr/>
        </p:nvSpPr>
        <p:spPr>
          <a:xfrm>
            <a:off x="2986235" y="4546743"/>
            <a:ext cx="7003741" cy="44648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Sub-Projektname</a:t>
            </a:r>
            <a:r>
              <a:rPr lang="en-US" dirty="0" smtClean="0"/>
              <a:t> </a:t>
            </a:r>
            <a:r>
              <a:rPr lang="de-DE" dirty="0" smtClean="0"/>
              <a:t>wobei</a:t>
            </a:r>
            <a:r>
              <a:rPr lang="en-US" dirty="0" smtClean="0"/>
              <a:t> gilt “prefix-(Sub)</a:t>
            </a:r>
            <a:r>
              <a:rPr lang="en-US" dirty="0" err="1" smtClean="0"/>
              <a:t>Packagename</a:t>
            </a:r>
            <a:r>
              <a:rPr lang="en-US" dirty="0" smtClean="0"/>
              <a:t>”</a:t>
            </a:r>
            <a:endParaRPr lang="de-DE" dirty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3413073" y="5177595"/>
            <a:ext cx="7466420" cy="44648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 </a:t>
            </a:r>
            <a:r>
              <a:rPr lang="de-DE" dirty="0" smtClean="0"/>
              <a:t>Dateien beginnend mit „</a:t>
            </a:r>
            <a:r>
              <a:rPr lang="de-DE" dirty="0" err="1" smtClean="0"/>
              <a:t>package</a:t>
            </a:r>
            <a:r>
              <a:rPr lang="de-DE" dirty="0" smtClean="0"/>
              <a:t> </a:t>
            </a:r>
            <a:r>
              <a:rPr lang="en-US" dirty="0"/>
              <a:t>(Sub)</a:t>
            </a:r>
            <a:r>
              <a:rPr lang="en-US" dirty="0" err="1"/>
              <a:t>Packagename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10" name="Inhaltsplatzhalter 3"/>
          <p:cNvSpPr txBox="1">
            <a:spLocks/>
          </p:cNvSpPr>
          <p:nvPr/>
        </p:nvSpPr>
        <p:spPr>
          <a:xfrm>
            <a:off x="2986235" y="5808447"/>
            <a:ext cx="7756410" cy="44648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 </a:t>
            </a:r>
            <a:r>
              <a:rPr lang="de-DE" dirty="0" smtClean="0"/>
              <a:t>Dateien beginnend mit „</a:t>
            </a:r>
            <a:r>
              <a:rPr lang="de-DE" dirty="0" err="1" smtClean="0"/>
              <a:t>package</a:t>
            </a:r>
            <a:r>
              <a:rPr lang="de-DE" dirty="0" smtClean="0"/>
              <a:t> </a:t>
            </a:r>
            <a:r>
              <a:rPr lang="en-US" dirty="0" err="1" smtClean="0"/>
              <a:t>Packagename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main</a:t>
            </a:r>
            <a:r>
              <a:rPr lang="de-DE" dirty="0" smtClean="0"/>
              <a:t>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311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de-DE" dirty="0" smtClean="0"/>
              <a:t>Entscheidungen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Syntax </a:t>
            </a:r>
            <a:r>
              <a:rPr lang="de-DE" dirty="0" smtClean="0"/>
              <a:t>&amp; C</a:t>
            </a:r>
            <a:r>
              <a:rPr lang="de-DE" dirty="0" smtClean="0"/>
              <a:t>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158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“Old </a:t>
            </a:r>
            <a:r>
              <a:rPr lang="en-US" sz="2800" dirty="0"/>
              <a:t>programs read like quiet conversations between a well-spoken research worker and a well-studied mechanical colleague, not as a debate with a </a:t>
            </a:r>
            <a:r>
              <a:rPr lang="en-US" sz="2800" dirty="0" smtClean="0"/>
              <a:t>compiler.”</a:t>
            </a:r>
            <a:endParaRPr lang="de-DE" sz="28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Dick Gabriel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Leicht zu Lesen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Leicht zu Schreiben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Simpel und Schnell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543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passiert hier?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0788" y="2222500"/>
            <a:ext cx="4581498" cy="3638550"/>
          </a:xfrm>
          <a:prstGeom prst="rect">
            <a:avLst/>
          </a:prstGeom>
        </p:spPr>
      </p:pic>
      <p:pic>
        <p:nvPicPr>
          <p:cNvPr id="10" name="Inhaltsplatzhalt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4188" y="2131785"/>
            <a:ext cx="5343331" cy="452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4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Zuweisungen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601" y="2228509"/>
            <a:ext cx="7703248" cy="3638763"/>
          </a:xfrm>
        </p:spPr>
        <p:txBody>
          <a:bodyPr/>
          <a:lstStyle/>
          <a:p>
            <a:r>
              <a:rPr lang="de-DE" dirty="0" err="1">
                <a:solidFill>
                  <a:srgbClr val="00B0F0"/>
                </a:solidFill>
              </a:rPr>
              <a:t>v</a:t>
            </a:r>
            <a:r>
              <a:rPr lang="de-DE" dirty="0" err="1" smtClean="0">
                <a:solidFill>
                  <a:srgbClr val="00B0F0"/>
                </a:solidFill>
              </a:rPr>
              <a:t>ar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err="1" smtClean="0"/>
              <a:t>name</a:t>
            </a:r>
            <a:r>
              <a:rPr lang="de-DE" dirty="0" smtClean="0"/>
              <a:t>, email </a:t>
            </a:r>
            <a:r>
              <a:rPr lang="de-DE" dirty="0" err="1" smtClean="0">
                <a:solidFill>
                  <a:schemeClr val="accent4">
                    <a:lumMod val="75000"/>
                  </a:schemeClr>
                </a:solidFill>
              </a:rPr>
              <a:t>string</a:t>
            </a:r>
            <a:endParaRPr lang="de-DE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de-DE" dirty="0"/>
              <a:t>e</a:t>
            </a:r>
            <a:r>
              <a:rPr lang="de-DE" dirty="0" smtClean="0"/>
              <a:t>mail := </a:t>
            </a:r>
            <a:r>
              <a:rPr lang="de-DE" dirty="0" smtClean="0">
                <a:solidFill>
                  <a:srgbClr val="FFC000"/>
                </a:solidFill>
              </a:rPr>
              <a:t>„mannheim@hs-mannheim.de“</a:t>
            </a:r>
          </a:p>
          <a:p>
            <a:r>
              <a:rPr lang="de-DE" dirty="0" err="1">
                <a:solidFill>
                  <a:srgbClr val="00B0F0"/>
                </a:solidFill>
              </a:rPr>
              <a:t>func</a:t>
            </a:r>
            <a:r>
              <a:rPr lang="de-DE" dirty="0"/>
              <a:t> </a:t>
            </a:r>
            <a:r>
              <a:rPr lang="de-DE" dirty="0" err="1"/>
              <a:t>nameAndEmail</a:t>
            </a:r>
            <a:r>
              <a:rPr lang="de-DE" dirty="0"/>
              <a:t>(</a:t>
            </a:r>
            <a:r>
              <a:rPr lang="de-DE" dirty="0" err="1"/>
              <a:t>oldName</a:t>
            </a:r>
            <a:r>
              <a:rPr lang="de-DE" dirty="0"/>
              <a:t>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string</a:t>
            </a:r>
            <a:r>
              <a:rPr lang="de-DE" dirty="0"/>
              <a:t>)(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string</a:t>
            </a:r>
            <a:r>
              <a:rPr lang="de-DE" dirty="0"/>
              <a:t>,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string</a:t>
            </a:r>
            <a:r>
              <a:rPr lang="de-DE" dirty="0" smtClean="0"/>
              <a:t>) {…}</a:t>
            </a:r>
            <a:endParaRPr lang="de-DE" dirty="0"/>
          </a:p>
          <a:p>
            <a:r>
              <a:rPr lang="de-DE" dirty="0" err="1"/>
              <a:t>name</a:t>
            </a:r>
            <a:r>
              <a:rPr lang="de-DE" dirty="0"/>
              <a:t>, email := </a:t>
            </a:r>
            <a:r>
              <a:rPr lang="de-DE" dirty="0" err="1"/>
              <a:t>nameAndEmail</a:t>
            </a:r>
            <a:r>
              <a:rPr lang="de-DE" dirty="0"/>
              <a:t>(</a:t>
            </a:r>
            <a:r>
              <a:rPr lang="de-DE" dirty="0">
                <a:solidFill>
                  <a:srgbClr val="FFC000"/>
                </a:solidFill>
              </a:rPr>
              <a:t>„Old Name</a:t>
            </a:r>
            <a:r>
              <a:rPr lang="de-DE" dirty="0" smtClean="0">
                <a:solidFill>
                  <a:srgbClr val="FFC000"/>
                </a:solidFill>
              </a:rPr>
              <a:t>“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899" y="1927160"/>
            <a:ext cx="5527558" cy="4871746"/>
          </a:xfrm>
          <a:prstGeom prst="rect">
            <a:avLst/>
          </a:prstGeom>
        </p:spPr>
      </p:pic>
      <p:sp>
        <p:nvSpPr>
          <p:cNvPr id="6" name="Inhaltsplatzhalter 2"/>
          <p:cNvSpPr>
            <a:spLocks noGrp="1"/>
          </p:cNvSpPr>
          <p:nvPr>
            <p:ph sz="half" idx="1"/>
          </p:nvPr>
        </p:nvSpPr>
        <p:spPr>
          <a:xfrm>
            <a:off x="6620899" y="1927160"/>
            <a:ext cx="5722048" cy="4871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-&gt; a </a:t>
            </a:r>
            <a:r>
              <a:rPr lang="de-DE" dirty="0"/>
              <a:t>ist = </a:t>
            </a:r>
            <a:r>
              <a:rPr lang="de-DE" dirty="0" err="1"/>
              <a:t>int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-&gt; </a:t>
            </a:r>
            <a:r>
              <a:rPr lang="de-DE" dirty="0" smtClean="0"/>
              <a:t>b </a:t>
            </a:r>
            <a:r>
              <a:rPr lang="de-DE" dirty="0"/>
              <a:t>ist = float64</a:t>
            </a:r>
          </a:p>
          <a:p>
            <a:pPr marL="0" indent="0">
              <a:buNone/>
            </a:pPr>
            <a:r>
              <a:rPr lang="de-DE" dirty="0"/>
              <a:t>-&gt; </a:t>
            </a:r>
            <a:r>
              <a:rPr lang="de-DE" dirty="0" smtClean="0"/>
              <a:t>c </a:t>
            </a:r>
            <a:r>
              <a:rPr lang="de-DE" dirty="0"/>
              <a:t>ist = (</a:t>
            </a:r>
            <a:r>
              <a:rPr lang="de-DE" dirty="0" err="1"/>
              <a:t>int</a:t>
            </a:r>
            <a:r>
              <a:rPr lang="de-DE" dirty="0"/>
              <a:t>)1</a:t>
            </a:r>
          </a:p>
          <a:p>
            <a:pPr marL="0" indent="0">
              <a:buNone/>
            </a:pPr>
            <a:r>
              <a:rPr lang="de-DE" dirty="0"/>
              <a:t>-&gt; </a:t>
            </a:r>
            <a:r>
              <a:rPr lang="de-DE" dirty="0" smtClean="0"/>
              <a:t>d </a:t>
            </a:r>
            <a:r>
              <a:rPr lang="de-DE" dirty="0"/>
              <a:t>ist = (</a:t>
            </a:r>
            <a:r>
              <a:rPr lang="de-DE" dirty="0" err="1"/>
              <a:t>int</a:t>
            </a:r>
            <a:r>
              <a:rPr lang="de-DE" dirty="0"/>
              <a:t>)2</a:t>
            </a:r>
          </a:p>
          <a:p>
            <a:pPr marL="0" indent="0">
              <a:buNone/>
            </a:pPr>
            <a:r>
              <a:rPr lang="de-DE" dirty="0"/>
              <a:t>-&gt; </a:t>
            </a:r>
            <a:r>
              <a:rPr lang="de-DE" dirty="0" smtClean="0"/>
              <a:t>Next </a:t>
            </a:r>
            <a:r>
              <a:rPr lang="de-DE" dirty="0" err="1"/>
              <a:t>Fib</a:t>
            </a:r>
            <a:r>
              <a:rPr lang="de-DE" dirty="0"/>
              <a:t> ist = (</a:t>
            </a:r>
            <a:r>
              <a:rPr lang="de-DE" dirty="0" err="1"/>
              <a:t>int</a:t>
            </a:r>
            <a:r>
              <a:rPr lang="de-DE" dirty="0"/>
              <a:t>)1</a:t>
            </a:r>
          </a:p>
          <a:p>
            <a:pPr marL="0" indent="0">
              <a:buNone/>
            </a:pPr>
            <a:r>
              <a:rPr lang="de-DE" dirty="0"/>
              <a:t>-&gt; </a:t>
            </a:r>
            <a:r>
              <a:rPr lang="de-DE" dirty="0" smtClean="0"/>
              <a:t>Next </a:t>
            </a:r>
            <a:r>
              <a:rPr lang="de-DE" dirty="0" err="1"/>
              <a:t>Fib</a:t>
            </a:r>
            <a:r>
              <a:rPr lang="de-DE" dirty="0"/>
              <a:t> ist = (</a:t>
            </a:r>
            <a:r>
              <a:rPr lang="de-DE" dirty="0" err="1"/>
              <a:t>int</a:t>
            </a:r>
            <a:r>
              <a:rPr lang="de-DE" dirty="0"/>
              <a:t>)2</a:t>
            </a:r>
          </a:p>
          <a:p>
            <a:pPr marL="0" indent="0">
              <a:buNone/>
            </a:pPr>
            <a:r>
              <a:rPr lang="de-DE" dirty="0"/>
              <a:t>-&gt; </a:t>
            </a:r>
            <a:r>
              <a:rPr lang="de-DE" dirty="0" smtClean="0"/>
              <a:t>Next </a:t>
            </a:r>
            <a:r>
              <a:rPr lang="de-DE" dirty="0" err="1"/>
              <a:t>Fib</a:t>
            </a:r>
            <a:r>
              <a:rPr lang="de-DE" dirty="0"/>
              <a:t> ist = (</a:t>
            </a:r>
            <a:r>
              <a:rPr lang="de-DE" dirty="0" err="1"/>
              <a:t>int</a:t>
            </a:r>
            <a:r>
              <a:rPr lang="de-DE" dirty="0"/>
              <a:t>)3</a:t>
            </a:r>
          </a:p>
          <a:p>
            <a:pPr marL="0" indent="0">
              <a:buNone/>
            </a:pPr>
            <a:r>
              <a:rPr lang="de-DE" dirty="0"/>
              <a:t>-&gt; </a:t>
            </a:r>
            <a:r>
              <a:rPr lang="de-DE" dirty="0" smtClean="0"/>
              <a:t> …</a:t>
            </a:r>
          </a:p>
          <a:p>
            <a:pPr marL="0" indent="0">
              <a:buNone/>
            </a:pPr>
            <a:r>
              <a:rPr lang="de-DE" dirty="0" smtClean="0"/>
              <a:t>-&gt; 2015/12/17 </a:t>
            </a:r>
            <a:r>
              <a:rPr lang="de-DE" dirty="0"/>
              <a:t>08:40:08 </a:t>
            </a:r>
            <a:r>
              <a:rPr lang="en-US" dirty="0" smtClean="0"/>
              <a:t>a or b smaller then </a:t>
            </a:r>
            <a:r>
              <a:rPr lang="de-DE" dirty="0" smtClean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9298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-0.54127 -0.0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70" y="-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25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25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25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353</Words>
  <Application>Microsoft Office PowerPoint</Application>
  <PresentationFormat>Breitbild</PresentationFormat>
  <Paragraphs>75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2</vt:lpstr>
      <vt:lpstr>Zitierfähig</vt:lpstr>
      <vt:lpstr>Golang</vt:lpstr>
      <vt:lpstr>Inhalt</vt:lpstr>
      <vt:lpstr>Google Go</vt:lpstr>
      <vt:lpstr>Hallo World</vt:lpstr>
      <vt:lpstr>Projekt Struktur</vt:lpstr>
      <vt:lpstr>Design Entscheidungen</vt:lpstr>
      <vt:lpstr>“Old programs read like quiet conversations between a well-spoken research worker and a well-studied mechanical colleague, not as a debate with a compiler.”</vt:lpstr>
      <vt:lpstr>Was passiert hier?</vt:lpstr>
      <vt:lpstr>Zuweisungen</vt:lpstr>
      <vt:lpstr>Array und Slices</vt:lpstr>
      <vt:lpstr>Objekt-Orientiert</vt:lpstr>
      <vt:lpstr>Channel</vt:lpstr>
      <vt:lpstr>Was passiert hier?</vt:lpstr>
      <vt:lpstr>“Such a future has no place for stop-the-world GC pauses, …”</vt:lpstr>
      <vt:lpstr>Garbage collector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</dc:title>
  <dc:creator>Martin starman</dc:creator>
  <cp:lastModifiedBy>Martin starman</cp:lastModifiedBy>
  <cp:revision>18</cp:revision>
  <dcterms:created xsi:type="dcterms:W3CDTF">2015-12-12T09:16:10Z</dcterms:created>
  <dcterms:modified xsi:type="dcterms:W3CDTF">2015-12-17T11:06:36Z</dcterms:modified>
</cp:coreProperties>
</file>