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73" strictFirstAndLastChars="0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92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94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FF99"/>
    <a:srgbClr val="993300"/>
    <a:srgbClr val="969696"/>
    <a:srgbClr val="F0E5CE"/>
    <a:srgbClr val="FFFFFF"/>
    <a:srgbClr val="EFE8DD"/>
    <a:srgbClr val="E8E7F5"/>
    <a:srgbClr val="FAF4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0" autoAdjust="0"/>
  </p:normalViewPr>
  <p:slideViewPr>
    <p:cSldViewPr>
      <p:cViewPr>
        <p:scale>
          <a:sx n="75" d="100"/>
          <a:sy n="75" d="100"/>
        </p:scale>
        <p:origin x="-744" y="-78"/>
      </p:cViewPr>
      <p:guideLst>
        <p:guide orient="horz" pos="2160"/>
        <p:guide pos="3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571" y="4861360"/>
            <a:ext cx="5202159" cy="46054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18" tIns="46085" rIns="93818" bIns="460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8988" y="774700"/>
            <a:ext cx="552450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6923" y="1158222"/>
            <a:ext cx="2286000" cy="412750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441" y="4165667"/>
            <a:ext cx="3657600" cy="4160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444" y="1154557"/>
            <a:ext cx="2286000" cy="412750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644" y="4162806"/>
            <a:ext cx="3657600" cy="4160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37BB6B-EE1B-48FB-8575-0D55C373DE88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0899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8305800" y="1065849"/>
            <a:ext cx="2011680" cy="41605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10/13/2010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706052" y="3722000"/>
            <a:ext cx="3200400" cy="39624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806434" y="5734050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8356" y="3500438"/>
            <a:ext cx="6861175" cy="10001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3600" b="1" dirty="0" err="1" smtClean="0"/>
              <a:t>Azpiprogramak</a:t>
            </a:r>
            <a:r>
              <a:rPr lang="es-ES_tradnl" sz="3600" b="1" dirty="0"/>
              <a:t>: </a:t>
            </a:r>
            <a:br>
              <a:rPr lang="es-ES_tradnl" sz="3600" b="1" dirty="0"/>
            </a:br>
            <a:r>
              <a:rPr lang="es-ES_tradnl" sz="3600" b="1" dirty="0" err="1"/>
              <a:t>funtzioak</a:t>
            </a:r>
            <a:r>
              <a:rPr lang="es-ES_tradnl" sz="3600" b="1" dirty="0"/>
              <a:t> eta </a:t>
            </a:r>
            <a:r>
              <a:rPr lang="es-ES_tradnl" sz="3600" b="1" dirty="0" err="1" smtClean="0"/>
              <a:t>prozedurak</a:t>
            </a:r>
            <a:endParaRPr lang="es-ES_tradnl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Funtzioak</a:t>
            </a:r>
            <a:r>
              <a:rPr lang="es-ES_tradnl" dirty="0" smtClean="0"/>
              <a:t>. </a:t>
            </a:r>
            <a:r>
              <a:rPr lang="es-ES_tradnl" dirty="0" err="1" smtClean="0"/>
              <a:t>Adibideak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_tradnl" sz="1600" b="1" dirty="0" err="1"/>
              <a:t>f</a:t>
            </a:r>
            <a:r>
              <a:rPr lang="es-ES_tradnl" sz="1600" b="1" dirty="0" err="1" smtClean="0"/>
              <a:t>unction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abs</a:t>
            </a:r>
            <a:r>
              <a:rPr lang="es-ES_tradnl" sz="1600" dirty="0" smtClean="0"/>
              <a:t> (</a:t>
            </a:r>
            <a:r>
              <a:rPr lang="es-ES_tradnl" sz="1600" dirty="0" err="1" smtClean="0"/>
              <a:t>zenb</a:t>
            </a:r>
            <a:r>
              <a:rPr lang="es-ES_tradnl" sz="1600" dirty="0" smtClean="0"/>
              <a:t>: in </a:t>
            </a:r>
            <a:r>
              <a:rPr lang="es-ES_tradnl" sz="1600" dirty="0" err="1" smtClean="0"/>
              <a:t>integer</a:t>
            </a:r>
            <a:r>
              <a:rPr lang="es-ES_tradnl" sz="1600" dirty="0" smtClean="0"/>
              <a:t>) </a:t>
            </a:r>
            <a:r>
              <a:rPr lang="es-ES_tradnl" sz="1600" b="1" dirty="0" err="1" smtClean="0"/>
              <a:t>return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integer</a:t>
            </a:r>
            <a:r>
              <a:rPr lang="es-ES_tradnl" sz="1600" dirty="0" smtClean="0"/>
              <a:t> </a:t>
            </a:r>
            <a:r>
              <a:rPr lang="es-ES_tradnl" sz="1600" b="1" dirty="0" err="1" smtClean="0"/>
              <a:t>is</a:t>
            </a:r>
            <a:endParaRPr lang="es-ES_tradnl" sz="1600" b="1" dirty="0" smtClean="0"/>
          </a:p>
          <a:p>
            <a:pPr>
              <a:buNone/>
            </a:pPr>
            <a:r>
              <a:rPr lang="es-ES_tradnl" sz="1600" dirty="0" smtClean="0"/>
              <a:t>---</a:t>
            </a:r>
            <a:r>
              <a:rPr lang="es-ES_tradnl" sz="1600" dirty="0" err="1" smtClean="0"/>
              <a:t>sarrera</a:t>
            </a:r>
            <a:r>
              <a:rPr lang="es-ES_tradnl" sz="1600" dirty="0" smtClean="0"/>
              <a:t>: </a:t>
            </a:r>
            <a:r>
              <a:rPr lang="es-ES_tradnl" sz="1600" dirty="0" err="1" smtClean="0"/>
              <a:t>zenbaki</a:t>
            </a:r>
            <a:r>
              <a:rPr lang="es-ES_tradnl" sz="1600" dirty="0" smtClean="0"/>
              <a:t> oso </a:t>
            </a:r>
            <a:r>
              <a:rPr lang="es-ES_tradnl" sz="1600" dirty="0" err="1" smtClean="0"/>
              <a:t>bat</a:t>
            </a:r>
            <a:endParaRPr lang="es-ES_tradnl" sz="1600" dirty="0" smtClean="0"/>
          </a:p>
          <a:p>
            <a:pPr>
              <a:buNone/>
            </a:pPr>
            <a:r>
              <a:rPr lang="es-ES_tradnl" sz="1600" dirty="0" smtClean="0"/>
              <a:t>---</a:t>
            </a:r>
            <a:r>
              <a:rPr lang="es-ES_tradnl" sz="1600" dirty="0" err="1" smtClean="0"/>
              <a:t>irteera</a:t>
            </a:r>
            <a:r>
              <a:rPr lang="es-ES_tradnl" sz="1600" dirty="0" smtClean="0"/>
              <a:t>: </a:t>
            </a:r>
            <a:r>
              <a:rPr lang="es-ES_tradnl" sz="1600" dirty="0" err="1" smtClean="0"/>
              <a:t>zenbaki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positiboa</a:t>
            </a:r>
            <a:endParaRPr lang="es-ES_tradnl" sz="1600" dirty="0" smtClean="0"/>
          </a:p>
          <a:p>
            <a:pPr>
              <a:buNone/>
            </a:pPr>
            <a:r>
              <a:rPr lang="es-ES_tradnl" sz="1600" dirty="0" smtClean="0"/>
              <a:t>---post: </a:t>
            </a:r>
            <a:r>
              <a:rPr lang="es-ES_tradnl" sz="1600" dirty="0" err="1" smtClean="0"/>
              <a:t>balioa</a:t>
            </a:r>
            <a:r>
              <a:rPr lang="es-ES_tradnl" sz="1600" dirty="0" smtClean="0"/>
              <a:t> &gt; 0</a:t>
            </a:r>
          </a:p>
          <a:p>
            <a:pPr>
              <a:buNone/>
            </a:pPr>
            <a:r>
              <a:rPr lang="es-ES_tradnl" sz="1600" dirty="0" err="1"/>
              <a:t>e</a:t>
            </a:r>
            <a:r>
              <a:rPr lang="es-ES_tradnl" sz="1600" dirty="0" err="1" smtClean="0"/>
              <a:t>maitza</a:t>
            </a:r>
            <a:r>
              <a:rPr lang="es-ES_tradnl" sz="1600" dirty="0" smtClean="0"/>
              <a:t>: </a:t>
            </a:r>
            <a:r>
              <a:rPr lang="es-ES_tradnl" sz="1600" dirty="0" err="1" smtClean="0"/>
              <a:t>integer</a:t>
            </a:r>
            <a:r>
              <a:rPr lang="es-ES_tradnl" sz="1600" dirty="0" smtClean="0"/>
              <a:t>:=</a:t>
            </a:r>
            <a:r>
              <a:rPr lang="es-ES_tradnl" sz="1600" dirty="0" err="1" smtClean="0"/>
              <a:t>zenb</a:t>
            </a:r>
            <a:r>
              <a:rPr lang="es-ES_tradnl" sz="1600" dirty="0" smtClean="0"/>
              <a:t>;</a:t>
            </a:r>
          </a:p>
          <a:p>
            <a:pPr>
              <a:buNone/>
            </a:pPr>
            <a:r>
              <a:rPr lang="es-ES_tradnl" sz="1600" b="1" dirty="0" err="1"/>
              <a:t>b</a:t>
            </a:r>
            <a:r>
              <a:rPr lang="es-ES_tradnl" sz="1600" b="1" dirty="0" err="1" smtClean="0"/>
              <a:t>egin</a:t>
            </a:r>
            <a:endParaRPr lang="es-ES_tradnl" sz="1600" b="1" dirty="0" smtClean="0"/>
          </a:p>
          <a:p>
            <a:pPr>
              <a:buNone/>
            </a:pPr>
            <a:r>
              <a:rPr lang="es-ES_tradnl" sz="1600" dirty="0" smtClean="0"/>
              <a:t>	</a:t>
            </a:r>
            <a:r>
              <a:rPr lang="es-ES_tradnl" sz="1600" dirty="0" err="1" smtClean="0"/>
              <a:t>if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emaitza</a:t>
            </a:r>
            <a:r>
              <a:rPr lang="es-ES_tradnl" sz="1600" dirty="0" smtClean="0"/>
              <a:t> &lt; 0 </a:t>
            </a:r>
            <a:r>
              <a:rPr lang="es-ES_tradnl" sz="1600" dirty="0" err="1" smtClean="0"/>
              <a:t>then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emaitza</a:t>
            </a:r>
            <a:r>
              <a:rPr lang="es-ES_tradnl" sz="1600" dirty="0" smtClean="0"/>
              <a:t>:=</a:t>
            </a:r>
            <a:r>
              <a:rPr lang="es-ES_tradnl" sz="1600" dirty="0" err="1" smtClean="0"/>
              <a:t>emaitza</a:t>
            </a:r>
            <a:r>
              <a:rPr lang="es-ES_tradnl" sz="1600" dirty="0" smtClean="0"/>
              <a:t> * (-1);</a:t>
            </a:r>
          </a:p>
          <a:p>
            <a:pPr>
              <a:buNone/>
            </a:pPr>
            <a:r>
              <a:rPr lang="es-ES_tradnl" sz="1600" dirty="0"/>
              <a:t> </a:t>
            </a:r>
            <a:r>
              <a:rPr lang="es-ES_tradnl" sz="1600" dirty="0" smtClean="0"/>
              <a:t>  </a:t>
            </a:r>
            <a:r>
              <a:rPr lang="es-ES_tradnl" sz="1600" dirty="0" err="1" smtClean="0"/>
              <a:t>end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if</a:t>
            </a:r>
            <a:r>
              <a:rPr lang="es-ES_tradnl" sz="1600" dirty="0" smtClean="0"/>
              <a:t>;</a:t>
            </a:r>
          </a:p>
          <a:p>
            <a:pPr>
              <a:buNone/>
            </a:pPr>
            <a:r>
              <a:rPr lang="es-ES_tradnl" sz="1600" dirty="0"/>
              <a:t> </a:t>
            </a:r>
            <a:r>
              <a:rPr lang="es-ES_tradnl" sz="1600" dirty="0" smtClean="0"/>
              <a:t>  </a:t>
            </a:r>
            <a:r>
              <a:rPr lang="es-ES_tradnl" sz="1600" b="1" dirty="0" err="1" smtClean="0"/>
              <a:t>return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emaitza</a:t>
            </a:r>
            <a:r>
              <a:rPr lang="es-ES_tradnl" sz="1600" dirty="0" smtClean="0"/>
              <a:t>;</a:t>
            </a:r>
          </a:p>
          <a:p>
            <a:pPr>
              <a:buNone/>
            </a:pPr>
            <a:r>
              <a:rPr lang="es-ES_tradnl" sz="1600" b="1" dirty="0" err="1"/>
              <a:t>e</a:t>
            </a:r>
            <a:r>
              <a:rPr lang="es-ES_tradnl" sz="1600" b="1" dirty="0" err="1" smtClean="0"/>
              <a:t>nd</a:t>
            </a:r>
            <a:r>
              <a:rPr lang="es-ES_tradnl" sz="1600" b="1" dirty="0" smtClean="0"/>
              <a:t>;</a:t>
            </a:r>
            <a:endParaRPr lang="es-E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Funtzioak. Definizioa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585200" cy="44958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buFontTx/>
              <a:buNone/>
            </a:pPr>
            <a:r>
              <a:rPr lang="eu-ES" sz="2800" dirty="0">
                <a:latin typeface="TIMES" charset="0"/>
              </a:rPr>
              <a:t>	</a:t>
            </a:r>
            <a:endParaRPr lang="eu-ES" sz="3600" dirty="0">
              <a:latin typeface="TIMES" charset="0"/>
            </a:endParaRPr>
          </a:p>
          <a:p>
            <a:pPr>
              <a:buFontTx/>
              <a:buNone/>
            </a:pPr>
            <a:r>
              <a:rPr lang="be-BY" sz="2000" b="1" dirty="0" smtClean="0">
                <a:latin typeface="Courier (PCL6)" charset="0"/>
              </a:rPr>
              <a:t>fun</a:t>
            </a:r>
            <a:r>
              <a:rPr lang="es-ES_tradnl" sz="2000" b="1" dirty="0" err="1" smtClean="0">
                <a:latin typeface="Courier (PCL6)" charset="0"/>
              </a:rPr>
              <a:t>ction</a:t>
            </a:r>
            <a:r>
              <a:rPr lang="be-BY" sz="2000" dirty="0" smtClean="0">
                <a:latin typeface="Courier (PCL6)" charset="0"/>
              </a:rPr>
              <a:t> </a:t>
            </a:r>
            <a:r>
              <a:rPr lang="be-BY" sz="2000" dirty="0">
                <a:latin typeface="Courier (PCL6)" charset="0"/>
              </a:rPr>
              <a:t>Alfabetikoa (Kar: </a:t>
            </a:r>
            <a:r>
              <a:rPr lang="es-ES_tradnl" sz="2000" dirty="0" smtClean="0">
                <a:latin typeface="Courier (PCL6)" charset="0"/>
              </a:rPr>
              <a:t>in </a:t>
            </a:r>
            <a:r>
              <a:rPr lang="es-ES_tradnl" sz="2000" dirty="0" err="1" smtClean="0">
                <a:latin typeface="Courier (PCL6)" charset="0"/>
              </a:rPr>
              <a:t>character</a:t>
            </a:r>
            <a:r>
              <a:rPr lang="be-BY" sz="2000" dirty="0" smtClean="0">
                <a:latin typeface="Courier (PCL6)" charset="0"/>
              </a:rPr>
              <a:t>) </a:t>
            </a:r>
            <a:r>
              <a:rPr lang="es-ES_tradnl" sz="2000" b="1" dirty="0" err="1" smtClean="0">
                <a:latin typeface="Courier (PCL6)" charset="0"/>
              </a:rPr>
              <a:t>return</a:t>
            </a:r>
            <a:r>
              <a:rPr lang="be-BY" sz="2000" b="1" dirty="0" smtClean="0">
                <a:latin typeface="Courier (PCL6)" charset="0"/>
              </a:rPr>
              <a:t> </a:t>
            </a:r>
            <a:r>
              <a:rPr lang="es-ES_tradnl" sz="2000" dirty="0">
                <a:latin typeface="Courier (PCL6)" charset="0"/>
              </a:rPr>
              <a:t>b</a:t>
            </a:r>
            <a:r>
              <a:rPr lang="be-BY" sz="2000" dirty="0" smtClean="0">
                <a:latin typeface="Courier (PCL6)" charset="0"/>
              </a:rPr>
              <a:t>oolea</a:t>
            </a:r>
            <a:r>
              <a:rPr lang="es-ES_tradnl" sz="2000" dirty="0" smtClean="0">
                <a:latin typeface="Courier (PCL6)" charset="0"/>
              </a:rPr>
              <a:t>n </a:t>
            </a:r>
            <a:r>
              <a:rPr lang="es-ES_tradnl" sz="2000" b="1" dirty="0" err="1" smtClean="0">
                <a:latin typeface="Courier (PCL6)" charset="0"/>
              </a:rPr>
              <a:t>is</a:t>
            </a:r>
            <a:endParaRPr lang="be-BY" sz="2000" b="1" dirty="0">
              <a:latin typeface="Courier (PCL6)" charset="0"/>
            </a:endParaRPr>
          </a:p>
          <a:p>
            <a:pPr>
              <a:buFontTx/>
              <a:buNone/>
            </a:pPr>
            <a:endParaRPr lang="be-BY" sz="2000" dirty="0">
              <a:latin typeface="Courier (PCL6)" charset="0"/>
            </a:endParaRPr>
          </a:p>
          <a:p>
            <a:pPr>
              <a:buFontTx/>
              <a:buNone/>
            </a:pPr>
            <a:endParaRPr lang="be-BY" sz="2000" dirty="0">
              <a:latin typeface="Courier (PCL6)" charset="0"/>
            </a:endParaRPr>
          </a:p>
          <a:p>
            <a:pPr>
              <a:buFontTx/>
              <a:buNone/>
            </a:pPr>
            <a:endParaRPr lang="be-BY" sz="2000" dirty="0">
              <a:latin typeface="Courier (PCL6)" charset="0"/>
            </a:endParaRPr>
          </a:p>
          <a:p>
            <a:pPr>
              <a:buFontTx/>
              <a:buNone/>
            </a:pPr>
            <a:r>
              <a:rPr lang="be-BY" sz="2800" b="1" dirty="0"/>
              <a:t>  		 Izena       Parametroak           Emaitzaren mota</a:t>
            </a:r>
          </a:p>
          <a:p>
            <a:pPr>
              <a:buFontTx/>
              <a:buNone/>
            </a:pPr>
            <a:endParaRPr lang="be-BY" sz="2000" dirty="0">
              <a:latin typeface="Courier (PCL6)" charset="0"/>
            </a:endParaRPr>
          </a:p>
          <a:p>
            <a:pPr>
              <a:buFontTx/>
              <a:buNone/>
            </a:pPr>
            <a:endParaRPr lang="be-BY" sz="2000" dirty="0">
              <a:latin typeface="Courier (PCL6)" charset="0"/>
            </a:endParaRPr>
          </a:p>
          <a:p>
            <a:pPr>
              <a:buFontTx/>
              <a:buNone/>
            </a:pPr>
            <a:endParaRPr lang="be-BY" sz="2000" dirty="0">
              <a:latin typeface="Courier (PCL6)" charset="0"/>
            </a:endParaRPr>
          </a:p>
          <a:p>
            <a:pPr>
              <a:buFontTx/>
              <a:buNone/>
            </a:pPr>
            <a:r>
              <a:rPr lang="eu-ES" sz="2000" b="1" dirty="0" err="1" smtClean="0">
                <a:latin typeface="Courier (PCL6)" charset="0"/>
              </a:rPr>
              <a:t>function</a:t>
            </a:r>
            <a:r>
              <a:rPr lang="eu-ES" sz="2000" dirty="0" smtClean="0">
                <a:latin typeface="Courier (PCL6)" charset="0"/>
              </a:rPr>
              <a:t> abs (</a:t>
            </a:r>
            <a:r>
              <a:rPr lang="eu-ES" sz="2000" dirty="0">
                <a:latin typeface="Courier (PCL6)" charset="0"/>
              </a:rPr>
              <a:t>z</a:t>
            </a:r>
            <a:r>
              <a:rPr lang="eu-ES" sz="2000" dirty="0" smtClean="0">
                <a:latin typeface="Courier (PCL6)" charset="0"/>
              </a:rPr>
              <a:t>enb: </a:t>
            </a:r>
            <a:r>
              <a:rPr lang="eu-ES" sz="2000" dirty="0" err="1" smtClean="0">
                <a:latin typeface="Courier (PCL6)" charset="0"/>
              </a:rPr>
              <a:t>in</a:t>
            </a:r>
            <a:r>
              <a:rPr lang="eu-ES" sz="2000" dirty="0" smtClean="0">
                <a:latin typeface="Courier (PCL6)" charset="0"/>
              </a:rPr>
              <a:t> </a:t>
            </a:r>
            <a:r>
              <a:rPr lang="eu-ES" sz="2000" dirty="0" err="1" smtClean="0">
                <a:latin typeface="Courier (PCL6)" charset="0"/>
              </a:rPr>
              <a:t>integer</a:t>
            </a:r>
            <a:r>
              <a:rPr lang="eu-ES" sz="2000" dirty="0" smtClean="0">
                <a:latin typeface="Courier (PCL6)" charset="0"/>
              </a:rPr>
              <a:t>) </a:t>
            </a:r>
            <a:r>
              <a:rPr lang="eu-ES" sz="2000" b="1" dirty="0" err="1" smtClean="0">
                <a:latin typeface="Courier (PCL6)" charset="0"/>
              </a:rPr>
              <a:t>return</a:t>
            </a:r>
            <a:r>
              <a:rPr lang="eu-ES" sz="2000" dirty="0" smtClean="0">
                <a:latin typeface="Courier (PCL6)" charset="0"/>
              </a:rPr>
              <a:t> </a:t>
            </a:r>
            <a:r>
              <a:rPr lang="eu-ES" sz="2000" dirty="0" err="1" smtClean="0">
                <a:latin typeface="Courier (PCL6)" charset="0"/>
              </a:rPr>
              <a:t>integer</a:t>
            </a:r>
            <a:r>
              <a:rPr lang="eu-ES" sz="2000" dirty="0" smtClean="0">
                <a:latin typeface="Courier (PCL6)" charset="0"/>
              </a:rPr>
              <a:t> </a:t>
            </a:r>
            <a:r>
              <a:rPr lang="eu-ES" sz="2000" b="1" dirty="0" err="1" smtClean="0">
                <a:latin typeface="Courier (PCL6)" charset="0"/>
              </a:rPr>
              <a:t>is</a:t>
            </a:r>
            <a:r>
              <a:rPr lang="eu-ES" sz="2000" dirty="0" smtClean="0">
                <a:latin typeface="Courier (PCL6)" charset="0"/>
              </a:rPr>
              <a:t> </a:t>
            </a:r>
            <a:r>
              <a:rPr lang="eu-ES" sz="2000" dirty="0">
                <a:latin typeface="Courier (PCL6)" charset="0"/>
              </a:rPr>
              <a:t/>
            </a:r>
            <a:br>
              <a:rPr lang="eu-ES" sz="2000" dirty="0">
                <a:latin typeface="Courier (PCL6)" charset="0"/>
              </a:rPr>
            </a:br>
            <a:r>
              <a:rPr lang="be-BY" sz="2000" dirty="0">
                <a:latin typeface="Courier (PCL6)" charset="0"/>
              </a:rPr>
              <a:t> </a:t>
            </a:r>
          </a:p>
        </p:txBody>
      </p:sp>
      <p:sp>
        <p:nvSpPr>
          <p:cNvPr id="167940" name="Line 4"/>
          <p:cNvSpPr>
            <a:spLocks noChangeShapeType="1"/>
          </p:cNvSpPr>
          <p:nvPr/>
        </p:nvSpPr>
        <p:spPr bwMode="auto">
          <a:xfrm flipV="1">
            <a:off x="2393950" y="2514600"/>
            <a:ext cx="1651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2286000" y="41148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V="1">
            <a:off x="4127500" y="2514600"/>
            <a:ext cx="8255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H="1">
            <a:off x="3200400" y="4191000"/>
            <a:ext cx="8255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 flipH="1" flipV="1">
            <a:off x="6524636" y="2428868"/>
            <a:ext cx="739764" cy="9239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 flipH="1">
            <a:off x="5953132" y="4191000"/>
            <a:ext cx="1362068" cy="102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Funtzioak. Definizioa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40386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be-BY" sz="2000" b="1" dirty="0"/>
              <a:t>Parametro formala	    </a:t>
            </a:r>
            <a:r>
              <a:rPr lang="es-ES_tradnl" sz="2000" b="1" dirty="0"/>
              <a:t>		</a:t>
            </a:r>
            <a:r>
              <a:rPr lang="be-BY" sz="2000" b="1" dirty="0"/>
              <a:t>Parametro erreala</a:t>
            </a:r>
          </a:p>
          <a:p>
            <a:pPr>
              <a:lnSpc>
                <a:spcPct val="90000"/>
              </a:lnSpc>
              <a:buFontTx/>
              <a:buNone/>
            </a:pPr>
            <a:endParaRPr lang="be-BY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be-BY" sz="1800" b="1" dirty="0">
                <a:latin typeface="Courier (PCL6)" charset="0"/>
              </a:rPr>
              <a:t>Definizioa: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be-BY" sz="1400" b="1" dirty="0" smtClean="0">
                <a:latin typeface="Courier (PCL6)" charset="0"/>
              </a:rPr>
              <a:t>fun</a:t>
            </a:r>
            <a:r>
              <a:rPr lang="es-ES_tradnl" sz="1400" b="1" dirty="0" err="1" smtClean="0">
                <a:latin typeface="Courier (PCL6)" charset="0"/>
              </a:rPr>
              <a:t>ction</a:t>
            </a:r>
            <a:r>
              <a:rPr lang="be-BY" sz="1400" dirty="0" smtClean="0">
                <a:latin typeface="Courier (PCL6)" charset="0"/>
              </a:rPr>
              <a:t> </a:t>
            </a:r>
            <a:r>
              <a:rPr lang="be-BY" sz="1400" dirty="0">
                <a:latin typeface="Courier (PCL6)" charset="0"/>
              </a:rPr>
              <a:t>Alfabetikoa (Kar : </a:t>
            </a:r>
            <a:r>
              <a:rPr lang="es-ES_tradnl" sz="1400" dirty="0" smtClean="0">
                <a:latin typeface="Courier (PCL6)" charset="0"/>
              </a:rPr>
              <a:t>in ch</a:t>
            </a:r>
            <a:r>
              <a:rPr lang="be-BY" sz="1400" dirty="0" smtClean="0">
                <a:latin typeface="Courier (PCL6)" charset="0"/>
              </a:rPr>
              <a:t>araketer) </a:t>
            </a:r>
            <a:r>
              <a:rPr lang="es-ES_tradnl" sz="1400" dirty="0" smtClean="0">
                <a:latin typeface="Courier (PCL6)" charset="0"/>
              </a:rPr>
              <a:t> </a:t>
            </a:r>
            <a:r>
              <a:rPr lang="es-ES_tradnl" sz="1400" b="1" dirty="0" err="1" smtClean="0">
                <a:latin typeface="Courier (PCL6)" charset="0"/>
              </a:rPr>
              <a:t>return</a:t>
            </a:r>
            <a:r>
              <a:rPr lang="es-ES_tradnl" sz="1400" dirty="0" smtClean="0">
                <a:latin typeface="Courier (PCL6)" charset="0"/>
              </a:rPr>
              <a:t> </a:t>
            </a:r>
            <a:r>
              <a:rPr lang="es-ES_tradnl" sz="1400" dirty="0" err="1" smtClean="0">
                <a:latin typeface="Courier (PCL6)" charset="0"/>
              </a:rPr>
              <a:t>boolean</a:t>
            </a:r>
            <a:r>
              <a:rPr lang="es-ES_tradnl" sz="1400" dirty="0" smtClean="0">
                <a:latin typeface="Courier (PCL6)" charset="0"/>
              </a:rPr>
              <a:t> </a:t>
            </a:r>
            <a:r>
              <a:rPr lang="es-ES_tradnl" sz="1400" b="1" dirty="0" err="1" smtClean="0">
                <a:latin typeface="Courier (PCL6)" charset="0"/>
              </a:rPr>
              <a:t>is</a:t>
            </a:r>
            <a:endParaRPr lang="be-BY" sz="1400" b="1" dirty="0">
              <a:latin typeface="Courier (PCL6)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1400" b="1" dirty="0" err="1">
                <a:latin typeface="Courier (PCL6)" charset="0"/>
              </a:rPr>
              <a:t>e</a:t>
            </a:r>
            <a:r>
              <a:rPr lang="es-ES_tradnl" sz="1400" b="1" dirty="0" err="1" smtClean="0">
                <a:latin typeface="Courier (PCL6)" charset="0"/>
              </a:rPr>
              <a:t>maitza</a:t>
            </a:r>
            <a:r>
              <a:rPr lang="es-ES_tradnl" sz="1400" b="1" dirty="0" smtClean="0">
                <a:latin typeface="Courier (PCL6)" charset="0"/>
              </a:rPr>
              <a:t>: </a:t>
            </a:r>
            <a:r>
              <a:rPr lang="es-ES_tradnl" sz="1400" dirty="0" err="1" smtClean="0">
                <a:latin typeface="Courier (PCL6)" charset="0"/>
              </a:rPr>
              <a:t>boolean</a:t>
            </a:r>
            <a:r>
              <a:rPr lang="es-ES_tradnl" sz="1400" dirty="0" smtClean="0">
                <a:latin typeface="Courier (PCL6)" charset="0"/>
              </a:rPr>
              <a:t>;</a:t>
            </a:r>
            <a:r>
              <a:rPr lang="be-BY" sz="1400" dirty="0">
                <a:latin typeface="Courier (PCL6)" charset="0"/>
              </a:rPr>
              <a:t>	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400" b="1" dirty="0" smtClean="0">
                <a:latin typeface="Courier (PCL6)" charset="0"/>
              </a:rPr>
              <a:t>begin</a:t>
            </a:r>
            <a:endParaRPr lang="eu-ES" sz="1400" dirty="0">
              <a:latin typeface="Courier (PCL6)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400" dirty="0">
                <a:latin typeface="Courier (PCL6)" charset="0"/>
              </a:rPr>
              <a:t>    </a:t>
            </a:r>
            <a:r>
              <a:rPr lang="eu-ES" sz="1400" b="1" dirty="0" err="1" smtClean="0">
                <a:latin typeface="Courier (PCL6)" charset="0"/>
              </a:rPr>
              <a:t>if</a:t>
            </a:r>
            <a:r>
              <a:rPr lang="eu-ES" sz="1400" b="1" dirty="0" smtClean="0">
                <a:latin typeface="Courier (PCL6)" charset="0"/>
              </a:rPr>
              <a:t> </a:t>
            </a:r>
            <a:r>
              <a:rPr lang="eu-ES" sz="1400" dirty="0" smtClean="0">
                <a:latin typeface="Courier (PCL6)" charset="0"/>
              </a:rPr>
              <a:t> </a:t>
            </a:r>
            <a:r>
              <a:rPr lang="eu-ES" sz="1400" dirty="0">
                <a:latin typeface="Courier (PCL6)" charset="0"/>
              </a:rPr>
              <a:t>((Kar &gt;= 'A') </a:t>
            </a:r>
            <a:r>
              <a:rPr lang="eu-ES" sz="1400" b="1" dirty="0" smtClean="0">
                <a:latin typeface="Courier (PCL6)" charset="0"/>
              </a:rPr>
              <a:t>and</a:t>
            </a:r>
            <a:r>
              <a:rPr lang="eu-ES" sz="1400" dirty="0" smtClean="0">
                <a:latin typeface="Courier (PCL6)" charset="0"/>
              </a:rPr>
              <a:t> </a:t>
            </a:r>
            <a:r>
              <a:rPr lang="eu-ES" sz="1400" dirty="0">
                <a:latin typeface="Courier (PCL6)" charset="0"/>
              </a:rPr>
              <a:t>(Kar &lt;= 'Z')</a:t>
            </a:r>
            <a:r>
              <a:rPr lang="eu-ES" sz="1400" dirty="0" err="1">
                <a:latin typeface="Courier (PCL6)" charset="0"/>
              </a:rPr>
              <a:t>)</a:t>
            </a:r>
            <a:r>
              <a:rPr lang="eu-ES" sz="1400" dirty="0">
                <a:latin typeface="Courier (PCL6)" charset="0"/>
              </a:rPr>
              <a:t> </a:t>
            </a:r>
            <a:r>
              <a:rPr lang="eu-ES" sz="1400" dirty="0" smtClean="0">
                <a:latin typeface="Courier (PCL6)" charset="0"/>
              </a:rPr>
              <a:t> </a:t>
            </a:r>
            <a:r>
              <a:rPr lang="eu-ES" sz="1400" b="1" dirty="0" smtClean="0">
                <a:latin typeface="Courier (PCL6)" charset="0"/>
              </a:rPr>
              <a:t>or</a:t>
            </a:r>
            <a:r>
              <a:rPr lang="eu-ES" sz="1400" dirty="0" smtClean="0">
                <a:latin typeface="Courier (PCL6)" charset="0"/>
              </a:rPr>
              <a:t>  </a:t>
            </a:r>
            <a:r>
              <a:rPr lang="eu-ES" sz="1400" dirty="0">
                <a:latin typeface="Courier (PCL6)" charset="0"/>
              </a:rPr>
              <a:t>((Kar &gt;= 'a') </a:t>
            </a:r>
            <a:r>
              <a:rPr lang="eu-ES" sz="1400" b="1" dirty="0">
                <a:latin typeface="Courier (PCL6)" charset="0"/>
              </a:rPr>
              <a:t>eta</a:t>
            </a:r>
            <a:r>
              <a:rPr lang="eu-ES" sz="1400" dirty="0">
                <a:latin typeface="Courier (PCL6)" charset="0"/>
              </a:rPr>
              <a:t> (Kar &lt;= 'z')</a:t>
            </a:r>
            <a:r>
              <a:rPr lang="eu-ES" sz="1400" dirty="0" err="1">
                <a:latin typeface="Courier (PCL6)" charset="0"/>
              </a:rPr>
              <a:t>)</a:t>
            </a:r>
            <a:endParaRPr lang="eu-ES" sz="1400" dirty="0">
              <a:latin typeface="Courier (PCL6)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400" b="1" dirty="0" smtClean="0">
                <a:latin typeface="Courier (PCL6)" charset="0"/>
              </a:rPr>
              <a:t>			emaitza</a:t>
            </a:r>
            <a:r>
              <a:rPr lang="eu-ES" sz="1400" dirty="0" smtClean="0">
                <a:latin typeface="Courier (PCL6)" charset="0"/>
              </a:rPr>
              <a:t>:=</a:t>
            </a:r>
            <a:r>
              <a:rPr lang="eu-ES" sz="1400" dirty="0" err="1" smtClean="0">
                <a:latin typeface="Courier (PCL6)" charset="0"/>
              </a:rPr>
              <a:t>true</a:t>
            </a:r>
            <a:r>
              <a:rPr lang="eu-ES" sz="1400" dirty="0" smtClean="0">
                <a:latin typeface="Courier (PCL6)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400" dirty="0" smtClean="0">
                <a:latin typeface="Courier (PCL6)" charset="0"/>
              </a:rPr>
              <a:t>    	</a:t>
            </a:r>
            <a:r>
              <a:rPr lang="eu-ES" sz="1400" b="1" dirty="0" err="1" smtClean="0">
                <a:latin typeface="Courier (PCL6)" charset="0"/>
              </a:rPr>
              <a:t>else</a:t>
            </a:r>
            <a:r>
              <a:rPr lang="eu-ES" sz="1400" dirty="0" smtClean="0">
                <a:latin typeface="Courier (PCL6)" charset="0"/>
              </a:rPr>
              <a:t> </a:t>
            </a:r>
            <a:r>
              <a:rPr lang="eu-ES" sz="1400" b="1" dirty="0" smtClean="0">
                <a:latin typeface="Courier (PCL6)" charset="0"/>
              </a:rPr>
              <a:t>emaitza</a:t>
            </a:r>
            <a:r>
              <a:rPr lang="eu-ES" sz="1400" dirty="0" smtClean="0">
                <a:latin typeface="Courier (PCL6)" charset="0"/>
              </a:rPr>
              <a:t>:=</a:t>
            </a:r>
            <a:r>
              <a:rPr lang="eu-ES" sz="1400" dirty="0" err="1" smtClean="0">
                <a:latin typeface="Courier (PCL6)" charset="0"/>
              </a:rPr>
              <a:t>false</a:t>
            </a:r>
            <a:r>
              <a:rPr lang="eu-ES" sz="1400" dirty="0" smtClean="0">
                <a:latin typeface="Courier (PCL6)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400" b="1" dirty="0" smtClean="0">
                <a:latin typeface="Courier (PCL6)" charset="0"/>
              </a:rPr>
              <a:t>	</a:t>
            </a:r>
            <a:r>
              <a:rPr lang="eu-ES" sz="1400" b="1" dirty="0" err="1" smtClean="0">
                <a:latin typeface="Courier (PCL6)" charset="0"/>
              </a:rPr>
              <a:t>end</a:t>
            </a:r>
            <a:r>
              <a:rPr lang="eu-ES" sz="1400" b="1" dirty="0" smtClean="0">
                <a:latin typeface="Courier (PCL6)" charset="0"/>
              </a:rPr>
              <a:t>  </a:t>
            </a:r>
            <a:r>
              <a:rPr lang="eu-ES" sz="1400" b="1" dirty="0" err="1" smtClean="0">
                <a:latin typeface="Courier (PCL6)" charset="0"/>
              </a:rPr>
              <a:t>if</a:t>
            </a:r>
            <a:r>
              <a:rPr lang="eu-ES" sz="1400" b="1" dirty="0" smtClean="0">
                <a:latin typeface="Courier (PCL6)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400" b="1" dirty="0" err="1" smtClean="0">
                <a:latin typeface="Courier (PCL6)" charset="0"/>
              </a:rPr>
              <a:t>return</a:t>
            </a:r>
            <a:r>
              <a:rPr lang="eu-ES" sz="1400" b="1" dirty="0" smtClean="0">
                <a:latin typeface="Courier (PCL6)" charset="0"/>
              </a:rPr>
              <a:t> emaitza;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400" b="1" dirty="0" err="1" smtClean="0">
                <a:latin typeface="Courier (PCL6)" charset="0"/>
              </a:rPr>
              <a:t>end</a:t>
            </a:r>
            <a:r>
              <a:rPr lang="eu-ES" sz="1400" b="1" dirty="0" smtClean="0">
                <a:latin typeface="Courier (PCL6)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be-BY" sz="1800" b="1" dirty="0" smtClean="0">
                <a:latin typeface="Courier (PCL6)" charset="0"/>
              </a:rPr>
              <a:t>Erabilera</a:t>
            </a:r>
            <a:r>
              <a:rPr lang="be-BY" sz="1800" b="1" dirty="0">
                <a:latin typeface="Courier (PCL6)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be-BY" sz="1800" b="1" dirty="0">
                <a:latin typeface="Courier (PCL6)" charset="0"/>
              </a:rPr>
              <a:t>	</a:t>
            </a:r>
            <a:r>
              <a:rPr lang="es-ES_tradnl" sz="1400" dirty="0" err="1" smtClean="0">
                <a:latin typeface="Courier (PCL6)" charset="0"/>
              </a:rPr>
              <a:t>get</a:t>
            </a:r>
            <a:r>
              <a:rPr lang="be-BY" sz="1400" dirty="0" smtClean="0">
                <a:latin typeface="Courier (PCL6)" charset="0"/>
              </a:rPr>
              <a:t>(Iniziala</a:t>
            </a:r>
            <a:r>
              <a:rPr lang="be-BY" sz="1400" dirty="0">
                <a:latin typeface="Courier (PCL6)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be-BY" sz="1400" b="1" dirty="0">
                <a:latin typeface="Courier (PCL6)" charset="0"/>
              </a:rPr>
              <a:t>	</a:t>
            </a:r>
            <a:r>
              <a:rPr lang="es-ES_tradnl" sz="1400" b="1" dirty="0" err="1" smtClean="0">
                <a:latin typeface="Courier (PCL6)" charset="0"/>
              </a:rPr>
              <a:t>if</a:t>
            </a:r>
            <a:r>
              <a:rPr lang="be-BY" sz="1400" b="1" dirty="0" smtClean="0">
                <a:latin typeface="Courier (PCL6)" charset="0"/>
              </a:rPr>
              <a:t> </a:t>
            </a:r>
            <a:r>
              <a:rPr lang="be-BY" sz="1400" dirty="0">
                <a:latin typeface="Courier (PCL6)" charset="0"/>
              </a:rPr>
              <a:t>Alfabetikoa(Iniziala)</a:t>
            </a:r>
            <a:r>
              <a:rPr lang="be-BY" sz="1400" b="1" dirty="0">
                <a:latin typeface="Courier (PCL6)" charset="0"/>
              </a:rPr>
              <a:t> </a:t>
            </a:r>
            <a:r>
              <a:rPr lang="es-ES_tradnl" sz="1400" b="1" dirty="0" err="1" smtClean="0">
                <a:latin typeface="Courier (PCL6)" charset="0"/>
              </a:rPr>
              <a:t>then</a:t>
            </a:r>
            <a:r>
              <a:rPr lang="be-BY" sz="1400" b="1" dirty="0" smtClean="0">
                <a:latin typeface="Courier (PCL6)" charset="0"/>
              </a:rPr>
              <a:t> </a:t>
            </a:r>
            <a:r>
              <a:rPr lang="be-BY" sz="1400" b="1" dirty="0">
                <a:latin typeface="Courier (PCL6)" charset="0"/>
              </a:rPr>
              <a:t>...</a:t>
            </a:r>
            <a:endParaRPr lang="eu-ES" sz="1400" b="1" dirty="0">
              <a:latin typeface="Courier (PCL6)" charset="0"/>
            </a:endParaRP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2228850" y="2057400"/>
            <a:ext cx="866762" cy="5857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H="1">
            <a:off x="3581400" y="2133600"/>
            <a:ext cx="259080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Funtzioak. Definizioa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4495800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ts val="1200"/>
              </a:spcBef>
            </a:pPr>
            <a:r>
              <a:rPr lang="eu-ES" sz="2800">
                <a:latin typeface="TIMES" charset="0"/>
              </a:rPr>
              <a:t>Funtzio-gorputza</a:t>
            </a:r>
            <a:r>
              <a:rPr lang="eu-ES" sz="2800" i="1"/>
              <a:t> M, N </a:t>
            </a:r>
            <a:r>
              <a:rPr lang="eu-ES" sz="2800">
                <a:latin typeface="TIMES" charset="0"/>
              </a:rPr>
              <a:t>eta</a:t>
            </a:r>
            <a:r>
              <a:rPr lang="eu-ES" sz="2800" i="1"/>
              <a:t> R</a:t>
            </a:r>
            <a:r>
              <a:rPr lang="eu-ES" sz="2800">
                <a:latin typeface="TIMES" charset="0"/>
              </a:rPr>
              <a:t> aldagaiak aurkezten dituen erazagupenarekin hasten da</a:t>
            </a:r>
            <a:r>
              <a:rPr lang="es-ES_tradnl" sz="2800">
                <a:latin typeface="TIMES" charset="0"/>
              </a:rPr>
              <a:t> </a:t>
            </a:r>
            <a:r>
              <a:rPr lang="eu-ES" sz="2800">
                <a:latin typeface="TIMES" charset="0"/>
              </a:rPr>
              <a:t>funtzio-gorputzaren barnean aldagai moduan erabiliko direnak dira horiek. </a:t>
            </a:r>
          </a:p>
          <a:p>
            <a:pPr algn="just">
              <a:spcBef>
                <a:spcPts val="1200"/>
              </a:spcBef>
            </a:pPr>
            <a:r>
              <a:rPr lang="eu-ES" sz="2800">
                <a:latin typeface="TIMES" charset="0"/>
              </a:rPr>
              <a:t>Funtzioaren emaitza, algoritmo euklidearra inplementatzeko </a:t>
            </a:r>
            <a:r>
              <a:rPr lang="eu-ES" sz="2800" i="1"/>
              <a:t>M</a:t>
            </a:r>
            <a:r>
              <a:rPr lang="eu-ES" sz="2800">
                <a:latin typeface="TIMES" charset="0"/>
              </a:rPr>
              <a:t>, </a:t>
            </a:r>
            <a:r>
              <a:rPr lang="eu-ES" sz="2800" i="1"/>
              <a:t>N</a:t>
            </a:r>
            <a:r>
              <a:rPr lang="eu-ES" sz="2800">
                <a:latin typeface="TIMES" charset="0"/>
              </a:rPr>
              <a:t> eta </a:t>
            </a:r>
            <a:r>
              <a:rPr lang="eu-ES" sz="2800" i="1"/>
              <a:t>R</a:t>
            </a:r>
            <a:r>
              <a:rPr lang="eu-ES" sz="2800">
                <a:latin typeface="TIMES" charset="0"/>
              </a:rPr>
              <a:t> erabiltzen dituen begizta baten bidez kalkulatzen da. </a:t>
            </a:r>
          </a:p>
          <a:p>
            <a:pPr algn="just">
              <a:spcBef>
                <a:spcPts val="1200"/>
              </a:spcBef>
            </a:pPr>
            <a:r>
              <a:rPr lang="eu-ES" sz="2800">
                <a:latin typeface="TIMES" charset="0"/>
              </a:rPr>
              <a:t>Halako batean, </a:t>
            </a:r>
            <a:r>
              <a:rPr lang="eu-ES" sz="2800" i="1">
                <a:latin typeface="TIMES" charset="0"/>
              </a:rPr>
              <a:t>itzuli</a:t>
            </a:r>
            <a:r>
              <a:rPr lang="eu-ES" sz="2800">
                <a:latin typeface="TIMES" charset="0"/>
              </a:rPr>
              <a:t> sententzia egikarituko da, </a:t>
            </a:r>
            <a:r>
              <a:rPr lang="eu-ES" sz="2800" i="1"/>
              <a:t>M</a:t>
            </a:r>
            <a:r>
              <a:rPr lang="eu-ES" sz="2800">
                <a:latin typeface="TIMES" charset="0"/>
              </a:rPr>
              <a:t>, </a:t>
            </a:r>
            <a:r>
              <a:rPr lang="eu-ES" sz="2800" i="1"/>
              <a:t>N-</a:t>
            </a:r>
            <a:r>
              <a:rPr lang="eu-ES" sz="2800">
                <a:latin typeface="TIMES" charset="0"/>
              </a:rPr>
              <a:t>ren multiplo zehatza denean, funtzioaren emaitza gisa</a:t>
            </a:r>
            <a:r>
              <a:rPr lang="eu-ES" sz="2800" i="1">
                <a:latin typeface="TIMES" charset="0"/>
              </a:rPr>
              <a:t> N</a:t>
            </a:r>
            <a:r>
              <a:rPr lang="eu-ES" sz="2800">
                <a:latin typeface="TIMES" charset="0"/>
              </a:rPr>
              <a:t>-ren azken balioa itzuliz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Funtzioak. Definizioa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4495800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ts val="1200"/>
              </a:spcBef>
            </a:pPr>
            <a:r>
              <a:rPr lang="eu-ES" sz="2400">
                <a:latin typeface="TIMES" charset="0"/>
              </a:rPr>
              <a:t>Funtzio-gorputz batean </a:t>
            </a:r>
            <a:r>
              <a:rPr lang="eu-ES" sz="2400" i="1"/>
              <a:t>itzuli</a:t>
            </a:r>
            <a:r>
              <a:rPr lang="eu-ES" sz="2400">
                <a:latin typeface="TIMES" charset="0"/>
              </a:rPr>
              <a:t> agindu bat edo gehiago egon daitezke. </a:t>
            </a:r>
          </a:p>
          <a:p>
            <a:pPr algn="just">
              <a:spcBef>
                <a:spcPts val="1200"/>
              </a:spcBef>
            </a:pPr>
            <a:r>
              <a:rPr lang="eu-ES" sz="2400" i="1"/>
              <a:t>itzuli</a:t>
            </a:r>
            <a:r>
              <a:rPr lang="eu-ES" sz="2400">
                <a:latin typeface="TIMES" charset="0"/>
              </a:rPr>
              <a:t> agindu bakoitzak funtzioaren emaitzaren motako adierazpen bat izan behar du. </a:t>
            </a:r>
          </a:p>
          <a:p>
            <a:pPr algn="just">
              <a:spcBef>
                <a:spcPts val="1200"/>
              </a:spcBef>
            </a:pPr>
            <a:r>
              <a:rPr lang="eu-ES" sz="2400">
                <a:latin typeface="TIMES" charset="0"/>
              </a:rPr>
              <a:t>Beharrezkoa da </a:t>
            </a:r>
            <a:r>
              <a:rPr lang="eu-ES" sz="2400" i="1"/>
              <a:t>itzuli</a:t>
            </a:r>
            <a:r>
              <a:rPr lang="eu-ES" sz="2400">
                <a:latin typeface="TIMES" charset="0"/>
              </a:rPr>
              <a:t> agindu hauetako bat momenturen batean egikaritzea. </a:t>
            </a:r>
          </a:p>
          <a:p>
            <a:pPr algn="just">
              <a:spcBef>
                <a:spcPts val="1200"/>
              </a:spcBef>
            </a:pPr>
            <a:r>
              <a:rPr lang="eu-ES" sz="2400" i="1"/>
              <a:t>Itzuli</a:t>
            </a:r>
            <a:r>
              <a:rPr lang="eu-ES" sz="2400">
                <a:latin typeface="TIMES" charset="0"/>
              </a:rPr>
              <a:t>-ren ondoren dagoen adierazpena ebaluatzen da funtzioaren emaitza zehazteko, eta funtzio-gorputzaren egikaritzapena bukatu egiten da. </a:t>
            </a:r>
          </a:p>
          <a:p>
            <a:pPr algn="just">
              <a:spcBef>
                <a:spcPts val="1200"/>
              </a:spcBef>
            </a:pPr>
            <a:r>
              <a:rPr lang="eu-ES" sz="2400">
                <a:latin typeface="TIMES" charset="0"/>
              </a:rPr>
              <a:t>Balioak emaitzaren motakoa behar du izan.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Funtzioak. Definizioa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4495800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ts val="1200"/>
              </a:spcBef>
            </a:pPr>
            <a:r>
              <a:rPr lang="eu-ES" sz="2400" i="1" dirty="0" smtClean="0"/>
              <a:t>Zenb</a:t>
            </a:r>
            <a:r>
              <a:rPr lang="eu-ES" sz="2400" dirty="0" smtClean="0">
                <a:latin typeface="TIMES" charset="0"/>
              </a:rPr>
              <a:t> </a:t>
            </a:r>
            <a:r>
              <a:rPr lang="eu-ES" sz="2400" dirty="0">
                <a:latin typeface="TIMES" charset="0"/>
              </a:rPr>
              <a:t>parametro </a:t>
            </a:r>
            <a:r>
              <a:rPr lang="eu-ES" sz="2400" dirty="0" smtClean="0">
                <a:latin typeface="TIMES" charset="0"/>
              </a:rPr>
              <a:t>formala</a:t>
            </a:r>
            <a:endParaRPr lang="eu-ES" sz="2400" dirty="0">
              <a:latin typeface="TIMES" charset="0"/>
            </a:endParaRPr>
          </a:p>
          <a:p>
            <a:pPr lvl="1" algn="just">
              <a:spcBef>
                <a:spcPts val="1200"/>
              </a:spcBef>
            </a:pPr>
            <a:r>
              <a:rPr lang="eu-ES" sz="2000" i="1" dirty="0">
                <a:latin typeface="TIMES" charset="0"/>
              </a:rPr>
              <a:t>ez</a:t>
            </a:r>
            <a:r>
              <a:rPr lang="eu-ES" sz="2000" dirty="0">
                <a:latin typeface="TIMES" charset="0"/>
              </a:rPr>
              <a:t> dira aldagai modura erabili behar funtzio barruan</a:t>
            </a:r>
          </a:p>
          <a:p>
            <a:pPr lvl="1" algn="just">
              <a:spcBef>
                <a:spcPts val="1200"/>
              </a:spcBef>
            </a:pPr>
            <a:r>
              <a:rPr lang="eu-ES" sz="2000" dirty="0">
                <a:latin typeface="TIMES" charset="0"/>
              </a:rPr>
              <a:t>konstanteak baizik; </a:t>
            </a:r>
          </a:p>
          <a:p>
            <a:pPr lvl="1" algn="just">
              <a:spcBef>
                <a:spcPts val="1200"/>
              </a:spcBef>
            </a:pPr>
            <a:r>
              <a:rPr lang="eu-ES" sz="2000" dirty="0">
                <a:latin typeface="TIMES" charset="0"/>
              </a:rPr>
              <a:t>ezin dira eguneratu. </a:t>
            </a:r>
          </a:p>
          <a:p>
            <a:pPr lvl="1" algn="just">
              <a:spcBef>
                <a:spcPts val="1200"/>
              </a:spcBef>
            </a:pPr>
            <a:r>
              <a:rPr lang="eu-ES" sz="2000" i="1" dirty="0"/>
              <a:t>ZKH</a:t>
            </a:r>
            <a:r>
              <a:rPr lang="eu-ES" sz="2000" dirty="0">
                <a:latin typeface="TIMES" charset="0"/>
              </a:rPr>
              <a:t> funtzio-gorputzak behar duenean egunera daitezkeen aldagai lokaletan kopiatzen ditu bi zenbakiak.</a:t>
            </a:r>
          </a:p>
          <a:p>
            <a:pPr algn="just">
              <a:spcBef>
                <a:spcPts val="1200"/>
              </a:spcBef>
            </a:pPr>
            <a:r>
              <a:rPr lang="eu-ES" sz="2400" i="1" dirty="0" smtClean="0"/>
              <a:t>emaitza</a:t>
            </a:r>
            <a:r>
              <a:rPr lang="eu-ES" sz="2400" dirty="0" smtClean="0">
                <a:latin typeface="TIMES" charset="0"/>
              </a:rPr>
              <a:t> </a:t>
            </a:r>
            <a:r>
              <a:rPr lang="eu-ES" sz="2400" dirty="0">
                <a:latin typeface="TIMES" charset="0"/>
              </a:rPr>
              <a:t>barruko </a:t>
            </a:r>
            <a:r>
              <a:rPr lang="eu-ES" sz="2400" dirty="0" smtClean="0">
                <a:latin typeface="TIMES" charset="0"/>
              </a:rPr>
              <a:t>aldagaia (</a:t>
            </a:r>
            <a:r>
              <a:rPr lang="eu-ES" sz="2400" dirty="0" err="1" smtClean="0">
                <a:latin typeface="TIMES" charset="0"/>
              </a:rPr>
              <a:t>aldagai</a:t>
            </a:r>
            <a:r>
              <a:rPr lang="eu-ES" sz="2400" dirty="0" smtClean="0">
                <a:latin typeface="TIMES" charset="0"/>
              </a:rPr>
              <a:t> lokala) funtzio-gorputzaren </a:t>
            </a:r>
            <a:r>
              <a:rPr lang="eu-ES" sz="2400" dirty="0">
                <a:latin typeface="TIMES" charset="0"/>
              </a:rPr>
              <a:t>barnean aldagai moduan erabiliko dira.</a:t>
            </a:r>
          </a:p>
          <a:p>
            <a:pPr lvl="1" algn="just">
              <a:spcBef>
                <a:spcPts val="1200"/>
              </a:spcBef>
            </a:pPr>
            <a:r>
              <a:rPr lang="eu-ES" sz="2000" dirty="0">
                <a:latin typeface="TIMES" charset="0"/>
              </a:rPr>
              <a:t>Funtzio horretatik kanpo ezin dira erabili</a:t>
            </a:r>
            <a:endParaRPr lang="eu-ES" sz="2400" dirty="0">
              <a:latin typeface="TIMES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u-ES">
                <a:latin typeface="TIMES" charset="0"/>
              </a:rPr>
              <a:t>Bi eratako azpiprogramak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905000"/>
            <a:ext cx="4037013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u-ES" i="1" dirty="0">
                <a:latin typeface="TIMES" charset="0"/>
              </a:rPr>
              <a:t>Funtzioa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Emaitza bat kalkulatzeko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/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/>
            </a:r>
            <a:br>
              <a:rPr lang="eu-ES" sz="2000" dirty="0">
                <a:latin typeface="TIMES" charset="0"/>
              </a:rPr>
            </a:br>
            <a:endParaRPr lang="eu-ES" sz="2000" dirty="0">
              <a:latin typeface="TIMES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Balio modura erabiltzen da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>adierazpen batean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Adibidez: </a:t>
            </a:r>
            <a:r>
              <a:rPr lang="eu-ES" sz="2000" i="1" dirty="0">
                <a:latin typeface="TIMES" charset="0"/>
              </a:rPr>
              <a:t>Pred</a:t>
            </a:r>
            <a:r>
              <a:rPr lang="eu-ES" sz="2000" dirty="0">
                <a:latin typeface="TIMES" charset="0"/>
              </a:rPr>
              <a:t>  zenbaki oso baten aurrekoa itzultzeko 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/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> N: = </a:t>
            </a:r>
            <a:r>
              <a:rPr lang="eu-ES" sz="2000" i="1" dirty="0" smtClean="0">
                <a:latin typeface="TIMES" charset="0"/>
              </a:rPr>
              <a:t>abs(-8</a:t>
            </a:r>
            <a:r>
              <a:rPr lang="eu-ES" sz="2000" i="1" dirty="0">
                <a:latin typeface="TIMES" charset="0"/>
              </a:rPr>
              <a:t>) - 2</a:t>
            </a:r>
            <a:endParaRPr lang="eu-ES" sz="2000" dirty="0">
              <a:latin typeface="TIMES" charset="0"/>
            </a:endParaRPr>
          </a:p>
          <a:p>
            <a:pPr>
              <a:lnSpc>
                <a:spcPct val="90000"/>
              </a:lnSpc>
            </a:pPr>
            <a:endParaRPr lang="eu-ES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186363" y="1905000"/>
            <a:ext cx="4037012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u-ES">
                <a:latin typeface="TIMES" charset="0"/>
              </a:rPr>
              <a:t>Prozedura 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>
                <a:latin typeface="TIMES" charset="0"/>
              </a:rPr>
              <a:t>Emaitza bat baino gehiago kalkulatzekoa</a:t>
            </a:r>
            <a:br>
              <a:rPr lang="eu-ES" sz="2000">
                <a:latin typeface="TIMES" charset="0"/>
              </a:rPr>
            </a:br>
            <a:r>
              <a:rPr lang="eu-ES" sz="2000">
                <a:latin typeface="TIMES" charset="0"/>
              </a:rPr>
              <a:t>aldagaien balioak aldatzeko,</a:t>
            </a:r>
            <a:br>
              <a:rPr lang="eu-ES" sz="2000">
                <a:latin typeface="TIMES" charset="0"/>
              </a:rPr>
            </a:br>
            <a:r>
              <a:rPr lang="eu-ES" sz="2000">
                <a:latin typeface="TIMES" charset="0"/>
              </a:rPr>
              <a:t>irakurri eta idazteko </a:t>
            </a:r>
            <a:endParaRPr lang="eu-ES" sz="2000" i="1"/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>
                <a:latin typeface="TIMES" charset="0"/>
              </a:rPr>
              <a:t>Agindu modura erabiltzen da,</a:t>
            </a:r>
            <a:br>
              <a:rPr lang="eu-ES" sz="2000">
                <a:latin typeface="TIMES" charset="0"/>
              </a:rPr>
            </a:br>
            <a:r>
              <a:rPr lang="eu-ES" sz="2000">
                <a:latin typeface="TIMES" charset="0"/>
              </a:rPr>
              <a:t>algoritmo edo modulu batean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>
                <a:latin typeface="TIMES" charset="0"/>
              </a:rPr>
              <a:t>Adibidez: </a:t>
            </a:r>
            <a:r>
              <a:rPr lang="eu-ES" sz="2000" i="1">
                <a:latin typeface="TIMES" charset="0"/>
              </a:rPr>
              <a:t>Idatzi_Osokoa</a:t>
            </a:r>
            <a:r>
              <a:rPr lang="eu-ES" sz="2000">
                <a:latin typeface="TIMES" charset="0"/>
              </a:rPr>
              <a:t> osoko bat idazteko prozedura</a:t>
            </a:r>
            <a:br>
              <a:rPr lang="eu-ES" sz="2000">
                <a:latin typeface="TIMES" charset="0"/>
              </a:rPr>
            </a:br>
            <a:r>
              <a:rPr lang="eu-ES" sz="2000">
                <a:latin typeface="TIMES" charset="0"/>
              </a:rPr>
              <a:t/>
            </a:r>
            <a:br>
              <a:rPr lang="eu-ES" sz="2000">
                <a:latin typeface="TIMES" charset="0"/>
              </a:rPr>
            </a:br>
            <a:r>
              <a:rPr lang="eu-ES" sz="2000" i="1">
                <a:latin typeface="TIMES" charset="0"/>
              </a:rPr>
              <a:t>Idatzi_Osokoa(N</a:t>
            </a:r>
            <a:r>
              <a:rPr lang="eu-ES" sz="2000" i="1">
                <a:latin typeface="TIMES" charset="0"/>
                <a:sym typeface="Symbol" pitchFamily="18" charset="2"/>
              </a:rPr>
              <a:t></a:t>
            </a:r>
            <a:r>
              <a:rPr lang="eu-ES" sz="2000" i="1">
                <a:latin typeface="TIMES" charset="0"/>
              </a:rPr>
              <a:t>4)</a:t>
            </a:r>
            <a:endParaRPr lang="eu-ES"/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 flipH="1">
            <a:off x="6934200" y="1676400"/>
            <a:ext cx="14859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Prozedurak. Adibidea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752600"/>
            <a:ext cx="8020050" cy="38100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u-ES" sz="2400">
                <a:latin typeface="TIMES" charset="0"/>
              </a:rPr>
              <a:t>	Zuriune-kopuru jakin bat idatzi behar duen prozedura.</a:t>
            </a:r>
            <a:r>
              <a:rPr lang="eu-ES">
                <a:latin typeface="TIMES" charset="0"/>
              </a:rPr>
              <a:t> </a:t>
            </a:r>
          </a:p>
          <a:p>
            <a:pPr>
              <a:buFontTx/>
              <a:buNone/>
            </a:pPr>
            <a:r>
              <a:rPr lang="be-BY" sz="1800" b="1">
                <a:latin typeface="Courier (PCL6)" charset="0"/>
              </a:rPr>
              <a:t>Definizioa:</a:t>
            </a:r>
          </a:p>
          <a:p>
            <a:pPr>
              <a:buFontTx/>
              <a:buNone/>
            </a:pPr>
            <a:r>
              <a:rPr lang="eu-ES" sz="1400" b="1">
                <a:latin typeface="Courier (PCL6)" charset="0"/>
              </a:rPr>
              <a:t>algoritmo</a:t>
            </a:r>
            <a:r>
              <a:rPr lang="eu-ES" sz="1400">
                <a:latin typeface="Courier (PCL6)" charset="0"/>
              </a:rPr>
              <a:t> Zuriuneak_Idatzi (Zuriune_Kop : </a:t>
            </a:r>
            <a:r>
              <a:rPr lang="eu-ES" sz="1400" b="1">
                <a:latin typeface="Courier (PCL6)" charset="0"/>
              </a:rPr>
              <a:t>datu</a:t>
            </a:r>
            <a:r>
              <a:rPr lang="eu-ES" sz="1400">
                <a:latin typeface="Courier (PCL6)" charset="0"/>
              </a:rPr>
              <a:t> Natural)</a:t>
            </a:r>
            <a:br>
              <a:rPr lang="eu-ES" sz="1400">
                <a:latin typeface="Courier (PCL6)" charset="0"/>
              </a:rPr>
            </a:br>
            <a:r>
              <a:rPr lang="eu-ES" sz="1400" b="1">
                <a:latin typeface="Courier (PCL6)" charset="0"/>
              </a:rPr>
              <a:t>hasiera</a:t>
            </a:r>
            <a:r>
              <a:rPr lang="eu-ES" sz="1400">
                <a:latin typeface="Courier (PCL6)" charset="0"/>
              </a:rPr>
              <a:t/>
            </a:r>
            <a:br>
              <a:rPr lang="eu-ES" sz="1400">
                <a:latin typeface="Courier (PCL6)" charset="0"/>
              </a:rPr>
            </a:br>
            <a:r>
              <a:rPr lang="eu-ES" sz="1400">
                <a:latin typeface="Courier (PCL6)" charset="0"/>
              </a:rPr>
              <a:t>    </a:t>
            </a:r>
            <a:r>
              <a:rPr lang="eu-ES" sz="1400" b="1">
                <a:latin typeface="Courier (PCL6)" charset="0"/>
              </a:rPr>
              <a:t>egin</a:t>
            </a:r>
            <a:r>
              <a:rPr lang="eu-ES" sz="1400">
                <a:latin typeface="Courier (PCL6)" charset="0"/>
              </a:rPr>
              <a:t> Kont </a:t>
            </a:r>
            <a:r>
              <a:rPr lang="eu-ES" sz="1400" b="1">
                <a:latin typeface="Courier (PCL6)" charset="0"/>
              </a:rPr>
              <a:t>guztietarako</a:t>
            </a:r>
            <a:r>
              <a:rPr lang="eu-ES" sz="1400">
                <a:latin typeface="Courier (PCL6)" charset="0"/>
              </a:rPr>
              <a:t> 1 </a:t>
            </a:r>
            <a:r>
              <a:rPr lang="eu-ES" sz="1400" b="1">
                <a:latin typeface="Courier (PCL6)" charset="0"/>
              </a:rPr>
              <a:t>tik</a:t>
            </a:r>
            <a:r>
              <a:rPr lang="eu-ES" sz="1400">
                <a:latin typeface="Courier (PCL6)" charset="0"/>
              </a:rPr>
              <a:t>  Zuriune_Kop  </a:t>
            </a:r>
            <a:r>
              <a:rPr lang="eu-ES" sz="1400" b="1">
                <a:latin typeface="Courier (PCL6)" charset="0"/>
              </a:rPr>
              <a:t>raino</a:t>
            </a:r>
            <a:r>
              <a:rPr lang="eu-ES" sz="1400">
                <a:latin typeface="Courier (PCL6)" charset="0"/>
              </a:rPr>
              <a:t/>
            </a:r>
            <a:br>
              <a:rPr lang="eu-ES" sz="1400">
                <a:latin typeface="Courier (PCL6)" charset="0"/>
              </a:rPr>
            </a:br>
            <a:r>
              <a:rPr lang="eu-ES" sz="1400">
                <a:latin typeface="Courier (PCL6)" charset="0"/>
              </a:rPr>
              <a:t>        Idatzi_Karakterea (' ')</a:t>
            </a:r>
            <a:br>
              <a:rPr lang="eu-ES" sz="1400">
                <a:latin typeface="Courier (PCL6)" charset="0"/>
              </a:rPr>
            </a:br>
            <a:r>
              <a:rPr lang="eu-ES" sz="1400">
                <a:latin typeface="Courier (PCL6)" charset="0"/>
              </a:rPr>
              <a:t>    </a:t>
            </a:r>
            <a:r>
              <a:rPr lang="eu-ES" sz="1400" b="1">
                <a:latin typeface="Courier (PCL6)" charset="0"/>
              </a:rPr>
              <a:t>amguztietarako</a:t>
            </a:r>
            <a:r>
              <a:rPr lang="eu-ES" sz="1400">
                <a:latin typeface="Courier (PCL6)" charset="0"/>
              </a:rPr>
              <a:t/>
            </a:r>
            <a:br>
              <a:rPr lang="eu-ES" sz="1400">
                <a:latin typeface="Courier (PCL6)" charset="0"/>
              </a:rPr>
            </a:br>
            <a:r>
              <a:rPr lang="eu-ES" sz="1400" b="1">
                <a:latin typeface="Courier (PCL6)" charset="0"/>
              </a:rPr>
              <a:t>amaia</a:t>
            </a:r>
            <a:r>
              <a:rPr lang="eu-ES" sz="1600">
                <a:latin typeface="Courier (PCL6)" charset="0"/>
              </a:rPr>
              <a:t> </a:t>
            </a:r>
          </a:p>
          <a:p>
            <a:pPr>
              <a:buFontTx/>
              <a:buNone/>
            </a:pPr>
            <a:endParaRPr lang="be-BY" sz="1800" b="1">
              <a:latin typeface="Courier (PCL6)" charset="0"/>
            </a:endParaRPr>
          </a:p>
          <a:p>
            <a:pPr>
              <a:buFontTx/>
              <a:buNone/>
            </a:pPr>
            <a:r>
              <a:rPr lang="be-BY" sz="1800" b="1">
                <a:latin typeface="Courier (PCL6)" charset="0"/>
              </a:rPr>
              <a:t>Erabilera:</a:t>
            </a:r>
          </a:p>
          <a:p>
            <a:pPr>
              <a:buFontTx/>
              <a:buNone/>
            </a:pPr>
            <a:r>
              <a:rPr lang="be-BY" sz="1400" b="1">
                <a:latin typeface="Courier (PCL6)" charset="0"/>
              </a:rPr>
              <a:t>	</a:t>
            </a:r>
            <a:r>
              <a:rPr lang="eu-ES" sz="1400">
                <a:latin typeface="Courier (PCL6)" charset="0"/>
              </a:rPr>
              <a:t>Zuriuneak_Idatzi (10)  </a:t>
            </a:r>
            <a:br>
              <a:rPr lang="eu-ES" sz="1400">
                <a:latin typeface="Courier (PCL6)" charset="0"/>
              </a:rPr>
            </a:br>
            <a:r>
              <a:rPr lang="eu-ES" sz="1400">
                <a:latin typeface="Courier (PCL6)" charset="0"/>
              </a:rPr>
              <a:t>Zuriuneak_Idatzi (N-1)</a:t>
            </a:r>
          </a:p>
          <a:p>
            <a:pPr>
              <a:buFontTx/>
              <a:buNone/>
            </a:pPr>
            <a:endParaRPr lang="eu-ES" sz="1800" b="1">
              <a:latin typeface="Courier (PCL6)" charset="0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Prozedurak. Definizioa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585200" cy="3657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u-ES" sz="2000" b="1">
                <a:latin typeface="Courier (PCL6)" charset="0"/>
              </a:rPr>
              <a:t>algoritmo</a:t>
            </a:r>
            <a:r>
              <a:rPr lang="eu-ES" sz="2000">
                <a:latin typeface="Courier (PCL6)" charset="0"/>
              </a:rPr>
              <a:t> Zuriuneak_Idatzi (Zuriune_Kop : </a:t>
            </a:r>
            <a:r>
              <a:rPr lang="eu-ES" sz="2000" b="1">
                <a:latin typeface="Courier (PCL6)" charset="0"/>
              </a:rPr>
              <a:t>datu</a:t>
            </a:r>
            <a:r>
              <a:rPr lang="eu-ES" sz="2000">
                <a:latin typeface="Courier (PCL6)" charset="0"/>
              </a:rPr>
              <a:t> Natural</a:t>
            </a:r>
            <a:r>
              <a:rPr lang="be-BY" sz="2000">
                <a:latin typeface="Courier (PCL6)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be-BY" sz="2000">
              <a:latin typeface="Courier (PCL6)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sz="2800" b="1"/>
              <a:t>		</a:t>
            </a:r>
            <a:r>
              <a:rPr lang="es-ES_tradnl" sz="2000" b="1"/>
              <a:t>	</a:t>
            </a:r>
            <a:r>
              <a:rPr lang="be-BY" sz="2000" b="1"/>
              <a:t>Izena       		Parametro-espezifikazioa</a:t>
            </a:r>
          </a:p>
          <a:p>
            <a:pPr>
              <a:lnSpc>
                <a:spcPct val="90000"/>
              </a:lnSpc>
              <a:buFontTx/>
              <a:buNone/>
            </a:pPr>
            <a:endParaRPr lang="be-BY" sz="2000">
              <a:latin typeface="Courier (PCL6)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be-BY" sz="2000">
              <a:latin typeface="Courier (PCL6)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be-BY" sz="2000">
              <a:latin typeface="Courier (PCL6)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u-ES" sz="2000" b="1">
                <a:latin typeface="Courier (PCL6)" charset="0"/>
              </a:rPr>
              <a:t>algoritmo</a:t>
            </a:r>
            <a:r>
              <a:rPr lang="eu-ES" sz="2000">
                <a:latin typeface="Courier (PCL6)" charset="0"/>
              </a:rPr>
              <a:t> Zatiketa_Moztua (M, N: </a:t>
            </a:r>
            <a:r>
              <a:rPr lang="eu-ES" sz="2000" b="1">
                <a:latin typeface="Courier (PCL6)" charset="0"/>
              </a:rPr>
              <a:t>datu</a:t>
            </a:r>
            <a:r>
              <a:rPr lang="eu-ES" sz="2000">
                <a:latin typeface="Courier (PCL6)" charset="0"/>
              </a:rPr>
              <a:t> Osoko;</a:t>
            </a:r>
            <a:br>
              <a:rPr lang="eu-ES" sz="2000">
                <a:latin typeface="Courier (PCL6)" charset="0"/>
              </a:rPr>
            </a:br>
            <a:r>
              <a:rPr lang="eu-ES" sz="2000">
                <a:latin typeface="Courier (PCL6)" charset="0"/>
              </a:rPr>
              <a:t>                        Zatidura, </a:t>
            </a:r>
            <a:br>
              <a:rPr lang="eu-ES" sz="2000">
                <a:latin typeface="Courier (PCL6)" charset="0"/>
              </a:rPr>
            </a:br>
            <a:r>
              <a:rPr lang="eu-ES" sz="2000">
                <a:latin typeface="Courier (PCL6)" charset="0"/>
              </a:rPr>
              <a:t>                        Hondarra: </a:t>
            </a:r>
            <a:r>
              <a:rPr lang="eu-ES" sz="2000" b="1">
                <a:latin typeface="Courier (PCL6)" charset="0"/>
              </a:rPr>
              <a:t>emaitza</a:t>
            </a:r>
            <a:r>
              <a:rPr lang="eu-ES" sz="2000">
                <a:latin typeface="Courier (PCL6)" charset="0"/>
              </a:rPr>
              <a:t> Osoko)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u-ES" sz="2000">
                <a:latin typeface="Courier (PCL6)" charset="0"/>
              </a:rPr>
              <a:t/>
            </a:r>
            <a:br>
              <a:rPr lang="eu-ES" sz="2000">
                <a:latin typeface="Courier (PCL6)" charset="0"/>
              </a:rPr>
            </a:br>
            <a:r>
              <a:rPr lang="be-BY" sz="2000">
                <a:latin typeface="Courier (PCL6)" charset="0"/>
              </a:rPr>
              <a:t> </a:t>
            </a: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 flipV="1">
            <a:off x="3124200" y="19050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2971800" y="27432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V="1">
            <a:off x="5867400" y="1905000"/>
            <a:ext cx="8255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6019800" y="2819400"/>
            <a:ext cx="1651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Prozedurak. Adibidea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u-ES" sz="2400">
                <a:latin typeface="TIMES" charset="0"/>
              </a:rPr>
              <a:t>	 </a:t>
            </a:r>
            <a:r>
              <a:rPr lang="be-BY" sz="2800" b="1"/>
              <a:t>Parametro formala	    Parametro erreala</a:t>
            </a:r>
            <a:r>
              <a:rPr lang="eu-ES" sz="2400">
                <a:latin typeface="TIMES" charset="0"/>
              </a:rPr>
              <a:t>.</a:t>
            </a:r>
            <a:r>
              <a:rPr lang="eu-ES">
                <a:latin typeface="TIMES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u-ES">
              <a:latin typeface="TIME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be-BY" sz="1800" b="1">
                <a:latin typeface="Courier (PCL6)" charset="0"/>
              </a:rPr>
              <a:t>Definizioa: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algoritmo</a:t>
            </a:r>
            <a:r>
              <a:rPr lang="eu-ES" sz="1600">
                <a:latin typeface="Courier (PCL6)" charset="0"/>
              </a:rPr>
              <a:t> Zuriuneak_Idatzi (Zuriune_Kop : </a:t>
            </a:r>
            <a:r>
              <a:rPr lang="eu-ES" sz="1600" b="1">
                <a:latin typeface="Courier (PCL6)" charset="0"/>
              </a:rPr>
              <a:t>datu</a:t>
            </a:r>
            <a:r>
              <a:rPr lang="eu-ES" sz="1600">
                <a:latin typeface="Courier (PCL6)" charset="0"/>
              </a:rPr>
              <a:t> Natural)</a:t>
            </a:r>
            <a:br>
              <a:rPr lang="eu-ES" sz="1600">
                <a:latin typeface="Courier (PCL6)" charset="0"/>
              </a:rPr>
            </a:br>
            <a:r>
              <a:rPr lang="eu-ES" sz="1600" b="1">
                <a:latin typeface="Courier (PCL6)" charset="0"/>
              </a:rPr>
              <a:t>hasiera</a:t>
            </a:r>
            <a:r>
              <a:rPr lang="eu-ES" sz="1600">
                <a:latin typeface="Courier (PCL6)" charset="0"/>
              </a:rPr>
              <a:t/>
            </a:r>
            <a:br>
              <a:rPr lang="eu-ES" sz="1600">
                <a:latin typeface="Courier (PCL6)" charset="0"/>
              </a:rPr>
            </a:br>
            <a:r>
              <a:rPr lang="eu-ES" sz="1600">
                <a:latin typeface="Courier (PCL6)" charset="0"/>
              </a:rPr>
              <a:t>    </a:t>
            </a:r>
            <a:r>
              <a:rPr lang="eu-ES" sz="1600" b="1">
                <a:latin typeface="Courier (PCL6)" charset="0"/>
              </a:rPr>
              <a:t>egin</a:t>
            </a:r>
            <a:r>
              <a:rPr lang="eu-ES" sz="1600">
                <a:latin typeface="Courier (PCL6)" charset="0"/>
              </a:rPr>
              <a:t> Kont </a:t>
            </a:r>
            <a:r>
              <a:rPr lang="eu-ES" sz="1600" b="1">
                <a:latin typeface="Courier (PCL6)" charset="0"/>
              </a:rPr>
              <a:t>guztietarako</a:t>
            </a:r>
            <a:r>
              <a:rPr lang="eu-ES" sz="1600">
                <a:latin typeface="Courier (PCL6)" charset="0"/>
              </a:rPr>
              <a:t> 1 </a:t>
            </a:r>
            <a:r>
              <a:rPr lang="eu-ES" sz="1600" b="1">
                <a:latin typeface="Courier (PCL6)" charset="0"/>
              </a:rPr>
              <a:t>tik</a:t>
            </a:r>
            <a:r>
              <a:rPr lang="eu-ES" sz="1600">
                <a:latin typeface="Courier (PCL6)" charset="0"/>
              </a:rPr>
              <a:t>  Zuriune_Kop  </a:t>
            </a:r>
            <a:r>
              <a:rPr lang="eu-ES" sz="1600" b="1">
                <a:latin typeface="Courier (PCL6)" charset="0"/>
              </a:rPr>
              <a:t>raino</a:t>
            </a:r>
            <a:r>
              <a:rPr lang="eu-ES" sz="1600">
                <a:latin typeface="Courier (PCL6)" charset="0"/>
              </a:rPr>
              <a:t/>
            </a:r>
            <a:br>
              <a:rPr lang="eu-ES" sz="1600">
                <a:latin typeface="Courier (PCL6)" charset="0"/>
              </a:rPr>
            </a:br>
            <a:r>
              <a:rPr lang="eu-ES" sz="1600">
                <a:latin typeface="Courier (PCL6)" charset="0"/>
              </a:rPr>
              <a:t>        Idatzi_Karakterea (' ')</a:t>
            </a:r>
            <a:br>
              <a:rPr lang="eu-ES" sz="1600">
                <a:latin typeface="Courier (PCL6)" charset="0"/>
              </a:rPr>
            </a:br>
            <a:r>
              <a:rPr lang="eu-ES" sz="1600">
                <a:latin typeface="Courier (PCL6)" charset="0"/>
              </a:rPr>
              <a:t>    </a:t>
            </a:r>
            <a:r>
              <a:rPr lang="eu-ES" sz="1600" b="1">
                <a:latin typeface="Courier (PCL6)" charset="0"/>
              </a:rPr>
              <a:t>amguztietarako</a:t>
            </a:r>
            <a:r>
              <a:rPr lang="eu-ES" sz="1600">
                <a:latin typeface="Courier (PCL6)" charset="0"/>
              </a:rPr>
              <a:t/>
            </a:r>
            <a:br>
              <a:rPr lang="eu-ES" sz="1600">
                <a:latin typeface="Courier (PCL6)" charset="0"/>
              </a:rPr>
            </a:br>
            <a:r>
              <a:rPr lang="eu-ES" sz="1600" b="1">
                <a:latin typeface="Courier (PCL6)" charset="0"/>
              </a:rPr>
              <a:t>amaia</a:t>
            </a:r>
            <a:r>
              <a:rPr lang="eu-ES" sz="1600">
                <a:latin typeface="Courier (PCL6)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be-BY" sz="1800" b="1">
              <a:latin typeface="Courier (PCL6)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be-BY" sz="1800" b="1">
                <a:latin typeface="Courier (PCL6)" charset="0"/>
              </a:rPr>
              <a:t>Erabilera: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be-BY" sz="1400" b="1">
                <a:latin typeface="Courier (PCL6)" charset="0"/>
              </a:rPr>
              <a:t>	</a:t>
            </a:r>
            <a:r>
              <a:rPr lang="eu-ES" sz="1600">
                <a:latin typeface="Courier (PCL6)" charset="0"/>
              </a:rPr>
              <a:t>Zuriuneak_Idatzi (10)  </a:t>
            </a:r>
            <a:br>
              <a:rPr lang="eu-ES" sz="1600">
                <a:latin typeface="Courier (PCL6)" charset="0"/>
              </a:rPr>
            </a:br>
            <a:r>
              <a:rPr lang="eu-ES" sz="1600">
                <a:latin typeface="Courier (PCL6)" charset="0"/>
              </a:rPr>
              <a:t>Zuriuneak_Idatzi (N-1)</a:t>
            </a:r>
          </a:p>
          <a:p>
            <a:pPr>
              <a:lnSpc>
                <a:spcPct val="90000"/>
              </a:lnSpc>
              <a:buFontTx/>
              <a:buNone/>
            </a:pPr>
            <a:endParaRPr lang="eu-ES" sz="1600" b="1">
              <a:latin typeface="Courier (PCL6)" charset="0"/>
            </a:endParaRPr>
          </a:p>
        </p:txBody>
      </p:sp>
      <p:sp>
        <p:nvSpPr>
          <p:cNvPr id="177156" name="Line 4"/>
          <p:cNvSpPr>
            <a:spLocks noChangeShapeType="1"/>
          </p:cNvSpPr>
          <p:nvPr/>
        </p:nvSpPr>
        <p:spPr bwMode="auto">
          <a:xfrm>
            <a:off x="2641600" y="2057400"/>
            <a:ext cx="2235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 flipH="1">
            <a:off x="3962400" y="2057400"/>
            <a:ext cx="259080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 flipH="1">
            <a:off x="4191000" y="2286000"/>
            <a:ext cx="251460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u-ES" sz="3600">
                <a:latin typeface="TIMES" charset="0"/>
                <a:cs typeface="Times New Roman" pitchFamily="18" charset="0"/>
              </a:rPr>
              <a:t>3.</a:t>
            </a:r>
            <a:r>
              <a:rPr lang="es-ES_tradnl" sz="3600">
                <a:latin typeface="TIMES" charset="0"/>
                <a:cs typeface="Times New Roman" pitchFamily="18" charset="0"/>
              </a:rPr>
              <a:t> </a:t>
            </a:r>
            <a:r>
              <a:rPr lang="eu-ES" sz="3600">
                <a:latin typeface="TIMES" charset="0"/>
                <a:cs typeface="Times New Roman" pitchFamily="18" charset="0"/>
              </a:rPr>
              <a:t>Programen beheranzko diseinua. </a:t>
            </a:r>
            <a:r>
              <a:rPr lang="eu-ES" sz="2800">
                <a:latin typeface="TIMES" charset="0"/>
                <a:cs typeface="Times New Roman" pitchFamily="18" charset="0"/>
              </a:rPr>
              <a:t>Azpiprogramak: funtzioak eta prozedurak.</a:t>
            </a:r>
            <a:endParaRPr lang="eu-ES">
              <a:latin typeface="TIMES" charset="0"/>
              <a:cs typeface="Times New Roman" pitchFamily="18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u-ES" sz="2800">
                <a:latin typeface="TIMES" charset="0"/>
                <a:cs typeface="Times New Roman" pitchFamily="18" charset="0"/>
              </a:rPr>
              <a:t>3.1. Sarrera.</a:t>
            </a:r>
            <a:endParaRPr lang="es-ES_tradnl" sz="2800">
              <a:latin typeface="TIMES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u-ES" sz="2800">
                <a:latin typeface="TIMES" charset="0"/>
                <a:cs typeface="Times New Roman" pitchFamily="18" charset="0"/>
              </a:rPr>
              <a:t>3.2. Azpiprogramak: funtzioak eta prozedurak.</a:t>
            </a:r>
            <a:endParaRPr lang="es-ES_tradnl" sz="2800">
              <a:latin typeface="TIMES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u-ES" sz="2800">
                <a:latin typeface="TIMES" charset="0"/>
                <a:cs typeface="Times New Roman" pitchFamily="18" charset="0"/>
              </a:rPr>
              <a:t>3.3. Azpiprogramen parametroak: 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u-ES" sz="2000">
                <a:latin typeface="TIMES" charset="0"/>
                <a:cs typeface="Times New Roman" pitchFamily="18" charset="0"/>
              </a:rPr>
              <a:t>Sarrera-parametroak, irteera-parametroak eta sarrera-irteerakoak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u-ES" sz="2000">
                <a:latin typeface="TIMES" charset="0"/>
                <a:cs typeface="Times New Roman" pitchFamily="18" charset="0"/>
              </a:rPr>
              <a:t>Parametro formalak eta parametro errealak.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u-ES" sz="2800">
                <a:latin typeface="TIMES" charset="0"/>
                <a:cs typeface="Times New Roman" pitchFamily="18" charset="0"/>
              </a:rPr>
              <a:t>3.4. Azpiprogramen zehaztapena: </a:t>
            </a:r>
            <a:endParaRPr lang="es-ES_tradnl" sz="2800">
              <a:latin typeface="TIMES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u-ES" sz="2000">
                <a:latin typeface="TIMES" charset="0"/>
                <a:cs typeface="Times New Roman" pitchFamily="18" charset="0"/>
              </a:rPr>
              <a:t>aurrebaldintza eta postbaldintza.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u-ES" sz="2800">
                <a:latin typeface="TIMES" charset="0"/>
                <a:cs typeface="Times New Roman" pitchFamily="18" charset="0"/>
              </a:rPr>
              <a:t>3.5. Aldagaien esparrua eta ikusgarritasuna.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u-ES" sz="2800">
                <a:latin typeface="TIMES" charset="0"/>
                <a:cs typeface="Times New Roman" pitchFamily="18" charset="0"/>
              </a:rPr>
              <a:t>3.6. Azpiprogramak eta programazio-estiloa.</a:t>
            </a:r>
            <a:r>
              <a:rPr lang="eu-ES" sz="28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Prozedurak. Definizioa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676400"/>
            <a:ext cx="8420100" cy="3962400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ts val="1200"/>
              </a:spcBef>
              <a:buFontTx/>
              <a:buNone/>
            </a:pPr>
            <a:r>
              <a:rPr lang="eu-ES" sz="2400">
                <a:latin typeface="TIMES" charset="0"/>
              </a:rPr>
              <a:t>	</a:t>
            </a:r>
            <a:endParaRPr lang="eu-ES">
              <a:latin typeface="TIMES" charset="0"/>
            </a:endParaRPr>
          </a:p>
          <a:p>
            <a:pPr algn="just">
              <a:spcBef>
                <a:spcPts val="1200"/>
              </a:spcBef>
              <a:buFontTx/>
              <a:buNone/>
            </a:pPr>
            <a:endParaRPr lang="be-BY" sz="1800" b="1">
              <a:latin typeface="Courier (PCL6)" charset="0"/>
            </a:endParaRPr>
          </a:p>
          <a:p>
            <a:pPr>
              <a:buFontTx/>
              <a:buNone/>
            </a:pPr>
            <a:r>
              <a:rPr lang="eu-ES" sz="1600" b="1">
                <a:latin typeface="Courier (PCL6)" charset="0"/>
              </a:rPr>
              <a:t>algoritmo</a:t>
            </a:r>
            <a:r>
              <a:rPr lang="eu-ES" sz="1600">
                <a:latin typeface="Courier (PCL6)" charset="0"/>
              </a:rPr>
              <a:t> Zuriuneak_Idatzi (Zuriune_Kop : </a:t>
            </a:r>
            <a:r>
              <a:rPr lang="eu-ES" sz="1600" b="1">
                <a:latin typeface="Courier (PCL6)" charset="0"/>
              </a:rPr>
              <a:t>datu</a:t>
            </a:r>
            <a:r>
              <a:rPr lang="eu-ES" sz="1600">
                <a:latin typeface="Courier (PCL6)" charset="0"/>
              </a:rPr>
              <a:t> Natural)</a:t>
            </a:r>
          </a:p>
          <a:p>
            <a:pPr>
              <a:buFontTx/>
              <a:buNone/>
            </a:pPr>
            <a:endParaRPr lang="eu-ES" sz="1600">
              <a:latin typeface="Courier (PCL6)" charset="0"/>
            </a:endParaRPr>
          </a:p>
          <a:p>
            <a:pPr>
              <a:buFontTx/>
              <a:buNone/>
            </a:pPr>
            <a:r>
              <a:rPr lang="eu-ES" sz="1600" b="1">
                <a:latin typeface="Courier (PCL6)" charset="0"/>
              </a:rPr>
              <a:t>hasiera</a:t>
            </a:r>
            <a:r>
              <a:rPr lang="eu-ES" sz="1600">
                <a:latin typeface="Courier (PCL6)" charset="0"/>
              </a:rPr>
              <a:t/>
            </a:r>
            <a:br>
              <a:rPr lang="eu-ES" sz="1600">
                <a:latin typeface="Courier (PCL6)" charset="0"/>
              </a:rPr>
            </a:br>
            <a:r>
              <a:rPr lang="eu-ES" sz="1600" b="1">
                <a:latin typeface="Courier (PCL6)" charset="0"/>
              </a:rPr>
              <a:t>egin</a:t>
            </a:r>
            <a:r>
              <a:rPr lang="eu-ES" sz="1600">
                <a:latin typeface="Courier (PCL6)" charset="0"/>
              </a:rPr>
              <a:t> Kont </a:t>
            </a:r>
            <a:r>
              <a:rPr lang="eu-ES" sz="1600" b="1">
                <a:latin typeface="Courier (PCL6)" charset="0"/>
              </a:rPr>
              <a:t>guztietarako</a:t>
            </a:r>
            <a:r>
              <a:rPr lang="eu-ES" sz="1600">
                <a:latin typeface="Courier (PCL6)" charset="0"/>
              </a:rPr>
              <a:t> 1 </a:t>
            </a:r>
            <a:r>
              <a:rPr lang="eu-ES" sz="1600" b="1">
                <a:latin typeface="Courier (PCL6)" charset="0"/>
              </a:rPr>
              <a:t>tik</a:t>
            </a:r>
            <a:r>
              <a:rPr lang="eu-ES" sz="1600">
                <a:latin typeface="Courier (PCL6)" charset="0"/>
              </a:rPr>
              <a:t>  Zuriune_Kop  </a:t>
            </a:r>
            <a:r>
              <a:rPr lang="eu-ES" sz="1600" b="1">
                <a:latin typeface="Courier (PCL6)" charset="0"/>
              </a:rPr>
              <a:t>raino</a:t>
            </a:r>
            <a:r>
              <a:rPr lang="eu-ES" sz="1600">
                <a:latin typeface="Courier (PCL6)" charset="0"/>
              </a:rPr>
              <a:t/>
            </a:r>
            <a:br>
              <a:rPr lang="eu-ES" sz="1600">
                <a:latin typeface="Courier (PCL6)" charset="0"/>
              </a:rPr>
            </a:br>
            <a:r>
              <a:rPr lang="eu-ES" sz="1600">
                <a:latin typeface="Courier (PCL6)" charset="0"/>
              </a:rPr>
              <a:t>   Idatzi_Karakterea (' ')</a:t>
            </a:r>
            <a:br>
              <a:rPr lang="eu-ES" sz="1600">
                <a:latin typeface="Courier (PCL6)" charset="0"/>
              </a:rPr>
            </a:br>
            <a:r>
              <a:rPr lang="eu-ES" sz="1600" b="1">
                <a:latin typeface="Courier (PCL6)" charset="0"/>
              </a:rPr>
              <a:t>amguztietarako</a:t>
            </a:r>
            <a:endParaRPr lang="eu-ES" sz="1600">
              <a:latin typeface="Courier (PCL6)" charset="0"/>
            </a:endParaRPr>
          </a:p>
          <a:p>
            <a:pPr>
              <a:buFontTx/>
              <a:buNone/>
            </a:pPr>
            <a:r>
              <a:rPr lang="eu-ES" sz="1600" b="1">
                <a:latin typeface="Courier (PCL6)" charset="0"/>
              </a:rPr>
              <a:t>amaia</a:t>
            </a:r>
            <a:r>
              <a:rPr lang="eu-ES" sz="1600">
                <a:latin typeface="Courier (PCL6)" charset="0"/>
              </a:rPr>
              <a:t> </a:t>
            </a:r>
          </a:p>
          <a:p>
            <a:pPr>
              <a:buFontTx/>
              <a:buNone/>
            </a:pPr>
            <a:endParaRPr lang="be-BY" sz="1800" b="1">
              <a:latin typeface="Courier (PCL6)" charset="0"/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838200" y="2895600"/>
            <a:ext cx="72644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1447800" y="4572000"/>
            <a:ext cx="40386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u-ES"/>
              <a:t>Gorputza</a:t>
            </a:r>
          </a:p>
          <a:p>
            <a:pPr algn="l"/>
            <a:r>
              <a:rPr lang="eu-ES" sz="1800"/>
              <a:t>Emaitza kalkulatzeko agindu-multzoa</a:t>
            </a:r>
            <a:endParaRPr lang="eu-ES"/>
          </a:p>
          <a:p>
            <a:pPr algn="l"/>
            <a:endParaRPr lang="eu-ES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5638800" y="4800600"/>
            <a:ext cx="3049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u-ES" i="1"/>
              <a:t>itzuli</a:t>
            </a:r>
            <a:r>
              <a:rPr lang="eu-ES"/>
              <a:t> agindurik ez dago</a:t>
            </a:r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 flipV="1">
            <a:off x="2393950" y="4572000"/>
            <a:ext cx="5778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u-ES"/>
              <a:t>Barruko objektuak desagertzen dira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8232775" cy="3962400"/>
          </a:xfrm>
          <a:noFill/>
          <a:ln/>
        </p:spPr>
        <p:txBody>
          <a:bodyPr lIns="90488" tIns="44450" rIns="90488" bIns="44450"/>
          <a:lstStyle/>
          <a:p>
            <a:pPr algn="just">
              <a:spcBef>
                <a:spcPts val="1200"/>
              </a:spcBef>
            </a:pPr>
            <a:r>
              <a:rPr lang="eu-ES">
                <a:latin typeface="TIMES" charset="0"/>
              </a:rPr>
              <a:t>Azpiprograma bat exekutatu ondoren, azpiprograma barruan erazagututako aldagai eta objektu formal guztiak desagertzen dira. 				</a:t>
            </a:r>
            <a:br>
              <a:rPr lang="eu-ES">
                <a:latin typeface="TIMES" charset="0"/>
              </a:rPr>
            </a:br>
            <a:endParaRPr lang="eu-ES">
              <a:latin typeface="TIMES" charset="0"/>
            </a:endParaRPr>
          </a:p>
          <a:p>
            <a:pPr algn="just">
              <a:spcBef>
                <a:spcPts val="1200"/>
              </a:spcBef>
            </a:pPr>
            <a:r>
              <a:rPr lang="eu-ES">
                <a:latin typeface="TIMES" charset="0"/>
              </a:rPr>
              <a:t>Horrela, hauek betetzen zuten memoria libre uzten da beste xede batzuetarako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>
                <a:latin typeface="TIMES" charset="0"/>
              </a:rPr>
              <a:t>Azpiprogramen parametroak</a:t>
            </a:r>
            <a:endParaRPr lang="eu-ES" b="0">
              <a:latin typeface="TIMES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600200"/>
            <a:ext cx="8232775" cy="3962400"/>
          </a:xfrm>
          <a:noFill/>
          <a:ln/>
        </p:spPr>
        <p:txBody>
          <a:bodyPr lIns="90488" tIns="44450" rIns="90488" bIns="44450"/>
          <a:lstStyle/>
          <a:p>
            <a:pPr lvl="3">
              <a:spcBef>
                <a:spcPts val="2400"/>
              </a:spcBef>
            </a:pPr>
            <a:endParaRPr lang="eu-ES" b="1">
              <a:latin typeface="TIMES" charset="0"/>
            </a:endParaRPr>
          </a:p>
          <a:p>
            <a:pPr algn="just">
              <a:spcBef>
                <a:spcPts val="1200"/>
              </a:spcBef>
            </a:pPr>
            <a:r>
              <a:rPr lang="eu-ES">
                <a:latin typeface="TIMES" charset="0"/>
              </a:rPr>
              <a:t>Hiru parametro klase daude: </a:t>
            </a:r>
          </a:p>
          <a:p>
            <a:pPr lvl="1" algn="just">
              <a:spcBef>
                <a:spcPts val="1200"/>
              </a:spcBef>
            </a:pPr>
            <a:r>
              <a:rPr lang="eu-ES">
                <a:latin typeface="TIMES" charset="0"/>
              </a:rPr>
              <a:t>sarrerakoak </a:t>
            </a:r>
          </a:p>
          <a:p>
            <a:pPr lvl="1" algn="just">
              <a:spcBef>
                <a:spcPts val="1200"/>
              </a:spcBef>
            </a:pPr>
            <a:r>
              <a:rPr lang="eu-ES">
                <a:latin typeface="TIMES" charset="0"/>
              </a:rPr>
              <a:t>irteerakoak</a:t>
            </a:r>
          </a:p>
          <a:p>
            <a:pPr lvl="1" algn="just">
              <a:spcBef>
                <a:spcPts val="1200"/>
              </a:spcBef>
            </a:pPr>
            <a:r>
              <a:rPr lang="eu-ES">
                <a:latin typeface="TIMES" charset="0"/>
              </a:rPr>
              <a:t>sarrera-irteerakoak</a:t>
            </a:r>
          </a:p>
          <a:p>
            <a:pPr algn="just">
              <a:spcBef>
                <a:spcPts val="1200"/>
              </a:spcBef>
            </a:pPr>
            <a:r>
              <a:rPr lang="eu-ES">
                <a:latin typeface="TIMES" charset="0"/>
              </a:rPr>
              <a:t>Diferentzia, datuak atera ala sartzeko erabiliko diren zehaztean datza</a:t>
            </a:r>
          </a:p>
          <a:p>
            <a:endParaRPr lang="eu-ES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3.3 Azpiprogramen parametroak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>
                <a:latin typeface="TIMES" charset="0"/>
              </a:rPr>
              <a:t>Sarrera-parametroak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905000"/>
            <a:ext cx="7848600" cy="3733800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1600">
                <a:latin typeface="TIMES" charset="0"/>
              </a:rPr>
              <a:t>Azpiprogramari balioak emateko erabiltzen dira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1600">
                <a:latin typeface="TIMES" charset="0"/>
              </a:rPr>
              <a:t>Sarrera-parametro formal bakoitzak, dagokion parametro errealetik hartzen du bere balioa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1600" i="1">
                <a:latin typeface="TIMES" charset="0"/>
              </a:rPr>
              <a:t>Konstante lokal</a:t>
            </a:r>
            <a:r>
              <a:rPr lang="eu-ES" sz="1600">
                <a:latin typeface="TIMES" charset="0"/>
              </a:rPr>
              <a:t> gisa jokatzen dute gorputza egikaritzen denean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1600">
                <a:latin typeface="TIMES" charset="0"/>
              </a:rPr>
              <a:t>Parametro errealak parametro formalaren mota berekoa behar du izan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1600">
                <a:latin typeface="TIMES" charset="0"/>
              </a:rPr>
              <a:t>Parametro-espezifikazioan bi puntuen ondoren </a:t>
            </a:r>
            <a:r>
              <a:rPr lang="eu-ES" sz="1600" i="1"/>
              <a:t>datu</a:t>
            </a:r>
            <a:r>
              <a:rPr lang="eu-ES" sz="1600">
                <a:latin typeface="TIMES" charset="0"/>
              </a:rPr>
              <a:t> hitza idazten da. (hitz berezi hori aukerakoa da) Hauek baliokideak dira:</a:t>
            </a:r>
            <a:endParaRPr lang="eu-ES" sz="1600">
              <a:latin typeface="Courier (PCL6)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algoritmo</a:t>
            </a:r>
            <a:r>
              <a:rPr lang="eu-ES" sz="1600">
                <a:latin typeface="Courier (PCL6)" charset="0"/>
              </a:rPr>
              <a:t> Zuriuneak_Idatzi (Zuriune_Kop : Osoko)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algoritmo</a:t>
            </a:r>
            <a:r>
              <a:rPr lang="eu-ES" sz="1600">
                <a:latin typeface="Courier (PCL6)" charset="0"/>
              </a:rPr>
              <a:t> Zuriuneak_Idatzi (Zuriune_Kop : </a:t>
            </a:r>
            <a:r>
              <a:rPr lang="eu-ES" sz="1600" b="1">
                <a:latin typeface="Courier (PCL6)" charset="0"/>
              </a:rPr>
              <a:t>datu</a:t>
            </a:r>
            <a:r>
              <a:rPr lang="eu-ES" sz="1600">
                <a:latin typeface="Courier (PCL6)" charset="0"/>
              </a:rPr>
              <a:t> Osoko)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1600">
                <a:latin typeface="TIMES" charset="0"/>
              </a:rPr>
              <a:t> Parametro errealak adierazpen baten bidez erabiliko dira. Adibidez:</a:t>
            </a:r>
          </a:p>
          <a:p>
            <a:pPr lvl="3">
              <a:lnSpc>
                <a:spcPct val="90000"/>
              </a:lnSpc>
            </a:pPr>
            <a:r>
              <a:rPr lang="eu-ES" sz="1600">
                <a:latin typeface="Courier (PCL6)" charset="0"/>
              </a:rPr>
              <a:t>Zuriuneak_Idatzi (7)</a:t>
            </a:r>
          </a:p>
          <a:p>
            <a:pPr lvl="3">
              <a:lnSpc>
                <a:spcPct val="90000"/>
              </a:lnSpc>
            </a:pPr>
            <a:r>
              <a:rPr lang="eu-ES" sz="1600">
                <a:latin typeface="Courier (PCL6)" charset="0"/>
              </a:rPr>
              <a:t>Zuriuneak_Idatzi (2*N+4)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3.3 Azpiprogramen parametroak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>
                <a:latin typeface="TIMES" charset="0"/>
              </a:rPr>
              <a:t>Irteera-parametroak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8232775" cy="3962400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400">
                <a:latin typeface="TIMES" charset="0"/>
              </a:rPr>
              <a:t>Prozeduretan kalkulatzen diren balioak itzultzeko erabiltzen dira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400">
                <a:latin typeface="TIMES" charset="0"/>
              </a:rPr>
              <a:t>Parametro-espezifikazioan, bi puntuen ondoren </a:t>
            </a:r>
            <a:r>
              <a:rPr lang="eu-ES" sz="2400" i="1"/>
              <a:t>emaitza</a:t>
            </a:r>
            <a:r>
              <a:rPr lang="eu-ES" sz="2400">
                <a:latin typeface="TIMES" charset="0"/>
              </a:rPr>
              <a:t> hitza idatziz zehazten dira irteera-parametro gisa.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400">
                <a:latin typeface="TIMES" charset="0"/>
              </a:rPr>
              <a:t>Irteera-parametro formal bakoitzak barruko </a:t>
            </a:r>
            <a:r>
              <a:rPr lang="eu-ES" sz="2400" i="1">
                <a:latin typeface="TIMES" charset="0"/>
              </a:rPr>
              <a:t>aldagai </a:t>
            </a:r>
            <a:r>
              <a:rPr lang="eu-ES" sz="2400">
                <a:latin typeface="TIMES" charset="0"/>
              </a:rPr>
              <a:t>baten gisa jokatzen du. Prozedura-gorputzak balioa emango dio aldagai honi. Azpiprogramaren exekuzioa bukatutakoan, parametro formalak duen balioa parametro errealari pasako zaio</a:t>
            </a:r>
            <a:endParaRPr lang="es-ES_tradnl" sz="2400">
              <a:latin typeface="TIMES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s-ES_tradnl" sz="2400">
                <a:latin typeface="TIMES" charset="0"/>
              </a:rPr>
              <a:t>Sarrera-i</a:t>
            </a:r>
            <a:r>
              <a:rPr lang="eu-ES" sz="2400">
                <a:latin typeface="TIMES" charset="0"/>
              </a:rPr>
              <a:t>rteera-parametroekin bezala, parametro errealak parametro formalaren mota bereko </a:t>
            </a:r>
            <a:r>
              <a:rPr lang="eu-ES" sz="2400" u="sng">
                <a:latin typeface="TIMES" charset="0"/>
              </a:rPr>
              <a:t>aldagaia</a:t>
            </a:r>
            <a:r>
              <a:rPr lang="eu-ES" sz="2400">
                <a:latin typeface="TIMES" charset="0"/>
              </a:rPr>
              <a:t> behar du izan</a:t>
            </a:r>
            <a:r>
              <a:rPr lang="eu-ES" sz="2800">
                <a:latin typeface="TIMES" charset="0"/>
              </a:rPr>
              <a:t>.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3.3 Azpiprogramen parametroak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>
                <a:latin typeface="TIMES" charset="0"/>
              </a:rPr>
              <a:t>Irteera-parametroak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52600"/>
            <a:ext cx="8232775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Horrelako parametroekin, emaitza bat baino gehiago duten azpiprogramak idatz ditzakegu </a:t>
            </a:r>
            <a:r>
              <a:rPr lang="eu-ES" sz="1800">
                <a:latin typeface="TIMES" charset="0"/>
              </a:rPr>
              <a:t>(funtzioek balio bakarra itzultzen dute)</a:t>
            </a:r>
            <a:endParaRPr lang="eu-ES" sz="2000">
              <a:latin typeface="Courier (PCL6)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endParaRPr lang="eu-ES" sz="2000">
              <a:latin typeface="Courier (PCL6)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algoritmo</a:t>
            </a:r>
            <a:r>
              <a:rPr lang="eu-ES" sz="1600">
                <a:latin typeface="Courier (PCL6)" charset="0"/>
              </a:rPr>
              <a:t> Zatiketa_Moztua 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u-ES" sz="1600">
                <a:latin typeface="Courier (PCL6)" charset="0"/>
              </a:rPr>
              <a:t>             (</a:t>
            </a:r>
            <a:r>
              <a:rPr lang="es-ES_tradnl" sz="1600">
                <a:latin typeface="Courier (PCL6)" charset="0"/>
              </a:rPr>
              <a:t>Zatikizun</a:t>
            </a:r>
            <a:r>
              <a:rPr lang="eu-ES" sz="1600">
                <a:latin typeface="Courier (PCL6)" charset="0"/>
              </a:rPr>
              <a:t>, </a:t>
            </a:r>
            <a:r>
              <a:rPr lang="es-ES_tradnl" sz="1600">
                <a:latin typeface="Courier (PCL6)" charset="0"/>
              </a:rPr>
              <a:t>Zatitzaile</a:t>
            </a:r>
            <a:r>
              <a:rPr lang="eu-ES" sz="1600">
                <a:latin typeface="Courier (PCL6)" charset="0"/>
              </a:rPr>
              <a:t>: </a:t>
            </a:r>
            <a:r>
              <a:rPr lang="eu-ES" sz="1600" b="1">
                <a:latin typeface="Courier (PCL6)" charset="0"/>
              </a:rPr>
              <a:t>datu</a:t>
            </a:r>
            <a:r>
              <a:rPr lang="eu-ES" sz="1600">
                <a:latin typeface="Courier (PCL6)" charset="0"/>
              </a:rPr>
              <a:t> Osoko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u-ES" sz="1600">
                <a:latin typeface="Courier (PCL6)" charset="0"/>
              </a:rPr>
              <a:t>              Zatidura, Hondarra: </a:t>
            </a:r>
            <a:r>
              <a:rPr lang="eu-ES" sz="1600" b="1">
                <a:latin typeface="Courier (PCL6)" charset="0"/>
              </a:rPr>
              <a:t>emaitza</a:t>
            </a:r>
            <a:r>
              <a:rPr lang="eu-ES" sz="1600">
                <a:latin typeface="Courier (PCL6)" charset="0"/>
              </a:rPr>
              <a:t> Osoko)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hasiera</a:t>
            </a:r>
            <a:endParaRPr lang="eu-ES" sz="1600">
              <a:latin typeface="Courier (PCL6)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u-ES" sz="1600">
                <a:latin typeface="Courier (PCL6)" charset="0"/>
              </a:rPr>
              <a:t>   Zatidura := </a:t>
            </a:r>
            <a:r>
              <a:rPr lang="es-ES_tradnl" sz="1600">
                <a:latin typeface="Courier (PCL6)" charset="0"/>
              </a:rPr>
              <a:t>Zatikizun</a:t>
            </a:r>
            <a:r>
              <a:rPr lang="eu-ES" sz="1600">
                <a:latin typeface="Courier (PCL6)" charset="0"/>
              </a:rPr>
              <a:t> / </a:t>
            </a:r>
            <a:r>
              <a:rPr lang="es-ES_tradnl" sz="1600">
                <a:latin typeface="Courier (PCL6)" charset="0"/>
              </a:rPr>
              <a:t>Zatitzaile</a:t>
            </a:r>
            <a:endParaRPr lang="eu-ES" sz="1600">
              <a:latin typeface="Courier (PCL6)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u-ES" sz="1600">
                <a:latin typeface="Courier (PCL6)" charset="0"/>
              </a:rPr>
              <a:t>   Hondarra := </a:t>
            </a:r>
            <a:r>
              <a:rPr lang="es-ES_tradnl" sz="1600">
                <a:latin typeface="Courier (PCL6)" charset="0"/>
              </a:rPr>
              <a:t>Zatikizun</a:t>
            </a:r>
            <a:r>
              <a:rPr lang="eu-ES" sz="1600">
                <a:latin typeface="Courier (PCL6)" charset="0"/>
              </a:rPr>
              <a:t> mod </a:t>
            </a:r>
            <a:r>
              <a:rPr lang="es-ES_tradnl" sz="1600">
                <a:latin typeface="Courier (PCL6)" charset="0"/>
              </a:rPr>
              <a:t>Zatitzaile</a:t>
            </a:r>
            <a:endParaRPr lang="eu-ES" sz="1600">
              <a:latin typeface="Courier (PCL6)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amaia</a:t>
            </a:r>
            <a:endParaRPr lang="eu-ES" sz="1600">
              <a:latin typeface="Courier (PCL6)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u-ES" sz="1800" i="1">
                <a:latin typeface="TIMES" charset="0"/>
              </a:rPr>
              <a:t>	Zatiketa_Moztua</a:t>
            </a:r>
            <a:r>
              <a:rPr lang="eu-ES" sz="1800">
                <a:latin typeface="TIMES" charset="0"/>
              </a:rPr>
              <a:t> prozedurak bi datu jasotzen ditu eta bi emaitza itzuliko ditu.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Parametro erreala aldagai bat izan beharko da. Adibidez: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>
                <a:latin typeface="Courier (PCL6)" charset="0"/>
              </a:rPr>
              <a:t>Zatiketa_Moztua (107, 7, N1, N2)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>
                <a:latin typeface="Courier (PCL6)" charset="0"/>
              </a:rPr>
              <a:t>Zatiketa_Moztua (107*33, 7, Z, H)</a:t>
            </a:r>
            <a:endParaRPr lang="eu-ES" sz="1800">
              <a:latin typeface="Courier (PCL6)" charset="0"/>
            </a:endParaRPr>
          </a:p>
          <a:p>
            <a:pPr>
              <a:lnSpc>
                <a:spcPct val="90000"/>
              </a:lnSpc>
            </a:pPr>
            <a:r>
              <a:rPr lang="eu-ES" sz="2000">
                <a:latin typeface="TIMES" charset="0"/>
              </a:rPr>
              <a:t>Parametroak aldagaiaren mota bera izan behar du</a:t>
            </a:r>
            <a:endParaRPr lang="eu-ES" sz="2000">
              <a:latin typeface="Courier (PCL6)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eu-ES" sz="2000">
              <a:latin typeface="TIMES" charset="0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3.3 Azpiprogramen parametroak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>
                <a:latin typeface="TIMES" charset="0"/>
              </a:rPr>
              <a:t>Sarrera-irteera parametroak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52600"/>
            <a:ext cx="8232775" cy="3962400"/>
          </a:xfrm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Prozedura batek parametro erreal moduan pasatutako aldagai bat </a:t>
            </a:r>
            <a:r>
              <a:rPr lang="eu-ES" sz="2000" i="1">
                <a:latin typeface="TIMES" charset="0"/>
              </a:rPr>
              <a:t>eguneratzeko erabiltzen dira</a:t>
            </a:r>
            <a:endParaRPr lang="eu-ES" sz="2000">
              <a:latin typeface="TIMES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Parametro errealaren balioa prozedurari pasatu, eguneratu eta, hau egin ondoren, balioa prozeduratik kanpo bueltatzea nahiko dugu.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Parametro-espezifikazioan, bi puntuen ondoren </a:t>
            </a:r>
            <a:r>
              <a:rPr lang="eu-ES" sz="2000" i="1"/>
              <a:t>datu-emaitza  </a:t>
            </a:r>
            <a:r>
              <a:rPr lang="eu-ES" sz="2000">
                <a:latin typeface="TIMES" charset="0"/>
              </a:rPr>
              <a:t>hitza idatziz zehazten da hau.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algoritmo</a:t>
            </a:r>
            <a:r>
              <a:rPr lang="eu-ES" sz="1600">
                <a:latin typeface="Courier (PCL6)" charset="0"/>
              </a:rPr>
              <a:t> Gehitu (Kont : </a:t>
            </a:r>
            <a:r>
              <a:rPr lang="eu-ES" sz="1600" b="1">
                <a:latin typeface="Courier New" pitchFamily="49" charset="0"/>
              </a:rPr>
              <a:t>datu emaitza</a:t>
            </a:r>
            <a:r>
              <a:rPr lang="eu-ES" sz="1600">
                <a:latin typeface="Courier (PCL6)" charset="0"/>
              </a:rPr>
              <a:t> Osokoa)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hasiera</a:t>
            </a:r>
            <a:r>
              <a:rPr lang="eu-ES" sz="1600">
                <a:latin typeface="Courier (PCL6)" charset="0"/>
              </a:rPr>
              <a:t/>
            </a:r>
            <a:br>
              <a:rPr lang="eu-ES" sz="1600">
                <a:latin typeface="Courier (PCL6)" charset="0"/>
              </a:rPr>
            </a:br>
            <a:r>
              <a:rPr lang="eu-ES" sz="1600">
                <a:latin typeface="Courier (PCL6)" charset="0"/>
              </a:rPr>
              <a:t>    Kont := Kont + 1;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>
                <a:latin typeface="Courier (PCL6)" charset="0"/>
              </a:rPr>
              <a:t>amaia</a:t>
            </a:r>
            <a:r>
              <a:rPr lang="eu-ES" sz="1600">
                <a:latin typeface="Courier (PCL6)" charset="0"/>
              </a:rPr>
              <a:t> Gehitu;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Horrela dei diezaiokegu prozedura honi:</a:t>
            </a:r>
            <a:endParaRPr lang="eu-ES" sz="2400">
              <a:latin typeface="TIMES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>
                <a:latin typeface="Courier (PCL6)" charset="0"/>
              </a:rPr>
              <a:t>Gehitu (N)</a:t>
            </a:r>
            <a:endParaRPr lang="eu-ES" sz="2000">
              <a:latin typeface="TIMES" charset="0"/>
            </a:endParaRP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3.3 Azpiprogramen parametroak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>
                <a:latin typeface="TIMES" charset="0"/>
              </a:rPr>
              <a:t>Sarrera-irteera parametroak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52600"/>
            <a:ext cx="8232775" cy="3962400"/>
          </a:xfrm>
          <a:noFill/>
          <a:ln/>
        </p:spPr>
        <p:txBody>
          <a:bodyPr lIns="90488" tIns="44450" rIns="90488" bIns="44450"/>
          <a:lstStyle/>
          <a:p>
            <a:pPr>
              <a:spcBef>
                <a:spcPts val="1200"/>
              </a:spcBef>
            </a:pPr>
            <a:r>
              <a:rPr lang="eu-ES" sz="2000">
                <a:latin typeface="TIMES" charset="0"/>
              </a:rPr>
              <a:t>Sarrera-irteera erako parametro formal bakoitzak prozedurako </a:t>
            </a:r>
            <a:r>
              <a:rPr lang="eu-ES" sz="2000" i="1">
                <a:latin typeface="TIMES" charset="0"/>
              </a:rPr>
              <a:t>barruko</a:t>
            </a:r>
            <a:r>
              <a:rPr lang="eu-ES" sz="2000">
                <a:latin typeface="TIMES" charset="0"/>
              </a:rPr>
              <a:t> </a:t>
            </a:r>
            <a:r>
              <a:rPr lang="eu-ES" sz="2000" i="1">
                <a:latin typeface="TIMES" charset="0"/>
              </a:rPr>
              <a:t>aldagai </a:t>
            </a:r>
            <a:r>
              <a:rPr lang="eu-ES" sz="2000">
                <a:latin typeface="TIMES" charset="0"/>
              </a:rPr>
              <a:t>baten moduan jokatzen du. </a:t>
            </a:r>
          </a:p>
          <a:p>
            <a:pPr>
              <a:spcBef>
                <a:spcPts val="1200"/>
              </a:spcBef>
            </a:pPr>
            <a:r>
              <a:rPr lang="eu-ES" sz="2000">
                <a:latin typeface="TIMES" charset="0"/>
              </a:rPr>
              <a:t>Prozedura-gorputzean sartzean, aldagai lokalaren balioa berari dagokion parametro errealaren balioa da. Prozedura-gorputza egikaritzen ari den bitartean honi esleitzen zaion edozein balio, dagokion parametro errealari ere pasatuko zaio. </a:t>
            </a:r>
          </a:p>
          <a:p>
            <a:pPr>
              <a:spcBef>
                <a:spcPts val="1200"/>
              </a:spcBef>
            </a:pPr>
            <a:r>
              <a:rPr lang="eu-ES" sz="2000">
                <a:latin typeface="TIMES" charset="0"/>
              </a:rPr>
              <a:t>Irteera-parametroekin bezala, parametro errealak parametro formalaren mota bereko </a:t>
            </a:r>
            <a:r>
              <a:rPr lang="eu-ES" sz="2000" u="sng">
                <a:latin typeface="TIMES" charset="0"/>
              </a:rPr>
              <a:t>aldagaia</a:t>
            </a:r>
            <a:r>
              <a:rPr lang="eu-ES" sz="2000">
                <a:latin typeface="TIMES" charset="0"/>
              </a:rPr>
              <a:t> behar du izan</a:t>
            </a:r>
            <a:r>
              <a:rPr lang="eu-ES" sz="2400">
                <a:latin typeface="TIMES" charset="0"/>
              </a:rPr>
              <a:t>.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3.3 Azpiprogramen parametroak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>
                <a:latin typeface="TIMES" charset="0"/>
              </a:rPr>
              <a:t>Funtzioen parametroak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52600"/>
            <a:ext cx="8232775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u-ES" sz="2400">
                <a:latin typeface="TIMES" charset="0"/>
              </a:rPr>
              <a:t>Funtzioek sarrera-parametroak bakarrik eduki ditzakete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u-ES" sz="2400">
                <a:latin typeface="TIMES" charset="0"/>
              </a:rPr>
              <a:t>Honek arrazoi on bat du: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irteera- edo sarrera-irteera erako parametroa duen funtzio batek, deitzen zaionean, bere barrukoa ez den aldagai baten balioa alda dezake.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u-ES" sz="2400">
                <a:latin typeface="TIMES" charset="0"/>
              </a:rPr>
              <a:t>Horrelako fenomenoari </a:t>
            </a:r>
            <a:r>
              <a:rPr lang="eu-ES" sz="2400" i="1">
                <a:latin typeface="TIMES" charset="0"/>
              </a:rPr>
              <a:t>albo-ondorio</a:t>
            </a:r>
            <a:r>
              <a:rPr lang="eu-ES" sz="2400">
                <a:latin typeface="TIMES" charset="0"/>
              </a:rPr>
              <a:t> deritzo.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u-ES" sz="2400">
                <a:latin typeface="TIMES" charset="0"/>
              </a:rPr>
              <a:t>Funtzioetan, albo-ondorio hauek ez dira gomendagarriak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u-ES" sz="2400">
                <a:latin typeface="TIMES" charset="0"/>
              </a:rPr>
              <a:t>Funtzioak balio bat itzuli behar du, ... eta kito!</a:t>
            </a:r>
            <a:br>
              <a:rPr lang="eu-ES" sz="2400">
                <a:latin typeface="TIMES" charset="0"/>
              </a:rPr>
            </a:br>
            <a:r>
              <a:rPr lang="eu-ES" sz="2400">
                <a:latin typeface="TIMES" charset="0"/>
              </a:rPr>
              <a:t>hori kalkulatzean besterik aldatzen badu algoritmoen irakurgarritasuna zailtzen dute-eta .</a:t>
            </a:r>
            <a:endParaRPr lang="eu-ES">
              <a:latin typeface="TIMES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u-ES" sz="2000">
              <a:latin typeface="TIMES" charset="0"/>
            </a:endParaRP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3.3 Azpiprogramen parametroak</a:t>
            </a:r>
            <a:endParaRPr lang="en-US" sz="10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u-ES">
                <a:latin typeface="TIMES" charset="0"/>
              </a:rPr>
              <a:t>Parametro formalak eta errealak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52600"/>
            <a:ext cx="8232775" cy="3962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u-ES" sz="2000">
                <a:latin typeface="TIMES" charset="0"/>
              </a:rPr>
              <a:t>Azpiprograma‑dei batean, parametro formal bakoitzeko parametro erreal bat egon behar d</a:t>
            </a:r>
            <a:r>
              <a:rPr lang="es-ES_tradnl" sz="2000">
                <a:latin typeface="TIMES" charset="0"/>
              </a:rPr>
              <a:t>a.</a:t>
            </a:r>
            <a:r>
              <a:rPr lang="eu-ES" sz="2000">
                <a:latin typeface="TIMES" charset="0"/>
              </a:rPr>
              <a:t> </a:t>
            </a:r>
            <a:endParaRPr lang="es-ES_tradnl" sz="2000">
              <a:latin typeface="TIMES" charset="0"/>
            </a:endParaRPr>
          </a:p>
          <a:p>
            <a:pPr algn="just">
              <a:lnSpc>
                <a:spcPct val="90000"/>
              </a:lnSpc>
            </a:pPr>
            <a:r>
              <a:rPr lang="es-ES_tradnl" sz="2000">
                <a:latin typeface="TIMES" charset="0"/>
              </a:rPr>
              <a:t>P</a:t>
            </a:r>
            <a:r>
              <a:rPr lang="eu-ES" sz="2000">
                <a:latin typeface="TIMES" charset="0"/>
              </a:rPr>
              <a:t>arametro errealak posizioaren arabera parekatuko dira parametro formalekin. </a:t>
            </a:r>
            <a:endParaRPr lang="es-ES_tradnl" sz="2000">
              <a:latin typeface="TIMES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s-ES_tradnl" sz="2000">
                <a:latin typeface="Courier New" pitchFamily="49" charset="0"/>
              </a:rPr>
              <a:t>Zatiketa_Moztua ( 98, 4, Z, H)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s-ES_tradnl" sz="2000">
                <a:latin typeface="Courier New" pitchFamily="49" charset="0"/>
              </a:rPr>
              <a:t>Zatiketa_Moztua ( N, I-1, Z, H)</a:t>
            </a:r>
          </a:p>
          <a:p>
            <a:pPr algn="just">
              <a:lnSpc>
                <a:spcPct val="90000"/>
              </a:lnSpc>
            </a:pPr>
            <a:r>
              <a:rPr lang="es-ES_tradnl" sz="2000">
                <a:latin typeface="TIMES" charset="0"/>
              </a:rPr>
              <a:t>Edo ordena diferente izan daiteke baina orduan parametro formal bakoitzari zein parametro erreal dagokion zehaztu behar da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u-ES" sz="1800">
                <a:latin typeface="Courier New" pitchFamily="49" charset="0"/>
              </a:rPr>
              <a:t>Zatiketa_Moztua (</a:t>
            </a:r>
            <a:r>
              <a:rPr lang="es-ES_tradnl" sz="1800">
                <a:latin typeface="Courier New" pitchFamily="49" charset="0"/>
              </a:rPr>
              <a:t>Zatikizun =&gt; 98</a:t>
            </a:r>
            <a:r>
              <a:rPr lang="eu-ES" sz="1800">
                <a:latin typeface="Courier New" pitchFamily="49" charset="0"/>
              </a:rPr>
              <a:t>, </a:t>
            </a:r>
            <a:r>
              <a:rPr lang="es-ES_tradnl" sz="1800">
                <a:latin typeface="Courier New" pitchFamily="49" charset="0"/>
              </a:rPr>
              <a:t>Zatitzaile=&gt; 4,</a:t>
            </a:r>
            <a:endParaRPr lang="eu-ES" sz="1800">
              <a:latin typeface="Courier New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u-ES" sz="1600">
                <a:latin typeface="Courier New" pitchFamily="49" charset="0"/>
              </a:rPr>
              <a:t>              </a:t>
            </a:r>
            <a:r>
              <a:rPr lang="es-ES_tradnl" sz="1600">
                <a:latin typeface="Courier New" pitchFamily="49" charset="0"/>
              </a:rPr>
              <a:t> </a:t>
            </a:r>
            <a:r>
              <a:rPr lang="eu-ES" sz="1600">
                <a:latin typeface="Courier New" pitchFamily="49" charset="0"/>
              </a:rPr>
              <a:t>Hondarra</a:t>
            </a:r>
            <a:r>
              <a:rPr lang="es-ES_tradnl" sz="1600">
                <a:latin typeface="Courier New" pitchFamily="49" charset="0"/>
              </a:rPr>
              <a:t> =&gt; H, </a:t>
            </a:r>
            <a:r>
              <a:rPr lang="eu-ES" sz="1600">
                <a:latin typeface="Courier New" pitchFamily="49" charset="0"/>
              </a:rPr>
              <a:t>Zatidura</a:t>
            </a:r>
            <a:r>
              <a:rPr lang="es-ES_tradnl" sz="1600">
                <a:latin typeface="Courier New" pitchFamily="49" charset="0"/>
              </a:rPr>
              <a:t>=&gt; Z</a:t>
            </a:r>
            <a:r>
              <a:rPr lang="eu-ES" sz="1600">
                <a:latin typeface="Courier New" pitchFamily="49" charset="0"/>
              </a:rPr>
              <a:t>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u-ES" sz="1800">
                <a:latin typeface="Courier New" pitchFamily="49" charset="0"/>
              </a:rPr>
              <a:t>Zatiketa_Moztua (Hondarra</a:t>
            </a:r>
            <a:r>
              <a:rPr lang="es-ES_tradnl" sz="1800">
                <a:latin typeface="Courier New" pitchFamily="49" charset="0"/>
              </a:rPr>
              <a:t> =&gt; H, </a:t>
            </a:r>
            <a:r>
              <a:rPr lang="eu-ES" sz="1800">
                <a:latin typeface="Courier New" pitchFamily="49" charset="0"/>
              </a:rPr>
              <a:t>Zatidura</a:t>
            </a:r>
            <a:r>
              <a:rPr lang="es-ES_tradnl" sz="1800">
                <a:latin typeface="Courier New" pitchFamily="49" charset="0"/>
              </a:rPr>
              <a:t>=&gt; Z,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s-ES_tradnl" sz="1800">
                <a:latin typeface="Courier New" pitchFamily="49" charset="0"/>
              </a:rPr>
              <a:t>                 Zatikizun =&gt; N</a:t>
            </a:r>
            <a:r>
              <a:rPr lang="eu-ES" sz="1800">
                <a:latin typeface="Courier New" pitchFamily="49" charset="0"/>
              </a:rPr>
              <a:t>, </a:t>
            </a:r>
            <a:r>
              <a:rPr lang="es-ES_tradnl" sz="1800">
                <a:latin typeface="Courier New" pitchFamily="49" charset="0"/>
              </a:rPr>
              <a:t>Zatitzaile=&gt; I-1)</a:t>
            </a:r>
            <a:endParaRPr lang="eu-ES" sz="1800">
              <a:latin typeface="Courier New" pitchFamily="49" charset="0"/>
            </a:endParaRPr>
          </a:p>
          <a:p>
            <a:pPr lvl="2">
              <a:lnSpc>
                <a:spcPct val="70000"/>
              </a:lnSpc>
              <a:buFontTx/>
              <a:buNone/>
            </a:pPr>
            <a:r>
              <a:rPr lang="eu-ES" sz="1400">
                <a:latin typeface="Courier New" pitchFamily="49" charset="0"/>
              </a:rPr>
              <a:t>)</a:t>
            </a:r>
          </a:p>
          <a:p>
            <a:pPr algn="just">
              <a:lnSpc>
                <a:spcPct val="90000"/>
              </a:lnSpc>
            </a:pPr>
            <a:endParaRPr lang="eu-ES" sz="2000">
              <a:latin typeface="Courier New" pitchFamily="49" charset="0"/>
            </a:endParaRP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4114800" y="6248400"/>
            <a:ext cx="27432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3.3 Azpiprogramen parametroak</a:t>
            </a:r>
            <a:endParaRPr 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 dirty="0"/>
              <a:t>Beheranzko diseinua. Sarrera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 sz="3600" i="1" dirty="0" smtClean="0">
                <a:solidFill>
                  <a:srgbClr val="FF0000"/>
                </a:solidFill>
                <a:latin typeface="TIMES" charset="0"/>
              </a:rPr>
              <a:t>“banandu eta irabazi”</a:t>
            </a:r>
          </a:p>
          <a:p>
            <a:r>
              <a:rPr lang="eu-ES" sz="2400" dirty="0" smtClean="0">
                <a:latin typeface="TIMES" charset="0"/>
              </a:rPr>
              <a:t>Saia </a:t>
            </a:r>
            <a:r>
              <a:rPr lang="eu-ES" sz="2400" dirty="0">
                <a:latin typeface="TIMES" charset="0"/>
              </a:rPr>
              <a:t>zaitez </a:t>
            </a:r>
            <a:r>
              <a:rPr lang="eu-ES" sz="2400" dirty="0" smtClean="0">
                <a:latin typeface="TIMES" charset="0"/>
              </a:rPr>
              <a:t>beti </a:t>
            </a:r>
            <a:r>
              <a:rPr lang="eu-ES" sz="2400" b="1" dirty="0" smtClean="0">
                <a:latin typeface="TIMES" charset="0"/>
              </a:rPr>
              <a:t>problema </a:t>
            </a:r>
            <a:r>
              <a:rPr lang="eu-ES" sz="2400" b="1" dirty="0">
                <a:latin typeface="TIMES" charset="0"/>
              </a:rPr>
              <a:t>nagusia </a:t>
            </a:r>
            <a:r>
              <a:rPr lang="eu-ES" sz="2400" b="1" dirty="0" smtClean="0">
                <a:latin typeface="TIMES" charset="0"/>
              </a:rPr>
              <a:t>azpi-problema </a:t>
            </a:r>
            <a:r>
              <a:rPr lang="eu-ES" sz="2400" b="1" dirty="0">
                <a:latin typeface="TIMES" charset="0"/>
              </a:rPr>
              <a:t>errazagotan </a:t>
            </a:r>
            <a:r>
              <a:rPr lang="eu-ES" sz="2400" b="1" dirty="0" smtClean="0">
                <a:latin typeface="TIMES" charset="0"/>
              </a:rPr>
              <a:t>banatzen</a:t>
            </a:r>
            <a:endParaRPr lang="eu-ES" sz="2400" dirty="0">
              <a:latin typeface="TIMES" charset="0"/>
            </a:endParaRPr>
          </a:p>
          <a:p>
            <a:r>
              <a:rPr lang="eu-ES" sz="2400" dirty="0">
                <a:latin typeface="TIMES" charset="0"/>
              </a:rPr>
              <a:t>Azpiprogramek zati askeez osatutako programa bat eraikitzeko balio dute, non azpiprograma bakoitzak xede bakun bat izango duen. </a:t>
            </a:r>
          </a:p>
          <a:p>
            <a:r>
              <a:rPr lang="eu-ES" sz="2400" dirty="0">
                <a:latin typeface="TIMES" charset="0"/>
              </a:rPr>
              <a:t>Horrela programa luze baten eraikuntza asko errazten da azpiprograma bakoitza bereizita idatz eta azter baitaiteke.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4114800" y="6248400"/>
            <a:ext cx="1828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3.1 Beheranzko diseinuaSarrera</a:t>
            </a:r>
            <a:endParaRPr lang="en-US" sz="10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u-ES">
                <a:latin typeface="TIMES" charset="0"/>
              </a:rPr>
              <a:t>Azpiprogramen zehaztapena: aurrebaldintza eta postbaldintza</a:t>
            </a:r>
            <a:endParaRPr lang="eu-E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44958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u-ES" sz="2400">
                <a:latin typeface="TIMES" charset="0"/>
              </a:rPr>
              <a:t>	</a:t>
            </a:r>
            <a:r>
              <a:rPr lang="eu-ES">
                <a:latin typeface="TIMES" charset="0"/>
              </a:rPr>
              <a:t> </a:t>
            </a:r>
          </a:p>
          <a:p>
            <a:pPr lvl="1">
              <a:buFontTx/>
              <a:buNone/>
            </a:pPr>
            <a:endParaRPr lang="eu-ES" sz="1800" b="1">
              <a:latin typeface="Courier (PCL6)" charset="0"/>
            </a:endParaRPr>
          </a:p>
          <a:p>
            <a:r>
              <a:rPr lang="eu-ES" sz="2400"/>
              <a:t>Zehaztapena oso inportantea da azpiprogramen definizioetan.</a:t>
            </a:r>
            <a:endParaRPr lang="eu-ES" sz="2000">
              <a:latin typeface="Courier (PCL6)" charset="0"/>
            </a:endParaRPr>
          </a:p>
          <a:p>
            <a:r>
              <a:rPr lang="eu-ES" sz="2400">
                <a:latin typeface="TIMES" charset="0"/>
              </a:rPr>
              <a:t>Azpiprogramaren erabiltzaileak moduluak </a:t>
            </a:r>
            <a:r>
              <a:rPr lang="eu-ES" sz="2400" i="1">
                <a:latin typeface="TIMES" charset="0"/>
              </a:rPr>
              <a:t>zer</a:t>
            </a:r>
            <a:r>
              <a:rPr lang="eu-ES" sz="2400">
                <a:latin typeface="TIMES" charset="0"/>
              </a:rPr>
              <a:t> egiten duen bakarrik jakin behar du. </a:t>
            </a:r>
          </a:p>
          <a:p>
            <a:pPr lvl="1">
              <a:buFontTx/>
              <a:buNone/>
            </a:pPr>
            <a:r>
              <a:rPr lang="eu-ES" sz="2000">
                <a:latin typeface="TIMES" charset="0"/>
              </a:rPr>
              <a:t>Nahikoa izango zaio azpiprogramaren burukoa eta zehaztapena</a:t>
            </a:r>
          </a:p>
          <a:p>
            <a:r>
              <a:rPr lang="eu-ES" sz="2400">
                <a:latin typeface="TIMES" charset="0"/>
              </a:rPr>
              <a:t>Zehaztapenean ez ditugu berriro errepikatzen zeintzuk diren parametroak eta beren motak. </a:t>
            </a:r>
          </a:p>
          <a:p>
            <a:pPr>
              <a:buFontTx/>
              <a:buNone/>
            </a:pPr>
            <a:r>
              <a:rPr lang="eu-ES" sz="2400">
                <a:latin typeface="TIMES" charset="0"/>
              </a:rPr>
              <a:t>	Bakarrik zehazten da zeintzuk diren betetzen dituzten propietateak</a:t>
            </a:r>
            <a:endParaRPr lang="eu-ES" sz="2000" b="1">
              <a:latin typeface="Courier (PCL6)" charset="0"/>
            </a:endParaRPr>
          </a:p>
          <a:p>
            <a:pPr lvl="1">
              <a:buFontTx/>
              <a:buNone/>
            </a:pPr>
            <a:endParaRPr lang="eu-ES" sz="1800" b="1">
              <a:latin typeface="Courier (PCL6)" charset="0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429000" y="6248400"/>
            <a:ext cx="3733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3.4 Azpiprogramen zehaztapena: aurrebaldintza eta postbaldintza</a:t>
            </a:r>
            <a:endParaRPr lang="en-US" sz="10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20100" cy="1143000"/>
          </a:xfrm>
          <a:noFill/>
          <a:ln/>
        </p:spPr>
        <p:txBody>
          <a:bodyPr lIns="90488" tIns="44450" rIns="90488" bIns="44450"/>
          <a:lstStyle/>
          <a:p>
            <a:r>
              <a:rPr lang="eu-ES" sz="3200"/>
              <a:t>Adibidea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8232775" cy="3668713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u-ES" sz="2400">
                <a:latin typeface="TIMES" charset="0"/>
              </a:rPr>
              <a:t>	</a:t>
            </a:r>
          </a:p>
          <a:p>
            <a:pPr>
              <a:buFontTx/>
              <a:buNone/>
            </a:pPr>
            <a:endParaRPr lang="eu-ES" sz="2400">
              <a:latin typeface="TIMES" charset="0"/>
            </a:endParaRPr>
          </a:p>
          <a:p>
            <a:pPr>
              <a:buFontTx/>
              <a:buNone/>
            </a:pPr>
            <a:r>
              <a:rPr lang="be-BY" sz="1600" b="1">
                <a:latin typeface="Courier (PCL6)" charset="0"/>
              </a:rPr>
              <a:t>funtzio</a:t>
            </a:r>
            <a:r>
              <a:rPr lang="be-BY" sz="1600">
                <a:latin typeface="Courier (PCL6)" charset="0"/>
              </a:rPr>
              <a:t> Alfabetikoa (Kar : Karaketere) </a:t>
            </a:r>
            <a:r>
              <a:rPr lang="be-BY" sz="1600" b="1">
                <a:latin typeface="Courier (PCL6)" charset="0"/>
              </a:rPr>
              <a:t>itzuli</a:t>
            </a:r>
            <a:r>
              <a:rPr lang="be-BY" sz="1600">
                <a:latin typeface="Courier (PCL6)" charset="0"/>
              </a:rPr>
              <a:t> Boolearra </a:t>
            </a:r>
          </a:p>
          <a:p>
            <a:pPr lvl="1">
              <a:buFontTx/>
              <a:buNone/>
            </a:pPr>
            <a:r>
              <a:rPr lang="be-BY" sz="1600">
                <a:latin typeface="Courier (PCL6)" charset="0"/>
              </a:rPr>
              <a:t>--</a:t>
            </a:r>
            <a:r>
              <a:rPr lang="be-BY" sz="1600" b="1">
                <a:latin typeface="Courier (PCL6)" charset="0"/>
              </a:rPr>
              <a:t>Aurrebaldintza</a:t>
            </a:r>
            <a:r>
              <a:rPr lang="be-BY" sz="1600">
                <a:latin typeface="Courier (PCL6)" charset="0"/>
              </a:rPr>
              <a:t>: </a:t>
            </a:r>
          </a:p>
          <a:p>
            <a:pPr lvl="1">
              <a:buFontTx/>
              <a:buNone/>
            </a:pPr>
            <a:r>
              <a:rPr lang="be-BY" sz="1600">
                <a:latin typeface="Courier (PCL6)" charset="0"/>
              </a:rPr>
              <a:t>--</a:t>
            </a:r>
            <a:r>
              <a:rPr lang="be-BY" sz="1600" b="1">
                <a:latin typeface="Courier (PCL6)" charset="0"/>
              </a:rPr>
              <a:t>Postbaldintza</a:t>
            </a:r>
            <a:r>
              <a:rPr lang="be-BY" sz="1600">
                <a:latin typeface="Courier (PCL6)" charset="0"/>
              </a:rPr>
              <a:t>: itzultzen du egiazkoa </a:t>
            </a:r>
            <a:r>
              <a:rPr lang="be-BY" sz="1600" i="1">
                <a:latin typeface="Courier (PCL6)" charset="0"/>
              </a:rPr>
              <a:t>Kar</a:t>
            </a:r>
            <a:r>
              <a:rPr lang="be-BY" sz="1600">
                <a:latin typeface="Courier (PCL6)" charset="0"/>
              </a:rPr>
              <a:t> letra bada</a:t>
            </a:r>
          </a:p>
          <a:p>
            <a:pPr lvl="1">
              <a:buFontTx/>
              <a:buNone/>
            </a:pPr>
            <a:r>
              <a:rPr lang="be-BY" sz="1600">
                <a:latin typeface="Courier (PCL6)" charset="0"/>
              </a:rPr>
              <a:t>                 bestela faltsua</a:t>
            </a:r>
            <a:endParaRPr lang="eu-ES" sz="1600" b="1">
              <a:latin typeface="Courier (PCL6)" charset="0"/>
            </a:endParaRPr>
          </a:p>
          <a:p>
            <a:pPr lvl="1">
              <a:buFontTx/>
              <a:buNone/>
            </a:pPr>
            <a:endParaRPr lang="eu-ES" sz="1600" b="1">
              <a:latin typeface="Courier (PCL6)" charset="0"/>
            </a:endParaRPr>
          </a:p>
          <a:p>
            <a:pPr>
              <a:buFontTx/>
              <a:buNone/>
            </a:pPr>
            <a:endParaRPr lang="eu-ES" sz="1600" b="1">
              <a:latin typeface="Courier (PCL6)" charset="0"/>
            </a:endParaRPr>
          </a:p>
          <a:p>
            <a:pPr>
              <a:buFontTx/>
              <a:buNone/>
            </a:pPr>
            <a:r>
              <a:rPr lang="eu-ES" sz="1600" b="1">
                <a:latin typeface="Courier (PCL6)" charset="0"/>
              </a:rPr>
              <a:t>algoritmo</a:t>
            </a:r>
            <a:r>
              <a:rPr lang="eu-ES" sz="1600">
                <a:latin typeface="Courier (PCL6)" charset="0"/>
              </a:rPr>
              <a:t> Zuriuneak_Idatzi (Zuriune_Kop : Osoko)</a:t>
            </a:r>
          </a:p>
          <a:p>
            <a:pPr lvl="1">
              <a:buFontTx/>
              <a:buNone/>
            </a:pPr>
            <a:r>
              <a:rPr lang="be-BY" sz="1600">
                <a:latin typeface="Courier (PCL6)" charset="0"/>
              </a:rPr>
              <a:t>--</a:t>
            </a:r>
            <a:r>
              <a:rPr lang="be-BY" sz="1600" b="1">
                <a:latin typeface="Courier (PCL6)" charset="0"/>
              </a:rPr>
              <a:t>Aurrebaldintza</a:t>
            </a:r>
            <a:r>
              <a:rPr lang="be-BY" sz="1600">
                <a:latin typeface="Courier (PCL6)" charset="0"/>
              </a:rPr>
              <a:t>: </a:t>
            </a:r>
            <a:r>
              <a:rPr lang="eu-ES" sz="1600">
                <a:latin typeface="Courier (PCL6)" charset="0"/>
              </a:rPr>
              <a:t>Zuriune_Kop &gt;= 0</a:t>
            </a:r>
          </a:p>
          <a:p>
            <a:pPr lvl="1">
              <a:buFontTx/>
              <a:buNone/>
            </a:pPr>
            <a:r>
              <a:rPr lang="be-BY" sz="1600">
                <a:latin typeface="Courier (PCL6)" charset="0"/>
              </a:rPr>
              <a:t>--</a:t>
            </a:r>
            <a:r>
              <a:rPr lang="be-BY" sz="1600" b="1">
                <a:latin typeface="Courier (PCL6)" charset="0"/>
              </a:rPr>
              <a:t>Postbaldintza</a:t>
            </a:r>
            <a:r>
              <a:rPr lang="be-BY" sz="1600">
                <a:latin typeface="Courier (PCL6)" charset="0"/>
              </a:rPr>
              <a:t>: idatzi dira </a:t>
            </a:r>
            <a:r>
              <a:rPr lang="eu-ES" sz="1600" i="1">
                <a:latin typeface="Courier (PCL6)" charset="0"/>
              </a:rPr>
              <a:t>Zuriune_Kop</a:t>
            </a:r>
            <a:r>
              <a:rPr lang="eu-ES" sz="1600">
                <a:latin typeface="Courier (PCL6)" charset="0"/>
              </a:rPr>
              <a:t> zuriune</a:t>
            </a:r>
          </a:p>
        </p:txBody>
      </p:sp>
      <p:sp>
        <p:nvSpPr>
          <p:cNvPr id="189444" name="Line 4"/>
          <p:cNvSpPr>
            <a:spLocks noChangeShapeType="1"/>
          </p:cNvSpPr>
          <p:nvPr/>
        </p:nvSpPr>
        <p:spPr bwMode="auto">
          <a:xfrm>
            <a:off x="1066800" y="4038600"/>
            <a:ext cx="775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3429000" y="6248400"/>
            <a:ext cx="3733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3.4 Azpiprogramen zehaztapena: aurrebaldintza eta postbaldintza</a:t>
            </a:r>
            <a:endParaRPr lang="en-US" sz="10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>
                <a:latin typeface="TIMES" charset="0"/>
              </a:rPr>
              <a:t>Aldagaien esparrua eta ikusgarritasuna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u-ES" sz="2800"/>
              <a:t>Aldagai baten </a:t>
            </a:r>
            <a:r>
              <a:rPr lang="eu-ES" sz="2800" b="1"/>
              <a:t>esparrua</a:t>
            </a:r>
            <a:r>
              <a:rPr lang="eu-ES" sz="2800"/>
              <a:t>: non erabil daitekeen aldagai hori algoritmo(edo programa) multzo batean.</a:t>
            </a:r>
          </a:p>
          <a:p>
            <a:r>
              <a:rPr lang="eu-ES" sz="2800"/>
              <a:t>Aldagai bat bere esparruko puntuetan </a:t>
            </a:r>
            <a:r>
              <a:rPr lang="eu-ES" sz="2800" b="1"/>
              <a:t>ikusgarri</a:t>
            </a:r>
            <a:r>
              <a:rPr lang="eu-ES" sz="2800"/>
              <a:t> dela esaten dugu</a:t>
            </a:r>
          </a:p>
          <a:p>
            <a:r>
              <a:rPr lang="eu-ES" sz="2800"/>
              <a:t>Hasteko, gure algoritmoetan </a:t>
            </a:r>
            <a:r>
              <a:rPr lang="eu-ES" sz="2800" b="1"/>
              <a:t>aldagaiaren esparrua azpiprogramarena da</a:t>
            </a:r>
            <a:r>
              <a:rPr lang="eu-ES" sz="2800"/>
              <a:t>, alegia, aldagaia bere barruan erazagututa duen azpiprogramarena</a:t>
            </a:r>
          </a:p>
          <a:p>
            <a:r>
              <a:rPr lang="eu-ES" sz="2400"/>
              <a:t>Geroago esparruaren definizio osatuago bat</a:t>
            </a:r>
            <a:r>
              <a:rPr lang="eu-ES" sz="2800"/>
              <a:t> </a:t>
            </a:r>
            <a:r>
              <a:rPr lang="eu-ES" sz="2400"/>
              <a:t>ikusiko dugu 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3429000" y="6248400"/>
            <a:ext cx="28194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3.5 Aldagaien esparrua eta ikusgarritasuna</a:t>
            </a:r>
            <a:endParaRPr lang="en-US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Programazio-estiloa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752600"/>
            <a:ext cx="8420100" cy="3810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Azpiprogramek izenak ematen dizkiete programen zatiei. Azpiprogramentzako (eta objektu eta datu-motak moduko hainbat entitateentzako) izen zentzudunak aukeratuz gero, programa "testu" gisa irakur daiteke.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Azpiprogramarentzat izen egokia aukeratzea errazagoa da, moduluak xede bakun eta sinpleren bat baldin badu.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u-ES" sz="2000">
                <a:latin typeface="TIMES" charset="0"/>
              </a:rPr>
              <a:t>Azpiprograma bati toki desberdin askotatik dei dakioke, nahi izanez gero parametro erreal desberdinekin. Honek programa-testuaren bikoizte aspergarria (eta errore-sortzailea) ekiditen du</a:t>
            </a:r>
            <a:r>
              <a:rPr lang="es-ES_tradnl" sz="2000">
                <a:latin typeface="TIMES" charset="0"/>
              </a:rPr>
              <a:t>.</a:t>
            </a:r>
            <a:endParaRPr lang="eu-ES" sz="2000">
              <a:latin typeface="TIMES" charset="0"/>
            </a:endParaRP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3429000" y="6248400"/>
            <a:ext cx="28194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3.6 Azpiprogramak eta programazio estiloa</a:t>
            </a:r>
            <a:endParaRPr lang="en-US" sz="10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Programazio-estiloa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52600"/>
            <a:ext cx="8232775" cy="3962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u-ES" sz="2400">
                <a:latin typeface="TIMES" charset="0"/>
              </a:rPr>
              <a:t>Erraza da azpiprograma-gorputzaren bertsio bat beste batekin ordezkatzea. Azpiprogramaren </a:t>
            </a:r>
            <a:r>
              <a:rPr lang="eu-ES" sz="2400" i="1">
                <a:latin typeface="TIMES" charset="0"/>
              </a:rPr>
              <a:t>erazagupena</a:t>
            </a:r>
            <a:r>
              <a:rPr lang="eu-ES" sz="2400">
                <a:latin typeface="TIMES" charset="0"/>
              </a:rPr>
              <a:t> aldatzen ez den bitartean,</a:t>
            </a:r>
            <a:r>
              <a:rPr lang="es-ES_tradnl" sz="2400">
                <a:latin typeface="TIMES" charset="0"/>
              </a:rPr>
              <a:t> </a:t>
            </a:r>
            <a:r>
              <a:rPr lang="eu-ES" sz="2400">
                <a:latin typeface="TIMES" charset="0"/>
              </a:rPr>
              <a:t>programaren</a:t>
            </a:r>
            <a:r>
              <a:rPr lang="eu-ES" sz="2400"/>
              <a:t> </a:t>
            </a:r>
            <a:r>
              <a:rPr lang="eu-ES" sz="2400">
                <a:latin typeface="TIMES" charset="0"/>
              </a:rPr>
              <a:t> gainerako</a:t>
            </a:r>
            <a:r>
              <a:rPr lang="es-ES_tradnl" sz="2400">
                <a:latin typeface="TIMES" charset="0"/>
              </a:rPr>
              <a:t> </a:t>
            </a:r>
            <a:r>
              <a:rPr lang="eu-ES" sz="2400">
                <a:latin typeface="TIMES" charset="0"/>
              </a:rPr>
              <a:t>zatiek ez dira aldatu beharrik</a:t>
            </a:r>
            <a:endParaRPr lang="es-ES_tradnl" sz="2400"/>
          </a:p>
          <a:p>
            <a:r>
              <a:rPr lang="eu-ES" sz="2400"/>
              <a:t>Iruzkinak lasai erabil itzazu programaren funtzioa adierazi eta zati bakoitzaren funtzionamendua esplikatzeko. </a:t>
            </a:r>
          </a:p>
          <a:p>
            <a:pPr lvl="1"/>
            <a:r>
              <a:rPr lang="eu-ES" sz="1800"/>
              <a:t>Iruzkinak adan:  "--" ondoren lerro bukaeraraino</a:t>
            </a:r>
          </a:p>
          <a:p>
            <a:r>
              <a:rPr lang="eu-ES" sz="2400"/>
              <a:t>Identifikadore ahalik eta deskriptiboenak aukera itzazu. </a:t>
            </a:r>
          </a:p>
          <a:p>
            <a:pPr lvl="1"/>
            <a:r>
              <a:rPr lang="eu-ES" sz="2000"/>
              <a:t>Erabil maiuskulak edo minuskulak </a:t>
            </a:r>
          </a:p>
          <a:p>
            <a:pPr lvl="1"/>
            <a:r>
              <a:rPr lang="eu-ES" sz="1800"/>
              <a:t>baina beti era berean!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429000" y="6248400"/>
            <a:ext cx="28194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3.6 Azpiprogramak eta programazio estiloa</a:t>
            </a:r>
            <a:endParaRPr lang="en-US" sz="10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Beheranzko diseinua. Sarrera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0488" tIns="44450" rIns="90488" bIns="44450"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u-ES" sz="2400" dirty="0">
                <a:latin typeface="TIMES" charset="0"/>
              </a:rPr>
              <a:t>Azpiprograma bat, </a:t>
            </a:r>
            <a:r>
              <a:rPr lang="eu-ES" sz="2400" i="1" dirty="0">
                <a:solidFill>
                  <a:srgbClr val="FF0000"/>
                </a:solidFill>
                <a:latin typeface="TIMES" charset="0"/>
              </a:rPr>
              <a:t>nola</a:t>
            </a:r>
            <a:r>
              <a:rPr lang="eu-ES" sz="2400" dirty="0">
                <a:latin typeface="TIMES" charset="0"/>
              </a:rPr>
              <a:t> funtzionatzen duen jakin gabe izan daiteke </a:t>
            </a:r>
            <a:r>
              <a:rPr lang="eu-ES" sz="2400" dirty="0" smtClean="0">
                <a:latin typeface="TIMES" charset="0"/>
              </a:rPr>
              <a:t>deitua.</a:t>
            </a:r>
            <a:endParaRPr lang="eu-ES" sz="2400" dirty="0">
              <a:latin typeface="TIMES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u-ES" sz="2400" dirty="0">
                <a:latin typeface="TIMES" charset="0"/>
              </a:rPr>
              <a:t>Azpiprogramaren erabiltzaileak moduluak </a:t>
            </a:r>
            <a:r>
              <a:rPr lang="eu-ES" sz="2400" i="1" dirty="0">
                <a:solidFill>
                  <a:srgbClr val="FF0000"/>
                </a:solidFill>
                <a:latin typeface="TIMES" charset="0"/>
              </a:rPr>
              <a:t>zer</a:t>
            </a:r>
            <a:r>
              <a:rPr lang="eu-ES" sz="2400" dirty="0">
                <a:latin typeface="TIMES" charset="0"/>
              </a:rPr>
              <a:t> egiten duen bakarrik jakin behar du.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u-ES" sz="2400" dirty="0">
                <a:latin typeface="TIMES" charset="0"/>
              </a:rPr>
              <a:t>Azpiprograma </a:t>
            </a:r>
            <a:r>
              <a:rPr lang="eu-ES" sz="2400" dirty="0" smtClean="0">
                <a:latin typeface="TIMES" charset="0"/>
              </a:rPr>
              <a:t>baten espezifikazioa irakurrita azpiprogramaren helburua ezagutuko dugu, horrela ez dugu nola dagoen kodetuta begiratu behar. </a:t>
            </a:r>
            <a:endParaRPr lang="eu-ES" sz="2400" dirty="0">
              <a:latin typeface="TIMES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u-ES" sz="2400" i="1" dirty="0" smtClean="0">
                <a:solidFill>
                  <a:srgbClr val="FF0000"/>
                </a:solidFill>
                <a:latin typeface="TIMES" charset="0"/>
              </a:rPr>
              <a:t>Nola eta zer</a:t>
            </a:r>
            <a:r>
              <a:rPr lang="eu-ES" sz="2400" dirty="0" smtClean="0">
                <a:latin typeface="TIMES" charset="0"/>
              </a:rPr>
              <a:t> </a:t>
            </a:r>
            <a:r>
              <a:rPr lang="eu-ES" sz="2400" dirty="0">
                <a:latin typeface="TIMES" charset="0"/>
              </a:rPr>
              <a:t>bereizteari </a:t>
            </a:r>
            <a:r>
              <a:rPr lang="eu-ES" sz="2400" i="1" dirty="0">
                <a:latin typeface="TIMES" charset="0"/>
              </a:rPr>
              <a:t>abstrakzio</a:t>
            </a:r>
            <a:r>
              <a:rPr lang="eu-ES" sz="2400" dirty="0">
                <a:latin typeface="TIMES" charset="0"/>
              </a:rPr>
              <a:t> deritzo eta tresna intelektual ahaltsua da problema konplexuak ebazteko. </a:t>
            </a:r>
            <a:endParaRPr lang="eu-ES" sz="3600" dirty="0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114800" y="6248400"/>
            <a:ext cx="18288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3.1 Beheranzko diseinuaSarrera</a:t>
            </a:r>
            <a:endParaRPr lang="en-US" sz="10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u-ES">
                <a:latin typeface="TIMES" charset="0"/>
              </a:rPr>
              <a:t>Bi eratako azpiprogramak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905000"/>
            <a:ext cx="4037013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u-ES" i="1" dirty="0">
                <a:latin typeface="TIMES" charset="0"/>
              </a:rPr>
              <a:t>Funtzioa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Emaitza bat kalkulatzeko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/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/>
            </a:r>
            <a:br>
              <a:rPr lang="eu-ES" sz="2000" dirty="0">
                <a:latin typeface="TIMES" charset="0"/>
              </a:rPr>
            </a:br>
            <a:endParaRPr lang="eu-ES" sz="2000" dirty="0">
              <a:latin typeface="TIMES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Balio modura erabiltzen da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>adierazpen batean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Adibidez: </a:t>
            </a:r>
            <a:r>
              <a:rPr lang="eu-ES" sz="2000" i="1" dirty="0" smtClean="0">
                <a:latin typeface="TIMES" charset="0"/>
              </a:rPr>
              <a:t>abs</a:t>
            </a:r>
            <a:r>
              <a:rPr lang="eu-ES" sz="2000" dirty="0" smtClean="0">
                <a:latin typeface="TIMES" charset="0"/>
              </a:rPr>
              <a:t>  </a:t>
            </a:r>
            <a:r>
              <a:rPr lang="eu-ES" sz="2000" dirty="0">
                <a:latin typeface="TIMES" charset="0"/>
              </a:rPr>
              <a:t>zenbaki oso baten </a:t>
            </a:r>
            <a:r>
              <a:rPr lang="eu-ES" sz="2000" dirty="0" smtClean="0">
                <a:latin typeface="TIMES" charset="0"/>
              </a:rPr>
              <a:t>balio absolutua </a:t>
            </a:r>
            <a:r>
              <a:rPr lang="eu-ES" sz="2000" dirty="0">
                <a:latin typeface="TIMES" charset="0"/>
              </a:rPr>
              <a:t>itzultzeko 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/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> N: = </a:t>
            </a:r>
            <a:r>
              <a:rPr lang="eu-ES" sz="2000" i="1" dirty="0" smtClean="0">
                <a:latin typeface="TIMES" charset="0"/>
              </a:rPr>
              <a:t>abs(-8</a:t>
            </a:r>
            <a:r>
              <a:rPr lang="eu-ES" sz="2000" i="1" dirty="0">
                <a:latin typeface="TIMES" charset="0"/>
              </a:rPr>
              <a:t>) - 2</a:t>
            </a:r>
            <a:endParaRPr lang="eu-ES" sz="2000" dirty="0">
              <a:latin typeface="TIMES" charset="0"/>
            </a:endParaRPr>
          </a:p>
          <a:p>
            <a:pPr>
              <a:lnSpc>
                <a:spcPct val="90000"/>
              </a:lnSpc>
            </a:pPr>
            <a:endParaRPr lang="eu-ES" dirty="0"/>
          </a:p>
        </p:txBody>
      </p:sp>
      <p:sp>
        <p:nvSpPr>
          <p:cNvPr id="16179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186363" y="1905000"/>
            <a:ext cx="4037012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u-ES" i="1" dirty="0">
                <a:latin typeface="TIMES" charset="0"/>
              </a:rPr>
              <a:t>Prozedura</a:t>
            </a:r>
            <a:r>
              <a:rPr lang="eu-ES" dirty="0">
                <a:latin typeface="TIMES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Emaitza bat baino gehiago kalkulatzekoa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>aldagaien balioak aldatzeko,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>irakurri eta idazteko </a:t>
            </a:r>
            <a:endParaRPr lang="eu-ES" sz="2000" i="1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Agindu modura erabiltzen da,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>algoritmo edo modulu batean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·"/>
            </a:pPr>
            <a:r>
              <a:rPr lang="eu-ES" sz="2000" dirty="0">
                <a:latin typeface="TIMES" charset="0"/>
              </a:rPr>
              <a:t>Adibidez: </a:t>
            </a:r>
            <a:r>
              <a:rPr lang="eu-ES" sz="2000" i="1" dirty="0">
                <a:latin typeface="TIMES" charset="0"/>
              </a:rPr>
              <a:t>Idatzi_Osokoa</a:t>
            </a:r>
            <a:r>
              <a:rPr lang="eu-ES" sz="2000" dirty="0">
                <a:latin typeface="TIMES" charset="0"/>
              </a:rPr>
              <a:t> osoko bat idazteko prozedura</a:t>
            </a:r>
            <a:br>
              <a:rPr lang="eu-ES" sz="2000" dirty="0">
                <a:latin typeface="TIMES" charset="0"/>
              </a:rPr>
            </a:br>
            <a:r>
              <a:rPr lang="eu-ES" sz="2000" dirty="0">
                <a:latin typeface="TIMES" charset="0"/>
              </a:rPr>
              <a:t/>
            </a:r>
            <a:br>
              <a:rPr lang="eu-ES" sz="2000" dirty="0">
                <a:latin typeface="TIMES" charset="0"/>
              </a:rPr>
            </a:br>
            <a:r>
              <a:rPr lang="eu-ES" sz="2000" i="1" dirty="0">
                <a:latin typeface="TIMES" charset="0"/>
              </a:rPr>
              <a:t>Idatzi_Osokoa(N</a:t>
            </a:r>
            <a:r>
              <a:rPr lang="eu-ES" sz="2000" i="1" dirty="0">
                <a:latin typeface="TIMES" charset="0"/>
                <a:sym typeface="Symbol" pitchFamily="18" charset="2"/>
              </a:rPr>
              <a:t></a:t>
            </a:r>
            <a:r>
              <a:rPr lang="eu-ES" sz="2000" i="1" dirty="0">
                <a:latin typeface="TIMES" charset="0"/>
              </a:rPr>
              <a:t>4)</a:t>
            </a:r>
            <a:endParaRPr lang="eu-ES" dirty="0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4114800" y="6248400"/>
            <a:ext cx="2667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  <a:p>
            <a:pPr algn="l"/>
            <a:endParaRPr 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1143000"/>
          </a:xfrm>
        </p:spPr>
        <p:txBody>
          <a:bodyPr/>
          <a:lstStyle/>
          <a:p>
            <a:r>
              <a:rPr lang="eu-ES"/>
              <a:t>Azpiprogramen parametroak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8420100" cy="35814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u-ES" sz="2800">
                <a:latin typeface="TIMES" charset="0"/>
              </a:rPr>
              <a:t>Parametroen bitartez  datuak pasatzen zaizkio azpiprogramari eta emaitzak jasotzen dira azpiprogramatik</a:t>
            </a:r>
          </a:p>
          <a:p>
            <a:pPr algn="just">
              <a:spcBef>
                <a:spcPts val="1200"/>
              </a:spcBef>
            </a:pPr>
            <a:r>
              <a:rPr lang="eu-ES" sz="2800">
                <a:latin typeface="TIMES" charset="0"/>
              </a:rPr>
              <a:t>Honela azpiprogramaren definizioa orokorragoa da, eragin berdina lortu ahal izango da datu edo aldagai desberdinekin</a:t>
            </a:r>
            <a:endParaRPr lang="eu-ES">
              <a:latin typeface="TIMES" charset="0"/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4114800" y="6248400"/>
            <a:ext cx="2667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  <a:p>
            <a:pPr algn="l"/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20100" cy="1143000"/>
          </a:xfrm>
        </p:spPr>
        <p:txBody>
          <a:bodyPr/>
          <a:lstStyle/>
          <a:p>
            <a:r>
              <a:rPr lang="eu-ES"/>
              <a:t>Moduluak. Azpiprogramak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420100" cy="3962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800">
                <a:latin typeface="TIMES" charset="0"/>
              </a:rPr>
              <a:t>Moduluak algoritmoak bezala definitzen dira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800">
                <a:latin typeface="TIMES" charset="0"/>
              </a:rPr>
              <a:t>Agindu-multzo batekin (gorputza)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800">
                <a:latin typeface="TIMES" charset="0"/>
              </a:rPr>
              <a:t>Moduluari deitzen zaionean gorputza egikaritzen da; ondoren algoritmoaren exekuzioak deiaren ondoko puntutik jarraituko du.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eu-ES" sz="2800">
                <a:latin typeface="TIMES" charset="0"/>
              </a:rPr>
              <a:t>Moduluko </a:t>
            </a:r>
            <a:r>
              <a:rPr lang="eu-ES" sz="2800" b="1">
                <a:latin typeface="TIMES" charset="0"/>
              </a:rPr>
              <a:t>barruko aldagaiak eta konstanteak</a:t>
            </a:r>
            <a:r>
              <a:rPr lang="eu-ES" sz="2800">
                <a:latin typeface="TIMES" charset="0"/>
              </a:rPr>
              <a:t> gorputza baino lehenago aipatzea hobe da. </a:t>
            </a:r>
          </a:p>
          <a:p>
            <a:pPr lvl="1" algn="just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u-ES" sz="2000">
                <a:latin typeface="TIMES" charset="0"/>
              </a:rPr>
              <a:t>	Horrela, objektu horiek modulu horretatik kanpo ezin erabil daitezkeela adierazi nahi dugu</a:t>
            </a:r>
            <a:r>
              <a:rPr lang="eu-ES" sz="2400">
                <a:latin typeface="TIMES" charset="0"/>
              </a:rPr>
              <a:t>.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4114800" y="6248400"/>
            <a:ext cx="2667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  <a:p>
            <a:pPr algn="l"/>
            <a:endParaRPr 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420100" cy="1143000"/>
          </a:xfrm>
        </p:spPr>
        <p:txBody>
          <a:bodyPr>
            <a:normAutofit/>
          </a:bodyPr>
          <a:lstStyle/>
          <a:p>
            <a:r>
              <a:rPr lang="eu-ES"/>
              <a:t>Azpiprograma estandarrak</a:t>
            </a:r>
            <a:br>
              <a:rPr lang="eu-ES"/>
            </a:br>
            <a:r>
              <a:rPr lang="eu-ES"/>
              <a:t>Programategiak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8420100" cy="41148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endParaRPr lang="eu-ES" sz="2400">
              <a:latin typeface="TIMES" charset="0"/>
            </a:endParaRPr>
          </a:p>
          <a:p>
            <a:pPr algn="just">
              <a:spcBef>
                <a:spcPts val="1200"/>
              </a:spcBef>
            </a:pPr>
            <a:r>
              <a:rPr lang="eu-ES" sz="2400">
                <a:latin typeface="TIMES" charset="0"/>
              </a:rPr>
              <a:t>Programazio-lengoaiek oso erabilgarriak diren azpiprograma edo modulu estandarrak eskaintzen dituzte. </a:t>
            </a:r>
          </a:p>
          <a:p>
            <a:pPr algn="just">
              <a:spcBef>
                <a:spcPts val="1200"/>
              </a:spcBef>
            </a:pPr>
            <a:r>
              <a:rPr lang="eu-ES" sz="2400">
                <a:latin typeface="TIMES" charset="0"/>
              </a:rPr>
              <a:t>Adibidez: </a:t>
            </a:r>
            <a:br>
              <a:rPr lang="eu-ES" sz="2400">
                <a:latin typeface="TIMES" charset="0"/>
              </a:rPr>
            </a:br>
            <a:r>
              <a:rPr lang="eu-ES" sz="2400">
                <a:latin typeface="TIMES" charset="0"/>
              </a:rPr>
              <a:t>funtzio matematikoak (sinua, kosinua, erro karratua, ...) </a:t>
            </a:r>
          </a:p>
          <a:p>
            <a:pPr algn="just">
              <a:spcBef>
                <a:spcPts val="1200"/>
              </a:spcBef>
            </a:pPr>
            <a:r>
              <a:rPr lang="eu-ES" sz="2400">
                <a:latin typeface="TIMES" charset="0"/>
              </a:rPr>
              <a:t>Esfortzu-bikoizketa ekiditen da</a:t>
            </a:r>
          </a:p>
          <a:p>
            <a:pPr algn="just">
              <a:spcBef>
                <a:spcPts val="1200"/>
              </a:spcBef>
            </a:pPr>
            <a:r>
              <a:rPr lang="eu-ES" sz="2400">
                <a:latin typeface="TIMES" charset="0"/>
              </a:rPr>
              <a:t>Programatzaile berriak ere adituek eginiko algoritmo sofistikatuak erabili ahal izango du.</a:t>
            </a:r>
            <a:endParaRPr lang="eu-ES">
              <a:latin typeface="TIMES" charset="0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114800" y="6248400"/>
            <a:ext cx="2667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  <a:p>
            <a:pPr algn="l"/>
            <a:endParaRPr 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u-ES"/>
              <a:t>Funtzioak. Adibidea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2950" y="1600200"/>
            <a:ext cx="8420100" cy="41910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u-ES" sz="2400" dirty="0">
                <a:latin typeface="TIMES" charset="0"/>
              </a:rPr>
              <a:t>	Karaktere bat hartu eta letra bat den ala ez aztertzen duen </a:t>
            </a:r>
            <a:r>
              <a:rPr lang="eu-ES" sz="2400" i="1" dirty="0"/>
              <a:t>Alfabetikoa</a:t>
            </a:r>
            <a:r>
              <a:rPr lang="eu-ES" sz="2400" dirty="0">
                <a:latin typeface="TIMES" charset="0"/>
              </a:rPr>
              <a:t> izeneko funtzio bat.</a:t>
            </a:r>
            <a:r>
              <a:rPr lang="eu-ES" dirty="0">
                <a:latin typeface="TIMES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be-BY" sz="1800" b="1" dirty="0">
                <a:latin typeface="Courier (PCL6)" charset="0"/>
              </a:rPr>
              <a:t>Definizioa: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be-BY" sz="1600" b="1" dirty="0" smtClean="0">
                <a:latin typeface="Courier (PCL6)" charset="0"/>
              </a:rPr>
              <a:t>fun</a:t>
            </a:r>
            <a:r>
              <a:rPr lang="es-ES_tradnl" sz="1600" b="1" dirty="0" err="1" smtClean="0">
                <a:latin typeface="Courier (PCL6)" charset="0"/>
              </a:rPr>
              <a:t>cti</a:t>
            </a:r>
            <a:r>
              <a:rPr lang="be-BY" sz="1600" b="1" dirty="0" smtClean="0">
                <a:latin typeface="Courier (PCL6)" charset="0"/>
              </a:rPr>
              <a:t>o</a:t>
            </a:r>
            <a:r>
              <a:rPr lang="es-ES_tradnl" sz="1600" b="1" dirty="0" smtClean="0">
                <a:latin typeface="Courier (PCL6)" charset="0"/>
              </a:rPr>
              <a:t>n</a:t>
            </a:r>
            <a:r>
              <a:rPr lang="be-BY" sz="1600" dirty="0" smtClean="0">
                <a:latin typeface="Courier (PCL6)" charset="0"/>
              </a:rPr>
              <a:t> </a:t>
            </a:r>
            <a:r>
              <a:rPr lang="be-BY" sz="1600" dirty="0">
                <a:latin typeface="Courier (PCL6)" charset="0"/>
              </a:rPr>
              <a:t>Alfabetikoa (Kar : </a:t>
            </a:r>
            <a:r>
              <a:rPr lang="es-ES_tradnl" sz="1600" dirty="0" err="1" smtClean="0">
                <a:latin typeface="Courier (PCL6)" charset="0"/>
              </a:rPr>
              <a:t>character</a:t>
            </a:r>
            <a:r>
              <a:rPr lang="be-BY" sz="1600" dirty="0" smtClean="0">
                <a:latin typeface="Courier (PCL6)" charset="0"/>
              </a:rPr>
              <a:t>) </a:t>
            </a:r>
            <a:r>
              <a:rPr lang="es-ES_tradnl" sz="1600" b="1" dirty="0" err="1" smtClean="0">
                <a:latin typeface="Courier (PCL6)" charset="0"/>
              </a:rPr>
              <a:t>return</a:t>
            </a:r>
            <a:r>
              <a:rPr lang="be-BY" sz="1600" dirty="0" smtClean="0">
                <a:latin typeface="Courier (PCL6)" charset="0"/>
              </a:rPr>
              <a:t> Boolea</a:t>
            </a:r>
            <a:r>
              <a:rPr lang="es-ES_tradnl" sz="1600" dirty="0" smtClean="0">
                <a:latin typeface="Courier (PCL6)" charset="0"/>
              </a:rPr>
              <a:t>n </a:t>
            </a:r>
            <a:r>
              <a:rPr lang="es-ES_tradnl" sz="1600" b="1" dirty="0" err="1" smtClean="0">
                <a:latin typeface="Courier (PCL6)" charset="0"/>
              </a:rPr>
              <a:t>is</a:t>
            </a:r>
            <a:r>
              <a:rPr lang="be-BY" sz="1600" dirty="0" smtClean="0">
                <a:latin typeface="Courier (PCL6)" charset="0"/>
              </a:rPr>
              <a:t> </a:t>
            </a:r>
            <a:endParaRPr lang="be-BY" sz="1600" dirty="0">
              <a:latin typeface="Courier (PCL6)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 dirty="0">
                <a:latin typeface="Courier (PCL6)" charset="0"/>
              </a:rPr>
              <a:t>e</a:t>
            </a:r>
            <a:r>
              <a:rPr lang="eu-ES" sz="1600" b="1" dirty="0" smtClean="0">
                <a:latin typeface="Courier (PCL6)" charset="0"/>
              </a:rPr>
              <a:t>maitza:  </a:t>
            </a:r>
            <a:r>
              <a:rPr lang="eu-ES" sz="1600" dirty="0" err="1" smtClean="0">
                <a:latin typeface="Courier (PCL6)" charset="0"/>
              </a:rPr>
              <a:t>boolean</a:t>
            </a:r>
            <a:r>
              <a:rPr lang="eu-ES" sz="1600" dirty="0" smtClean="0">
                <a:latin typeface="Courier (PCL6)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 dirty="0" smtClean="0">
                <a:latin typeface="Courier (PCL6)" charset="0"/>
              </a:rPr>
              <a:t>begin</a:t>
            </a:r>
            <a:endParaRPr lang="eu-ES" sz="1600" dirty="0">
              <a:latin typeface="Courier (PCL6)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dirty="0">
                <a:latin typeface="Courier (PCL6)" charset="0"/>
              </a:rPr>
              <a:t>    </a:t>
            </a:r>
            <a:r>
              <a:rPr lang="eu-ES" sz="1600" dirty="0" smtClean="0">
                <a:latin typeface="Courier (PCL6)" charset="0"/>
              </a:rPr>
              <a:t>	</a:t>
            </a:r>
            <a:r>
              <a:rPr lang="eu-ES" sz="1600" b="1" dirty="0" err="1" smtClean="0">
                <a:latin typeface="Courier (PCL6)" charset="0"/>
              </a:rPr>
              <a:t>if</a:t>
            </a:r>
            <a:r>
              <a:rPr lang="eu-ES" sz="1600" dirty="0" smtClean="0">
                <a:latin typeface="Courier (PCL6)" charset="0"/>
              </a:rPr>
              <a:t> </a:t>
            </a:r>
            <a:r>
              <a:rPr lang="eu-ES" sz="1600" dirty="0">
                <a:latin typeface="Courier (PCL6)" charset="0"/>
              </a:rPr>
              <a:t>((Kar &gt;= 'A') </a:t>
            </a:r>
            <a:r>
              <a:rPr lang="eu-ES" sz="1600" b="1" dirty="0" smtClean="0">
                <a:latin typeface="Courier (PCL6)" charset="0"/>
              </a:rPr>
              <a:t>and</a:t>
            </a:r>
            <a:r>
              <a:rPr lang="eu-ES" sz="1600" dirty="0" smtClean="0">
                <a:latin typeface="Courier (PCL6)" charset="0"/>
              </a:rPr>
              <a:t> </a:t>
            </a:r>
            <a:r>
              <a:rPr lang="eu-ES" sz="1600" dirty="0">
                <a:latin typeface="Courier (PCL6)" charset="0"/>
              </a:rPr>
              <a:t>(Kar &lt;= 'Z')</a:t>
            </a:r>
            <a:r>
              <a:rPr lang="eu-ES" sz="1600" dirty="0" err="1">
                <a:latin typeface="Courier (PCL6)" charset="0"/>
              </a:rPr>
              <a:t>)</a:t>
            </a:r>
            <a:r>
              <a:rPr lang="eu-ES" sz="1600" dirty="0">
                <a:latin typeface="Courier (PCL6)" charset="0"/>
              </a:rPr>
              <a:t> </a:t>
            </a:r>
            <a:r>
              <a:rPr lang="eu-ES" sz="1600" dirty="0" smtClean="0">
                <a:latin typeface="Courier (PCL6)" charset="0"/>
              </a:rPr>
              <a:t> </a:t>
            </a:r>
            <a:r>
              <a:rPr lang="eu-ES" sz="1600" b="1" dirty="0" smtClean="0">
                <a:latin typeface="Courier (PCL6)" charset="0"/>
              </a:rPr>
              <a:t>or</a:t>
            </a:r>
            <a:r>
              <a:rPr lang="eu-ES" sz="1600" dirty="0" smtClean="0">
                <a:latin typeface="Courier (PCL6)" charset="0"/>
              </a:rPr>
              <a:t> </a:t>
            </a:r>
            <a:r>
              <a:rPr lang="eu-ES" sz="1600" dirty="0">
                <a:latin typeface="Courier (PCL6)" charset="0"/>
              </a:rPr>
              <a:t>((Kar &gt;= 'a') </a:t>
            </a:r>
            <a:r>
              <a:rPr lang="eu-ES" sz="1600" b="1" dirty="0">
                <a:latin typeface="Courier (PCL6)" charset="0"/>
              </a:rPr>
              <a:t>eta</a:t>
            </a:r>
            <a:r>
              <a:rPr lang="eu-ES" sz="1600" dirty="0">
                <a:latin typeface="Courier (PCL6)" charset="0"/>
              </a:rPr>
              <a:t> (Kar &lt;= 'z</a:t>
            </a:r>
            <a:r>
              <a:rPr lang="eu-ES" sz="1600" dirty="0" smtClean="0">
                <a:latin typeface="Courier (PCL6)" charset="0"/>
              </a:rPr>
              <a:t>') </a:t>
            </a:r>
            <a:r>
              <a:rPr lang="eu-ES" sz="1600" b="1" dirty="0" err="1" smtClean="0">
                <a:latin typeface="Courier (PCL6)" charset="0"/>
              </a:rPr>
              <a:t>then</a:t>
            </a:r>
            <a:r>
              <a:rPr lang="eu-ES" sz="1600" b="1" dirty="0" smtClean="0">
                <a:latin typeface="Courier (PCL6)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 dirty="0" smtClean="0">
                <a:latin typeface="Courier (PCL6)" charset="0"/>
              </a:rPr>
              <a:t>				emaitza</a:t>
            </a:r>
            <a:r>
              <a:rPr lang="eu-ES" sz="1600" dirty="0" smtClean="0">
                <a:latin typeface="Courier (PCL6)" charset="0"/>
              </a:rPr>
              <a:t>:=</a:t>
            </a:r>
            <a:r>
              <a:rPr lang="eu-ES" sz="1600" dirty="0" err="1" smtClean="0">
                <a:latin typeface="Courier (PCL6)" charset="0"/>
              </a:rPr>
              <a:t>true</a:t>
            </a:r>
            <a:r>
              <a:rPr lang="eu-ES" sz="1600" dirty="0" smtClean="0">
                <a:latin typeface="Courier (PCL6)" charset="0"/>
              </a:rPr>
              <a:t>;</a:t>
            </a:r>
            <a:endParaRPr lang="eu-ES" sz="1600" dirty="0">
              <a:latin typeface="Courier (PCL6)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dirty="0">
                <a:latin typeface="Courier (PCL6)" charset="0"/>
              </a:rPr>
              <a:t>    </a:t>
            </a:r>
            <a:r>
              <a:rPr lang="eu-ES" sz="1600" dirty="0" smtClean="0">
                <a:latin typeface="Courier (PCL6)" charset="0"/>
              </a:rPr>
              <a:t>	</a:t>
            </a:r>
            <a:r>
              <a:rPr lang="eu-ES" sz="1600" b="1" dirty="0" err="1" smtClean="0">
                <a:latin typeface="Courier (PCL6)" charset="0"/>
              </a:rPr>
              <a:t>else</a:t>
            </a:r>
            <a:r>
              <a:rPr lang="eu-ES" sz="1600" dirty="0" smtClean="0">
                <a:latin typeface="Courier (PCL6)" charset="0"/>
              </a:rPr>
              <a:t> </a:t>
            </a:r>
            <a:r>
              <a:rPr lang="eu-ES" sz="1600" b="1" dirty="0" smtClean="0">
                <a:latin typeface="Courier (PCL6)" charset="0"/>
              </a:rPr>
              <a:t>emaitza</a:t>
            </a:r>
            <a:r>
              <a:rPr lang="eu-ES" sz="1600" dirty="0" smtClean="0">
                <a:latin typeface="Courier (PCL6)" charset="0"/>
              </a:rPr>
              <a:t>:=</a:t>
            </a:r>
            <a:r>
              <a:rPr lang="eu-ES" sz="1600" dirty="0" err="1" smtClean="0">
                <a:latin typeface="Courier (PCL6)" charset="0"/>
              </a:rPr>
              <a:t>false</a:t>
            </a:r>
            <a:r>
              <a:rPr lang="eu-ES" sz="1600" dirty="0" smtClean="0">
                <a:latin typeface="Courier (PCL6)" charset="0"/>
              </a:rPr>
              <a:t>;</a:t>
            </a:r>
            <a:endParaRPr lang="eu-ES" sz="1600" dirty="0">
              <a:latin typeface="Courier (PCL6)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 dirty="0">
                <a:latin typeface="Courier (PCL6)" charset="0"/>
              </a:rPr>
              <a:t>	</a:t>
            </a:r>
            <a:r>
              <a:rPr lang="eu-ES" sz="1600" b="1" dirty="0" err="1" smtClean="0">
                <a:latin typeface="Courier (PCL6)" charset="0"/>
              </a:rPr>
              <a:t>end</a:t>
            </a:r>
            <a:r>
              <a:rPr lang="eu-ES" sz="1600" b="1" dirty="0" smtClean="0">
                <a:latin typeface="Courier (PCL6)" charset="0"/>
              </a:rPr>
              <a:t>  </a:t>
            </a:r>
            <a:r>
              <a:rPr lang="eu-ES" sz="1600" b="1" dirty="0" err="1" smtClean="0">
                <a:latin typeface="Courier (PCL6)" charset="0"/>
              </a:rPr>
              <a:t>if</a:t>
            </a:r>
            <a:r>
              <a:rPr lang="eu-ES" sz="1600" b="1" dirty="0" smtClean="0">
                <a:latin typeface="Courier (PCL6)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 dirty="0">
                <a:latin typeface="Courier (PCL6)" charset="0"/>
              </a:rPr>
              <a:t>	</a:t>
            </a:r>
            <a:r>
              <a:rPr lang="eu-ES" sz="1600" b="1" dirty="0" err="1" smtClean="0">
                <a:latin typeface="Courier (PCL6)" charset="0"/>
              </a:rPr>
              <a:t>return</a:t>
            </a:r>
            <a:r>
              <a:rPr lang="eu-ES" sz="1600" b="1" dirty="0" smtClean="0">
                <a:latin typeface="Courier (PCL6)" charset="0"/>
              </a:rPr>
              <a:t> emaitza;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u-ES" sz="1600" b="1" dirty="0" err="1">
                <a:latin typeface="Courier (PCL6)" charset="0"/>
              </a:rPr>
              <a:t>e</a:t>
            </a:r>
            <a:r>
              <a:rPr lang="eu-ES" sz="1600" b="1" dirty="0" err="1" smtClean="0">
                <a:latin typeface="Courier (PCL6)" charset="0"/>
              </a:rPr>
              <a:t>nd</a:t>
            </a:r>
            <a:r>
              <a:rPr lang="eu-ES" sz="1600" b="1" dirty="0" smtClean="0">
                <a:latin typeface="Courier (PCL6)" charset="0"/>
              </a:rPr>
              <a:t>;</a:t>
            </a:r>
            <a:endParaRPr lang="eu-ES" sz="1600" b="1" dirty="0">
              <a:latin typeface="Courier (PCL6)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be-BY" sz="1800" b="1" dirty="0">
                <a:latin typeface="Courier (PCL6)" charset="0"/>
              </a:rPr>
              <a:t>Erabilera: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be-BY" sz="1800" b="1" dirty="0">
                <a:latin typeface="Courier (PCL6)" charset="0"/>
              </a:rPr>
              <a:t>	</a:t>
            </a:r>
            <a:r>
              <a:rPr lang="es-ES_tradnl" sz="1800" dirty="0" err="1" smtClean="0">
                <a:latin typeface="Courier (PCL6)" charset="0"/>
              </a:rPr>
              <a:t>get</a:t>
            </a:r>
            <a:r>
              <a:rPr lang="be-BY" sz="1800" dirty="0" smtClean="0">
                <a:latin typeface="Courier (PCL6)" charset="0"/>
              </a:rPr>
              <a:t>(Iniziala</a:t>
            </a:r>
            <a:r>
              <a:rPr lang="be-BY" sz="1800" dirty="0">
                <a:latin typeface="Courier (PCL6)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be-BY" sz="1800" b="1" dirty="0">
                <a:latin typeface="Courier (PCL6)" charset="0"/>
              </a:rPr>
              <a:t>	</a:t>
            </a:r>
            <a:r>
              <a:rPr lang="es-ES_tradnl" sz="1800" b="1" dirty="0" err="1" smtClean="0">
                <a:latin typeface="Courier (PCL6)" charset="0"/>
              </a:rPr>
              <a:t>if</a:t>
            </a:r>
            <a:r>
              <a:rPr lang="es-ES_tradnl" sz="1800" b="1" dirty="0" smtClean="0">
                <a:latin typeface="Courier (PCL6)" charset="0"/>
              </a:rPr>
              <a:t> </a:t>
            </a:r>
            <a:r>
              <a:rPr lang="be-BY" sz="1800" dirty="0" smtClean="0">
                <a:latin typeface="Courier (PCL6)" charset="0"/>
              </a:rPr>
              <a:t>Alfabetikoa(Iniziala</a:t>
            </a:r>
            <a:r>
              <a:rPr lang="be-BY" sz="1800" dirty="0">
                <a:latin typeface="Courier (PCL6)" charset="0"/>
              </a:rPr>
              <a:t>)</a:t>
            </a:r>
            <a:r>
              <a:rPr lang="be-BY" sz="1800" b="1" dirty="0">
                <a:latin typeface="Courier (PCL6)" charset="0"/>
              </a:rPr>
              <a:t> </a:t>
            </a:r>
            <a:r>
              <a:rPr lang="es-ES_tradnl" sz="1800" b="1" dirty="0" err="1" smtClean="0">
                <a:latin typeface="Courier (PCL6)" charset="0"/>
              </a:rPr>
              <a:t>then</a:t>
            </a:r>
            <a:r>
              <a:rPr lang="be-BY" sz="1800" b="1" dirty="0" smtClean="0">
                <a:latin typeface="Courier (PCL6)" charset="0"/>
              </a:rPr>
              <a:t> </a:t>
            </a:r>
            <a:r>
              <a:rPr lang="be-BY" sz="1800" b="1" dirty="0">
                <a:latin typeface="Courier (PCL6)" charset="0"/>
              </a:rPr>
              <a:t>...</a:t>
            </a:r>
            <a:endParaRPr lang="eu-ES" sz="1800" b="1" dirty="0">
              <a:latin typeface="Courier (PCL6)" charset="0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4114800" y="6248400"/>
            <a:ext cx="2667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ES_tradnl" sz="1000">
                <a:latin typeface="TIMES" charset="0"/>
                <a:cs typeface="Times New Roman" pitchFamily="18" charset="0"/>
              </a:rPr>
              <a:t>3.2 Azpiprogramak: funtzioak eta prozedurak</a:t>
            </a:r>
            <a:endParaRPr lang="en-US" sz="1000"/>
          </a:p>
          <a:p>
            <a:pPr algn="l"/>
            <a:endParaRPr lang="en-US" sz="100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Pages>41</Pages>
  <Words>1410</Words>
  <Application>Microsoft Office PowerPoint</Application>
  <PresentationFormat>A4 (210 x 297 mm)</PresentationFormat>
  <Paragraphs>298</Paragraphs>
  <Slides>34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Mirador</vt:lpstr>
      <vt:lpstr>Diapositiva 73</vt:lpstr>
      <vt:lpstr>3. Programen beheranzko diseinua. Azpiprogramak: funtzioak eta prozedurak.</vt:lpstr>
      <vt:lpstr>Beheranzko diseinua. Sarrera</vt:lpstr>
      <vt:lpstr>Beheranzko diseinua. Sarrera</vt:lpstr>
      <vt:lpstr>Bi eratako azpiprogramak</vt:lpstr>
      <vt:lpstr>Azpiprogramen parametroak</vt:lpstr>
      <vt:lpstr>Moduluak. Azpiprogramak</vt:lpstr>
      <vt:lpstr>Azpiprograma estandarrak Programategiak</vt:lpstr>
      <vt:lpstr>Funtzioak. Adibidea</vt:lpstr>
      <vt:lpstr>Funtzioak. Adibideak</vt:lpstr>
      <vt:lpstr>Funtzioak. Definizioa</vt:lpstr>
      <vt:lpstr>Funtzioak. Definizioa</vt:lpstr>
      <vt:lpstr>Funtzioak. Definizioa</vt:lpstr>
      <vt:lpstr>Funtzioak. Definizioa</vt:lpstr>
      <vt:lpstr>Funtzioak. Definizioa</vt:lpstr>
      <vt:lpstr>Bi eratako azpiprogramak</vt:lpstr>
      <vt:lpstr>Prozedurak. Adibidea</vt:lpstr>
      <vt:lpstr>Prozedurak. Definizioa</vt:lpstr>
      <vt:lpstr>Prozedurak. Adibidea</vt:lpstr>
      <vt:lpstr>Prozedurak. Definizioa</vt:lpstr>
      <vt:lpstr>Barruko objektuak desagertzen dira</vt:lpstr>
      <vt:lpstr>Azpiprogramen parametroak</vt:lpstr>
      <vt:lpstr>Sarrera-parametroak</vt:lpstr>
      <vt:lpstr>Irteera-parametroak</vt:lpstr>
      <vt:lpstr>Irteera-parametroak</vt:lpstr>
      <vt:lpstr>Sarrera-irteera parametroak</vt:lpstr>
      <vt:lpstr>Sarrera-irteera parametroak</vt:lpstr>
      <vt:lpstr>Funtzioen parametroak</vt:lpstr>
      <vt:lpstr>Parametro formalak eta errealak </vt:lpstr>
      <vt:lpstr>Azpiprogramen zehaztapena: aurrebaldintza eta postbaldintza</vt:lpstr>
      <vt:lpstr>Adibidea</vt:lpstr>
      <vt:lpstr>Aldagaien esparrua eta ikusgarritasuna</vt:lpstr>
      <vt:lpstr>Programazio-estiloa</vt:lpstr>
      <vt:lpstr>Programazio-estiloa</vt:lpstr>
    </vt:vector>
  </TitlesOfParts>
  <Company>IXA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Programazioa I</dc:title>
  <dc:creator>Kepa</dc:creator>
  <cp:lastModifiedBy>Aitziber</cp:lastModifiedBy>
  <cp:revision>10</cp:revision>
  <cp:lastPrinted>1999-09-29T09:32:54Z</cp:lastPrinted>
  <dcterms:created xsi:type="dcterms:W3CDTF">2005-09-26T09:45:15Z</dcterms:created>
  <dcterms:modified xsi:type="dcterms:W3CDTF">2010-10-13T13:04:10Z</dcterms:modified>
</cp:coreProperties>
</file>