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261" r:id="rId5"/>
    <p:sldId id="262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22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“ </a:t>
            </a:r>
            <a:endParaRPr lang="en-US" sz="12200" b="0" i="0" kern="1200" dirty="0">
              <a:solidFill>
                <a:schemeClr val="bg2">
                  <a:lumMod val="40000"/>
                  <a:lumOff val="60000"/>
                </a:schemeClr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lvl="0" algn="r" defTabSz="457200" rtl="0" eaLnBrk="1" latinLnBrk="0" hangingPunct="1">
              <a:buNone/>
            </a:pPr>
            <a:r>
              <a:rPr lang="en-US" sz="122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  <a:endParaRPr lang="en-US" sz="12200" b="0" i="0" kern="1200" dirty="0">
              <a:solidFill>
                <a:schemeClr val="bg2">
                  <a:lumMod val="40000"/>
                  <a:lumOff val="60000"/>
                </a:schemeClr>
              </a:solidFill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464583" cy="33295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Plentziapolis</a:t>
            </a:r>
            <a:endParaRPr lang="es-ES" dirty="0"/>
          </a:p>
        </p:txBody>
      </p:sp>
      <p:sp>
        <p:nvSpPr>
          <p:cNvPr id="5" name="Rectángulo 4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878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 smtClean="0"/>
              <a:t>SISTEMA DIGITALAK DISEINATZEKO OINARRIAK</a:t>
            </a:r>
          </a:p>
          <a:p>
            <a:pPr marL="0" indent="0" algn="l">
              <a:buNone/>
            </a:pPr>
            <a:endParaRPr lang="es-ES" dirty="0"/>
          </a:p>
          <a:p>
            <a:pPr marL="0" indent="0" algn="l">
              <a:buNone/>
            </a:pPr>
            <a:endParaRPr lang="es-ES" dirty="0" smtClean="0"/>
          </a:p>
          <a:p>
            <a:pPr marL="0" indent="0" algn="r">
              <a:buNone/>
            </a:pPr>
            <a:endParaRPr lang="es-ES" dirty="0" smtClean="0"/>
          </a:p>
          <a:p>
            <a:pPr marL="0" indent="0" algn="l">
              <a:buNone/>
            </a:pPr>
            <a:endParaRPr lang="es-ES" dirty="0"/>
          </a:p>
          <a:p>
            <a:pPr marL="0" indent="0" algn="l">
              <a:buNone/>
            </a:pP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5125793" y="6156100"/>
            <a:ext cx="68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Eneko Sampedro, Gontzal Pujana eta Javier Sautua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VHDL kodea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103312" y="1450479"/>
            <a:ext cx="8946541" cy="4195481"/>
          </a:xfrm>
        </p:spPr>
        <p:txBody>
          <a:bodyPr/>
          <a:lstStyle/>
          <a:p>
            <a:r>
              <a:rPr lang="es-ES" dirty="0" smtClean="0"/>
              <a:t>VHD artxiboa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</a:srgbClr>
              </a:buClr>
              <a:buSzPct val="80000"/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85769" y="1957888"/>
            <a:ext cx="8692179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			END CASE;</a:t>
            </a:r>
          </a:p>
          <a:p>
            <a:r>
              <a:rPr lang="es-ES" sz="1050" dirty="0"/>
              <a:t>			</a:t>
            </a:r>
          </a:p>
          <a:p>
            <a:r>
              <a:rPr lang="es-ES" sz="1050" dirty="0"/>
              <a:t>		END IF;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END PROCESS;</a:t>
            </a:r>
          </a:p>
          <a:p>
            <a:endParaRPr lang="es-ES" sz="1050" dirty="0"/>
          </a:p>
          <a:p>
            <a:r>
              <a:rPr lang="es-ES" sz="1050" dirty="0"/>
              <a:t>	PROCESS(kontua)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BEGIN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	CASE kontua IS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	</a:t>
            </a:r>
            <a:r>
              <a:rPr lang="es-ES" sz="1050" b="1" dirty="0"/>
              <a:t>	--15</a:t>
            </a:r>
          </a:p>
          <a:p>
            <a:r>
              <a:rPr lang="es-ES" sz="1050" dirty="0"/>
              <a:t>			WHEN s5 =&gt; </a:t>
            </a:r>
          </a:p>
          <a:p>
            <a:r>
              <a:rPr lang="es-ES" sz="1050" dirty="0"/>
              <a:t>				irteerak &lt;= "001</a:t>
            </a:r>
            <a:r>
              <a:rPr lang="es-ES" sz="1050" dirty="0" smtClean="0"/>
              <a:t>";</a:t>
            </a:r>
            <a:r>
              <a:rPr lang="es-ES" sz="1050" dirty="0"/>
              <a:t>	</a:t>
            </a:r>
          </a:p>
          <a:p>
            <a:r>
              <a:rPr lang="es-ES" sz="1050" dirty="0"/>
              <a:t>			</a:t>
            </a:r>
            <a:r>
              <a:rPr lang="es-ES" sz="1050" b="1" dirty="0"/>
              <a:t>--25</a:t>
            </a:r>
          </a:p>
          <a:p>
            <a:r>
              <a:rPr lang="es-ES" sz="1050" dirty="0"/>
              <a:t>			WHEN s6 =&gt; </a:t>
            </a:r>
          </a:p>
          <a:p>
            <a:r>
              <a:rPr lang="es-ES" sz="1050" dirty="0"/>
              <a:t>				irteerak &lt;= "010"; 		</a:t>
            </a:r>
          </a:p>
          <a:p>
            <a:r>
              <a:rPr lang="es-ES" sz="1050" dirty="0"/>
              <a:t>			</a:t>
            </a:r>
            <a:r>
              <a:rPr lang="es-ES" sz="1050" b="1" dirty="0" smtClean="0"/>
              <a:t>--30</a:t>
            </a:r>
            <a:endParaRPr lang="es-ES" sz="1050" b="1" dirty="0"/>
          </a:p>
          <a:p>
            <a:r>
              <a:rPr lang="es-ES" sz="1050" dirty="0"/>
              <a:t>			WHEN s7 =&gt; </a:t>
            </a:r>
          </a:p>
          <a:p>
            <a:r>
              <a:rPr lang="es-ES" sz="1050" dirty="0"/>
              <a:t>				irteerak &lt;= "100"; </a:t>
            </a:r>
          </a:p>
          <a:p>
            <a:r>
              <a:rPr lang="es-ES" sz="1050" dirty="0"/>
              <a:t>			</a:t>
            </a:r>
            <a:r>
              <a:rPr lang="es-ES" sz="1050" b="1" dirty="0"/>
              <a:t>-- </a:t>
            </a:r>
            <a:r>
              <a:rPr lang="es-ES" sz="1050" b="1" dirty="0" err="1"/>
              <a:t>Beste</a:t>
            </a:r>
            <a:r>
              <a:rPr lang="es-ES" sz="1050" b="1" dirty="0"/>
              <a:t> edozein </a:t>
            </a:r>
            <a:r>
              <a:rPr lang="es-ES" sz="1050" b="1" dirty="0" err="1"/>
              <a:t>kasurako</a:t>
            </a:r>
            <a:r>
              <a:rPr lang="es-ES" sz="1050" b="1" dirty="0"/>
              <a:t> </a:t>
            </a:r>
            <a:r>
              <a:rPr lang="es-ES" sz="1050" b="1" dirty="0" err="1"/>
              <a:t>LEDak</a:t>
            </a:r>
            <a:r>
              <a:rPr lang="es-ES" sz="1050" b="1" dirty="0"/>
              <a:t> </a:t>
            </a:r>
            <a:r>
              <a:rPr lang="es-ES" sz="1050" b="1" dirty="0" err="1"/>
              <a:t>itzalita</a:t>
            </a:r>
            <a:r>
              <a:rPr lang="es-ES" sz="1050" b="1" dirty="0"/>
              <a:t> </a:t>
            </a:r>
            <a:r>
              <a:rPr lang="es-ES" sz="1050" b="1" dirty="0" err="1"/>
              <a:t>egongo</a:t>
            </a:r>
            <a:r>
              <a:rPr lang="es-ES" sz="1050" b="1" dirty="0"/>
              <a:t> dira</a:t>
            </a:r>
          </a:p>
          <a:p>
            <a:r>
              <a:rPr lang="es-ES" sz="1050" dirty="0"/>
              <a:t>			WHEN OTHERS =&gt; </a:t>
            </a:r>
          </a:p>
          <a:p>
            <a:r>
              <a:rPr lang="es-ES" sz="1050" dirty="0"/>
              <a:t>				irteerak &lt;= "000";</a:t>
            </a:r>
          </a:p>
          <a:p>
            <a:r>
              <a:rPr lang="es-ES" sz="1050" dirty="0"/>
              <a:t>			</a:t>
            </a:r>
          </a:p>
          <a:p>
            <a:r>
              <a:rPr lang="es-ES" sz="1050" dirty="0"/>
              <a:t>		END CASE;</a:t>
            </a:r>
          </a:p>
          <a:p>
            <a:r>
              <a:rPr lang="es-ES" sz="1050" dirty="0"/>
              <a:t>		</a:t>
            </a:r>
          </a:p>
          <a:p>
            <a:r>
              <a:rPr lang="es-ES" sz="1050" dirty="0"/>
              <a:t>	END PROCESS;</a:t>
            </a:r>
          </a:p>
          <a:p>
            <a:endParaRPr lang="es-ES" sz="1050" dirty="0"/>
          </a:p>
          <a:p>
            <a:r>
              <a:rPr lang="es-ES" sz="1050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3000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err="1" smtClean="0"/>
              <a:t>Makina</a:t>
            </a:r>
            <a:r>
              <a:rPr lang="es-ES" dirty="0" smtClean="0"/>
              <a:t> </a:t>
            </a:r>
            <a:r>
              <a:rPr lang="es-ES" dirty="0" err="1" smtClean="0"/>
              <a:t>saltzailea</a:t>
            </a:r>
            <a:endParaRPr lang="es-ES" dirty="0"/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u-ES" dirty="0" smtClean="0"/>
              <a:t>Makina saltzaile bat, 5, 10 eta 20 zentimoko txanponak onartzen dituenak. </a:t>
            </a:r>
          </a:p>
          <a:p>
            <a:r>
              <a:rPr lang="eu-ES" dirty="0" smtClean="0"/>
              <a:t>15 zentimo → Izozkia</a:t>
            </a:r>
          </a:p>
          <a:p>
            <a:r>
              <a:rPr lang="eu-ES" dirty="0" smtClean="0"/>
              <a:t>25 zentimo → Haizagailu bat piztu (60 segundo irauten duena)</a:t>
            </a:r>
          </a:p>
          <a:p>
            <a:r>
              <a:rPr lang="eu-ES" dirty="0" smtClean="0"/>
              <a:t>30 zentimo → Izozkia + </a:t>
            </a:r>
            <a:r>
              <a:rPr lang="eu-ES" smtClean="0"/>
              <a:t>Haizagailua (60 </a:t>
            </a:r>
            <a:r>
              <a:rPr lang="eu-ES" dirty="0" smtClean="0"/>
              <a:t>segundo irauten duena)</a:t>
            </a:r>
          </a:p>
          <a:p>
            <a:endParaRPr lang="eu-ES" dirty="0"/>
          </a:p>
          <a:p>
            <a:r>
              <a:rPr lang="eu-ES" dirty="0" smtClean="0"/>
              <a:t>Oharra: Ez du dirurik itzultzen.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err="1" smtClean="0"/>
              <a:t>Nola</a:t>
            </a:r>
            <a:r>
              <a:rPr lang="es-ES" dirty="0" smtClean="0"/>
              <a:t> </a:t>
            </a:r>
            <a:r>
              <a:rPr lang="es-ES" dirty="0" err="1" smtClean="0"/>
              <a:t>burutu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1103312" y="1902306"/>
            <a:ext cx="8946541" cy="4195481"/>
          </a:xfrm>
        </p:spPr>
        <p:txBody>
          <a:bodyPr/>
          <a:lstStyle/>
          <a:p>
            <a:r>
              <a:rPr lang="es-ES" dirty="0" err="1" smtClean="0"/>
              <a:t>Egoera</a:t>
            </a:r>
            <a:r>
              <a:rPr lang="es-ES" dirty="0" smtClean="0"/>
              <a:t>-diagrama 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" y="2629032"/>
            <a:ext cx="11919474" cy="351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err="1"/>
              <a:t>Nola</a:t>
            </a:r>
            <a:r>
              <a:rPr lang="es-ES" dirty="0"/>
              <a:t> </a:t>
            </a:r>
            <a:r>
              <a:rPr lang="es-ES" dirty="0" err="1"/>
              <a:t>burutu</a:t>
            </a:r>
            <a:r>
              <a:rPr lang="es-ES" dirty="0"/>
              <a:t> </a:t>
            </a:r>
            <a:r>
              <a:rPr lang="es-ES" dirty="0" err="1"/>
              <a:t>dugu</a:t>
            </a:r>
            <a:r>
              <a:rPr lang="es-ES" dirty="0"/>
              <a:t>?</a:t>
            </a:r>
            <a:endParaRPr lang="es-ES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1103312" y="1525792"/>
            <a:ext cx="9631620" cy="4195481"/>
          </a:xfrm>
        </p:spPr>
        <p:txBody>
          <a:bodyPr/>
          <a:lstStyle/>
          <a:p>
            <a:r>
              <a:rPr lang="es-ES" dirty="0" err="1" smtClean="0"/>
              <a:t>Balio</a:t>
            </a:r>
            <a:r>
              <a:rPr lang="es-ES" dirty="0" smtClean="0"/>
              <a:t>-Taula</a:t>
            </a:r>
          </a:p>
          <a:p>
            <a:endParaRPr lang="es-ES" dirty="0"/>
          </a:p>
          <a:p>
            <a:endParaRPr lang="es-E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77917"/>
              </p:ext>
            </p:extLst>
          </p:nvPr>
        </p:nvGraphicFramePr>
        <p:xfrm>
          <a:off x="2205317" y="2364889"/>
          <a:ext cx="6454587" cy="33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96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u-ES" sz="1200" dirty="0" smtClean="0">
                          <a:effectLst/>
                        </a:rPr>
                        <a:t>Egoera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u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 err="1" smtClean="0">
                          <a:effectLst/>
                        </a:rPr>
                        <a:t>Dirudik</a:t>
                      </a:r>
                      <a:r>
                        <a:rPr lang="eu-ES" sz="1200" dirty="0" smtClean="0">
                          <a:effectLst/>
                        </a:rPr>
                        <a:t> </a:t>
                      </a:r>
                      <a:r>
                        <a:rPr lang="eu-ES" sz="1200" dirty="0">
                          <a:effectLst/>
                        </a:rPr>
                        <a:t>ez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u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 smtClean="0">
                          <a:effectLst/>
                        </a:rPr>
                        <a:t>5 </a:t>
                      </a:r>
                      <a:r>
                        <a:rPr lang="eu-ES" sz="1200" dirty="0">
                          <a:effectLst/>
                        </a:rPr>
                        <a:t>zentimo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u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 smtClean="0">
                          <a:effectLst/>
                        </a:rPr>
                        <a:t>10 </a:t>
                      </a:r>
                      <a:r>
                        <a:rPr lang="eu-ES" sz="1200" dirty="0">
                          <a:effectLst/>
                        </a:rPr>
                        <a:t>zentimo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u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 smtClean="0">
                          <a:effectLst/>
                        </a:rPr>
                        <a:t>20 </a:t>
                      </a:r>
                      <a:r>
                        <a:rPr lang="eu-ES" sz="1200" dirty="0">
                          <a:effectLst/>
                        </a:rPr>
                        <a:t>zentimo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Irteera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z2z1z0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s0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s5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s1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s2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s3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s4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-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001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010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s7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>
                          <a:effectLst/>
                        </a:rPr>
                        <a:t>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u-ES" sz="1200" dirty="0">
                          <a:effectLst/>
                        </a:rPr>
                        <a:t>100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VHDL kodea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103312" y="1450479"/>
            <a:ext cx="8946541" cy="4195481"/>
          </a:xfrm>
        </p:spPr>
        <p:txBody>
          <a:bodyPr/>
          <a:lstStyle/>
          <a:p>
            <a:r>
              <a:rPr lang="es-ES" dirty="0" smtClean="0"/>
              <a:t>UCF artxiboa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</a:srgbClr>
              </a:buClr>
              <a:buSzPct val="80000"/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85769" y="2086984"/>
            <a:ext cx="86921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NET "clk"            LOC = "V10" | IOSTANDARD = "LVCMOS33</a:t>
            </a:r>
            <a:r>
              <a:rPr lang="es-ES" sz="1400" dirty="0" smtClean="0"/>
              <a:t>";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"clk" TNM_NET = sys_clk_pin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TIMESPEC </a:t>
            </a:r>
            <a:r>
              <a:rPr lang="es-ES" sz="1400" dirty="0"/>
              <a:t>TS_sys_clk_pin = PERIOD sys_clk_pin 100000 kHz;</a:t>
            </a:r>
          </a:p>
          <a:p>
            <a:endParaRPr lang="es-ES" sz="1400" dirty="0"/>
          </a:p>
          <a:p>
            <a:r>
              <a:rPr lang="es-ES" sz="1400" b="1" dirty="0"/>
              <a:t>## </a:t>
            </a:r>
            <a:r>
              <a:rPr lang="es-ES" sz="1400" b="1" dirty="0" smtClean="0"/>
              <a:t>Leds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"irteerak&lt;0&gt;"         LOC = "U16" | IOSTANDARD = "LVCMOS33</a:t>
            </a:r>
            <a:r>
              <a:rPr lang="es-ES" sz="1400" dirty="0" smtClean="0"/>
              <a:t>";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"irteerak&lt;1&gt;"         LOC = "V16" | IOSTANDARD = "LVCMOS33</a:t>
            </a:r>
            <a:r>
              <a:rPr lang="es-ES" sz="1400" dirty="0" smtClean="0"/>
              <a:t>";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"irteerak&lt;2&gt;"         LOC = "U15" | IOSTANDARD = "LVCMOS33";</a:t>
            </a:r>
          </a:p>
          <a:p>
            <a:endParaRPr lang="es-ES" sz="1400" dirty="0"/>
          </a:p>
          <a:p>
            <a:r>
              <a:rPr lang="es-ES" sz="1400" b="1" dirty="0"/>
              <a:t>## Switches</a:t>
            </a:r>
          </a:p>
          <a:p>
            <a:r>
              <a:rPr lang="es-ES" sz="1400" dirty="0"/>
              <a:t>NET "reset&lt;0&gt;"          LOC = "T10" | IOSTANDARD = "LVCMOS33"; 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b="1" dirty="0"/>
              <a:t>## </a:t>
            </a:r>
            <a:r>
              <a:rPr lang="es-ES" sz="1400" b="1" dirty="0" smtClean="0"/>
              <a:t>Buttons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"dirua&lt;0&gt;"         LOC = "D9" </a:t>
            </a:r>
            <a:r>
              <a:rPr lang="es-ES" sz="1400" dirty="0" smtClean="0"/>
              <a:t>| </a:t>
            </a:r>
            <a:r>
              <a:rPr lang="es-ES" sz="1400" dirty="0"/>
              <a:t>IOSTANDARD = "LVCMOS33</a:t>
            </a:r>
            <a:r>
              <a:rPr lang="es-ES" sz="1400" dirty="0" smtClean="0"/>
              <a:t>";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"dirua&lt;1&gt;"         LOC = "B8"  | IOSTANDARD = "LVCMOS33</a:t>
            </a:r>
            <a:r>
              <a:rPr lang="es-ES" sz="1400" dirty="0" smtClean="0"/>
              <a:t>";</a:t>
            </a:r>
          </a:p>
          <a:p>
            <a:r>
              <a:rPr lang="es-ES" sz="1400" dirty="0" smtClean="0"/>
              <a:t>NET </a:t>
            </a:r>
            <a:r>
              <a:rPr lang="es-ES" sz="1400" dirty="0"/>
              <a:t>"dirua&lt;2&gt;"         LOC = "C4"  | IOSTANDARD = "LVCMOS33";</a:t>
            </a:r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VHDL kodea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103312" y="1450479"/>
            <a:ext cx="8946541" cy="4195481"/>
          </a:xfrm>
        </p:spPr>
        <p:txBody>
          <a:bodyPr/>
          <a:lstStyle/>
          <a:p>
            <a:r>
              <a:rPr lang="es-ES" dirty="0" smtClean="0"/>
              <a:t>VHD artxiboa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</a:srgbClr>
              </a:buClr>
              <a:buSzPct val="80000"/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85769" y="2086984"/>
            <a:ext cx="86921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library IEEE;</a:t>
            </a:r>
          </a:p>
          <a:p>
            <a:r>
              <a:rPr lang="es-ES" sz="1400" dirty="0"/>
              <a:t>use IEEE.STD_LOGIC_1164.ALL;</a:t>
            </a:r>
          </a:p>
          <a:p>
            <a:r>
              <a:rPr lang="es-ES" sz="1400" dirty="0"/>
              <a:t>use IEEE.STD_LOGIC_UNSIGNED.ALL</a:t>
            </a:r>
            <a:r>
              <a:rPr lang="es-ES" sz="1400" dirty="0" smtClean="0"/>
              <a:t>;</a:t>
            </a:r>
          </a:p>
          <a:p>
            <a:r>
              <a:rPr lang="es-ES" sz="1400" b="1" dirty="0"/>
              <a:t>-- </a:t>
            </a:r>
            <a:r>
              <a:rPr lang="es-ES" sz="1400" b="1" dirty="0" err="1"/>
              <a:t>Balioak</a:t>
            </a:r>
            <a:r>
              <a:rPr lang="es-ES" sz="1400" b="1" dirty="0"/>
              <a:t> </a:t>
            </a:r>
            <a:r>
              <a:rPr lang="es-ES" sz="1400" b="1" dirty="0" err="1"/>
              <a:t>gehitzeko</a:t>
            </a:r>
            <a:r>
              <a:rPr lang="es-ES" sz="1400" b="1" dirty="0"/>
              <a:t> (+) </a:t>
            </a:r>
            <a:r>
              <a:rPr lang="es-ES" sz="1400" b="1" dirty="0" err="1"/>
              <a:t>funtzioa</a:t>
            </a:r>
            <a:r>
              <a:rPr lang="es-ES" sz="1400" b="1" dirty="0"/>
              <a:t> </a:t>
            </a:r>
            <a:r>
              <a:rPr lang="en-US" sz="1400" b="1" dirty="0" err="1"/>
              <a:t>duen</a:t>
            </a:r>
            <a:r>
              <a:rPr lang="es-ES" sz="1400" b="1" dirty="0"/>
              <a:t> </a:t>
            </a:r>
            <a:r>
              <a:rPr lang="es-ES" sz="1400" b="1" dirty="0" err="1"/>
              <a:t>liburutegia</a:t>
            </a:r>
            <a:r>
              <a:rPr lang="es-ES" sz="1400" b="1" dirty="0" smtClean="0"/>
              <a:t>.</a:t>
            </a:r>
            <a:endParaRPr lang="es-ES" sz="1400" dirty="0"/>
          </a:p>
          <a:p>
            <a:r>
              <a:rPr lang="es-ES" sz="1400" dirty="0"/>
              <a:t>use IEEE.STD_LOGIC_arith.ALL; </a:t>
            </a:r>
          </a:p>
          <a:p>
            <a:r>
              <a:rPr lang="es-ES" sz="1400" dirty="0"/>
              <a:t>entity Plentziapolis_Main is PORT(</a:t>
            </a:r>
          </a:p>
          <a:p>
            <a:endParaRPr lang="es-ES" sz="1400" dirty="0"/>
          </a:p>
          <a:p>
            <a:r>
              <a:rPr lang="es-ES" sz="1400" dirty="0"/>
              <a:t>	clk: IN std_logic;</a:t>
            </a:r>
          </a:p>
          <a:p>
            <a:r>
              <a:rPr lang="es-ES" sz="1400" dirty="0"/>
              <a:t>	reset: IN std_logic_vector(0 DOWNTO 0);</a:t>
            </a:r>
          </a:p>
          <a:p>
            <a:r>
              <a:rPr lang="es-ES" sz="1400" dirty="0"/>
              <a:t>	dirua: IN std_logic_vector(2 DOWNTO 0);</a:t>
            </a:r>
          </a:p>
          <a:p>
            <a:r>
              <a:rPr lang="es-ES" sz="1400" dirty="0"/>
              <a:t>	irteerak: OUT std_logic_vector(2 DOWNTO 0)</a:t>
            </a:r>
          </a:p>
          <a:p>
            <a:r>
              <a:rPr lang="es-ES" sz="1400" dirty="0"/>
              <a:t>	);</a:t>
            </a:r>
          </a:p>
          <a:p>
            <a:r>
              <a:rPr lang="es-ES" sz="1400" dirty="0"/>
              <a:t>	</a:t>
            </a:r>
          </a:p>
          <a:p>
            <a:r>
              <a:rPr lang="es-ES" sz="1400" dirty="0"/>
              <a:t>end Plentziapolis_Main;</a:t>
            </a:r>
          </a:p>
        </p:txBody>
      </p:sp>
    </p:spTree>
    <p:extLst>
      <p:ext uri="{BB962C8B-B14F-4D97-AF65-F5344CB8AC3E}">
        <p14:creationId xmlns:p14="http://schemas.microsoft.com/office/powerpoint/2010/main" val="6604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VHDL kodea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103312" y="1450479"/>
            <a:ext cx="8946541" cy="4195481"/>
          </a:xfrm>
        </p:spPr>
        <p:txBody>
          <a:bodyPr/>
          <a:lstStyle/>
          <a:p>
            <a:r>
              <a:rPr lang="es-ES" dirty="0" smtClean="0"/>
              <a:t>VHD artxiboa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</a:srgbClr>
              </a:buClr>
              <a:buSzPct val="80000"/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85769" y="1957888"/>
            <a:ext cx="869217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ARCHITECTURE Behavioral of Plentziapolis_Main is</a:t>
            </a:r>
          </a:p>
          <a:p>
            <a:endParaRPr lang="es-ES" sz="1050" dirty="0"/>
          </a:p>
          <a:p>
            <a:r>
              <a:rPr lang="es-ES" sz="1050" dirty="0"/>
              <a:t>	TYPE estados IS(s0,s1,s2,s3,s4,s5,s6,s7);</a:t>
            </a:r>
          </a:p>
          <a:p>
            <a:r>
              <a:rPr lang="es-ES" sz="1050" dirty="0"/>
              <a:t>	SIGNAL kontua: estados;</a:t>
            </a:r>
          </a:p>
          <a:p>
            <a:r>
              <a:rPr lang="es-ES" sz="1050" dirty="0"/>
              <a:t>	SIGNAL kontadore : integer := 1;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	</a:t>
            </a:r>
          </a:p>
          <a:p>
            <a:r>
              <a:rPr lang="es-ES" sz="1050" dirty="0"/>
              <a:t>BEGIN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PROCESS(clk, reset)</a:t>
            </a:r>
          </a:p>
          <a:p>
            <a:r>
              <a:rPr lang="es-ES" sz="1050" dirty="0"/>
              <a:t>	</a:t>
            </a:r>
          </a:p>
          <a:p>
            <a:r>
              <a:rPr lang="es-ES" sz="1050" dirty="0"/>
              <a:t>	BEGIN</a:t>
            </a:r>
          </a:p>
          <a:p>
            <a:r>
              <a:rPr lang="es-ES" sz="1050" dirty="0"/>
              <a:t>		kontua &lt;= s0;</a:t>
            </a:r>
          </a:p>
          <a:p>
            <a:r>
              <a:rPr lang="es-ES" sz="1050" dirty="0"/>
              <a:t>		</a:t>
            </a:r>
          </a:p>
          <a:p>
            <a:r>
              <a:rPr lang="es-ES" sz="1050" dirty="0"/>
              <a:t>		</a:t>
            </a:r>
            <a:r>
              <a:rPr lang="es-ES" sz="1050" b="1" dirty="0"/>
              <a:t>-- Reset etengailua aktibatzean edozein momentuan guren zentimoak 0ra itzuliko dira</a:t>
            </a:r>
          </a:p>
          <a:p>
            <a:r>
              <a:rPr lang="es-ES" sz="1050" dirty="0"/>
              <a:t>		IF reset = "1" THEN</a:t>
            </a:r>
          </a:p>
          <a:p>
            <a:r>
              <a:rPr lang="es-ES" sz="1050" dirty="0"/>
              <a:t>			kontua &lt;= s0;</a:t>
            </a:r>
          </a:p>
          <a:p>
            <a:r>
              <a:rPr lang="es-ES" sz="1050" dirty="0"/>
              <a:t>		</a:t>
            </a:r>
          </a:p>
          <a:p>
            <a:r>
              <a:rPr lang="es-ES" sz="1050" dirty="0"/>
              <a:t>		ELSIF (clk'EVENT AND clk = '1') THEN</a:t>
            </a:r>
          </a:p>
          <a:p>
            <a:r>
              <a:rPr lang="es-ES" sz="1050" dirty="0"/>
              <a:t>		</a:t>
            </a:r>
          </a:p>
          <a:p>
            <a:r>
              <a:rPr lang="es-ES" sz="1050" dirty="0"/>
              <a:t>			CASE kontua IS</a:t>
            </a:r>
          </a:p>
          <a:p>
            <a:r>
              <a:rPr lang="es-ES" sz="1050" dirty="0"/>
              <a:t>				</a:t>
            </a:r>
          </a:p>
          <a:p>
            <a:r>
              <a:rPr lang="es-ES" sz="1050" dirty="0"/>
              <a:t>				</a:t>
            </a:r>
            <a:r>
              <a:rPr lang="es-ES" sz="1050" b="1" dirty="0"/>
              <a:t>-- 0</a:t>
            </a:r>
          </a:p>
          <a:p>
            <a:r>
              <a:rPr lang="es-ES" sz="1050" dirty="0"/>
              <a:t>				WHEN s0 =&gt;</a:t>
            </a:r>
          </a:p>
          <a:p>
            <a:r>
              <a:rPr lang="es-ES" sz="1050" dirty="0"/>
              <a:t>					IF dirua = "000" THEN kontua &lt;= s0; </a:t>
            </a:r>
            <a:r>
              <a:rPr lang="es-ES" sz="1050" b="1" dirty="0"/>
              <a:t>-- Egoera mantentzen du</a:t>
            </a:r>
          </a:p>
          <a:p>
            <a:r>
              <a:rPr lang="es-ES" sz="1050" dirty="0"/>
              <a:t>					ELSIF dirua = "001" THEN kontua &lt;= s1; </a:t>
            </a:r>
            <a:r>
              <a:rPr lang="es-ES" sz="1050" b="1" dirty="0"/>
              <a:t>-- +5</a:t>
            </a:r>
          </a:p>
          <a:p>
            <a:r>
              <a:rPr lang="es-ES" sz="1050" dirty="0"/>
              <a:t>					ELSIF dirua = "010" THEN kontua &lt;= s3; </a:t>
            </a:r>
            <a:r>
              <a:rPr lang="es-ES" sz="1050" b="1" dirty="0"/>
              <a:t>-- +10</a:t>
            </a:r>
          </a:p>
          <a:p>
            <a:r>
              <a:rPr lang="es-ES" sz="1050" dirty="0"/>
              <a:t>					ELSIF dirua = "100" THEN kontua &lt;= s5; </a:t>
            </a:r>
            <a:r>
              <a:rPr lang="es-ES" sz="1050" b="1" dirty="0"/>
              <a:t>-- +20</a:t>
            </a:r>
          </a:p>
          <a:p>
            <a:r>
              <a:rPr lang="es-ES" sz="1050" dirty="0"/>
              <a:t>					END IF;</a:t>
            </a:r>
          </a:p>
        </p:txBody>
      </p:sp>
    </p:spTree>
    <p:extLst>
      <p:ext uri="{BB962C8B-B14F-4D97-AF65-F5344CB8AC3E}">
        <p14:creationId xmlns:p14="http://schemas.microsoft.com/office/powerpoint/2010/main" val="877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VHDL kodea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103312" y="1450479"/>
            <a:ext cx="8946541" cy="4195481"/>
          </a:xfrm>
        </p:spPr>
        <p:txBody>
          <a:bodyPr/>
          <a:lstStyle/>
          <a:p>
            <a:r>
              <a:rPr lang="es-ES" dirty="0" smtClean="0"/>
              <a:t>VHD artxiboa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</a:srgbClr>
              </a:buClr>
              <a:buSzPct val="80000"/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85769" y="1957888"/>
            <a:ext cx="869217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50" dirty="0"/>
          </a:p>
          <a:p>
            <a:r>
              <a:rPr lang="es-ES" sz="1050" dirty="0"/>
              <a:t>				</a:t>
            </a:r>
            <a:r>
              <a:rPr lang="es-ES" sz="1050" b="1" dirty="0"/>
              <a:t>-- 5 (</a:t>
            </a:r>
            <a:r>
              <a:rPr lang="es-ES" sz="1050" b="1" dirty="0" err="1"/>
              <a:t>pasuko</a:t>
            </a:r>
            <a:r>
              <a:rPr lang="es-ES" sz="1050" b="1" dirty="0"/>
              <a:t> </a:t>
            </a:r>
            <a:r>
              <a:rPr lang="es-ES" sz="1050" b="1" dirty="0" err="1"/>
              <a:t>egoera</a:t>
            </a:r>
            <a:r>
              <a:rPr lang="es-ES" sz="1050" b="1" dirty="0"/>
              <a:t>)</a:t>
            </a:r>
          </a:p>
          <a:p>
            <a:r>
              <a:rPr lang="es-ES" sz="1050" dirty="0"/>
              <a:t>				WHEN s1 =&gt;</a:t>
            </a:r>
          </a:p>
          <a:p>
            <a:r>
              <a:rPr lang="es-ES" sz="1050" dirty="0"/>
              <a:t>					IF dirua = "001" THEN kontua &lt;= s1; </a:t>
            </a:r>
            <a:r>
              <a:rPr lang="es-ES" sz="1050" b="1" dirty="0"/>
              <a:t>-- Egoera mantentzen du</a:t>
            </a:r>
          </a:p>
          <a:p>
            <a:r>
              <a:rPr lang="es-ES" sz="1050" dirty="0"/>
              <a:t>					ELSIF dirua = "000" THEN kontua &lt;= s2; </a:t>
            </a:r>
            <a:r>
              <a:rPr lang="es-ES" sz="1050" b="1" dirty="0"/>
              <a:t>--</a:t>
            </a:r>
            <a:r>
              <a:rPr lang="es-ES" sz="1050" b="1" dirty="0" err="1"/>
              <a:t>Hurrengo</a:t>
            </a:r>
            <a:r>
              <a:rPr lang="es-ES" sz="1050" b="1" dirty="0"/>
              <a:t> </a:t>
            </a:r>
            <a:r>
              <a:rPr lang="es-ES" sz="1050" b="1" dirty="0" err="1"/>
              <a:t>egoerara</a:t>
            </a:r>
            <a:r>
              <a:rPr lang="es-ES" sz="1050" b="1" dirty="0"/>
              <a:t> </a:t>
            </a:r>
            <a:r>
              <a:rPr lang="es-ES" sz="1050" b="1" dirty="0" err="1"/>
              <a:t>pasatzen</a:t>
            </a:r>
            <a:r>
              <a:rPr lang="es-ES" sz="1050" b="1" dirty="0"/>
              <a:t> da</a:t>
            </a:r>
          </a:p>
          <a:p>
            <a:r>
              <a:rPr lang="es-ES" sz="1050" dirty="0"/>
              <a:t>					END IF;</a:t>
            </a:r>
          </a:p>
          <a:p>
            <a:r>
              <a:rPr lang="es-ES" sz="1050" dirty="0"/>
              <a:t>					</a:t>
            </a:r>
          </a:p>
          <a:p>
            <a:r>
              <a:rPr lang="es-ES" sz="1050" dirty="0"/>
              <a:t>				</a:t>
            </a:r>
            <a:r>
              <a:rPr lang="es-ES" sz="1050" b="1" dirty="0" smtClean="0"/>
              <a:t>-- </a:t>
            </a:r>
            <a:r>
              <a:rPr lang="es-ES" sz="1050" b="1" dirty="0"/>
              <a:t>5 (</a:t>
            </a:r>
            <a:r>
              <a:rPr lang="es-ES" sz="1050" b="1" dirty="0" err="1"/>
              <a:t>benetazko</a:t>
            </a:r>
            <a:r>
              <a:rPr lang="es-ES" sz="1050" b="1" dirty="0"/>
              <a:t> </a:t>
            </a:r>
            <a:r>
              <a:rPr lang="es-ES" sz="1050" b="1" dirty="0" err="1"/>
              <a:t>egoera</a:t>
            </a:r>
            <a:r>
              <a:rPr lang="es-ES" sz="1050" b="1" dirty="0"/>
              <a:t>) </a:t>
            </a:r>
          </a:p>
          <a:p>
            <a:r>
              <a:rPr lang="es-ES" sz="1050" dirty="0"/>
              <a:t>				WHEN s2 =&gt;</a:t>
            </a:r>
          </a:p>
          <a:p>
            <a:r>
              <a:rPr lang="es-ES" sz="1050" dirty="0"/>
              <a:t>					IF dirua = "000" THEN kontua &lt;= s2; </a:t>
            </a:r>
            <a:r>
              <a:rPr lang="es-ES" sz="1050" b="1" dirty="0"/>
              <a:t>-- Egoera mantentzen du</a:t>
            </a:r>
          </a:p>
          <a:p>
            <a:r>
              <a:rPr lang="es-ES" sz="1050" dirty="0"/>
              <a:t>					ELSIF dirua = "001" THEN kontua &lt;= s3; </a:t>
            </a:r>
            <a:r>
              <a:rPr lang="es-ES" sz="1050" b="1" dirty="0"/>
              <a:t>-- +5</a:t>
            </a:r>
          </a:p>
          <a:p>
            <a:r>
              <a:rPr lang="es-ES" sz="1050" dirty="0"/>
              <a:t>					ELSIF dirua = "010" THEN kontua &lt;= s5; </a:t>
            </a:r>
            <a:r>
              <a:rPr lang="es-ES" sz="1050" b="1" dirty="0"/>
              <a:t>-- +10</a:t>
            </a:r>
          </a:p>
          <a:p>
            <a:r>
              <a:rPr lang="es-ES" sz="1050" dirty="0"/>
              <a:t>					ELSIF dirua = "100" THEN kontua &lt;= s6; </a:t>
            </a:r>
            <a:r>
              <a:rPr lang="es-ES" sz="1050" b="1" dirty="0"/>
              <a:t>-- +20</a:t>
            </a:r>
          </a:p>
          <a:p>
            <a:r>
              <a:rPr lang="es-ES" sz="1050" dirty="0"/>
              <a:t>					END IF;</a:t>
            </a:r>
          </a:p>
          <a:p>
            <a:r>
              <a:rPr lang="es-ES" sz="1050" dirty="0"/>
              <a:t>					</a:t>
            </a:r>
          </a:p>
          <a:p>
            <a:r>
              <a:rPr lang="es-ES" sz="1050" dirty="0"/>
              <a:t>				</a:t>
            </a:r>
            <a:r>
              <a:rPr lang="es-ES" sz="1050" b="1" dirty="0" smtClean="0"/>
              <a:t>-- </a:t>
            </a:r>
            <a:r>
              <a:rPr lang="es-ES" sz="1050" b="1" dirty="0"/>
              <a:t>10 (</a:t>
            </a:r>
            <a:r>
              <a:rPr lang="es-ES" sz="1050" b="1" dirty="0" err="1"/>
              <a:t>pasuko</a:t>
            </a:r>
            <a:r>
              <a:rPr lang="es-ES" sz="1050" b="1" dirty="0"/>
              <a:t> </a:t>
            </a:r>
            <a:r>
              <a:rPr lang="es-ES" sz="1050" b="1" dirty="0" err="1"/>
              <a:t>egoera</a:t>
            </a:r>
            <a:r>
              <a:rPr lang="es-ES" sz="1050" b="1" dirty="0"/>
              <a:t>)</a:t>
            </a:r>
          </a:p>
          <a:p>
            <a:r>
              <a:rPr lang="es-ES" sz="1050" dirty="0"/>
              <a:t>				WHEN s3 =&gt;</a:t>
            </a:r>
          </a:p>
          <a:p>
            <a:r>
              <a:rPr lang="es-ES" sz="1050" dirty="0"/>
              <a:t>					IF dirua = "000" THEN kontua &lt;= s4; </a:t>
            </a:r>
            <a:r>
              <a:rPr lang="es-ES" sz="1050" b="1" dirty="0"/>
              <a:t>-- </a:t>
            </a:r>
            <a:r>
              <a:rPr lang="es-ES" sz="1050" b="1" dirty="0" err="1"/>
              <a:t>Hurrengo</a:t>
            </a:r>
            <a:r>
              <a:rPr lang="es-ES" sz="1050" b="1" dirty="0"/>
              <a:t> </a:t>
            </a:r>
            <a:r>
              <a:rPr lang="es-ES" sz="1050" b="1" dirty="0" err="1"/>
              <a:t>egoerara</a:t>
            </a:r>
            <a:r>
              <a:rPr lang="es-ES" sz="1050" b="1" dirty="0"/>
              <a:t> </a:t>
            </a:r>
            <a:r>
              <a:rPr lang="es-ES" sz="1050" b="1" dirty="0" err="1"/>
              <a:t>pasatzen</a:t>
            </a:r>
            <a:r>
              <a:rPr lang="es-ES" sz="1050" b="1" dirty="0"/>
              <a:t> da</a:t>
            </a:r>
          </a:p>
          <a:p>
            <a:r>
              <a:rPr lang="es-ES" sz="1050" dirty="0"/>
              <a:t>					ELSIF dirua = "001" THEN kontua &lt;= s3; </a:t>
            </a:r>
            <a:r>
              <a:rPr lang="es-ES" sz="1050" b="1" dirty="0"/>
              <a:t>-- Egoera mantentzen du</a:t>
            </a:r>
          </a:p>
          <a:p>
            <a:r>
              <a:rPr lang="es-ES" sz="1050" dirty="0"/>
              <a:t>					ELSIF dirua = "010" THEN kontua &lt;= s3; </a:t>
            </a:r>
            <a:r>
              <a:rPr lang="es-ES" sz="1050" b="1" dirty="0"/>
              <a:t>-- </a:t>
            </a:r>
            <a:r>
              <a:rPr lang="es-ES" sz="1050" b="1" dirty="0" err="1"/>
              <a:t>Egorea</a:t>
            </a:r>
            <a:r>
              <a:rPr lang="es-ES" sz="1050" b="1" dirty="0"/>
              <a:t> mantentzen du</a:t>
            </a:r>
          </a:p>
          <a:p>
            <a:r>
              <a:rPr lang="es-ES" sz="1050" dirty="0"/>
              <a:t>					END IF;</a:t>
            </a:r>
          </a:p>
          <a:p>
            <a:r>
              <a:rPr lang="es-ES" sz="1050" dirty="0"/>
              <a:t>					</a:t>
            </a:r>
          </a:p>
          <a:p>
            <a:r>
              <a:rPr lang="es-ES" sz="1050" dirty="0"/>
              <a:t>				</a:t>
            </a:r>
            <a:r>
              <a:rPr lang="es-ES" sz="1050" b="1" dirty="0" smtClean="0"/>
              <a:t>-- </a:t>
            </a:r>
            <a:r>
              <a:rPr lang="es-ES" sz="1050" b="1" dirty="0"/>
              <a:t>10 (</a:t>
            </a:r>
            <a:r>
              <a:rPr lang="es-ES" sz="1050" b="1" dirty="0" err="1"/>
              <a:t>benetazko</a:t>
            </a:r>
            <a:r>
              <a:rPr lang="es-ES" sz="1050" b="1" dirty="0"/>
              <a:t> </a:t>
            </a:r>
            <a:r>
              <a:rPr lang="es-ES" sz="1050" b="1" dirty="0" err="1"/>
              <a:t>egoera</a:t>
            </a:r>
            <a:r>
              <a:rPr lang="es-ES" sz="1050" b="1" dirty="0"/>
              <a:t>)</a:t>
            </a:r>
          </a:p>
          <a:p>
            <a:r>
              <a:rPr lang="es-ES" sz="1050" dirty="0"/>
              <a:t>				WHEN s4 =&gt;</a:t>
            </a:r>
          </a:p>
          <a:p>
            <a:r>
              <a:rPr lang="es-ES" sz="1050" dirty="0"/>
              <a:t>					IF dirua = "000" THEN kontua &lt;= s4; </a:t>
            </a:r>
            <a:r>
              <a:rPr lang="es-ES" sz="1050" b="1" dirty="0"/>
              <a:t>-- Egoera mantentzen du</a:t>
            </a:r>
          </a:p>
          <a:p>
            <a:r>
              <a:rPr lang="es-ES" sz="1050" dirty="0"/>
              <a:t>					ELSIF dirua = "001" THEN kontua &lt;= s5; </a:t>
            </a:r>
            <a:r>
              <a:rPr lang="es-ES" sz="1050" b="1" dirty="0"/>
              <a:t>-- +5</a:t>
            </a:r>
          </a:p>
          <a:p>
            <a:r>
              <a:rPr lang="es-ES" sz="1050" dirty="0"/>
              <a:t>					ELSIF dirua = "010" THEN kontua &lt;= s5; </a:t>
            </a:r>
            <a:r>
              <a:rPr lang="es-ES" sz="1050" b="1" dirty="0"/>
              <a:t>-- +10</a:t>
            </a:r>
          </a:p>
          <a:p>
            <a:r>
              <a:rPr lang="es-ES" sz="1050" dirty="0"/>
              <a:t>					ELSIF dirua = "100" THEN kontua &lt;= s7; </a:t>
            </a:r>
            <a:r>
              <a:rPr lang="es-ES" sz="1050" b="1" dirty="0"/>
              <a:t>-- +20</a:t>
            </a:r>
          </a:p>
          <a:p>
            <a:r>
              <a:rPr lang="es-ES" sz="1050" dirty="0"/>
              <a:t>					END IF;</a:t>
            </a:r>
          </a:p>
        </p:txBody>
      </p:sp>
    </p:spTree>
    <p:extLst>
      <p:ext uri="{BB962C8B-B14F-4D97-AF65-F5344CB8AC3E}">
        <p14:creationId xmlns:p14="http://schemas.microsoft.com/office/powerpoint/2010/main" val="26258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VHDL kodea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>
          <a:xfrm>
            <a:off x="1103312" y="1450479"/>
            <a:ext cx="8946541" cy="4195481"/>
          </a:xfrm>
        </p:spPr>
        <p:txBody>
          <a:bodyPr/>
          <a:lstStyle/>
          <a:p>
            <a:r>
              <a:rPr lang="es-ES" dirty="0" smtClean="0"/>
              <a:t>VHD artxiboa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</a:srgbClr>
              </a:buClr>
              <a:buSzPct val="80000"/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785769" y="1957888"/>
            <a:ext cx="8692179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50" dirty="0"/>
          </a:p>
          <a:p>
            <a:r>
              <a:rPr lang="es-ES" sz="1050" dirty="0"/>
              <a:t>					</a:t>
            </a:r>
            <a:r>
              <a:rPr lang="es-ES" sz="1050" b="1" dirty="0"/>
              <a:t>-- 15 </a:t>
            </a:r>
          </a:p>
          <a:p>
            <a:r>
              <a:rPr lang="es-ES" sz="1050" dirty="0"/>
              <a:t>				WHEN s5 =&gt; </a:t>
            </a:r>
            <a:r>
              <a:rPr lang="es-ES" sz="1050" b="1" dirty="0"/>
              <a:t>-- </a:t>
            </a:r>
            <a:r>
              <a:rPr lang="es-ES" sz="1050" b="1" dirty="0" err="1"/>
              <a:t>Izozkiaren</a:t>
            </a:r>
            <a:r>
              <a:rPr lang="es-ES" sz="1050" b="1" dirty="0"/>
              <a:t> Egoera</a:t>
            </a:r>
          </a:p>
          <a:p>
            <a:r>
              <a:rPr lang="es-ES" sz="1050" dirty="0"/>
              <a:t>					kontua &lt;= s5;</a:t>
            </a:r>
          </a:p>
          <a:p>
            <a:r>
              <a:rPr lang="es-ES" sz="1050" dirty="0"/>
              <a:t>					</a:t>
            </a:r>
          </a:p>
          <a:p>
            <a:r>
              <a:rPr lang="es-ES" sz="1050" dirty="0"/>
              <a:t>					</a:t>
            </a:r>
            <a:r>
              <a:rPr lang="es-ES" sz="1050" b="1" dirty="0"/>
              <a:t>-- 25</a:t>
            </a:r>
          </a:p>
          <a:p>
            <a:r>
              <a:rPr lang="es-ES" sz="1050" dirty="0"/>
              <a:t>				WHEN s6 =&gt; </a:t>
            </a:r>
            <a:r>
              <a:rPr lang="es-ES" sz="1050" b="1" dirty="0"/>
              <a:t>-- </a:t>
            </a:r>
            <a:r>
              <a:rPr lang="es-ES" sz="1050" b="1" dirty="0" err="1"/>
              <a:t>Haizagailuaren</a:t>
            </a:r>
            <a:r>
              <a:rPr lang="es-ES" sz="1050" b="1" dirty="0"/>
              <a:t> Egoera</a:t>
            </a:r>
          </a:p>
          <a:p>
            <a:r>
              <a:rPr lang="es-ES" sz="1050" dirty="0"/>
              <a:t>					kontua &lt;= s6;</a:t>
            </a:r>
          </a:p>
          <a:p>
            <a:r>
              <a:rPr lang="es-ES" sz="1050" dirty="0"/>
              <a:t>					</a:t>
            </a:r>
            <a:endParaRPr lang="es-ES" sz="1050" dirty="0" smtClean="0"/>
          </a:p>
          <a:p>
            <a:r>
              <a:rPr lang="es-ES" sz="1050" b="1" dirty="0" smtClean="0"/>
              <a:t>					-- </a:t>
            </a:r>
            <a:r>
              <a:rPr lang="es-ES" sz="1050" b="1" dirty="0"/>
              <a:t>500000000 </a:t>
            </a:r>
            <a:r>
              <a:rPr lang="es-ES" sz="1050" b="1" dirty="0" err="1"/>
              <a:t>tick</a:t>
            </a:r>
            <a:r>
              <a:rPr lang="es-ES" sz="1050" b="1" dirty="0"/>
              <a:t> = 5 </a:t>
            </a:r>
            <a:r>
              <a:rPr lang="es-ES" sz="1050" b="1" dirty="0" err="1"/>
              <a:t>segundu</a:t>
            </a:r>
            <a:r>
              <a:rPr lang="es-ES" sz="1050" b="1" dirty="0"/>
              <a:t> (100000kHz-ko </a:t>
            </a:r>
            <a:r>
              <a:rPr lang="es-ES" sz="1050" b="1" dirty="0" err="1"/>
              <a:t>clk</a:t>
            </a:r>
            <a:r>
              <a:rPr lang="es-ES" sz="1050" b="1" dirty="0"/>
              <a:t> </a:t>
            </a:r>
            <a:r>
              <a:rPr lang="es-ES" sz="1050" b="1" dirty="0" err="1"/>
              <a:t>bat</a:t>
            </a:r>
            <a:r>
              <a:rPr lang="es-ES" sz="1050" b="1" dirty="0"/>
              <a:t> </a:t>
            </a:r>
            <a:r>
              <a:rPr lang="es-ES" sz="1050" b="1" dirty="0" err="1"/>
              <a:t>daukagu</a:t>
            </a:r>
            <a:r>
              <a:rPr lang="es-ES" sz="1050" b="1" dirty="0"/>
              <a:t>, </a:t>
            </a:r>
            <a:r>
              <a:rPr lang="es-ES" sz="1050" b="1" dirty="0" err="1"/>
              <a:t>beraz</a:t>
            </a:r>
            <a:r>
              <a:rPr lang="es-ES" sz="1050" b="1" dirty="0"/>
              <a:t> 100000000 </a:t>
            </a:r>
            <a:r>
              <a:rPr lang="es-ES" sz="1050" b="1" dirty="0" err="1"/>
              <a:t>tick</a:t>
            </a:r>
            <a:r>
              <a:rPr lang="es-ES" sz="1050" b="1" dirty="0"/>
              <a:t>/</a:t>
            </a:r>
            <a:r>
              <a:rPr lang="es-ES" sz="1050" b="1" dirty="0" err="1"/>
              <a:t>seg</a:t>
            </a:r>
            <a:r>
              <a:rPr lang="es-ES" sz="1050" b="1" dirty="0"/>
              <a:t>)</a:t>
            </a:r>
            <a:endParaRPr lang="es-ES" sz="1050" dirty="0"/>
          </a:p>
          <a:p>
            <a:r>
              <a:rPr lang="es-ES" sz="1050" dirty="0"/>
              <a:t>					IF (kontadore = 500000000) THEN </a:t>
            </a:r>
            <a:endParaRPr lang="es-ES" sz="1050" b="1" dirty="0"/>
          </a:p>
          <a:p>
            <a:r>
              <a:rPr lang="es-ES" sz="1050" dirty="0"/>
              <a:t>						kontadore &lt;= 1;</a:t>
            </a:r>
          </a:p>
          <a:p>
            <a:r>
              <a:rPr lang="es-ES" sz="1050" dirty="0"/>
              <a:t>						kontua &lt;= s0;</a:t>
            </a:r>
          </a:p>
          <a:p>
            <a:r>
              <a:rPr lang="es-ES" sz="1050" dirty="0"/>
              <a:t>					ELSE</a:t>
            </a:r>
          </a:p>
          <a:p>
            <a:r>
              <a:rPr lang="es-ES" sz="1050" dirty="0"/>
              <a:t>						kontadore &lt;= kontadore + 1; </a:t>
            </a:r>
            <a:r>
              <a:rPr lang="es-ES" sz="1050" b="1" dirty="0"/>
              <a:t>-- +100000000 </a:t>
            </a:r>
            <a:r>
              <a:rPr lang="es-ES" sz="1050" b="1" dirty="0" err="1"/>
              <a:t>tick</a:t>
            </a:r>
            <a:r>
              <a:rPr lang="es-ES" sz="1050" b="1" dirty="0"/>
              <a:t>/</a:t>
            </a:r>
            <a:r>
              <a:rPr lang="es-ES" sz="1050" b="1" dirty="0" err="1"/>
              <a:t>seg</a:t>
            </a:r>
            <a:endParaRPr lang="es-ES" sz="1050" b="1" dirty="0"/>
          </a:p>
          <a:p>
            <a:r>
              <a:rPr lang="es-ES" sz="1050" dirty="0"/>
              <a:t>					END IF;</a:t>
            </a:r>
          </a:p>
          <a:p>
            <a:r>
              <a:rPr lang="es-ES" sz="1050" dirty="0"/>
              <a:t>					</a:t>
            </a:r>
          </a:p>
          <a:p>
            <a:r>
              <a:rPr lang="es-ES" sz="1050" dirty="0"/>
              <a:t>					</a:t>
            </a:r>
            <a:r>
              <a:rPr lang="es-ES" sz="1050" b="1" dirty="0" smtClean="0"/>
              <a:t>-- 30</a:t>
            </a:r>
            <a:endParaRPr lang="es-ES" sz="1050" b="1" dirty="0"/>
          </a:p>
          <a:p>
            <a:r>
              <a:rPr lang="es-ES" sz="1050" dirty="0"/>
              <a:t>				WHEN s7 =&gt;  </a:t>
            </a:r>
            <a:r>
              <a:rPr lang="es-ES" sz="1050" b="1" dirty="0"/>
              <a:t>-- </a:t>
            </a:r>
            <a:r>
              <a:rPr lang="es-ES" sz="1050" b="1" dirty="0" err="1"/>
              <a:t>Haizagailu</a:t>
            </a:r>
            <a:r>
              <a:rPr lang="es-ES" sz="1050" b="1" dirty="0"/>
              <a:t> </a:t>
            </a:r>
          </a:p>
          <a:p>
            <a:r>
              <a:rPr lang="es-ES" sz="1050" dirty="0"/>
              <a:t>					kontua &lt;= s7;	</a:t>
            </a:r>
          </a:p>
          <a:p>
            <a:r>
              <a:rPr lang="es-ES" sz="1050" dirty="0"/>
              <a:t>					</a:t>
            </a:r>
          </a:p>
          <a:p>
            <a:r>
              <a:rPr lang="es-ES" sz="1050" dirty="0"/>
              <a:t>					IF (kontadore = 500000000) THEN 						</a:t>
            </a:r>
            <a:endParaRPr lang="es-ES" sz="1050" dirty="0" smtClean="0"/>
          </a:p>
          <a:p>
            <a:r>
              <a:rPr lang="es-ES" sz="1050" dirty="0"/>
              <a:t>	</a:t>
            </a:r>
            <a:r>
              <a:rPr lang="es-ES" sz="1050" dirty="0" smtClean="0"/>
              <a:t>					kontadore </a:t>
            </a:r>
            <a:r>
              <a:rPr lang="es-ES" sz="1050" dirty="0"/>
              <a:t>&lt;= 1;</a:t>
            </a:r>
          </a:p>
          <a:p>
            <a:r>
              <a:rPr lang="es-ES" sz="1050" dirty="0"/>
              <a:t>						kontua &lt;= s0;</a:t>
            </a:r>
          </a:p>
          <a:p>
            <a:r>
              <a:rPr lang="es-ES" sz="1050" dirty="0"/>
              <a:t>					ELSE</a:t>
            </a:r>
          </a:p>
          <a:p>
            <a:r>
              <a:rPr lang="es-ES" sz="1050" dirty="0"/>
              <a:t>						kontadore &lt;= kontadore + 1; </a:t>
            </a:r>
            <a:r>
              <a:rPr lang="es-ES" sz="1050" b="1" dirty="0"/>
              <a:t>-- +100000000 </a:t>
            </a:r>
            <a:r>
              <a:rPr lang="es-ES" sz="1050" b="1" dirty="0" err="1"/>
              <a:t>tick</a:t>
            </a:r>
            <a:r>
              <a:rPr lang="es-ES" sz="1050" b="1" dirty="0"/>
              <a:t>/</a:t>
            </a:r>
            <a:r>
              <a:rPr lang="es-ES" sz="1050" b="1" dirty="0" err="1"/>
              <a:t>seg</a:t>
            </a:r>
            <a:endParaRPr lang="es-ES" sz="1050" b="1" dirty="0"/>
          </a:p>
          <a:p>
            <a:r>
              <a:rPr lang="es-ES" sz="1050" dirty="0"/>
              <a:t>					END IF;</a:t>
            </a:r>
          </a:p>
        </p:txBody>
      </p:sp>
    </p:spTree>
    <p:extLst>
      <p:ext uri="{BB962C8B-B14F-4D97-AF65-F5344CB8AC3E}">
        <p14:creationId xmlns:p14="http://schemas.microsoft.com/office/powerpoint/2010/main" val="25372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8972CA4C-8F6C-462C-9CAA-5EEFD5E0846E}" vid="{FEB4E03D-1841-41F4-B2F9-52BFA7BC1F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plan empresarial (diseño verde ion, pantalla panorámica)</Template>
  <TotalTime>115</TotalTime>
  <Words>334</Words>
  <Application>Microsoft Office PowerPoint</Application>
  <PresentationFormat>Panorámica</PresentationFormat>
  <Paragraphs>238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Plentziapolis</vt:lpstr>
      <vt:lpstr>Makina saltzailea</vt:lpstr>
      <vt:lpstr>Nola burutu dugu?</vt:lpstr>
      <vt:lpstr>Nola burutu dugu?</vt:lpstr>
      <vt:lpstr>VHDL kodea</vt:lpstr>
      <vt:lpstr>VHDL kodea</vt:lpstr>
      <vt:lpstr>VHDL kodea</vt:lpstr>
      <vt:lpstr>VHDL kodea</vt:lpstr>
      <vt:lpstr>VHDL kodea</vt:lpstr>
      <vt:lpstr>VHDL kodea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Plentziapolis</dc:title>
  <dc:creator>Eneko</dc:creator>
  <cp:keywords/>
  <cp:lastModifiedBy>Eneko</cp:lastModifiedBy>
  <cp:revision>15</cp:revision>
  <cp:lastPrinted>2012-08-15T21:38:02Z</cp:lastPrinted>
  <dcterms:created xsi:type="dcterms:W3CDTF">2015-01-18T11:14:22Z</dcterms:created>
  <dcterms:modified xsi:type="dcterms:W3CDTF">2015-12-15T20:19:00Z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