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88" r:id="rId2"/>
    <p:sldId id="256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2307B3C-321C-46CD-94F2-367A8C74C444}" type="datetimeFigureOut">
              <a:rPr lang="es-ES" smtClean="0"/>
              <a:pPr/>
              <a:t>12/11/2015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BB362C-C9DE-4857-9C2F-757EB41B29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2A68-9E9F-45C9-94B3-2CCFBE5BD3B8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CC1B-0AD2-449C-8E6B-642A50744397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EE0D-41C7-4B77-A5EE-D860B0A32703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6817-388F-461D-A085-1DCA6FA2E733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6F-94FF-4EDB-93E6-B7BA7A2E73BF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63A9-C6BA-4A9F-82A1-6253170BE4DD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C74B-03C3-495B-B38E-15CC0E650A93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0B7-EDC1-45AB-BBBE-F89BDCF3CD9F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9E56-93A5-4128-A541-C3C355EC5AC3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E1D5-9CA0-466F-A8B5-E74F537DF252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9D0C-8AE3-4923-8690-21EDD6DE76A9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F8EB-D74D-4F97-8154-D96FD85FB643}" type="datetime1">
              <a:rPr lang="eu-ES" smtClean="0"/>
              <a:pPr/>
              <a:t>2015/11/12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2E39-ECD1-4910-97CA-AE32489ACCED}" type="slidenum">
              <a:rPr lang="eu-ES" smtClean="0"/>
              <a:pPr/>
              <a:t>‹Nº›</a:t>
            </a:fld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Analisi</a:t>
            </a:r>
            <a:r>
              <a:rPr lang="es-ES" dirty="0" smtClean="0"/>
              <a:t> </a:t>
            </a:r>
            <a:r>
              <a:rPr lang="es-ES" dirty="0" err="1" smtClean="0"/>
              <a:t>ekonomikoa</a:t>
            </a:r>
            <a:r>
              <a:rPr lang="es-ES" dirty="0" smtClean="0"/>
              <a:t> eta </a:t>
            </a:r>
            <a:br>
              <a:rPr lang="es-ES" dirty="0" smtClean="0"/>
            </a:br>
            <a:r>
              <a:rPr lang="es-ES" dirty="0" err="1" smtClean="0"/>
              <a:t>finantza</a:t>
            </a:r>
            <a:r>
              <a:rPr lang="es-ES" dirty="0" smtClean="0"/>
              <a:t> </a:t>
            </a:r>
            <a:r>
              <a:rPr lang="es-ES" dirty="0" err="1" smtClean="0"/>
              <a:t>analisia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Ekonomia</a:t>
            </a:r>
            <a:r>
              <a:rPr lang="es-ES" dirty="0" smtClean="0"/>
              <a:t> eta </a:t>
            </a:r>
            <a:r>
              <a:rPr lang="es-ES" dirty="0" err="1" smtClean="0"/>
              <a:t>Enpresen</a:t>
            </a:r>
            <a:r>
              <a:rPr lang="es-ES" dirty="0" smtClean="0"/>
              <a:t> </a:t>
            </a:r>
            <a:r>
              <a:rPr lang="es-ES" dirty="0" err="1" smtClean="0"/>
              <a:t>Antolakuntza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ALTXORTEGIAREN RATIOA EDO LIKIDEZIAREN RATIOA (TEST AZIDOA EDO </a:t>
            </a:r>
            <a:r>
              <a:rPr lang="en-US" sz="1600" i="1" dirty="0" smtClean="0"/>
              <a:t>ACID TEST</a:t>
            </a:r>
            <a:r>
              <a:rPr lang="en-US" sz="1600" dirty="0" smtClean="0"/>
              <a:t>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Ratioaren</a:t>
            </a:r>
            <a:r>
              <a:rPr lang="en-US" sz="1600" dirty="0"/>
              <a:t> </a:t>
            </a:r>
            <a:r>
              <a:rPr lang="en-US" sz="1600" dirty="0" err="1"/>
              <a:t>balioa</a:t>
            </a:r>
            <a:r>
              <a:rPr lang="en-US" sz="1600"/>
              <a:t> </a:t>
            </a:r>
            <a:r>
              <a:rPr lang="en-US" sz="1600" smtClean="0"/>
              <a:t>0,75 </a:t>
            </a:r>
            <a:r>
              <a:rPr lang="en-US" sz="1600" dirty="0"/>
              <a:t>eta 1 </a:t>
            </a:r>
            <a:r>
              <a:rPr lang="en-US" sz="1600" dirty="0" err="1" smtClean="0"/>
              <a:t>artean</a:t>
            </a:r>
            <a:r>
              <a:rPr lang="en-US" sz="1600" dirty="0" smtClean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zuzena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likidezia</a:t>
            </a:r>
            <a:r>
              <a:rPr lang="en-US" sz="1600" dirty="0"/>
              <a:t> </a:t>
            </a:r>
            <a:r>
              <a:rPr lang="en-US" sz="1600" dirty="0" err="1"/>
              <a:t>arazoak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dituelakoz</a:t>
            </a:r>
            <a:r>
              <a:rPr lang="en-US" sz="1600" dirty="0"/>
              <a:t>,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erabilgarriarekin</a:t>
            </a:r>
            <a:r>
              <a:rPr lang="en-US" sz="1600" dirty="0"/>
              <a:t> eta </a:t>
            </a:r>
            <a:r>
              <a:rPr lang="en-US" sz="1600" dirty="0" err="1"/>
              <a:t>bihurgarriarekin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laburrerako</a:t>
            </a:r>
            <a:r>
              <a:rPr lang="en-US" sz="1600" dirty="0"/>
              <a:t> </a:t>
            </a:r>
            <a:r>
              <a:rPr lang="en-US" sz="1600" dirty="0" err="1"/>
              <a:t>zorrei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diru</a:t>
            </a:r>
            <a:r>
              <a:rPr lang="en-US" sz="1600" dirty="0"/>
              <a:t> </a:t>
            </a:r>
            <a:r>
              <a:rPr lang="en-US" sz="1600" dirty="0" err="1"/>
              <a:t>nahikoa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baitu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/>
            <a:r>
              <a:rPr lang="en-US" sz="1600" dirty="0"/>
              <a:t> 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balioa</a:t>
            </a:r>
            <a:r>
              <a:rPr lang="en-US" sz="1600" dirty="0" smtClean="0"/>
              <a:t> 0,75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gutxiago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ardura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 ,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laburrerako</a:t>
            </a:r>
            <a:r>
              <a:rPr lang="en-US" sz="1600" dirty="0"/>
              <a:t> </a:t>
            </a:r>
            <a:r>
              <a:rPr lang="en-US" sz="1600" dirty="0" err="1"/>
              <a:t>zorrei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arazoak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ditzake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balioa</a:t>
            </a:r>
            <a:r>
              <a:rPr lang="en-US" sz="1600" dirty="0" smtClean="0"/>
              <a:t> 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arreta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du.</a:t>
            </a:r>
            <a:r>
              <a:rPr lang="en-US" sz="1600" dirty="0"/>
              <a:t>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bihurgarria</a:t>
            </a:r>
            <a:r>
              <a:rPr lang="en-US" sz="1600" dirty="0"/>
              <a:t> eta </a:t>
            </a:r>
            <a:r>
              <a:rPr lang="en-US" sz="1600" dirty="0" err="1"/>
              <a:t>erabilgarria</a:t>
            </a:r>
            <a:r>
              <a:rPr lang="en-US" sz="1600" dirty="0"/>
              <a:t> </a:t>
            </a:r>
            <a:r>
              <a:rPr lang="en-US" sz="1600" dirty="0" err="1"/>
              <a:t>handiegia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eta </a:t>
            </a:r>
            <a:r>
              <a:rPr lang="en-US" sz="1600" dirty="0" err="1"/>
              <a:t>ondare-masa</a:t>
            </a:r>
            <a:r>
              <a:rPr lang="en-US" sz="1600" dirty="0"/>
              <a:t> </a:t>
            </a:r>
            <a:r>
              <a:rPr lang="en-US" sz="1600" dirty="0" err="1"/>
              <a:t>hauei</a:t>
            </a:r>
            <a:r>
              <a:rPr lang="en-US" sz="1600" dirty="0"/>
              <a:t> </a:t>
            </a:r>
            <a:r>
              <a:rPr lang="en-US" sz="1600" dirty="0" err="1"/>
              <a:t>errentagarritasun</a:t>
            </a:r>
            <a:r>
              <a:rPr lang="en-US" sz="1600" dirty="0"/>
              <a:t> </a:t>
            </a:r>
            <a:r>
              <a:rPr lang="en-US" sz="1600" dirty="0" err="1"/>
              <a:t>nahikoa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ateratzearen</a:t>
            </a:r>
            <a:r>
              <a:rPr lang="en-US" sz="1600" dirty="0"/>
              <a:t> </a:t>
            </a:r>
            <a:r>
              <a:rPr lang="en-US" sz="1600" dirty="0" err="1"/>
              <a:t>arriskua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 smtClean="0"/>
              <a:t>. </a:t>
            </a:r>
            <a:r>
              <a:rPr lang="en-US" sz="1600" dirty="0" err="1"/>
              <a:t>Kasu</a:t>
            </a:r>
            <a:r>
              <a:rPr lang="en-US" sz="1600" dirty="0"/>
              <a:t> </a:t>
            </a:r>
            <a:r>
              <a:rPr lang="en-US" sz="1600" dirty="0" err="1"/>
              <a:t>hauetan</a:t>
            </a:r>
            <a:r>
              <a:rPr lang="en-US" sz="1600" dirty="0"/>
              <a:t> </a:t>
            </a:r>
            <a:r>
              <a:rPr lang="en-US" sz="1600" dirty="0" err="1"/>
              <a:t>erabilgarria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bihurgarria</a:t>
            </a:r>
            <a:r>
              <a:rPr lang="en-US" sz="1600" dirty="0"/>
              <a:t> </a:t>
            </a:r>
            <a:r>
              <a:rPr lang="en-US" sz="1600" dirty="0" err="1"/>
              <a:t>gutxitzearen</a:t>
            </a:r>
            <a:r>
              <a:rPr lang="en-US" sz="1600" dirty="0"/>
              <a:t> </a:t>
            </a:r>
            <a:r>
              <a:rPr lang="en-US" sz="1600" dirty="0" err="1"/>
              <a:t>komenigarritasuna</a:t>
            </a:r>
            <a:r>
              <a:rPr lang="en-US" sz="1600" dirty="0"/>
              <a:t> </a:t>
            </a:r>
            <a:r>
              <a:rPr lang="en-US" sz="1600" dirty="0" err="1"/>
              <a:t>aztertzea</a:t>
            </a:r>
            <a:r>
              <a:rPr lang="en-US" sz="1600" dirty="0"/>
              <a:t> </a:t>
            </a:r>
            <a:r>
              <a:rPr lang="en-US" sz="1600" dirty="0" err="1"/>
              <a:t>aholkagarria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pSp>
        <p:nvGrpSpPr>
          <p:cNvPr id="2" name="18 Grupo"/>
          <p:cNvGrpSpPr/>
          <p:nvPr/>
        </p:nvGrpSpPr>
        <p:grpSpPr>
          <a:xfrm>
            <a:off x="1331640" y="5013176"/>
            <a:ext cx="6336704" cy="539059"/>
            <a:chOff x="1763688" y="3537242"/>
            <a:chExt cx="6336704" cy="539059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447112" y="3537242"/>
              <a:ext cx="1805169" cy="15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Erabilgarria+Bihurgarria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5826001" y="3537242"/>
              <a:ext cx="2012801" cy="15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Aktibo korrontea - Izakinak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763688" y="3698705"/>
              <a:ext cx="6336704" cy="377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4379913" algn="l"/>
                </a:tabLst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Altxortegiaren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ratioa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=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ea typeface="Symbol" pitchFamily="18" charset="2"/>
                  <a:cs typeface="Times New Roman"/>
                </a:rPr>
                <a:t>———————————  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Symbol" pitchFamily="18" charset="2"/>
                  <a:cs typeface="Symbol" pitchFamily="18" charset="2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edo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ea typeface="Symbol" pitchFamily="18" charset="2"/>
                  <a:cs typeface="Times New Roman"/>
                </a:rPr>
                <a:t>————————————</a:t>
              </a:r>
              <a:r>
                <a:rPr lang="en-US" sz="1400" dirty="0" smtClean="0">
                  <a:ea typeface="Symbol" pitchFamily="18" charset="2"/>
                  <a:cs typeface="Times New Roman"/>
                </a:rPr>
                <a:t> 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379913" algn="l"/>
                </a:tabLst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                                                 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Pasibo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korrontea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	   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Pasibo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korrontea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10</a:t>
            </a:fld>
            <a:endParaRPr lang="eu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BEREHALAKO ALTXORTEGIAREN RATIOA (EDO BEREHALAKO LIKIDEZIAREN RATIOA)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Altxortegia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erabilgarria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du,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berehalako</a:t>
            </a:r>
            <a:r>
              <a:rPr lang="en-US" sz="1600" dirty="0"/>
              <a:t> </a:t>
            </a:r>
            <a:r>
              <a:rPr lang="en-US" sz="1600" dirty="0" err="1"/>
              <a:t>ordainketaren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erabilgarriarekin</a:t>
            </a:r>
            <a:r>
              <a:rPr lang="en-US" sz="1600" dirty="0"/>
              <a:t> </a:t>
            </a:r>
            <a:r>
              <a:rPr lang="en-US" sz="1600" dirty="0" err="1"/>
              <a:t>bakarrik</a:t>
            </a:r>
            <a:r>
              <a:rPr lang="en-US" sz="1600" dirty="0"/>
              <a:t> (</a:t>
            </a:r>
            <a:r>
              <a:rPr lang="en-US" sz="1600" dirty="0" err="1"/>
              <a:t>dirua</a:t>
            </a:r>
            <a:r>
              <a:rPr lang="en-US" sz="1600" dirty="0"/>
              <a:t> </a:t>
            </a:r>
            <a:r>
              <a:rPr lang="en-US" sz="1600" dirty="0" err="1"/>
              <a:t>dena</a:t>
            </a:r>
            <a:r>
              <a:rPr lang="en-US" sz="1600" dirty="0"/>
              <a:t>)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zorren</a:t>
            </a:r>
            <a:r>
              <a:rPr lang="en-US" sz="1600" dirty="0"/>
              <a:t> </a:t>
            </a:r>
            <a:r>
              <a:rPr lang="en-US" sz="1600" dirty="0" err="1"/>
              <a:t>zati</a:t>
            </a:r>
            <a:r>
              <a:rPr lang="en-US" sz="1600" dirty="0"/>
              <a:t> bat (</a:t>
            </a:r>
            <a:r>
              <a:rPr lang="en-US" sz="1600" dirty="0" err="1"/>
              <a:t>berehalako</a:t>
            </a:r>
            <a:r>
              <a:rPr lang="en-US" sz="1600" dirty="0"/>
              <a:t> </a:t>
            </a:r>
            <a:r>
              <a:rPr lang="en-US" sz="1600" dirty="0" err="1"/>
              <a:t>epemuga</a:t>
            </a:r>
            <a:r>
              <a:rPr lang="en-US" sz="1600" dirty="0"/>
              <a:t> </a:t>
            </a:r>
            <a:r>
              <a:rPr lang="en-US" sz="1600" dirty="0" err="1"/>
              <a:t>dutenak</a:t>
            </a:r>
            <a:r>
              <a:rPr lang="en-US" sz="1600" dirty="0"/>
              <a:t>)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 </a:t>
            </a:r>
            <a:r>
              <a:rPr lang="en-US" sz="1600" dirty="0" err="1"/>
              <a:t>neurtzen</a:t>
            </a:r>
            <a:r>
              <a:rPr lang="en-US" sz="1600" dirty="0"/>
              <a:t> </a:t>
            </a:r>
            <a:r>
              <a:rPr lang="en-US" sz="1600" dirty="0" err="1"/>
              <a:t>du</a:t>
            </a:r>
            <a:r>
              <a:rPr lang="en-US" sz="1600" dirty="0" err="1" smtClean="0"/>
              <a:t>.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Ratioaren</a:t>
            </a:r>
            <a:r>
              <a:rPr lang="en-US" sz="1600" dirty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0,1 eta 0,3 </a:t>
            </a:r>
            <a:r>
              <a:rPr lang="en-US" sz="1600" dirty="0" err="1" smtClean="0"/>
              <a:t>artean</a:t>
            </a:r>
            <a:r>
              <a:rPr lang="en-US" sz="1600" dirty="0" smtClean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zuzena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erabilgarriarekin</a:t>
            </a:r>
            <a:r>
              <a:rPr lang="en-US" sz="1600" dirty="0"/>
              <a:t> </a:t>
            </a:r>
            <a:r>
              <a:rPr lang="en-US" sz="1600" dirty="0" err="1"/>
              <a:t>berehalako</a:t>
            </a:r>
            <a:r>
              <a:rPr lang="en-US" sz="1600" dirty="0"/>
              <a:t> </a:t>
            </a:r>
            <a:r>
              <a:rPr lang="en-US" sz="1600" dirty="0" err="1"/>
              <a:t>zorrei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gai</a:t>
            </a:r>
            <a:r>
              <a:rPr lang="en-US" sz="1600" dirty="0"/>
              <a:t> </a:t>
            </a:r>
            <a:r>
              <a:rPr lang="en-US" sz="1600" dirty="0" err="1"/>
              <a:t>delako</a:t>
            </a:r>
            <a:r>
              <a:rPr lang="en-US" sz="1600" dirty="0"/>
              <a:t>.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kutxan</a:t>
            </a:r>
            <a:r>
              <a:rPr lang="en-US" sz="1600" dirty="0"/>
              <a:t>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bankuko</a:t>
            </a:r>
            <a:r>
              <a:rPr lang="en-US" sz="1600" dirty="0"/>
              <a:t> </a:t>
            </a:r>
            <a:r>
              <a:rPr lang="en-US" sz="1600" dirty="0" err="1"/>
              <a:t>kontu</a:t>
            </a:r>
            <a:r>
              <a:rPr lang="en-US" sz="1600" dirty="0"/>
              <a:t> </a:t>
            </a:r>
            <a:r>
              <a:rPr lang="en-US" sz="1600" dirty="0" err="1"/>
              <a:t>korronteetan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dirua</a:t>
            </a:r>
            <a:r>
              <a:rPr lang="en-US" sz="1600" dirty="0"/>
              <a:t> </a:t>
            </a:r>
            <a:r>
              <a:rPr lang="en-US" sz="1600" dirty="0" err="1"/>
              <a:t>pasibo</a:t>
            </a:r>
            <a:r>
              <a:rPr lang="en-US" sz="1600" dirty="0"/>
              <a:t> </a:t>
            </a:r>
            <a:r>
              <a:rPr lang="en-US" sz="1600" dirty="0" err="1"/>
              <a:t>korrontearen</a:t>
            </a:r>
            <a:r>
              <a:rPr lang="en-US" sz="1600" dirty="0"/>
              <a:t> %10 eta %30en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err="1"/>
              <a:t>egon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/>
              <a:t>·</a:t>
            </a:r>
            <a:r>
              <a:rPr lang="en-US" sz="1600" dirty="0" err="1"/>
              <a:t>Ratioaren</a:t>
            </a:r>
            <a:r>
              <a:rPr lang="en-US" sz="1600" dirty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0,1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gutxiago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ardura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berehalako</a:t>
            </a:r>
            <a:r>
              <a:rPr lang="en-US" sz="1600" dirty="0"/>
              <a:t> </a:t>
            </a:r>
            <a:r>
              <a:rPr lang="en-US" sz="1600" dirty="0" err="1"/>
              <a:t>zorrei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arazoak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ditzake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/>
              <a:t>·</a:t>
            </a:r>
            <a:r>
              <a:rPr lang="en-US" sz="1600" dirty="0" err="1"/>
              <a:t>Ratioaren</a:t>
            </a:r>
            <a:r>
              <a:rPr lang="en-US" sz="1600" dirty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0,3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arreta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 eta </a:t>
            </a:r>
            <a:r>
              <a:rPr lang="en-US" sz="1600" dirty="0" err="1"/>
              <a:t>ondare-masa</a:t>
            </a:r>
            <a:r>
              <a:rPr lang="en-US" sz="1600" dirty="0"/>
              <a:t> </a:t>
            </a:r>
            <a:r>
              <a:rPr lang="en-US" sz="1600" dirty="0" err="1"/>
              <a:t>hauei</a:t>
            </a:r>
            <a:r>
              <a:rPr lang="en-US" sz="1600" dirty="0"/>
              <a:t> </a:t>
            </a:r>
            <a:r>
              <a:rPr lang="en-US" sz="1600" dirty="0" err="1"/>
              <a:t>errentagarritasun</a:t>
            </a:r>
            <a:r>
              <a:rPr lang="en-US" sz="1600" dirty="0"/>
              <a:t> </a:t>
            </a:r>
            <a:r>
              <a:rPr lang="en-US" sz="1600" dirty="0" err="1"/>
              <a:t>nahikoa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ateratzearen</a:t>
            </a:r>
            <a:r>
              <a:rPr lang="en-US" sz="1600" dirty="0"/>
              <a:t> </a:t>
            </a:r>
            <a:r>
              <a:rPr lang="en-US" sz="1600" dirty="0" err="1"/>
              <a:t>arriskua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/>
              <a:t>. </a:t>
            </a:r>
            <a:r>
              <a:rPr lang="en-US" sz="1600" dirty="0" err="1" smtClean="0"/>
              <a:t>Kasu</a:t>
            </a:r>
            <a:r>
              <a:rPr lang="en-US" sz="1600" dirty="0" smtClean="0"/>
              <a:t> </a:t>
            </a:r>
            <a:r>
              <a:rPr lang="en-US" sz="1600" dirty="0" err="1"/>
              <a:t>hauetan</a:t>
            </a:r>
            <a:r>
              <a:rPr lang="en-US" sz="1600" dirty="0"/>
              <a:t>, </a:t>
            </a:r>
            <a:r>
              <a:rPr lang="en-US" sz="1600" dirty="0" err="1"/>
              <a:t>erabilgarria</a:t>
            </a:r>
            <a:r>
              <a:rPr lang="en-US" sz="1600" dirty="0"/>
              <a:t> </a:t>
            </a:r>
            <a:r>
              <a:rPr lang="en-US" sz="1600" dirty="0" err="1"/>
              <a:t>gutxitzearen</a:t>
            </a:r>
            <a:r>
              <a:rPr lang="en-US" sz="1600" dirty="0"/>
              <a:t> </a:t>
            </a:r>
            <a:r>
              <a:rPr lang="en-US" sz="1600" dirty="0" err="1"/>
              <a:t>komenigarritasuna</a:t>
            </a:r>
            <a:r>
              <a:rPr lang="en-US" sz="1600" dirty="0"/>
              <a:t> </a:t>
            </a:r>
            <a:r>
              <a:rPr lang="en-US" sz="1600" dirty="0" err="1"/>
              <a:t>aztertzea</a:t>
            </a:r>
            <a:r>
              <a:rPr lang="en-US" sz="1600" dirty="0"/>
              <a:t> </a:t>
            </a:r>
            <a:r>
              <a:rPr lang="en-US" sz="1600" dirty="0" err="1"/>
              <a:t>aholkagarria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2" name="11 Rectángulo"/>
          <p:cNvSpPr/>
          <p:nvPr/>
        </p:nvSpPr>
        <p:spPr>
          <a:xfrm>
            <a:off x="2286000" y="29673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Erabilgarria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ymbol" pitchFamily="18" charset="2"/>
              <a:cs typeface="Times New Roman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korrontea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11</a:t>
            </a:fld>
            <a:endParaRPr lang="eu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BERMEAREN RATIOA (PORROTERAKO DISTANTZIAREN RATIOA)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hirugarrenei</a:t>
            </a:r>
            <a:r>
              <a:rPr lang="en-US" sz="1600" dirty="0"/>
              <a:t> </a:t>
            </a:r>
            <a:r>
              <a:rPr lang="en-US" sz="1600" dirty="0" err="1"/>
              <a:t>eskaintzen</a:t>
            </a:r>
            <a:r>
              <a:rPr lang="en-US" sz="1600" dirty="0"/>
              <a:t> </a:t>
            </a:r>
            <a:r>
              <a:rPr lang="en-US" sz="1600" dirty="0" err="1"/>
              <a:t>dien</a:t>
            </a:r>
            <a:r>
              <a:rPr lang="en-US" sz="1600" dirty="0"/>
              <a:t> </a:t>
            </a:r>
            <a:r>
              <a:rPr lang="en-US" sz="1600" dirty="0" err="1"/>
              <a:t>segurtasuna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bermea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zor</a:t>
            </a:r>
            <a:r>
              <a:rPr lang="en-US" sz="1600" dirty="0"/>
              <a:t> </a:t>
            </a:r>
            <a:r>
              <a:rPr lang="en-US" sz="1600" dirty="0" err="1"/>
              <a:t>guztiak</a:t>
            </a:r>
            <a:r>
              <a:rPr lang="en-US" sz="1600" dirty="0"/>
              <a:t>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Ratio </a:t>
            </a:r>
            <a:r>
              <a:rPr lang="en-US" sz="1600" dirty="0" err="1"/>
              <a:t>honen</a:t>
            </a:r>
            <a:r>
              <a:rPr lang="en-US" sz="1600" dirty="0"/>
              <a:t> </a:t>
            </a:r>
            <a:r>
              <a:rPr lang="en-US" sz="1600" dirty="0" err="1"/>
              <a:t>balio</a:t>
            </a:r>
            <a:r>
              <a:rPr lang="en-US" sz="1600" dirty="0"/>
              <a:t> </a:t>
            </a:r>
            <a:r>
              <a:rPr lang="en-US" sz="1600" dirty="0" err="1"/>
              <a:t>gero</a:t>
            </a:r>
            <a:r>
              <a:rPr lang="en-US" sz="1600" dirty="0"/>
              <a:t> </a:t>
            </a:r>
            <a:r>
              <a:rPr lang="en-US" sz="1600" dirty="0" err="1"/>
              <a:t>handiago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, </a:t>
            </a:r>
            <a:r>
              <a:rPr lang="en-US" sz="1600" dirty="0" err="1"/>
              <a:t>hirugarrenek</a:t>
            </a:r>
            <a:r>
              <a:rPr lang="en-US" sz="1600" dirty="0"/>
              <a:t> </a:t>
            </a:r>
            <a:r>
              <a:rPr lang="en-US" sz="1600" dirty="0" err="1"/>
              <a:t>gero</a:t>
            </a:r>
            <a:r>
              <a:rPr lang="en-US" sz="1600" dirty="0"/>
              <a:t> eta </a:t>
            </a:r>
            <a:r>
              <a:rPr lang="en-US" sz="1600" dirty="0" err="1"/>
              <a:t>berme</a:t>
            </a:r>
            <a:r>
              <a:rPr lang="en-US" sz="1600" dirty="0"/>
              <a:t> </a:t>
            </a:r>
            <a:r>
              <a:rPr lang="en-US" sz="1600" dirty="0" err="1"/>
              <a:t>handiago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dute</a:t>
            </a:r>
            <a:r>
              <a:rPr lang="en-US" sz="1600" dirty="0"/>
              <a:t> </a:t>
            </a:r>
            <a:r>
              <a:rPr lang="en-US" sz="1600" dirty="0" err="1"/>
              <a:t>haien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kobratzeko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i="1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Adibidez</a:t>
            </a:r>
            <a:r>
              <a:rPr lang="en-US" sz="1600" dirty="0"/>
              <a:t>, ratio </a:t>
            </a:r>
            <a:r>
              <a:rPr lang="en-US" sz="1600" dirty="0" err="1"/>
              <a:t>honek</a:t>
            </a:r>
            <a:r>
              <a:rPr lang="en-US" sz="1600" dirty="0"/>
              <a:t> 2 </a:t>
            </a:r>
            <a:r>
              <a:rPr lang="en-US" sz="1600" dirty="0" err="1"/>
              <a:t>balioa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 </a:t>
            </a:r>
            <a:r>
              <a:rPr lang="en-US" sz="1600" dirty="0" err="1"/>
              <a:t>badu</a:t>
            </a:r>
            <a:r>
              <a:rPr lang="en-US" sz="1600" dirty="0"/>
              <a:t>, </a:t>
            </a:r>
            <a:r>
              <a:rPr lang="en-US" sz="1600" dirty="0" err="1"/>
              <a:t>horrek</a:t>
            </a:r>
            <a:r>
              <a:rPr lang="en-US" sz="1600" dirty="0"/>
              <a:t> </a:t>
            </a:r>
            <a:r>
              <a:rPr lang="en-US" sz="1600" dirty="0" err="1"/>
              <a:t>esan</a:t>
            </a:r>
            <a:r>
              <a:rPr lang="en-US" sz="1600" dirty="0"/>
              <a:t> </a:t>
            </a:r>
            <a:r>
              <a:rPr lang="en-US" sz="1600" dirty="0" err="1"/>
              <a:t>nahi</a:t>
            </a:r>
            <a:r>
              <a:rPr lang="en-US" sz="1600" dirty="0"/>
              <a:t> du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hartzekodunei</a:t>
            </a:r>
            <a:r>
              <a:rPr lang="en-US" sz="1600" dirty="0"/>
              <a:t> </a:t>
            </a:r>
            <a:r>
              <a:rPr lang="en-US" sz="1600" dirty="0" err="1"/>
              <a:t>zor</a:t>
            </a:r>
            <a:r>
              <a:rPr lang="en-US" sz="1600" dirty="0"/>
              <a:t> </a:t>
            </a:r>
            <a:r>
              <a:rPr lang="en-US" sz="1600" dirty="0" err="1"/>
              <a:t>dien</a:t>
            </a:r>
            <a:r>
              <a:rPr lang="en-US" sz="1600" dirty="0"/>
              <a:t> </a:t>
            </a:r>
            <a:r>
              <a:rPr lang="en-US" sz="1600" dirty="0" err="1"/>
              <a:t>moneta</a:t>
            </a:r>
            <a:r>
              <a:rPr lang="en-US" sz="1600" dirty="0"/>
              <a:t> </a:t>
            </a:r>
            <a:r>
              <a:rPr lang="en-US" sz="1600" dirty="0" err="1"/>
              <a:t>unitate</a:t>
            </a:r>
            <a:r>
              <a:rPr lang="en-US" sz="1600" dirty="0"/>
              <a:t> </a:t>
            </a:r>
            <a:r>
              <a:rPr lang="en-US" sz="1600" dirty="0" err="1"/>
              <a:t>bakoitzeko</a:t>
            </a:r>
            <a:r>
              <a:rPr lang="en-US" sz="1600" dirty="0"/>
              <a:t> 2 </a:t>
            </a:r>
            <a:r>
              <a:rPr lang="en-US" sz="1600" dirty="0" err="1"/>
              <a:t>unitateko</a:t>
            </a:r>
            <a:r>
              <a:rPr lang="en-US" sz="1600" dirty="0"/>
              <a:t> </a:t>
            </a:r>
            <a:r>
              <a:rPr lang="en-US" sz="1600" dirty="0" err="1"/>
              <a:t>zenbatekoa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ondasunak</a:t>
            </a:r>
            <a:r>
              <a:rPr lang="en-US" sz="1600" dirty="0"/>
              <a:t> eta </a:t>
            </a:r>
            <a:r>
              <a:rPr lang="en-US" sz="1600" dirty="0" err="1"/>
              <a:t>eskubideak</a:t>
            </a:r>
            <a:r>
              <a:rPr lang="en-US" sz="1600" dirty="0"/>
              <a:t> </a:t>
            </a:r>
            <a:r>
              <a:rPr lang="en-US" sz="1600" dirty="0" err="1"/>
              <a:t>dituela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 smtClean="0"/>
              <a:t>.</a:t>
            </a: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19672" y="2708920"/>
          <a:ext cx="5883910" cy="640080"/>
        </p:xfrm>
        <a:graphic>
          <a:graphicData uri="http://schemas.openxmlformats.org/drawingml/2006/table">
            <a:tbl>
              <a:tblPr/>
              <a:tblGrid>
                <a:gridCol w="1893570"/>
                <a:gridCol w="592455"/>
                <a:gridCol w="3397885"/>
              </a:tblGrid>
              <a:tr h="184785">
                <a:tc>
                  <a:txBody>
                    <a:bodyPr/>
                    <a:lstStyle/>
                    <a:p>
                      <a:pPr marL="23241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Guztizko</a:t>
                      </a:r>
                      <a:r>
                        <a:rPr lang="en-US" sz="1400" spc="-85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9005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Guztizko</a:t>
                      </a:r>
                      <a:r>
                        <a:rPr lang="en-US" sz="1400" spc="-85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R="51435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ymbol" pitchFamily="18" charset="2"/>
                          <a:cs typeface="Times New Roman"/>
                        </a:rPr>
                        <a:t>—————————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Pasibo</a:t>
                      </a:r>
                      <a:r>
                        <a:rPr lang="en-US" sz="1400" spc="-95" dirty="0" smtClean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335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+mj-lt"/>
                          <a:ea typeface="Calibri"/>
                          <a:cs typeface="Times New Roman"/>
                        </a:rPr>
                        <a:t>edo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ymbol" pitchFamily="18" charset="2"/>
                          <a:cs typeface="Times New Roman"/>
                        </a:rPr>
                        <a:t>———————————————</a:t>
                      </a:r>
                      <a:r>
                        <a:rPr lang="en-US" sz="1400" spc="-5" dirty="0" smtClean="0">
                          <a:latin typeface="+mj-lt"/>
                          <a:ea typeface="Calibri"/>
                          <a:cs typeface="Times New Roman"/>
                        </a:rPr>
                        <a:t>e/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lab.Galdagarria</a:t>
                      </a:r>
                      <a:r>
                        <a:rPr lang="en-US" sz="1400" spc="-5" dirty="0" smtClean="0">
                          <a:latin typeface="+mj-lt"/>
                          <a:ea typeface="Calibri"/>
                          <a:cs typeface="Times New Roman"/>
                        </a:rPr>
                        <a:t> + e/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luz.Galdagarria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12</a:t>
            </a:fld>
            <a:endParaRPr lang="eu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BERMEAREN RATIOA (PORROTERAKO DISTANTZIAREN RATIOA)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1,5 eta 2,5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zuzena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hartzekodunei</a:t>
            </a:r>
            <a:r>
              <a:rPr lang="en-US" sz="1600" dirty="0"/>
              <a:t> </a:t>
            </a:r>
            <a:r>
              <a:rPr lang="en-US" sz="1600" dirty="0" err="1"/>
              <a:t>bermatzen</a:t>
            </a:r>
            <a:r>
              <a:rPr lang="en-US" sz="1600" dirty="0"/>
              <a:t> </a:t>
            </a:r>
            <a:r>
              <a:rPr lang="en-US" sz="1600" dirty="0" err="1"/>
              <a:t>baitizkie</a:t>
            </a:r>
            <a:r>
              <a:rPr lang="en-US" sz="1600" dirty="0"/>
              <a:t> </a:t>
            </a:r>
            <a:r>
              <a:rPr lang="en-US" sz="1600" dirty="0" err="1"/>
              <a:t>beraien</a:t>
            </a:r>
            <a:r>
              <a:rPr lang="en-US" sz="1600" dirty="0"/>
              <a:t> </a:t>
            </a:r>
            <a:r>
              <a:rPr lang="en-US" sz="1600" dirty="0" err="1"/>
              <a:t>aldeko</a:t>
            </a:r>
            <a:r>
              <a:rPr lang="en-US" sz="1600" dirty="0"/>
              <a:t> </a:t>
            </a:r>
            <a:r>
              <a:rPr lang="en-US" sz="1600" dirty="0" err="1"/>
              <a:t>zor</a:t>
            </a:r>
            <a:r>
              <a:rPr lang="en-US" sz="1600" dirty="0"/>
              <a:t> </a:t>
            </a:r>
            <a:r>
              <a:rPr lang="en-US" sz="1600" dirty="0" err="1"/>
              <a:t>guztiak</a:t>
            </a:r>
            <a:r>
              <a:rPr lang="en-US" sz="1600" dirty="0"/>
              <a:t> (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laburrera</a:t>
            </a:r>
            <a:r>
              <a:rPr lang="en-US" sz="1600" dirty="0"/>
              <a:t> </a:t>
            </a:r>
            <a:r>
              <a:rPr lang="en-US" sz="1600" dirty="0" err="1"/>
              <a:t>nahiz</a:t>
            </a:r>
            <a:r>
              <a:rPr lang="en-US" sz="1600" dirty="0"/>
              <a:t> </a:t>
            </a:r>
            <a:r>
              <a:rPr lang="en-US" sz="1600" dirty="0" err="1"/>
              <a:t>luzera</a:t>
            </a:r>
            <a:r>
              <a:rPr lang="en-US" sz="1600" dirty="0" smtClean="0"/>
              <a:t>).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 eta 1,5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err="1"/>
              <a:t>badago</a:t>
            </a:r>
            <a:r>
              <a:rPr lang="en-US" sz="1600" dirty="0"/>
              <a:t>: </a:t>
            </a:r>
            <a:r>
              <a:rPr lang="en-US" sz="1600" dirty="0" err="1"/>
              <a:t>ardura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porrot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r>
              <a:rPr lang="en-US" sz="1600" dirty="0"/>
              <a:t> </a:t>
            </a:r>
            <a:r>
              <a:rPr lang="en-US" sz="1600" dirty="0" err="1"/>
              <a:t>sar</a:t>
            </a:r>
            <a:r>
              <a:rPr lang="en-US" sz="1600" dirty="0"/>
              <a:t> </a:t>
            </a:r>
            <a:r>
              <a:rPr lang="en-US" sz="1600" dirty="0" err="1"/>
              <a:t>daitekeelako</a:t>
            </a:r>
            <a:r>
              <a:rPr lang="en-US" sz="1600" dirty="0"/>
              <a:t>. </a:t>
            </a:r>
            <a:r>
              <a:rPr lang="en-US" sz="1600" dirty="0" err="1"/>
              <a:t>Beraz</a:t>
            </a:r>
            <a:r>
              <a:rPr lang="en-US" sz="1600" dirty="0"/>
              <a:t>,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hartzekodunen</a:t>
            </a:r>
            <a:r>
              <a:rPr lang="en-US" sz="1600" dirty="0"/>
              <a:t> </a:t>
            </a:r>
            <a:r>
              <a:rPr lang="en-US" sz="1600" dirty="0" err="1"/>
              <a:t>menpe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balioa</a:t>
            </a:r>
            <a:r>
              <a:rPr lang="en-US" sz="1600" dirty="0" smtClean="0"/>
              <a:t> </a:t>
            </a:r>
            <a:r>
              <a:rPr lang="en-US" sz="1600" dirty="0"/>
              <a:t>2,5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arreta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hartzekodun</a:t>
            </a:r>
            <a:r>
              <a:rPr lang="en-US" sz="1600" dirty="0"/>
              <a:t> </a:t>
            </a:r>
            <a:r>
              <a:rPr lang="en-US" sz="1600" dirty="0" err="1"/>
              <a:t>guztiei</a:t>
            </a:r>
            <a:r>
              <a:rPr lang="en-US" sz="1600" dirty="0"/>
              <a:t> </a:t>
            </a:r>
            <a:r>
              <a:rPr lang="en-US" sz="1600" dirty="0" err="1"/>
              <a:t>berme</a:t>
            </a:r>
            <a:r>
              <a:rPr lang="en-US" sz="1600" dirty="0"/>
              <a:t> </a:t>
            </a:r>
            <a:r>
              <a:rPr lang="en-US" sz="1600" dirty="0" err="1"/>
              <a:t>gehiegi</a:t>
            </a:r>
            <a:r>
              <a:rPr lang="en-US" sz="1600" dirty="0"/>
              <a:t> </a:t>
            </a:r>
            <a:r>
              <a:rPr lang="en-US" sz="1600" dirty="0" err="1"/>
              <a:t>eskaintzen</a:t>
            </a:r>
            <a:r>
              <a:rPr lang="en-US" sz="1600" dirty="0"/>
              <a:t> </a:t>
            </a:r>
            <a:r>
              <a:rPr lang="en-US" sz="1600" dirty="0" err="1"/>
              <a:t>dielako</a:t>
            </a:r>
            <a:r>
              <a:rPr lang="en-US" sz="1600" dirty="0"/>
              <a:t>.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honetatik</a:t>
            </a:r>
            <a:r>
              <a:rPr lang="en-US" sz="1600" dirty="0"/>
              <a:t> </a:t>
            </a:r>
            <a:r>
              <a:rPr lang="en-US" sz="1600" dirty="0" err="1"/>
              <a:t>ateratzeko</a:t>
            </a:r>
            <a:r>
              <a:rPr lang="en-US" sz="1600" dirty="0"/>
              <a:t> </a:t>
            </a:r>
            <a:r>
              <a:rPr lang="en-US" sz="1600" dirty="0" err="1"/>
              <a:t>aktiboa</a:t>
            </a:r>
            <a:r>
              <a:rPr lang="en-US" sz="1600" dirty="0"/>
              <a:t> </a:t>
            </a:r>
            <a:r>
              <a:rPr lang="en-US" sz="1600" dirty="0" err="1"/>
              <a:t>handitu</a:t>
            </a:r>
            <a:r>
              <a:rPr lang="en-US" sz="1600" dirty="0"/>
              <a:t> </a:t>
            </a:r>
            <a:r>
              <a:rPr lang="en-US" sz="1600" dirty="0" err="1"/>
              <a:t>dezake</a:t>
            </a:r>
            <a:r>
              <a:rPr lang="en-US" sz="1600" dirty="0"/>
              <a:t>, </a:t>
            </a:r>
            <a:r>
              <a:rPr lang="en-US" sz="1600" dirty="0" err="1"/>
              <a:t>baina</a:t>
            </a:r>
            <a:r>
              <a:rPr lang="en-US" sz="1600" dirty="0"/>
              <a:t> </a:t>
            </a:r>
            <a:r>
              <a:rPr lang="en-US" sz="1600" dirty="0" err="1"/>
              <a:t>kanpo</a:t>
            </a:r>
            <a:r>
              <a:rPr lang="en-US" sz="1600" dirty="0"/>
              <a:t> </a:t>
            </a:r>
            <a:r>
              <a:rPr lang="en-US" sz="1600" dirty="0" err="1"/>
              <a:t>finantziazioa</a:t>
            </a:r>
            <a:r>
              <a:rPr lang="en-US" sz="1600" dirty="0"/>
              <a:t> </a:t>
            </a:r>
            <a:r>
              <a:rPr lang="en-US" sz="1600" dirty="0" err="1"/>
              <a:t>soilik</a:t>
            </a:r>
            <a:r>
              <a:rPr lang="en-US" sz="1600" dirty="0"/>
              <a:t> </a:t>
            </a:r>
            <a:r>
              <a:rPr lang="en-US" sz="1600" dirty="0" err="1"/>
              <a:t>erabiliz</a:t>
            </a:r>
            <a:r>
              <a:rPr lang="en-US" sz="1600" dirty="0"/>
              <a:t>. Ratio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zenbat</a:t>
            </a:r>
            <a:r>
              <a:rPr lang="en-US" sz="1600" dirty="0"/>
              <a:t> eta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zorpetzeko</a:t>
            </a:r>
            <a:r>
              <a:rPr lang="en-US" sz="1600" dirty="0"/>
              <a:t>, </a:t>
            </a:r>
            <a:r>
              <a:rPr lang="en-US" sz="1600" dirty="0" err="1"/>
              <a:t>orduan</a:t>
            </a:r>
            <a:r>
              <a:rPr lang="en-US" sz="1600" dirty="0"/>
              <a:t> eta </a:t>
            </a:r>
            <a:r>
              <a:rPr lang="en-US" sz="1600" dirty="0" err="1"/>
              <a:t>ahalmen</a:t>
            </a:r>
            <a:r>
              <a:rPr lang="en-US" sz="1600" dirty="0"/>
              <a:t> </a:t>
            </a:r>
            <a:r>
              <a:rPr lang="en-US" sz="1600" dirty="0" err="1"/>
              <a:t>gehiago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du</a:t>
            </a:r>
            <a:r>
              <a:rPr lang="en-US" sz="1600" dirty="0" err="1" smtClean="0"/>
              <a:t>.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balioa</a:t>
            </a:r>
            <a:r>
              <a:rPr lang="en-US" sz="1600" dirty="0" smtClean="0"/>
              <a:t> </a:t>
            </a:r>
            <a:r>
              <a:rPr lang="en-US" sz="1600" dirty="0"/>
              <a:t>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gutxiago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guztiz</a:t>
            </a:r>
            <a:r>
              <a:rPr lang="en-US" sz="1600" dirty="0"/>
              <a:t> </a:t>
            </a:r>
            <a:r>
              <a:rPr lang="en-US" sz="1600" dirty="0" err="1"/>
              <a:t>arriskutsua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porrot</a:t>
            </a:r>
            <a:r>
              <a:rPr lang="en-US" sz="1600" dirty="0"/>
              <a:t> </a:t>
            </a:r>
            <a:r>
              <a:rPr lang="en-US" sz="1600" dirty="0" err="1"/>
              <a:t>teknikoan</a:t>
            </a:r>
            <a:r>
              <a:rPr lang="en-US" sz="1600" dirty="0"/>
              <a:t> </a:t>
            </a:r>
            <a:r>
              <a:rPr lang="en-US" sz="1600" dirty="0" err="1"/>
              <a:t>dagoelako</a:t>
            </a:r>
            <a:r>
              <a:rPr lang="en-US" sz="1600" dirty="0"/>
              <a:t>. </a:t>
            </a:r>
            <a:r>
              <a:rPr lang="en-US" sz="1600" dirty="0" err="1"/>
              <a:t>Kasu</a:t>
            </a:r>
            <a:r>
              <a:rPr lang="en-US" sz="1600" dirty="0"/>
              <a:t> </a:t>
            </a:r>
            <a:r>
              <a:rPr lang="en-US" sz="1600" dirty="0" err="1"/>
              <a:t>honetan</a:t>
            </a:r>
            <a:r>
              <a:rPr lang="en-US" sz="1600" dirty="0"/>
              <a:t> </a:t>
            </a:r>
            <a:r>
              <a:rPr lang="en-US" sz="1600" dirty="0" err="1"/>
              <a:t>pasiboa</a:t>
            </a:r>
            <a:r>
              <a:rPr lang="en-US" sz="1600" dirty="0"/>
              <a:t> </a:t>
            </a:r>
            <a:r>
              <a:rPr lang="en-US" sz="1600" dirty="0" err="1"/>
              <a:t>aktiboa</a:t>
            </a:r>
            <a:r>
              <a:rPr lang="en-US" sz="1600" dirty="0"/>
              <a:t>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eta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honetan</a:t>
            </a:r>
            <a:r>
              <a:rPr lang="en-US" sz="1600" dirty="0"/>
              <a:t> </a:t>
            </a:r>
            <a:r>
              <a:rPr lang="en-US" sz="1600" dirty="0" err="1"/>
              <a:t>ezin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luzaro</a:t>
            </a:r>
            <a:r>
              <a:rPr lang="en-US" sz="1600" dirty="0"/>
              <a:t> </a:t>
            </a:r>
            <a:r>
              <a:rPr lang="en-US" sz="1600" dirty="0" err="1"/>
              <a:t>egon</a:t>
            </a:r>
            <a:r>
              <a:rPr lang="en-US" sz="1600" dirty="0"/>
              <a:t>;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hobetzeko</a:t>
            </a:r>
            <a:r>
              <a:rPr lang="en-US" sz="1600" dirty="0"/>
              <a:t> </a:t>
            </a:r>
            <a:r>
              <a:rPr lang="en-US" sz="1600" dirty="0" err="1"/>
              <a:t>neurriak</a:t>
            </a:r>
            <a:r>
              <a:rPr lang="en-US" sz="1600" dirty="0"/>
              <a:t> </a:t>
            </a:r>
            <a:r>
              <a:rPr lang="en-US" sz="1600" dirty="0" err="1"/>
              <a:t>hartu</a:t>
            </a:r>
            <a:r>
              <a:rPr lang="en-US" sz="1600" dirty="0"/>
              <a:t> </a:t>
            </a:r>
            <a:r>
              <a:rPr lang="en-US" sz="1600" dirty="0" err="1"/>
              <a:t>beharko</a:t>
            </a:r>
            <a:r>
              <a:rPr lang="en-US" sz="1600" dirty="0"/>
              <a:t> </a:t>
            </a:r>
            <a:r>
              <a:rPr lang="en-US" sz="1600" dirty="0" err="1"/>
              <a:t>lirateke</a:t>
            </a:r>
            <a:r>
              <a:rPr lang="en-US" sz="1600" dirty="0"/>
              <a:t>. </a:t>
            </a:r>
            <a:r>
              <a:rPr lang="en-US" sz="1600" dirty="0" err="1"/>
              <a:t>Arazo</a:t>
            </a:r>
            <a:r>
              <a:rPr lang="en-US" sz="1600" dirty="0"/>
              <a:t> </a:t>
            </a:r>
            <a:r>
              <a:rPr lang="en-US" sz="1600" dirty="0" err="1"/>
              <a:t>hauek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badira</a:t>
            </a:r>
            <a:r>
              <a:rPr lang="en-US" sz="1600" dirty="0"/>
              <a:t> </a:t>
            </a:r>
            <a:r>
              <a:rPr lang="en-US" sz="1600" dirty="0" err="1"/>
              <a:t>konpontzen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itxierara</a:t>
            </a:r>
            <a:r>
              <a:rPr lang="en-US" sz="1600" dirty="0"/>
              <a:t> </a:t>
            </a:r>
            <a:r>
              <a:rPr lang="en-US" sz="1600" dirty="0" err="1"/>
              <a:t>abiatuko</a:t>
            </a:r>
            <a:r>
              <a:rPr lang="en-US" sz="1600" dirty="0"/>
              <a:t> </a:t>
            </a:r>
            <a:r>
              <a:rPr lang="en-US" sz="1600" dirty="0" err="1"/>
              <a:t>litzateke</a:t>
            </a:r>
            <a:r>
              <a:rPr lang="en-US" sz="1600" dirty="0"/>
              <a:t>.</a:t>
            </a: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547664" y="5805264"/>
          <a:ext cx="5883910" cy="640080"/>
        </p:xfrm>
        <a:graphic>
          <a:graphicData uri="http://schemas.openxmlformats.org/drawingml/2006/table">
            <a:tbl>
              <a:tblPr/>
              <a:tblGrid>
                <a:gridCol w="1893570"/>
                <a:gridCol w="592455"/>
                <a:gridCol w="3397885"/>
              </a:tblGrid>
              <a:tr h="184785">
                <a:tc>
                  <a:txBody>
                    <a:bodyPr/>
                    <a:lstStyle/>
                    <a:p>
                      <a:pPr marL="23241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smtClean="0">
                          <a:latin typeface="+mj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Guztizko</a:t>
                      </a:r>
                      <a:r>
                        <a:rPr lang="en-US" sz="1400" spc="-85" dirty="0" smtClean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9005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Guztizko</a:t>
                      </a:r>
                      <a:r>
                        <a:rPr lang="en-US" sz="1400" spc="-85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R="51435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ymbol" pitchFamily="18" charset="2"/>
                          <a:cs typeface="Times New Roman"/>
                        </a:rPr>
                        <a:t>—————————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Pasibo</a:t>
                      </a:r>
                      <a:r>
                        <a:rPr lang="en-US" sz="1400" spc="-95" dirty="0" smtClean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spc="-5" dirty="0" err="1">
                          <a:latin typeface="+mj-lt"/>
                          <a:ea typeface="Calibri"/>
                          <a:cs typeface="Times New Roman"/>
                        </a:rPr>
                        <a:t>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335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+mj-lt"/>
                          <a:ea typeface="Calibri"/>
                          <a:cs typeface="Times New Roman"/>
                        </a:rPr>
                        <a:t>edo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ymbol" pitchFamily="18" charset="2"/>
                          <a:cs typeface="Times New Roman"/>
                        </a:rPr>
                        <a:t>———————————————</a:t>
                      </a:r>
                      <a:r>
                        <a:rPr lang="en-US" sz="1400" spc="-5" dirty="0" smtClean="0">
                          <a:latin typeface="+mj-lt"/>
                          <a:ea typeface="Calibri"/>
                          <a:cs typeface="Times New Roman"/>
                        </a:rPr>
                        <a:t>e/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lab.Galdagarria</a:t>
                      </a:r>
                      <a:r>
                        <a:rPr lang="en-US" sz="1400" spc="-5" dirty="0" smtClean="0">
                          <a:latin typeface="+mj-lt"/>
                          <a:ea typeface="Calibri"/>
                          <a:cs typeface="Times New Roman"/>
                        </a:rPr>
                        <a:t> + e/</a:t>
                      </a:r>
                      <a:r>
                        <a:rPr lang="en-US" sz="1400" spc="-5" dirty="0" err="1" smtClean="0">
                          <a:latin typeface="+mj-lt"/>
                          <a:ea typeface="Calibri"/>
                          <a:cs typeface="Times New Roman"/>
                        </a:rPr>
                        <a:t>luz.Galdagarria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13</a:t>
            </a:fld>
            <a:endParaRPr lang="eu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BERMEAREN RATIOA (PORROTERAKO DISTANTZIAREN RATIOA)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Adibidea</a:t>
            </a:r>
            <a:r>
              <a:rPr lang="en-US" sz="1600" dirty="0"/>
              <a:t>: </a:t>
            </a:r>
            <a:r>
              <a:rPr lang="en-US" sz="1600" dirty="0" err="1"/>
              <a:t>enpresa</a:t>
            </a:r>
            <a:r>
              <a:rPr lang="en-US" sz="1600" dirty="0"/>
              <a:t> bat </a:t>
            </a:r>
            <a:r>
              <a:rPr lang="en-US" sz="1600" dirty="0" err="1"/>
              <a:t>porrot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11560" y="2060848"/>
          <a:ext cx="7920880" cy="456667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592450"/>
                <a:gridCol w="4328430"/>
              </a:tblGrid>
              <a:tr h="275816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EGOERA-BALANTZEA  </a:t>
                      </a:r>
                      <a:r>
                        <a:rPr lang="en-US" sz="1200" spc="185" dirty="0"/>
                        <a:t> </a:t>
                      </a:r>
                      <a:r>
                        <a:rPr lang="en-US" sz="1200" dirty="0" smtClean="0"/>
                        <a:t>2010-12-31ean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lang="eu-ES"/>
                    </a:p>
                  </a:txBody>
                  <a:tcPr/>
                </a:tc>
              </a:tr>
              <a:tr h="203806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/>
                        <a:t>AKTIBOA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OG + PASIBOA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82916">
                <a:tc>
                  <a:txBody>
                    <a:bodyPr/>
                    <a:lstStyle/>
                    <a:p>
                      <a:pPr marL="40005">
                        <a:spcBef>
                          <a:spcPts val="560"/>
                        </a:spcBef>
                        <a:spcAft>
                          <a:spcPts val="0"/>
                        </a:spcAft>
                        <a:tabLst>
                          <a:tab pos="2566670" algn="l"/>
                        </a:tabLst>
                      </a:pPr>
                      <a:r>
                        <a:rPr lang="en-US" sz="1200" u="none" dirty="0"/>
                        <a:t>AKTIBO</a:t>
                      </a:r>
                      <a:r>
                        <a:rPr lang="en-US" sz="1200" u="none" spc="20" dirty="0"/>
                        <a:t> </a:t>
                      </a:r>
                      <a:r>
                        <a:rPr lang="en-US" sz="1200" u="none" dirty="0"/>
                        <a:t>EZ KORRONTEA	</a:t>
                      </a:r>
                      <a:r>
                        <a:rPr lang="en-US" sz="1200" u="none" dirty="0" smtClean="0"/>
                        <a:t>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1.232.000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560"/>
                        </a:spcBef>
                        <a:spcAft>
                          <a:spcPts val="0"/>
                        </a:spcAft>
                        <a:tabLst>
                          <a:tab pos="3290570" algn="l"/>
                        </a:tabLst>
                      </a:pPr>
                      <a:r>
                        <a:rPr lang="en-US" sz="1200" u="none" dirty="0"/>
                        <a:t>ONDARE </a:t>
                      </a:r>
                      <a:r>
                        <a:rPr lang="en-US" sz="1200" u="none" spc="10" dirty="0"/>
                        <a:t> </a:t>
                      </a:r>
                      <a:r>
                        <a:rPr lang="en-US" sz="1200" u="none" spc="-5" dirty="0"/>
                        <a:t>GARBIA	</a:t>
                      </a:r>
                      <a:r>
                        <a:rPr lang="en-US" sz="1200" u="none" spc="-5" dirty="0" smtClean="0"/>
                        <a:t>          </a:t>
                      </a:r>
                      <a:r>
                        <a:rPr lang="en-US" sz="1200" u="none" spc="-5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900.000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  <a:tabLst>
                          <a:tab pos="2446655" algn="l"/>
                        </a:tabLst>
                      </a:pPr>
                      <a:r>
                        <a:rPr lang="en-US" sz="1200" spc="-5" dirty="0" err="1"/>
                        <a:t>Ib</a:t>
                      </a:r>
                      <a:r>
                        <a:rPr lang="en-US" sz="1200" spc="-10" dirty="0" err="1"/>
                        <a:t>ilge</a:t>
                      </a:r>
                      <a:r>
                        <a:rPr lang="en-US" sz="1200" spc="-5" dirty="0" err="1"/>
                        <a:t>tu</a:t>
                      </a:r>
                      <a:r>
                        <a:rPr lang="en-US" sz="1200" spc="80" dirty="0"/>
                        <a:t> </a:t>
                      </a:r>
                      <a:r>
                        <a:rPr lang="en-US" sz="1200" spc="-5" dirty="0" err="1"/>
                        <a:t>uk</a:t>
                      </a:r>
                      <a:r>
                        <a:rPr lang="en-US" sz="1200" spc="-10" dirty="0" err="1"/>
                        <a:t>iezi</a:t>
                      </a:r>
                      <a:r>
                        <a:rPr lang="en-US" sz="1200" spc="-5" dirty="0" err="1"/>
                        <a:t>na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</a:t>
                      </a:r>
                      <a:r>
                        <a:rPr lang="en-US" sz="1200" spc="-10" dirty="0" smtClean="0"/>
                        <a:t>150.000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F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5" dirty="0" err="1"/>
                        <a:t>nd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dirty="0" err="1"/>
                        <a:t>propioak</a:t>
                      </a:r>
                      <a:r>
                        <a:rPr lang="en-US" sz="1200" spc="-100" dirty="0"/>
                        <a:t>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ez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da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smtClean="0"/>
                        <a:t>)                                                (300.000</a:t>
                      </a:r>
                      <a:r>
                        <a:rPr lang="en-US" sz="1200" spc="-10" dirty="0"/>
                        <a:t>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030730" algn="l"/>
                        </a:tabLst>
                      </a:pPr>
                      <a:r>
                        <a:rPr lang="en-US" sz="1200" dirty="0" err="1"/>
                        <a:t>Jabetza</a:t>
                      </a:r>
                      <a:r>
                        <a:rPr lang="en-US" sz="1200" spc="-75" dirty="0"/>
                        <a:t> </a:t>
                      </a:r>
                      <a:r>
                        <a:rPr lang="en-US" sz="1200" spc="-5" dirty="0" err="1"/>
                        <a:t>industriala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     </a:t>
                      </a:r>
                      <a:r>
                        <a:rPr lang="en-US" sz="1200" dirty="0" smtClean="0"/>
                        <a:t>150.000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568575" algn="l"/>
                        </a:tabLst>
                      </a:pPr>
                      <a:r>
                        <a:rPr lang="en-US" sz="1200" spc="-5" dirty="0" err="1"/>
                        <a:t>Kapitala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       2.000.000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spcBef>
                          <a:spcPts val="75"/>
                        </a:spcBef>
                        <a:spcAft>
                          <a:spcPts val="0"/>
                        </a:spcAft>
                        <a:tabLst>
                          <a:tab pos="2352040" algn="l"/>
                        </a:tabLst>
                      </a:pPr>
                      <a:r>
                        <a:rPr lang="en-US" sz="1200" spc="-5" dirty="0" err="1"/>
                        <a:t>Ib</a:t>
                      </a:r>
                      <a:r>
                        <a:rPr lang="en-US" sz="1200" spc="-10" dirty="0" err="1"/>
                        <a:t>ilge</a:t>
                      </a:r>
                      <a:r>
                        <a:rPr lang="en-US" sz="1200" spc="-5" dirty="0" err="1"/>
                        <a:t>tu</a:t>
                      </a:r>
                      <a:r>
                        <a:rPr lang="en-US" sz="1200" spc="235" dirty="0"/>
                        <a:t> </a:t>
                      </a:r>
                      <a:r>
                        <a:rPr lang="en-US" sz="1200" spc="-5" dirty="0" err="1"/>
                        <a:t>mat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5" dirty="0" err="1"/>
                        <a:t>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</a:t>
                      </a:r>
                      <a:r>
                        <a:rPr lang="en-US" sz="1200" spc="-10" dirty="0" smtClean="0"/>
                        <a:t>1.082.000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Aurreko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ekitaldietako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spc="-5" dirty="0" err="1"/>
                        <a:t>emaitza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 err="1"/>
                        <a:t>negatiboak</a:t>
                      </a:r>
                      <a:r>
                        <a:rPr lang="en-US" sz="1200" spc="-60" dirty="0"/>
                        <a:t> </a:t>
                      </a:r>
                      <a:r>
                        <a:rPr lang="en-US" sz="1200" spc="-60" baseline="0" dirty="0" smtClean="0"/>
                        <a:t>     </a:t>
                      </a:r>
                      <a:r>
                        <a:rPr lang="en-US" sz="1200" baseline="0" dirty="0" smtClean="0"/>
                        <a:t>                   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/>
                        <a:t>2.300.000)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256155" algn="l"/>
                        </a:tabLst>
                      </a:pPr>
                      <a:r>
                        <a:rPr lang="en-US" sz="1200" spc="-5" dirty="0" err="1"/>
                        <a:t>Lurrak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/>
                        <a:t>eta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spc="-5" dirty="0" err="1"/>
                        <a:t>ondasun</a:t>
                      </a:r>
                      <a:r>
                        <a:rPr lang="en-US" sz="1200" spc="-30" dirty="0"/>
                        <a:t> </a:t>
                      </a:r>
                      <a:r>
                        <a:rPr lang="en-US" sz="1200" spc="-5" dirty="0" err="1"/>
                        <a:t>naturalak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240.000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2242185" algn="l"/>
                        </a:tabLst>
                      </a:pPr>
                      <a:r>
                        <a:rPr lang="en-US" sz="1200" spc="-5" dirty="0" err="1"/>
                        <a:t>Eraikuntzak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950.000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50"/>
                        </a:lnSpc>
                        <a:spcAft>
                          <a:spcPts val="0"/>
                        </a:spcAft>
                        <a:tabLst>
                          <a:tab pos="3199130" algn="l"/>
                        </a:tabLst>
                      </a:pPr>
                      <a:r>
                        <a:rPr lang="en-US" sz="1200" u="none" spc="-5" dirty="0"/>
                        <a:t>P</a:t>
                      </a:r>
                      <a:r>
                        <a:rPr lang="en-US" sz="1200" u="none" spc="-10" dirty="0"/>
                        <a:t>AS</a:t>
                      </a:r>
                      <a:r>
                        <a:rPr lang="en-US" sz="1200" u="none" spc="-5" dirty="0"/>
                        <a:t>I</a:t>
                      </a:r>
                      <a:r>
                        <a:rPr lang="en-US" sz="1200" u="none" spc="-10" dirty="0"/>
                        <a:t>B</a:t>
                      </a:r>
                      <a:r>
                        <a:rPr lang="en-US" sz="1200" u="none" spc="-5" dirty="0"/>
                        <a:t>O</a:t>
                      </a:r>
                      <a:r>
                        <a:rPr lang="en-US" sz="1200" u="none" spc="5" dirty="0"/>
                        <a:t> </a:t>
                      </a:r>
                      <a:r>
                        <a:rPr lang="en-US" sz="1200" u="none" dirty="0"/>
                        <a:t>EZ</a:t>
                      </a:r>
                      <a:r>
                        <a:rPr lang="en-US" sz="1200" u="none" spc="-15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1.200.000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Aft>
                          <a:spcPts val="0"/>
                        </a:spcAft>
                        <a:tabLst>
                          <a:tab pos="2259330" algn="l"/>
                        </a:tabLst>
                      </a:pPr>
                      <a:r>
                        <a:rPr lang="en-US" sz="1200" spc="-5" dirty="0" err="1"/>
                        <a:t>Altzariak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182.000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50"/>
                        </a:lnSpc>
                        <a:spcAft>
                          <a:spcPts val="0"/>
                        </a:spcAft>
                        <a:tabLst>
                          <a:tab pos="2949575" algn="l"/>
                        </a:tabLst>
                      </a:pPr>
                      <a:r>
                        <a:rPr lang="en-US" sz="1200" spc="-5" dirty="0" err="1"/>
                        <a:t>Ep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90" dirty="0"/>
                        <a:t> 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u</a:t>
                      </a:r>
                      <a:r>
                        <a:rPr lang="en-US" sz="1200" spc="-10" dirty="0" err="1"/>
                        <a:t>ze</a:t>
                      </a:r>
                      <a:r>
                        <a:rPr lang="en-US" sz="1200" spc="-5" dirty="0" err="1"/>
                        <a:t>rak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85" dirty="0"/>
                        <a:t> </a:t>
                      </a:r>
                      <a:r>
                        <a:rPr lang="en-US" sz="1200" dirty="0" err="1"/>
                        <a:t>galdagarria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</a:t>
                      </a:r>
                      <a:r>
                        <a:rPr lang="en-US" sz="1200" spc="-10" dirty="0" smtClean="0"/>
                        <a:t>1.200.000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Ibilgetu</a:t>
                      </a:r>
                      <a:r>
                        <a:rPr lang="en-US" sz="1200" spc="-65" dirty="0"/>
                        <a:t> </a:t>
                      </a:r>
                      <a:r>
                        <a:rPr lang="en-US" sz="1200" spc="-5" dirty="0" err="1"/>
                        <a:t>materialaren</a:t>
                      </a:r>
                      <a:r>
                        <a:rPr lang="en-US" sz="1200" spc="-70" dirty="0"/>
                        <a:t> </a:t>
                      </a:r>
                      <a:r>
                        <a:rPr lang="en-US" sz="1200" dirty="0" err="1"/>
                        <a:t>amortizazio</a:t>
                      </a:r>
                      <a:r>
                        <a:rPr lang="en-US" sz="1200" spc="-65" dirty="0"/>
                        <a:t> </a:t>
                      </a:r>
                      <a:r>
                        <a:rPr lang="en-US" sz="1200" dirty="0" err="1" smtClean="0"/>
                        <a:t>metatua</a:t>
                      </a:r>
                      <a:r>
                        <a:rPr lang="en-US" sz="1200" baseline="0" dirty="0" smtClean="0"/>
                        <a:t>       </a:t>
                      </a:r>
                      <a:r>
                        <a:rPr lang="en-US" sz="1200" dirty="0" smtClean="0"/>
                        <a:t>(290.000</a:t>
                      </a:r>
                      <a:r>
                        <a:rPr lang="en-US" sz="1200" dirty="0"/>
                        <a:t>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569845" algn="l"/>
                        </a:tabLst>
                      </a:pPr>
                      <a:r>
                        <a:rPr lang="en-US" sz="1200" spc="-5" dirty="0" err="1"/>
                        <a:t>Kreditu-erakundeekiko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epe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luzerako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 </a:t>
                      </a:r>
                      <a:r>
                        <a:rPr lang="en-US" sz="1200" spc="-5" dirty="0" smtClean="0"/>
                        <a:t>1.000.000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40"/>
                        </a:lnSpc>
                        <a:spcAft>
                          <a:spcPts val="0"/>
                        </a:spcAft>
                        <a:tabLst>
                          <a:tab pos="2650490" algn="l"/>
                        </a:tabLst>
                      </a:pPr>
                      <a:r>
                        <a:rPr lang="en-US" sz="1200" dirty="0" err="1"/>
                        <a:t>Epe</a:t>
                      </a:r>
                      <a:r>
                        <a:rPr lang="en-US" sz="1200" spc="-40" dirty="0"/>
                        <a:t> </a:t>
                      </a:r>
                      <a:r>
                        <a:rPr lang="en-US" sz="1200" spc="-5" dirty="0" err="1"/>
                        <a:t>luzerako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      </a:t>
                      </a:r>
                      <a:r>
                        <a:rPr lang="en-US" sz="1200" spc="-5" dirty="0" smtClean="0"/>
                        <a:t>200.000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2557780" algn="l"/>
                        </a:tabLst>
                      </a:pPr>
                      <a:r>
                        <a:rPr lang="en-US" sz="1200" u="none" dirty="0"/>
                        <a:t>AKTIBO</a:t>
                      </a:r>
                      <a:r>
                        <a:rPr lang="en-US" sz="1200" u="none" spc="10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</a:t>
                      </a:r>
                      <a:r>
                        <a:rPr lang="en-US" sz="1200" u="none" spc="-1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1.293.000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2394585" algn="l"/>
                        </a:tabLst>
                      </a:pPr>
                      <a:r>
                        <a:rPr lang="en-US" sz="1200" dirty="0" err="1"/>
                        <a:t>Izakinak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905.000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3187065" algn="l"/>
                        </a:tabLst>
                      </a:pPr>
                      <a:r>
                        <a:rPr lang="en-US" sz="1200" u="none" spc="-5" dirty="0"/>
                        <a:t>P</a:t>
                      </a:r>
                      <a:r>
                        <a:rPr lang="en-US" sz="1200" u="none" spc="-10" dirty="0"/>
                        <a:t>AS</a:t>
                      </a:r>
                      <a:r>
                        <a:rPr lang="en-US" sz="1200" u="none" spc="-5" dirty="0"/>
                        <a:t>I</a:t>
                      </a:r>
                      <a:r>
                        <a:rPr lang="en-US" sz="1200" u="none" spc="-10" dirty="0"/>
                        <a:t>B</a:t>
                      </a:r>
                      <a:r>
                        <a:rPr lang="en-US" sz="1200" u="none" spc="-5" dirty="0"/>
                        <a:t>O</a:t>
                      </a:r>
                      <a:r>
                        <a:rPr lang="en-US" sz="1200" u="none" spc="-20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1.625.000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30"/>
                        </a:lnSpc>
                        <a:spcAft>
                          <a:spcPts val="0"/>
                        </a:spcAft>
                        <a:tabLst>
                          <a:tab pos="2065655" algn="l"/>
                        </a:tabLst>
                      </a:pPr>
                      <a:r>
                        <a:rPr lang="en-US" sz="1200" spc="-5" dirty="0" err="1"/>
                        <a:t>Salgaiak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1.055.000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917190" algn="l"/>
                        </a:tabLst>
                      </a:pPr>
                      <a:r>
                        <a:rPr lang="en-US" sz="1200" spc="-5" dirty="0" err="1"/>
                        <a:t>Ep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10" dirty="0"/>
                        <a:t> 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aburr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5" dirty="0" err="1"/>
                        <a:t>rak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15" dirty="0"/>
                        <a:t> </a:t>
                      </a:r>
                      <a:r>
                        <a:rPr lang="en-US" sz="1200" dirty="0" err="1"/>
                        <a:t>galdagarria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</a:t>
                      </a:r>
                      <a:r>
                        <a:rPr lang="en-US" sz="1200" spc="-10" dirty="0" smtClean="0"/>
                        <a:t>1.625.000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435453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  <a:tabLst>
                          <a:tab pos="2381250" algn="l"/>
                        </a:tabLst>
                      </a:pPr>
                      <a:r>
                        <a:rPr lang="en-US" sz="1200" spc="-10" dirty="0" err="1"/>
                        <a:t>Bi</a:t>
                      </a:r>
                      <a:r>
                        <a:rPr lang="en-US" sz="1200" spc="-5" dirty="0" err="1"/>
                        <a:t>hur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</a:t>
                      </a:r>
                      <a:r>
                        <a:rPr lang="en-US" sz="1200" dirty="0" smtClean="0"/>
                        <a:t>162.400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080"/>
                        </a:lnSpc>
                        <a:spcAft>
                          <a:spcPts val="0"/>
                        </a:spcAft>
                        <a:tabLst>
                          <a:tab pos="2172335" algn="l"/>
                        </a:tabLst>
                      </a:pPr>
                      <a:r>
                        <a:rPr lang="en-US" sz="1200" dirty="0" err="1"/>
                        <a:t>Bezeroak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</a:t>
                      </a:r>
                      <a:r>
                        <a:rPr lang="en-US" sz="1200" spc="-5" dirty="0" smtClean="0"/>
                        <a:t>162.400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897505" algn="l"/>
                        </a:tabLst>
                      </a:pPr>
                      <a:r>
                        <a:rPr lang="en-US" sz="1200" spc="-5" dirty="0" err="1"/>
                        <a:t>Kreditu-erakundeekiko</a:t>
                      </a:r>
                      <a:r>
                        <a:rPr lang="en-US" sz="1200" spc="-60" dirty="0"/>
                        <a:t> </a:t>
                      </a:r>
                      <a:r>
                        <a:rPr lang="en-US" sz="1200" dirty="0" err="1"/>
                        <a:t>Epe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laburrerako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700.000</a:t>
                      </a:r>
                      <a:endParaRPr lang="es-ES" sz="1200" dirty="0"/>
                    </a:p>
                    <a:p>
                      <a:pPr marL="40005"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Osasun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publikoa</a:t>
                      </a:r>
                      <a:r>
                        <a:rPr lang="en-US" sz="1200" spc="-5" dirty="0"/>
                        <a:t>,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 err="1"/>
                        <a:t>kontzeptu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Fiskalengatik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 smtClean="0"/>
                        <a:t>hartzekoduna</a:t>
                      </a:r>
                      <a:r>
                        <a:rPr lang="en-US" sz="1200" spc="-5" dirty="0" smtClean="0"/>
                        <a:t>       </a:t>
                      </a:r>
                      <a:r>
                        <a:rPr lang="en-US" sz="1200" spc="-50" dirty="0" smtClean="0"/>
                        <a:t> </a:t>
                      </a:r>
                      <a:r>
                        <a:rPr lang="en-US" sz="1200" dirty="0"/>
                        <a:t>400.000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400117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tabLst>
                          <a:tab pos="3409950" algn="r"/>
                        </a:tabLst>
                      </a:pPr>
                      <a:r>
                        <a:rPr lang="en-US" sz="1200" spc="-5" dirty="0" err="1"/>
                        <a:t>Erab</a:t>
                      </a:r>
                      <a:r>
                        <a:rPr lang="en-US" sz="1200" spc="-10" dirty="0" err="1"/>
                        <a:t>ilg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kern="1200" dirty="0" smtClean="0"/>
                        <a:t>255.600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140"/>
                        </a:lnSpc>
                        <a:spcAft>
                          <a:spcPts val="0"/>
                        </a:spcAft>
                        <a:tabLst>
                          <a:tab pos="2252980" algn="l"/>
                        </a:tabLst>
                      </a:pPr>
                      <a:r>
                        <a:rPr lang="en-US" sz="1200" spc="-5" dirty="0" err="1"/>
                        <a:t>Kutxa</a:t>
                      </a:r>
                      <a:r>
                        <a:rPr lang="en-US" sz="1200" spc="-5" dirty="0"/>
                        <a:t>,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spc="-5" dirty="0" err="1"/>
                        <a:t>euroak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30.000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75"/>
                        </a:lnSpc>
                        <a:spcAft>
                          <a:spcPts val="0"/>
                        </a:spcAft>
                        <a:tabLst>
                          <a:tab pos="2975610" algn="l"/>
                        </a:tabLst>
                      </a:pPr>
                      <a:r>
                        <a:rPr lang="en-US" sz="1200" spc="-5" dirty="0" err="1"/>
                        <a:t>Gizarte-segurantzako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5" dirty="0" err="1"/>
                        <a:t>organismoak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5" dirty="0" err="1"/>
                        <a:t>hartzekodunak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</a:t>
                      </a:r>
                      <a:r>
                        <a:rPr lang="en-US" sz="1200" dirty="0" smtClean="0"/>
                        <a:t>50.000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2923540" algn="l"/>
                        </a:tabLst>
                      </a:pPr>
                      <a:r>
                        <a:rPr lang="en-US" sz="1200" spc="-5" dirty="0" err="1"/>
                        <a:t>Hornitzaileak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275.000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  <a:tabLst>
                          <a:tab pos="3409950" algn="r"/>
                        </a:tabLst>
                      </a:pPr>
                      <a:r>
                        <a:rPr lang="en-US" sz="1200" dirty="0" err="1"/>
                        <a:t>Banku</a:t>
                      </a:r>
                      <a:r>
                        <a:rPr lang="en-US" sz="1200" spc="-10" dirty="0"/>
                        <a:t> </a:t>
                      </a:r>
                      <a:r>
                        <a:rPr lang="en-US" sz="1200" spc="-5" dirty="0"/>
                        <a:t>k/k,</a:t>
                      </a:r>
                      <a:r>
                        <a:rPr lang="en-US" sz="1200" spc="5" dirty="0"/>
                        <a:t> </a:t>
                      </a:r>
                      <a:r>
                        <a:rPr lang="en-US" sz="1200" spc="-5" dirty="0" err="1"/>
                        <a:t>euroak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195.600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539365" algn="l"/>
                        </a:tabLst>
                      </a:pPr>
                      <a:r>
                        <a:rPr lang="en-US" sz="1200" dirty="0" smtClean="0"/>
                        <a:t>AKTIBO</a:t>
                      </a:r>
                      <a:r>
                        <a:rPr lang="en-US" sz="1200" baseline="0" dirty="0" smtClean="0"/>
                        <a:t> TOTALA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</a:t>
                      </a:r>
                      <a:r>
                        <a:rPr lang="en-US" sz="1200" spc="-10" dirty="0" smtClean="0"/>
                        <a:t>2.525.000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202305" algn="l"/>
                        </a:tabLst>
                      </a:pPr>
                      <a:r>
                        <a:rPr lang="en-US" sz="1200" dirty="0" smtClean="0"/>
                        <a:t>OG</a:t>
                      </a:r>
                      <a:r>
                        <a:rPr lang="en-US" sz="1200" baseline="0" dirty="0" smtClean="0"/>
                        <a:t> + </a:t>
                      </a:r>
                      <a:r>
                        <a:rPr lang="en-US" sz="1200" dirty="0" smtClean="0"/>
                        <a:t>PASIBO</a:t>
                      </a:r>
                      <a:r>
                        <a:rPr lang="en-US" sz="1200" baseline="0" dirty="0" smtClean="0"/>
                        <a:t> TOTALA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2.525.000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14</a:t>
            </a:fld>
            <a:endParaRPr lang="eu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BERMEAREN RATIOA (PORROTERAKO DISTANTZIAREN RATIOA)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Adibidea</a:t>
            </a:r>
            <a:r>
              <a:rPr lang="en-US" sz="1600" dirty="0"/>
              <a:t>: </a:t>
            </a:r>
            <a:r>
              <a:rPr lang="en-US" sz="1600" dirty="0" err="1"/>
              <a:t>enpresa</a:t>
            </a:r>
            <a:r>
              <a:rPr lang="en-US" sz="1600" dirty="0"/>
              <a:t> bat </a:t>
            </a:r>
            <a:r>
              <a:rPr lang="en-US" sz="1600" dirty="0" err="1"/>
              <a:t>porrot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11560" y="2060848"/>
          <a:ext cx="7920880" cy="456667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592450"/>
                <a:gridCol w="4328430"/>
              </a:tblGrid>
              <a:tr h="275816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EGOERA-BALANTZEA  </a:t>
                      </a:r>
                      <a:r>
                        <a:rPr lang="en-US" sz="1200" spc="185" dirty="0"/>
                        <a:t> </a:t>
                      </a:r>
                      <a:r>
                        <a:rPr lang="en-US" sz="1200" dirty="0" smtClean="0"/>
                        <a:t>2010-12-31ean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endParaRPr lang="eu-ES"/>
                    </a:p>
                  </a:txBody>
                  <a:tcPr/>
                </a:tc>
              </a:tr>
              <a:tr h="203806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/>
                        <a:t>AKTIBOA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/>
                        <a:t>OG + PASIBOA</a:t>
                      </a:r>
                      <a:endParaRPr lang="es-ES" sz="12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82916">
                <a:tc>
                  <a:txBody>
                    <a:bodyPr/>
                    <a:lstStyle/>
                    <a:p>
                      <a:pPr marL="40005">
                        <a:spcBef>
                          <a:spcPts val="560"/>
                        </a:spcBef>
                        <a:spcAft>
                          <a:spcPts val="0"/>
                        </a:spcAft>
                        <a:tabLst>
                          <a:tab pos="2566670" algn="l"/>
                        </a:tabLst>
                      </a:pPr>
                      <a:r>
                        <a:rPr lang="en-US" sz="1200" u="none" dirty="0"/>
                        <a:t>AKTIBO</a:t>
                      </a:r>
                      <a:r>
                        <a:rPr lang="en-US" sz="1200" u="none" spc="20" dirty="0"/>
                        <a:t> </a:t>
                      </a:r>
                      <a:r>
                        <a:rPr lang="en-US" sz="1200" u="none" dirty="0"/>
                        <a:t>EZ KORRONTEA	</a:t>
                      </a:r>
                      <a:r>
                        <a:rPr lang="en-US" sz="1200" u="none" dirty="0" smtClean="0"/>
                        <a:t>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1.232.000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560"/>
                        </a:spcBef>
                        <a:spcAft>
                          <a:spcPts val="0"/>
                        </a:spcAft>
                        <a:tabLst>
                          <a:tab pos="3290570" algn="l"/>
                        </a:tabLst>
                      </a:pPr>
                      <a:r>
                        <a:rPr lang="en-US" sz="1200" u="none" dirty="0"/>
                        <a:t>ONDARE </a:t>
                      </a:r>
                      <a:r>
                        <a:rPr lang="en-US" sz="1200" u="none" spc="10" dirty="0"/>
                        <a:t> </a:t>
                      </a:r>
                      <a:r>
                        <a:rPr lang="en-US" sz="1200" u="none" spc="-5" dirty="0"/>
                        <a:t>GARBIA	</a:t>
                      </a:r>
                      <a:r>
                        <a:rPr lang="en-US" sz="1200" u="none" spc="-5" dirty="0" smtClean="0"/>
                        <a:t>          </a:t>
                      </a:r>
                      <a:r>
                        <a:rPr lang="en-US" sz="1200" u="none" spc="-5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900.000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  <a:tabLst>
                          <a:tab pos="2446655" algn="l"/>
                        </a:tabLst>
                      </a:pPr>
                      <a:r>
                        <a:rPr lang="en-US" sz="1200" spc="-5" dirty="0" err="1"/>
                        <a:t>Ib</a:t>
                      </a:r>
                      <a:r>
                        <a:rPr lang="en-US" sz="1200" spc="-10" dirty="0" err="1"/>
                        <a:t>ilge</a:t>
                      </a:r>
                      <a:r>
                        <a:rPr lang="en-US" sz="1200" spc="-5" dirty="0" err="1"/>
                        <a:t>tu</a:t>
                      </a:r>
                      <a:r>
                        <a:rPr lang="en-US" sz="1200" spc="80" dirty="0"/>
                        <a:t> </a:t>
                      </a:r>
                      <a:r>
                        <a:rPr lang="en-US" sz="1200" spc="-5" dirty="0" err="1"/>
                        <a:t>uk</a:t>
                      </a:r>
                      <a:r>
                        <a:rPr lang="en-US" sz="1200" spc="-10" dirty="0" err="1"/>
                        <a:t>iezi</a:t>
                      </a:r>
                      <a:r>
                        <a:rPr lang="en-US" sz="1200" spc="-5" dirty="0" err="1"/>
                        <a:t>na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</a:t>
                      </a:r>
                      <a:r>
                        <a:rPr lang="en-US" sz="1200" spc="-10" dirty="0" smtClean="0"/>
                        <a:t>150.000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F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5" dirty="0" err="1"/>
                        <a:t>nd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dirty="0" err="1"/>
                        <a:t>propioak</a:t>
                      </a:r>
                      <a:r>
                        <a:rPr lang="en-US" sz="1200" spc="-100" dirty="0"/>
                        <a:t>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ez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da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smtClean="0"/>
                        <a:t>)                                                (300.000</a:t>
                      </a:r>
                      <a:r>
                        <a:rPr lang="en-US" sz="1200" spc="-10" dirty="0"/>
                        <a:t>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030730" algn="l"/>
                        </a:tabLst>
                      </a:pPr>
                      <a:r>
                        <a:rPr lang="en-US" sz="1200" dirty="0" err="1"/>
                        <a:t>Jabetza</a:t>
                      </a:r>
                      <a:r>
                        <a:rPr lang="en-US" sz="1200" spc="-75" dirty="0"/>
                        <a:t> </a:t>
                      </a:r>
                      <a:r>
                        <a:rPr lang="en-US" sz="1200" spc="-5" dirty="0" err="1"/>
                        <a:t>industriala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     </a:t>
                      </a:r>
                      <a:r>
                        <a:rPr lang="en-US" sz="1200" dirty="0" smtClean="0"/>
                        <a:t>150.000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568575" algn="l"/>
                        </a:tabLst>
                      </a:pPr>
                      <a:r>
                        <a:rPr lang="en-US" sz="1200" spc="-5" dirty="0" err="1"/>
                        <a:t>Kapitala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       2.000.000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spcBef>
                          <a:spcPts val="75"/>
                        </a:spcBef>
                        <a:spcAft>
                          <a:spcPts val="0"/>
                        </a:spcAft>
                        <a:tabLst>
                          <a:tab pos="2352040" algn="l"/>
                        </a:tabLst>
                      </a:pPr>
                      <a:r>
                        <a:rPr lang="en-US" sz="1200" spc="-5" dirty="0" err="1"/>
                        <a:t>Ib</a:t>
                      </a:r>
                      <a:r>
                        <a:rPr lang="en-US" sz="1200" spc="-10" dirty="0" err="1"/>
                        <a:t>ilge</a:t>
                      </a:r>
                      <a:r>
                        <a:rPr lang="en-US" sz="1200" spc="-5" dirty="0" err="1"/>
                        <a:t>tu</a:t>
                      </a:r>
                      <a:r>
                        <a:rPr lang="en-US" sz="1200" spc="235" dirty="0"/>
                        <a:t> </a:t>
                      </a:r>
                      <a:r>
                        <a:rPr lang="en-US" sz="1200" spc="-5" dirty="0" err="1"/>
                        <a:t>mat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5" dirty="0" err="1"/>
                        <a:t>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</a:t>
                      </a:r>
                      <a:r>
                        <a:rPr lang="en-US" sz="1200" spc="-10" dirty="0" smtClean="0"/>
                        <a:t>1.082.000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Aurreko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ekitaldietako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spc="-5" dirty="0" err="1"/>
                        <a:t>emaitza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 err="1"/>
                        <a:t>negatiboak</a:t>
                      </a:r>
                      <a:r>
                        <a:rPr lang="en-US" sz="1200" spc="-60" dirty="0"/>
                        <a:t> </a:t>
                      </a:r>
                      <a:r>
                        <a:rPr lang="en-US" sz="1200" spc="0" baseline="0" dirty="0" smtClean="0"/>
                        <a:t>     </a:t>
                      </a:r>
                      <a:r>
                        <a:rPr lang="en-US" sz="1200" baseline="0" dirty="0" smtClean="0"/>
                        <a:t>                  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/>
                        <a:t>2.300.000)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  <a:spcAft>
                          <a:spcPts val="0"/>
                        </a:spcAft>
                        <a:tabLst>
                          <a:tab pos="2256155" algn="l"/>
                        </a:tabLst>
                      </a:pPr>
                      <a:r>
                        <a:rPr lang="en-US" sz="1200" spc="-5" dirty="0" err="1"/>
                        <a:t>Lurrak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/>
                        <a:t>eta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spc="-5" dirty="0" err="1"/>
                        <a:t>ondasun</a:t>
                      </a:r>
                      <a:r>
                        <a:rPr lang="en-US" sz="1200" spc="-30" dirty="0"/>
                        <a:t> </a:t>
                      </a:r>
                      <a:r>
                        <a:rPr lang="en-US" sz="1200" spc="-5" dirty="0" err="1"/>
                        <a:t>naturalak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240.000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2242185" algn="l"/>
                        </a:tabLst>
                      </a:pPr>
                      <a:r>
                        <a:rPr lang="en-US" sz="1200" spc="-5" dirty="0" err="1"/>
                        <a:t>Eraikuntzak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950.000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50"/>
                        </a:lnSpc>
                        <a:spcAft>
                          <a:spcPts val="0"/>
                        </a:spcAft>
                        <a:tabLst>
                          <a:tab pos="3199130" algn="l"/>
                        </a:tabLst>
                      </a:pPr>
                      <a:r>
                        <a:rPr lang="en-US" sz="1200" u="none" spc="-5" dirty="0"/>
                        <a:t>P</a:t>
                      </a:r>
                      <a:r>
                        <a:rPr lang="en-US" sz="1200" u="none" spc="-10" dirty="0"/>
                        <a:t>AS</a:t>
                      </a:r>
                      <a:r>
                        <a:rPr lang="en-US" sz="1200" u="none" spc="-5" dirty="0"/>
                        <a:t>I</a:t>
                      </a:r>
                      <a:r>
                        <a:rPr lang="en-US" sz="1200" u="none" spc="-10" dirty="0"/>
                        <a:t>B</a:t>
                      </a:r>
                      <a:r>
                        <a:rPr lang="en-US" sz="1200" u="none" spc="-5" dirty="0"/>
                        <a:t>O</a:t>
                      </a:r>
                      <a:r>
                        <a:rPr lang="en-US" sz="1200" u="none" spc="5" dirty="0"/>
                        <a:t> </a:t>
                      </a:r>
                      <a:r>
                        <a:rPr lang="en-US" sz="1200" u="none" dirty="0"/>
                        <a:t>EZ</a:t>
                      </a:r>
                      <a:r>
                        <a:rPr lang="en-US" sz="1200" u="none" spc="-15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1.200.000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Aft>
                          <a:spcPts val="0"/>
                        </a:spcAft>
                        <a:tabLst>
                          <a:tab pos="2259330" algn="l"/>
                        </a:tabLst>
                      </a:pPr>
                      <a:r>
                        <a:rPr lang="en-US" sz="1200" spc="-5" dirty="0" err="1"/>
                        <a:t>Altzariak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182.000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50"/>
                        </a:lnSpc>
                        <a:spcAft>
                          <a:spcPts val="0"/>
                        </a:spcAft>
                        <a:tabLst>
                          <a:tab pos="2949575" algn="l"/>
                        </a:tabLst>
                      </a:pPr>
                      <a:r>
                        <a:rPr lang="en-US" sz="1200" spc="-5" dirty="0" err="1"/>
                        <a:t>Ep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90" dirty="0"/>
                        <a:t> 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u</a:t>
                      </a:r>
                      <a:r>
                        <a:rPr lang="en-US" sz="1200" spc="-10" dirty="0" err="1"/>
                        <a:t>ze</a:t>
                      </a:r>
                      <a:r>
                        <a:rPr lang="en-US" sz="1200" spc="-5" dirty="0" err="1"/>
                        <a:t>rak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-85" dirty="0"/>
                        <a:t> </a:t>
                      </a:r>
                      <a:r>
                        <a:rPr lang="en-US" sz="1200" dirty="0" err="1"/>
                        <a:t>galdagarria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</a:t>
                      </a:r>
                      <a:r>
                        <a:rPr lang="en-US" sz="1200" spc="-10" dirty="0" smtClean="0"/>
                        <a:t>1.200.000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Ibilgetu</a:t>
                      </a:r>
                      <a:r>
                        <a:rPr lang="en-US" sz="1200" spc="-65" dirty="0"/>
                        <a:t> </a:t>
                      </a:r>
                      <a:r>
                        <a:rPr lang="en-US" sz="1200" spc="-5" dirty="0" err="1"/>
                        <a:t>materialaren</a:t>
                      </a:r>
                      <a:r>
                        <a:rPr lang="en-US" sz="1200" spc="-70" dirty="0"/>
                        <a:t> </a:t>
                      </a:r>
                      <a:r>
                        <a:rPr lang="en-US" sz="1200" dirty="0" err="1"/>
                        <a:t>amortizazio</a:t>
                      </a:r>
                      <a:r>
                        <a:rPr lang="en-US" sz="1200" spc="-65" dirty="0"/>
                        <a:t> </a:t>
                      </a:r>
                      <a:r>
                        <a:rPr lang="en-US" sz="1200" dirty="0" err="1" smtClean="0"/>
                        <a:t>metatua</a:t>
                      </a:r>
                      <a:r>
                        <a:rPr lang="en-US" sz="1200" baseline="0" dirty="0" smtClean="0"/>
                        <a:t>       </a:t>
                      </a:r>
                      <a:r>
                        <a:rPr lang="en-US" sz="1200" dirty="0" smtClean="0"/>
                        <a:t>(290.000</a:t>
                      </a:r>
                      <a:r>
                        <a:rPr lang="en-US" sz="1200" dirty="0"/>
                        <a:t>)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569845" algn="l"/>
                        </a:tabLst>
                      </a:pPr>
                      <a:r>
                        <a:rPr lang="en-US" sz="1200" spc="-5" dirty="0" err="1"/>
                        <a:t>Kreditu-erakundeekiko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epe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luzerako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 </a:t>
                      </a:r>
                      <a:r>
                        <a:rPr lang="en-US" sz="1200" spc="-5" dirty="0" smtClean="0"/>
                        <a:t>1.000.000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40"/>
                        </a:lnSpc>
                        <a:spcAft>
                          <a:spcPts val="0"/>
                        </a:spcAft>
                        <a:tabLst>
                          <a:tab pos="2650490" algn="l"/>
                        </a:tabLst>
                      </a:pPr>
                      <a:r>
                        <a:rPr lang="en-US" sz="1200" dirty="0" err="1"/>
                        <a:t>Epe</a:t>
                      </a:r>
                      <a:r>
                        <a:rPr lang="en-US" sz="1200" spc="-40" dirty="0"/>
                        <a:t> </a:t>
                      </a:r>
                      <a:r>
                        <a:rPr lang="en-US" sz="1200" spc="-5" dirty="0" err="1"/>
                        <a:t>luzerako</a:t>
                      </a:r>
                      <a:r>
                        <a:rPr lang="en-US" sz="1200" spc="-35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      </a:t>
                      </a:r>
                      <a:r>
                        <a:rPr lang="en-US" sz="1200" spc="-5" dirty="0" smtClean="0"/>
                        <a:t>200.000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2557780" algn="l"/>
                        </a:tabLst>
                      </a:pPr>
                      <a:r>
                        <a:rPr lang="en-US" sz="1200" u="none" dirty="0"/>
                        <a:t>AKTIBO</a:t>
                      </a:r>
                      <a:r>
                        <a:rPr lang="en-US" sz="1200" u="none" spc="10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</a:t>
                      </a:r>
                      <a:r>
                        <a:rPr lang="en-US" sz="1200" u="none" spc="-1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1.293.000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2394585" algn="l"/>
                        </a:tabLst>
                      </a:pPr>
                      <a:r>
                        <a:rPr lang="en-US" sz="1200" dirty="0" err="1"/>
                        <a:t>Izakinak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905.000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3187065" algn="l"/>
                        </a:tabLst>
                      </a:pPr>
                      <a:r>
                        <a:rPr lang="en-US" sz="1200" u="none" spc="-5" dirty="0"/>
                        <a:t>P</a:t>
                      </a:r>
                      <a:r>
                        <a:rPr lang="en-US" sz="1200" u="none" spc="-10" dirty="0"/>
                        <a:t>AS</a:t>
                      </a:r>
                      <a:r>
                        <a:rPr lang="en-US" sz="1200" u="none" spc="-5" dirty="0"/>
                        <a:t>I</a:t>
                      </a:r>
                      <a:r>
                        <a:rPr lang="en-US" sz="1200" u="none" spc="-10" dirty="0"/>
                        <a:t>B</a:t>
                      </a:r>
                      <a:r>
                        <a:rPr lang="en-US" sz="1200" u="none" spc="-5" dirty="0"/>
                        <a:t>O</a:t>
                      </a:r>
                      <a:r>
                        <a:rPr lang="en-US" sz="1200" u="none" spc="-20" dirty="0"/>
                        <a:t> </a:t>
                      </a:r>
                      <a:r>
                        <a:rPr lang="en-US" sz="1200" u="none" dirty="0"/>
                        <a:t>KORRONTEA	</a:t>
                      </a:r>
                      <a:r>
                        <a:rPr lang="en-US" sz="1200" u="none" dirty="0" smtClean="0"/>
                        <a:t>           </a:t>
                      </a:r>
                      <a:r>
                        <a:rPr lang="en-US" sz="1200" u="none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1.625.000</a:t>
                      </a:r>
                      <a:endParaRPr lang="es-ES" sz="1200" u="none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03806">
                <a:tc>
                  <a:txBody>
                    <a:bodyPr/>
                    <a:lstStyle/>
                    <a:p>
                      <a:pPr marL="40005">
                        <a:lnSpc>
                          <a:spcPts val="1130"/>
                        </a:lnSpc>
                        <a:spcAft>
                          <a:spcPts val="0"/>
                        </a:spcAft>
                        <a:tabLst>
                          <a:tab pos="2065655" algn="l"/>
                        </a:tabLst>
                      </a:pPr>
                      <a:r>
                        <a:rPr lang="en-US" sz="1200" spc="-5" dirty="0" err="1"/>
                        <a:t>Salgaiak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1.055.000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917190" algn="l"/>
                        </a:tabLst>
                      </a:pPr>
                      <a:r>
                        <a:rPr lang="en-US" sz="1200" spc="-5" dirty="0" err="1"/>
                        <a:t>Ep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10" dirty="0"/>
                        <a:t> </a:t>
                      </a:r>
                      <a:r>
                        <a:rPr lang="en-US" sz="1200" spc="-10" dirty="0" err="1"/>
                        <a:t>l</a:t>
                      </a:r>
                      <a:r>
                        <a:rPr lang="en-US" sz="1200" spc="-5" dirty="0" err="1"/>
                        <a:t>aburr</a:t>
                      </a:r>
                      <a:r>
                        <a:rPr lang="en-US" sz="1200" spc="-10" dirty="0" err="1"/>
                        <a:t>e</a:t>
                      </a:r>
                      <a:r>
                        <a:rPr lang="en-US" sz="1200" spc="-5" dirty="0" err="1"/>
                        <a:t>rak</a:t>
                      </a:r>
                      <a:r>
                        <a:rPr lang="en-US" sz="1200" spc="-10" dirty="0" err="1"/>
                        <a:t>o</a:t>
                      </a:r>
                      <a:r>
                        <a:rPr lang="en-US" sz="1200" spc="15" dirty="0"/>
                        <a:t> </a:t>
                      </a:r>
                      <a:r>
                        <a:rPr lang="en-US" sz="1200" dirty="0" err="1"/>
                        <a:t>galdagarria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</a:t>
                      </a:r>
                      <a:r>
                        <a:rPr lang="en-US" sz="1200" spc="-10" dirty="0" smtClean="0"/>
                        <a:t>1.625.000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435453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  <a:tabLst>
                          <a:tab pos="2381250" algn="l"/>
                        </a:tabLst>
                      </a:pPr>
                      <a:r>
                        <a:rPr lang="en-US" sz="1200" spc="-10" dirty="0" err="1"/>
                        <a:t>Bi</a:t>
                      </a:r>
                      <a:r>
                        <a:rPr lang="en-US" sz="1200" spc="-5" dirty="0" err="1"/>
                        <a:t>hur</a:t>
                      </a:r>
                      <a:r>
                        <a:rPr lang="en-US" sz="1200" spc="-10" dirty="0" err="1"/>
                        <a:t>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</a:t>
                      </a:r>
                      <a:r>
                        <a:rPr lang="en-US" sz="1200" dirty="0" smtClean="0"/>
                        <a:t>162.400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080"/>
                        </a:lnSpc>
                        <a:spcAft>
                          <a:spcPts val="0"/>
                        </a:spcAft>
                        <a:tabLst>
                          <a:tab pos="2172335" algn="l"/>
                        </a:tabLst>
                      </a:pPr>
                      <a:r>
                        <a:rPr lang="en-US" sz="1200" dirty="0" err="1"/>
                        <a:t>Bezeroak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</a:t>
                      </a:r>
                      <a:r>
                        <a:rPr lang="en-US" sz="1200" spc="-5" dirty="0" smtClean="0"/>
                        <a:t>162.400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35"/>
                        </a:lnSpc>
                        <a:spcAft>
                          <a:spcPts val="0"/>
                        </a:spcAft>
                        <a:tabLst>
                          <a:tab pos="2897505" algn="l"/>
                        </a:tabLst>
                      </a:pPr>
                      <a:r>
                        <a:rPr lang="en-US" sz="1200" spc="-5" dirty="0" err="1"/>
                        <a:t>Kreditu-erakundeekiko</a:t>
                      </a:r>
                      <a:r>
                        <a:rPr lang="en-US" sz="1200" spc="-60" dirty="0"/>
                        <a:t> </a:t>
                      </a:r>
                      <a:r>
                        <a:rPr lang="en-US" sz="1200" dirty="0" err="1"/>
                        <a:t>Epe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laburrerako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zorrak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           700.000</a:t>
                      </a:r>
                      <a:endParaRPr lang="es-ES" sz="1200" dirty="0"/>
                    </a:p>
                    <a:p>
                      <a:pPr marL="40005">
                        <a:spcAft>
                          <a:spcPts val="0"/>
                        </a:spcAft>
                      </a:pPr>
                      <a:r>
                        <a:rPr lang="en-US" sz="1200" spc="-5" dirty="0" err="1"/>
                        <a:t>Osasun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/>
                        <a:t>publikoa</a:t>
                      </a:r>
                      <a:r>
                        <a:rPr lang="en-US" sz="1200" spc="-5" dirty="0"/>
                        <a:t>,</a:t>
                      </a:r>
                      <a:r>
                        <a:rPr lang="en-US" sz="1200" spc="-45" dirty="0"/>
                        <a:t> </a:t>
                      </a:r>
                      <a:r>
                        <a:rPr lang="en-US" sz="1200" spc="-5" dirty="0" err="1"/>
                        <a:t>kontzeptu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dirty="0" err="1"/>
                        <a:t>Fiskalengatik</a:t>
                      </a:r>
                      <a:r>
                        <a:rPr lang="en-US" sz="1200" spc="-55" dirty="0"/>
                        <a:t> </a:t>
                      </a:r>
                      <a:r>
                        <a:rPr lang="en-US" sz="1200" spc="-5" dirty="0" err="1" smtClean="0"/>
                        <a:t>hartzekoduna</a:t>
                      </a:r>
                      <a:r>
                        <a:rPr lang="en-US" sz="1200" spc="-5" dirty="0" smtClean="0"/>
                        <a:t>       </a:t>
                      </a:r>
                      <a:r>
                        <a:rPr lang="en-US" sz="1200" spc="-50" dirty="0" smtClean="0"/>
                        <a:t> </a:t>
                      </a:r>
                      <a:r>
                        <a:rPr lang="en-US" sz="1200" dirty="0"/>
                        <a:t>400.000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400117">
                <a:tc>
                  <a:txBody>
                    <a:bodyPr/>
                    <a:lstStyle/>
                    <a:p>
                      <a:pPr marL="40005">
                        <a:lnSpc>
                          <a:spcPts val="114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tabLst>
                          <a:tab pos="3409950" algn="r"/>
                        </a:tabLst>
                      </a:pPr>
                      <a:r>
                        <a:rPr lang="en-US" sz="1200" spc="-5" dirty="0" err="1"/>
                        <a:t>Erab</a:t>
                      </a:r>
                      <a:r>
                        <a:rPr lang="en-US" sz="1200" spc="-10" dirty="0" err="1"/>
                        <a:t>ilg</a:t>
                      </a:r>
                      <a:r>
                        <a:rPr lang="en-US" sz="1200" spc="-5" dirty="0" err="1"/>
                        <a:t>arr</a:t>
                      </a:r>
                      <a:r>
                        <a:rPr lang="en-US" sz="1200" spc="-10" dirty="0" err="1"/>
                        <a:t>i</a:t>
                      </a:r>
                      <a:r>
                        <a:rPr lang="en-US" sz="1200" spc="-5" dirty="0" err="1"/>
                        <a:t>a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kern="1200" dirty="0" smtClean="0"/>
                        <a:t>255.600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140"/>
                        </a:lnSpc>
                        <a:spcAft>
                          <a:spcPts val="0"/>
                        </a:spcAft>
                        <a:tabLst>
                          <a:tab pos="2252980" algn="l"/>
                        </a:tabLst>
                      </a:pPr>
                      <a:r>
                        <a:rPr lang="en-US" sz="1200" spc="-5" dirty="0" err="1"/>
                        <a:t>Kutxa</a:t>
                      </a:r>
                      <a:r>
                        <a:rPr lang="en-US" sz="1200" spc="-5" dirty="0"/>
                        <a:t>,</a:t>
                      </a:r>
                      <a:r>
                        <a:rPr lang="en-US" sz="1200" spc="-50" dirty="0"/>
                        <a:t> </a:t>
                      </a:r>
                      <a:r>
                        <a:rPr lang="en-US" sz="1200" spc="-5" dirty="0" err="1"/>
                        <a:t>euroak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30.000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75"/>
                        </a:lnSpc>
                        <a:spcAft>
                          <a:spcPts val="0"/>
                        </a:spcAft>
                        <a:tabLst>
                          <a:tab pos="2975610" algn="l"/>
                        </a:tabLst>
                      </a:pPr>
                      <a:r>
                        <a:rPr lang="en-US" sz="1200" spc="-5" dirty="0" err="1"/>
                        <a:t>Gizarte-segurantzako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5" dirty="0" err="1"/>
                        <a:t>organismoak</a:t>
                      </a:r>
                      <a:r>
                        <a:rPr lang="en-US" sz="1200" spc="-95" dirty="0"/>
                        <a:t> </a:t>
                      </a:r>
                      <a:r>
                        <a:rPr lang="en-US" sz="1200" spc="-5" dirty="0" err="1"/>
                        <a:t>hartzekodunak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</a:t>
                      </a:r>
                      <a:r>
                        <a:rPr lang="en-US" sz="1200" dirty="0" smtClean="0"/>
                        <a:t>50.000</a:t>
                      </a:r>
                      <a:endParaRPr lang="es-ES" sz="1200" dirty="0"/>
                    </a:p>
                    <a:p>
                      <a:pPr marL="40005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2923540" algn="l"/>
                        </a:tabLst>
                      </a:pPr>
                      <a:r>
                        <a:rPr lang="en-US" sz="1200" spc="-5" dirty="0" err="1"/>
                        <a:t>Hornitzaileak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275.000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lnSpc>
                          <a:spcPts val="1095"/>
                        </a:lnSpc>
                        <a:spcAft>
                          <a:spcPts val="0"/>
                        </a:spcAft>
                        <a:tabLst>
                          <a:tab pos="3409950" algn="r"/>
                        </a:tabLst>
                      </a:pPr>
                      <a:r>
                        <a:rPr lang="en-US" sz="1200" dirty="0" err="1"/>
                        <a:t>Banku</a:t>
                      </a:r>
                      <a:r>
                        <a:rPr lang="en-US" sz="1200" spc="-10" dirty="0"/>
                        <a:t> </a:t>
                      </a:r>
                      <a:r>
                        <a:rPr lang="en-US" sz="1200" spc="-5" dirty="0"/>
                        <a:t>k/k,</a:t>
                      </a:r>
                      <a:r>
                        <a:rPr lang="en-US" sz="1200" spc="5" dirty="0"/>
                        <a:t> </a:t>
                      </a:r>
                      <a:r>
                        <a:rPr lang="en-US" sz="1200" spc="-5" dirty="0" err="1"/>
                        <a:t>euroak</a:t>
                      </a:r>
                      <a:r>
                        <a:rPr lang="en-US" sz="1200" spc="-5" dirty="0"/>
                        <a:t>	</a:t>
                      </a:r>
                      <a:r>
                        <a:rPr lang="en-US" sz="1200" spc="-5" dirty="0" smtClean="0"/>
                        <a:t>                     </a:t>
                      </a:r>
                      <a:r>
                        <a:rPr lang="en-US" sz="1200" dirty="0" smtClean="0"/>
                        <a:t>195.600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  <a:tr h="256988">
                <a:tc>
                  <a:txBody>
                    <a:bodyPr/>
                    <a:lstStyle/>
                    <a:p>
                      <a:pPr marL="40005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539365" algn="l"/>
                        </a:tabLst>
                      </a:pPr>
                      <a:r>
                        <a:rPr lang="en-US" sz="1200" dirty="0" smtClean="0"/>
                        <a:t>AKTIBO</a:t>
                      </a:r>
                      <a:r>
                        <a:rPr lang="en-US" sz="1200" baseline="0" dirty="0" smtClean="0"/>
                        <a:t> TOTALA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</a:t>
                      </a:r>
                      <a:r>
                        <a:rPr lang="en-US" sz="1200" spc="-10" dirty="0" smtClean="0"/>
                        <a:t>2.525.000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202305" algn="l"/>
                        </a:tabLst>
                      </a:pPr>
                      <a:r>
                        <a:rPr lang="en-US" sz="1200" dirty="0" smtClean="0"/>
                        <a:t>OG</a:t>
                      </a:r>
                      <a:r>
                        <a:rPr lang="en-US" sz="1200" baseline="0" dirty="0" smtClean="0"/>
                        <a:t> + </a:t>
                      </a:r>
                      <a:r>
                        <a:rPr lang="en-US" sz="1200" dirty="0" smtClean="0"/>
                        <a:t>PASIBO</a:t>
                      </a:r>
                      <a:r>
                        <a:rPr lang="en-US" sz="1200" baseline="0" dirty="0" smtClean="0"/>
                        <a:t> TOTALA</a:t>
                      </a:r>
                      <a:r>
                        <a:rPr lang="en-US" sz="1200" dirty="0"/>
                        <a:t>	</a:t>
                      </a:r>
                      <a:r>
                        <a:rPr lang="en-US" sz="1200" dirty="0" smtClean="0"/>
                        <a:t>           2.525.000</a:t>
                      </a:r>
                      <a:endParaRPr lang="es-ES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2555776" y="1196752"/>
            <a:ext cx="608518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Pasibo</a:t>
            </a:r>
            <a:r>
              <a:rPr lang="en-US" sz="1400" dirty="0" smtClean="0"/>
              <a:t> </a:t>
            </a:r>
            <a:r>
              <a:rPr lang="en-US" sz="1400" dirty="0" err="1"/>
              <a:t>g</a:t>
            </a:r>
            <a:r>
              <a:rPr lang="en-US" sz="1400" dirty="0" err="1" smtClean="0"/>
              <a:t>aldagarria</a:t>
            </a:r>
            <a:r>
              <a:rPr lang="en-US" sz="1400" dirty="0" smtClean="0"/>
              <a:t> (1.200.000+1.625.000=2.825.000) </a:t>
            </a:r>
            <a:r>
              <a:rPr lang="en-US" sz="1400" dirty="0" err="1" smtClean="0"/>
              <a:t>Aktibo</a:t>
            </a:r>
            <a:r>
              <a:rPr lang="en-US" sz="1400" dirty="0" smtClean="0"/>
              <a:t> </a:t>
            </a:r>
            <a:r>
              <a:rPr lang="en-US" sz="1400" dirty="0" err="1" smtClean="0"/>
              <a:t>totala</a:t>
            </a:r>
            <a:r>
              <a:rPr lang="en-US" sz="1400" dirty="0" smtClean="0"/>
              <a:t> (2.525.000</a:t>
            </a:r>
            <a:r>
              <a:rPr lang="en-US" sz="1400" dirty="0"/>
              <a:t>) </a:t>
            </a:r>
            <a:r>
              <a:rPr lang="en-US" sz="1400" dirty="0" err="1"/>
              <a:t>baino</a:t>
            </a:r>
            <a:r>
              <a:rPr lang="en-US" sz="1400" dirty="0"/>
              <a:t> 300.000 </a:t>
            </a:r>
            <a:r>
              <a:rPr lang="en-US" sz="1400" dirty="0" err="1"/>
              <a:t>handiagoa</a:t>
            </a:r>
            <a:r>
              <a:rPr lang="en-US" sz="1400" dirty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. </a:t>
            </a:r>
            <a:r>
              <a:rPr lang="en-US" sz="1400" dirty="0" err="1"/>
              <a:t>Beraz</a:t>
            </a:r>
            <a:r>
              <a:rPr lang="en-US" sz="1400" dirty="0"/>
              <a:t>, </a:t>
            </a:r>
            <a:r>
              <a:rPr lang="en-US" sz="1400" dirty="0" err="1"/>
              <a:t>Aktiboarekin</a:t>
            </a:r>
            <a:r>
              <a:rPr lang="en-US" sz="1400" dirty="0"/>
              <a:t> </a:t>
            </a:r>
            <a:r>
              <a:rPr lang="en-US" sz="1400" dirty="0" err="1"/>
              <a:t>ezin</a:t>
            </a:r>
            <a:r>
              <a:rPr lang="en-US" sz="1400" dirty="0"/>
              <a:t> </a:t>
            </a:r>
            <a:r>
              <a:rPr lang="en-US" sz="1400" dirty="0" err="1" smtClean="0"/>
              <a:t>dira</a:t>
            </a:r>
            <a:r>
              <a:rPr lang="en-US" sz="1400" dirty="0" smtClean="0"/>
              <a:t> </a:t>
            </a:r>
            <a:r>
              <a:rPr lang="en-US" sz="1400" dirty="0" err="1" smtClean="0"/>
              <a:t>zor</a:t>
            </a:r>
            <a:r>
              <a:rPr lang="en-US" sz="1400" dirty="0" smtClean="0"/>
              <a:t> </a:t>
            </a:r>
            <a:r>
              <a:rPr lang="en-US" sz="1400" dirty="0" err="1"/>
              <a:t>guztiak</a:t>
            </a:r>
            <a:r>
              <a:rPr lang="en-US" sz="1400" dirty="0"/>
              <a:t> </a:t>
            </a:r>
            <a:r>
              <a:rPr lang="en-US" sz="1400" dirty="0" err="1" smtClean="0"/>
              <a:t>ordaindu</a:t>
            </a:r>
            <a:r>
              <a:rPr lang="en-US" sz="1400" dirty="0" smtClean="0"/>
              <a:t>.</a:t>
            </a:r>
            <a:endParaRPr lang="eu-ES" sz="14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691680" y="6093296"/>
          <a:ext cx="5883910" cy="6400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93570"/>
                <a:gridCol w="592455"/>
                <a:gridCol w="3397885"/>
              </a:tblGrid>
              <a:tr h="184785">
                <a:tc>
                  <a:txBody>
                    <a:bodyPr/>
                    <a:lstStyle/>
                    <a:p>
                      <a:pPr marL="23241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smtClean="0"/>
                        <a:t>  </a:t>
                      </a:r>
                      <a:r>
                        <a:rPr lang="en-US" sz="1400" spc="-5" dirty="0" err="1" smtClean="0"/>
                        <a:t>Guztizko</a:t>
                      </a:r>
                      <a:r>
                        <a:rPr lang="en-US" sz="1400" spc="-85" dirty="0" smtClean="0"/>
                        <a:t> </a:t>
                      </a:r>
                      <a:r>
                        <a:rPr lang="en-US" sz="1400" spc="-5" dirty="0" err="1"/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9005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/>
                        <a:t>Guztizko</a:t>
                      </a:r>
                      <a:r>
                        <a:rPr lang="en-US" sz="1400" spc="-85" dirty="0"/>
                        <a:t> </a:t>
                      </a:r>
                      <a:r>
                        <a:rPr lang="en-US" sz="1400" spc="-5" dirty="0" err="1"/>
                        <a:t>aktiboa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R="51435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—————————</a:t>
                      </a:r>
                      <a:r>
                        <a:rPr lang="en-US" sz="1400" spc="-5" dirty="0" err="1" smtClean="0"/>
                        <a:t>Pasibo</a:t>
                      </a:r>
                      <a:r>
                        <a:rPr lang="en-US" sz="1400" spc="-95" dirty="0" smtClean="0"/>
                        <a:t> </a:t>
                      </a:r>
                      <a:r>
                        <a:rPr lang="en-US" sz="1400" spc="-5" dirty="0" err="1"/>
                        <a:t>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335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 err="1"/>
                        <a:t>edo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———————————————</a:t>
                      </a:r>
                      <a:r>
                        <a:rPr lang="en-US" sz="1400" spc="-5" dirty="0" smtClean="0"/>
                        <a:t>e/</a:t>
                      </a:r>
                      <a:r>
                        <a:rPr lang="en-US" sz="1400" spc="-5" dirty="0" err="1" smtClean="0"/>
                        <a:t>lab.Galdagarria</a:t>
                      </a:r>
                      <a:r>
                        <a:rPr lang="en-US" sz="1400" spc="-5" dirty="0" smtClean="0"/>
                        <a:t> + e/</a:t>
                      </a:r>
                      <a:r>
                        <a:rPr lang="en-US" sz="1400" spc="-5" dirty="0" err="1" smtClean="0"/>
                        <a:t>luz.Galdagarria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15</a:t>
            </a:fld>
            <a:endParaRPr lang="eu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ZORPETZE RATIOA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Enpresari</a:t>
            </a:r>
            <a:r>
              <a:rPr lang="en-US" sz="1600" dirty="0" smtClean="0"/>
              <a:t> </a:t>
            </a:r>
            <a:r>
              <a:rPr lang="en-US" sz="1600" dirty="0" err="1"/>
              <a:t>komeni</a:t>
            </a:r>
            <a:r>
              <a:rPr lang="en-US" sz="1600" dirty="0"/>
              <a:t> </a:t>
            </a:r>
            <a:r>
              <a:rPr lang="en-US" sz="1600" dirty="0" err="1"/>
              <a:t>zaio</a:t>
            </a:r>
            <a:r>
              <a:rPr lang="en-US" sz="1600" dirty="0"/>
              <a:t> </a:t>
            </a:r>
            <a:r>
              <a:rPr lang="en-US" sz="1600" dirty="0" err="1"/>
              <a:t>jakitea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luzerako</a:t>
            </a:r>
            <a:r>
              <a:rPr lang="en-US" sz="1600" dirty="0"/>
              <a:t> </a:t>
            </a:r>
            <a:r>
              <a:rPr lang="en-US" sz="1600" dirty="0" err="1"/>
              <a:t>finantziazioaren</a:t>
            </a:r>
            <a:r>
              <a:rPr lang="en-US" sz="1600" dirty="0"/>
              <a:t> </a:t>
            </a:r>
            <a:r>
              <a:rPr lang="en-US" sz="1600" dirty="0" err="1"/>
              <a:t>konposizio</a:t>
            </a:r>
            <a:r>
              <a:rPr lang="en-US" sz="1600" dirty="0"/>
              <a:t> </a:t>
            </a:r>
            <a:r>
              <a:rPr lang="en-US" sz="1600" dirty="0" err="1"/>
              <a:t>egokiena</a:t>
            </a:r>
            <a:r>
              <a:rPr lang="en-US" sz="1600" dirty="0"/>
              <a:t> den ala </a:t>
            </a:r>
            <a:r>
              <a:rPr lang="en-US" sz="1600" dirty="0" err="1"/>
              <a:t>ez</a:t>
            </a:r>
            <a:r>
              <a:rPr lang="en-US" sz="1600" dirty="0"/>
              <a:t>.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egitura</a:t>
            </a:r>
            <a:r>
              <a:rPr lang="en-US" sz="1600" dirty="0"/>
              <a:t> </a:t>
            </a:r>
            <a:r>
              <a:rPr lang="en-US" sz="1600" dirty="0" err="1"/>
              <a:t>finantzarioan</a:t>
            </a:r>
            <a:r>
              <a:rPr lang="en-US" sz="1600" dirty="0"/>
              <a:t>, </a:t>
            </a:r>
            <a:r>
              <a:rPr lang="en-US" sz="1600" dirty="0" err="1"/>
              <a:t>besteren</a:t>
            </a:r>
            <a:r>
              <a:rPr lang="en-US" sz="1600" dirty="0"/>
              <a:t> </a:t>
            </a:r>
            <a:r>
              <a:rPr lang="en-US" sz="1600" dirty="0" err="1"/>
              <a:t>finantziazioen</a:t>
            </a:r>
            <a:r>
              <a:rPr lang="en-US" sz="1600" dirty="0"/>
              <a:t> (</a:t>
            </a:r>
            <a:r>
              <a:rPr lang="en-US" sz="1600" dirty="0" err="1"/>
              <a:t>pasibo</a:t>
            </a:r>
            <a:r>
              <a:rPr lang="en-US" sz="1600" dirty="0"/>
              <a:t> </a:t>
            </a:r>
            <a:r>
              <a:rPr lang="en-US" sz="1600" dirty="0" err="1"/>
              <a:t>galdagarria</a:t>
            </a:r>
            <a:r>
              <a:rPr lang="en-US" sz="1600" dirty="0"/>
              <a:t>) eta </a:t>
            </a:r>
            <a:r>
              <a:rPr lang="en-US" sz="1600" dirty="0" err="1"/>
              <a:t>finantziazio</a:t>
            </a:r>
            <a:r>
              <a:rPr lang="en-US" sz="1600" dirty="0"/>
              <a:t> </a:t>
            </a:r>
            <a:r>
              <a:rPr lang="en-US" sz="1600" dirty="0" err="1"/>
              <a:t>propioen</a:t>
            </a:r>
            <a:r>
              <a:rPr lang="en-US" sz="1600" dirty="0"/>
              <a:t> (</a:t>
            </a:r>
            <a:r>
              <a:rPr lang="en-US" sz="1600" dirty="0" err="1"/>
              <a:t>fondo</a:t>
            </a:r>
            <a:r>
              <a:rPr lang="en-US" sz="1600" dirty="0"/>
              <a:t> </a:t>
            </a:r>
            <a:r>
              <a:rPr lang="en-US" sz="1600" dirty="0" err="1"/>
              <a:t>propioen</a:t>
            </a:r>
            <a:r>
              <a:rPr lang="en-US" sz="1600" dirty="0"/>
              <a:t>)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erlazioa</a:t>
            </a:r>
            <a:r>
              <a:rPr lang="en-US" sz="1600" dirty="0"/>
              <a:t> </a:t>
            </a:r>
            <a:r>
              <a:rPr lang="en-US" sz="1600" dirty="0" err="1"/>
              <a:t>egokia</a:t>
            </a:r>
            <a:r>
              <a:rPr lang="en-US" sz="1600" dirty="0"/>
              <a:t> den </a:t>
            </a:r>
            <a:r>
              <a:rPr lang="en-US" sz="1600" dirty="0" err="1"/>
              <a:t>edo</a:t>
            </a:r>
            <a:r>
              <a:rPr lang="en-US" sz="1600" dirty="0"/>
              <a:t>, </a:t>
            </a:r>
            <a:r>
              <a:rPr lang="en-US" sz="1600" dirty="0" err="1"/>
              <a:t>ostera</a:t>
            </a:r>
            <a:r>
              <a:rPr lang="en-US" sz="1600" dirty="0"/>
              <a:t>, </a:t>
            </a:r>
            <a:r>
              <a:rPr lang="en-US" sz="1600" dirty="0" err="1" smtClean="0"/>
              <a:t>hobetu</a:t>
            </a:r>
            <a:r>
              <a:rPr lang="en-US" sz="1600" dirty="0" smtClean="0"/>
              <a:t> </a:t>
            </a:r>
            <a:r>
              <a:rPr lang="en-US" sz="1600" dirty="0" err="1"/>
              <a:t>daitekeen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Funts</a:t>
            </a:r>
            <a:r>
              <a:rPr lang="en-US" sz="1600" dirty="0" smtClean="0"/>
              <a:t> </a:t>
            </a:r>
            <a:r>
              <a:rPr lang="en-US" sz="1600" dirty="0" err="1" smtClean="0"/>
              <a:t>propioen</a:t>
            </a:r>
            <a:r>
              <a:rPr lang="en-US" sz="1600" dirty="0" smtClean="0"/>
              <a:t> </a:t>
            </a:r>
            <a:r>
              <a:rPr lang="en-US" sz="1600" dirty="0" err="1" smtClean="0"/>
              <a:t>moneta</a:t>
            </a:r>
            <a:r>
              <a:rPr lang="en-US" sz="1600" dirty="0" smtClean="0"/>
              <a:t> </a:t>
            </a:r>
            <a:r>
              <a:rPr lang="en-US" sz="1600" dirty="0" err="1" smtClean="0"/>
              <a:t>unitate</a:t>
            </a:r>
            <a:r>
              <a:rPr lang="en-US" sz="1600" dirty="0" smtClean="0"/>
              <a:t> </a:t>
            </a:r>
            <a:r>
              <a:rPr lang="en-US" sz="1600" dirty="0" err="1" smtClean="0"/>
              <a:t>bakoitzeko</a:t>
            </a:r>
            <a:r>
              <a:rPr lang="en-US" sz="1600" dirty="0" smtClean="0"/>
              <a:t>, </a:t>
            </a:r>
            <a:r>
              <a:rPr lang="en-US" sz="1600" dirty="0" err="1" smtClean="0"/>
              <a:t>enpresak</a:t>
            </a:r>
            <a:r>
              <a:rPr lang="en-US" sz="1600" dirty="0" smtClean="0"/>
              <a:t> </a:t>
            </a:r>
            <a:r>
              <a:rPr lang="en-US" sz="1600" dirty="0" err="1" smtClean="0"/>
              <a:t>erabiltzen</a:t>
            </a:r>
            <a:r>
              <a:rPr lang="en-US" sz="1600" dirty="0" smtClean="0"/>
              <a:t> </a:t>
            </a:r>
            <a:r>
              <a:rPr lang="en-US" sz="1600" dirty="0" err="1" smtClean="0"/>
              <a:t>duen</a:t>
            </a:r>
            <a:r>
              <a:rPr lang="en-US" sz="1600" dirty="0" smtClean="0"/>
              <a:t> </a:t>
            </a:r>
            <a:r>
              <a:rPr lang="en-US" sz="1600" dirty="0" err="1" smtClean="0"/>
              <a:t>besteren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baliabideen</a:t>
            </a:r>
            <a:r>
              <a:rPr lang="en-US" sz="1600" dirty="0" smtClean="0"/>
              <a:t> </a:t>
            </a:r>
            <a:r>
              <a:rPr lang="en-US" sz="1600" dirty="0" err="1" smtClean="0"/>
              <a:t>kantitatea</a:t>
            </a:r>
            <a:r>
              <a:rPr lang="en-US" sz="1600" dirty="0" smtClean="0"/>
              <a:t> eta </a:t>
            </a:r>
            <a:r>
              <a:rPr lang="en-US" sz="1600" dirty="0" err="1" smtClean="0"/>
              <a:t>hirugarrenen</a:t>
            </a:r>
            <a:r>
              <a:rPr lang="en-US" sz="1600" dirty="0" smtClean="0"/>
              <a:t> </a:t>
            </a:r>
            <a:r>
              <a:rPr lang="en-US" sz="1600" dirty="0" err="1" smtClean="0"/>
              <a:t>zein</a:t>
            </a:r>
            <a:r>
              <a:rPr lang="en-US" sz="1600" dirty="0" smtClean="0"/>
              <a:t> </a:t>
            </a:r>
            <a:r>
              <a:rPr lang="en-US" sz="1600" dirty="0" err="1" smtClean="0"/>
              <a:t>hartzekodunen</a:t>
            </a:r>
            <a:r>
              <a:rPr lang="en-US" sz="1600" dirty="0" smtClean="0"/>
              <a:t> </a:t>
            </a:r>
            <a:r>
              <a:rPr lang="en-US" sz="1600" dirty="0" err="1" smtClean="0"/>
              <a:t>arrisku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finantzarioa</a:t>
            </a:r>
            <a:r>
              <a:rPr lang="en-US" sz="1600" dirty="0" smtClean="0"/>
              <a:t> </a:t>
            </a:r>
            <a:r>
              <a:rPr lang="en-US" sz="1600" dirty="0" err="1" smtClean="0"/>
              <a:t>neurtzeko</a:t>
            </a:r>
            <a:r>
              <a:rPr lang="en-US" sz="1600" dirty="0" smtClean="0"/>
              <a:t> ere </a:t>
            </a:r>
            <a:r>
              <a:rPr lang="en-US" sz="1600" dirty="0" err="1" smtClean="0"/>
              <a:t>erabiltzen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 err="1" smtClean="0"/>
              <a:t>zorpetzeak</a:t>
            </a:r>
            <a:r>
              <a:rPr lang="en-US" sz="1600" dirty="0" smtClean="0"/>
              <a:t> </a:t>
            </a:r>
            <a:r>
              <a:rPr lang="en-US" sz="1600" dirty="0" err="1" smtClean="0"/>
              <a:t>interesen</a:t>
            </a:r>
            <a:r>
              <a:rPr lang="en-US" sz="1600" dirty="0" smtClean="0"/>
              <a:t> </a:t>
            </a:r>
            <a:r>
              <a:rPr lang="en-US" sz="1600" dirty="0" err="1" smtClean="0"/>
              <a:t>ordainketa</a:t>
            </a:r>
            <a:r>
              <a:rPr lang="en-US" sz="1600" dirty="0" smtClean="0"/>
              <a:t> eta </a:t>
            </a:r>
            <a:r>
              <a:rPr lang="en-US" sz="1600" dirty="0" err="1" smtClean="0"/>
              <a:t>zorraren</a:t>
            </a:r>
            <a:r>
              <a:rPr lang="en-US" sz="1600" dirty="0" smtClean="0"/>
              <a:t> </a:t>
            </a:r>
            <a:r>
              <a:rPr lang="en-US" sz="1600" dirty="0" err="1" smtClean="0"/>
              <a:t>itzulketa</a:t>
            </a:r>
            <a:r>
              <a:rPr lang="en-US" sz="1600" dirty="0" smtClean="0"/>
              <a:t> </a:t>
            </a:r>
            <a:r>
              <a:rPr lang="en-US" sz="1600" dirty="0" err="1" smtClean="0"/>
              <a:t>suposatzen</a:t>
            </a:r>
            <a:r>
              <a:rPr lang="en-US" sz="1600" dirty="0" smtClean="0"/>
              <a:t> </a:t>
            </a:r>
            <a:r>
              <a:rPr lang="en-US" sz="1600" dirty="0" err="1" smtClean="0"/>
              <a:t>du.</a:t>
            </a:r>
            <a:r>
              <a:rPr lang="en-US" sz="1600" dirty="0" smtClean="0"/>
              <a:t> Bi </a:t>
            </a:r>
            <a:r>
              <a:rPr lang="en-US" sz="1600" dirty="0" err="1" smtClean="0"/>
              <a:t>ordainketa</a:t>
            </a:r>
            <a:r>
              <a:rPr lang="en-US" sz="1600" dirty="0" smtClean="0"/>
              <a:t> </a:t>
            </a:r>
            <a:r>
              <a:rPr lang="en-US" sz="1600" dirty="0" err="1" smtClean="0"/>
              <a:t>hauek</a:t>
            </a:r>
            <a:r>
              <a:rPr lang="en-US" sz="1600" dirty="0" smtClean="0"/>
              <a:t> </a:t>
            </a:r>
            <a:r>
              <a:rPr lang="en-US" sz="1600" dirty="0" err="1" smtClean="0"/>
              <a:t>arrisku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finantzarioa</a:t>
            </a:r>
            <a:r>
              <a:rPr lang="en-US" sz="1600" dirty="0" smtClean="0"/>
              <a:t> </a:t>
            </a:r>
            <a:r>
              <a:rPr lang="en-US" sz="1600" dirty="0" err="1" smtClean="0"/>
              <a:t>osatzen</a:t>
            </a:r>
            <a:r>
              <a:rPr lang="en-US" sz="1600" dirty="0" smtClean="0"/>
              <a:t> </a:t>
            </a:r>
            <a:r>
              <a:rPr lang="en-US" sz="1600" dirty="0" err="1" smtClean="0"/>
              <a:t>dute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Ratio </a:t>
            </a:r>
            <a:r>
              <a:rPr lang="en-US" sz="1600" dirty="0" err="1"/>
              <a:t>honek</a:t>
            </a:r>
            <a:r>
              <a:rPr lang="en-US" sz="1600" dirty="0"/>
              <a:t>, </a:t>
            </a:r>
            <a:r>
              <a:rPr lang="en-US" sz="1600" dirty="0" err="1"/>
              <a:t>fondo</a:t>
            </a:r>
            <a:r>
              <a:rPr lang="en-US" sz="1600" dirty="0"/>
              <a:t> </a:t>
            </a:r>
            <a:r>
              <a:rPr lang="en-US" sz="1600" dirty="0" err="1"/>
              <a:t>propioak</a:t>
            </a:r>
            <a:r>
              <a:rPr lang="en-US" sz="1600" dirty="0"/>
              <a:t> eta </a:t>
            </a:r>
            <a:r>
              <a:rPr lang="en-US" sz="1600" dirty="0" err="1"/>
              <a:t>besteren</a:t>
            </a:r>
            <a:r>
              <a:rPr lang="en-US" sz="1600" dirty="0"/>
              <a:t> </a:t>
            </a:r>
            <a:r>
              <a:rPr lang="en-US" sz="1600" dirty="0" err="1"/>
              <a:t>finantziazioen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proportzio</a:t>
            </a:r>
            <a:r>
              <a:rPr lang="en-US" sz="1600" dirty="0"/>
              <a:t> </a:t>
            </a:r>
            <a:r>
              <a:rPr lang="en-US" sz="1600" dirty="0" err="1"/>
              <a:t>egokia</a:t>
            </a:r>
            <a:r>
              <a:rPr lang="en-US" sz="1600" dirty="0"/>
              <a:t> den ala </a:t>
            </a:r>
            <a:r>
              <a:rPr lang="en-US" sz="1600" dirty="0" err="1"/>
              <a:t>ez</a:t>
            </a:r>
            <a:r>
              <a:rPr lang="en-US" sz="1600" dirty="0"/>
              <a:t>,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du.</a:t>
            </a:r>
            <a:r>
              <a:rPr lang="en-US" sz="1600" dirty="0"/>
              <a:t> </a:t>
            </a:r>
            <a:endParaRPr lang="es-E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Ratio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gero</a:t>
            </a:r>
            <a:r>
              <a:rPr lang="en-US" sz="1600" dirty="0"/>
              <a:t> eta </a:t>
            </a:r>
            <a:r>
              <a:rPr lang="en-US" sz="1600" dirty="0" err="1"/>
              <a:t>txikiagoa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, </a:t>
            </a:r>
            <a:r>
              <a:rPr lang="en-US" sz="1600" dirty="0" err="1"/>
              <a:t>orduan</a:t>
            </a:r>
            <a:r>
              <a:rPr lang="en-US" sz="1600" dirty="0"/>
              <a:t> eta </a:t>
            </a:r>
            <a:r>
              <a:rPr lang="en-US" sz="1600" dirty="0" err="1"/>
              <a:t>txikiagoa</a:t>
            </a:r>
            <a:r>
              <a:rPr lang="en-US" sz="1600" dirty="0"/>
              <a:t> </a:t>
            </a:r>
            <a:r>
              <a:rPr lang="en-US" sz="1600" dirty="0" err="1"/>
              <a:t>izango</a:t>
            </a:r>
            <a:r>
              <a:rPr lang="en-US" sz="1600" dirty="0"/>
              <a:t> </a:t>
            </a:r>
            <a:r>
              <a:rPr lang="en-US" sz="1600" dirty="0" err="1"/>
              <a:t>baita</a:t>
            </a:r>
            <a:r>
              <a:rPr lang="en-US" sz="1600" dirty="0"/>
              <a:t> </a:t>
            </a:r>
            <a:r>
              <a:rPr lang="en-US" sz="1600" dirty="0" err="1"/>
              <a:t>hartzekodunaren</a:t>
            </a:r>
            <a:r>
              <a:rPr lang="en-US" sz="1600" dirty="0"/>
              <a:t> </a:t>
            </a:r>
            <a:r>
              <a:rPr lang="en-US" sz="1600" dirty="0" err="1"/>
              <a:t>arrisku</a:t>
            </a:r>
            <a:r>
              <a:rPr lang="en-US" sz="1600" dirty="0"/>
              <a:t> </a:t>
            </a:r>
            <a:r>
              <a:rPr lang="en-US" sz="1600" dirty="0" err="1"/>
              <a:t>finantzarioa</a:t>
            </a:r>
            <a:r>
              <a:rPr lang="en-US" sz="1600" dirty="0"/>
              <a:t>. </a:t>
            </a:r>
            <a:r>
              <a:rPr lang="en-US" sz="1600" dirty="0" err="1"/>
              <a:t>Hauek</a:t>
            </a:r>
            <a:r>
              <a:rPr lang="en-US" sz="1600" dirty="0"/>
              <a:t>, </a:t>
            </a:r>
            <a:r>
              <a:rPr lang="en-US" sz="1600" dirty="0" err="1"/>
              <a:t>enpresari</a:t>
            </a:r>
            <a:r>
              <a:rPr lang="en-US" sz="1600" dirty="0"/>
              <a:t> </a:t>
            </a:r>
            <a:r>
              <a:rPr lang="en-US" sz="1600" dirty="0" err="1"/>
              <a:t>mailegatutako</a:t>
            </a:r>
            <a:r>
              <a:rPr lang="en-US" sz="1600" dirty="0"/>
              <a:t> </a:t>
            </a:r>
            <a:r>
              <a:rPr lang="en-US" sz="1600" dirty="0" err="1"/>
              <a:t>zenbatekoak</a:t>
            </a:r>
            <a:r>
              <a:rPr lang="en-US" sz="1600" dirty="0"/>
              <a:t> </a:t>
            </a:r>
            <a:r>
              <a:rPr lang="en-US" sz="1600" dirty="0" err="1"/>
              <a:t>berreskuratzeko</a:t>
            </a:r>
            <a:r>
              <a:rPr lang="en-US" sz="1600" dirty="0"/>
              <a:t> </a:t>
            </a:r>
            <a:r>
              <a:rPr lang="en-US" sz="1600" dirty="0" err="1"/>
              <a:t>aukera</a:t>
            </a:r>
            <a:r>
              <a:rPr lang="en-US" sz="1600" dirty="0"/>
              <a:t> </a:t>
            </a:r>
            <a:r>
              <a:rPr lang="en-US" sz="1600" dirty="0" err="1"/>
              <a:t>gehiago</a:t>
            </a:r>
            <a:r>
              <a:rPr lang="en-US" sz="1600" dirty="0"/>
              <a:t> </a:t>
            </a:r>
            <a:r>
              <a:rPr lang="en-US" sz="1600" dirty="0" err="1"/>
              <a:t>izango</a:t>
            </a:r>
            <a:r>
              <a:rPr lang="en-US" sz="1600" dirty="0"/>
              <a:t> </a:t>
            </a:r>
            <a:r>
              <a:rPr lang="en-US" sz="1600" dirty="0" err="1"/>
              <a:t>dituzte</a:t>
            </a:r>
            <a:r>
              <a:rPr lang="en-US" sz="1600" dirty="0"/>
              <a:t>, </a:t>
            </a:r>
            <a:r>
              <a:rPr lang="en-US" sz="1600" dirty="0" err="1" smtClean="0"/>
              <a:t>funts</a:t>
            </a:r>
            <a:r>
              <a:rPr lang="en-US" sz="1600" dirty="0" smtClean="0"/>
              <a:t> </a:t>
            </a:r>
            <a:r>
              <a:rPr lang="en-US" sz="1600" dirty="0" err="1" smtClean="0"/>
              <a:t>propio</a:t>
            </a:r>
            <a:r>
              <a:rPr lang="en-US" sz="1600" dirty="0" smtClean="0"/>
              <a:t> </a:t>
            </a:r>
            <a:r>
              <a:rPr lang="en-US" sz="1600" dirty="0" err="1"/>
              <a:t>gehiago</a:t>
            </a:r>
            <a:r>
              <a:rPr lang="en-US" sz="1600" dirty="0"/>
              <a:t> </a:t>
            </a:r>
            <a:r>
              <a:rPr lang="en-US" sz="1600" dirty="0" err="1"/>
              <a:t>izango</a:t>
            </a:r>
            <a:r>
              <a:rPr lang="en-US" sz="1600" dirty="0"/>
              <a:t> </a:t>
            </a:r>
            <a:r>
              <a:rPr lang="en-US" sz="1600" dirty="0" err="1"/>
              <a:t>baititu</a:t>
            </a:r>
            <a:r>
              <a:rPr lang="en-US" sz="1600" dirty="0"/>
              <a:t> </a:t>
            </a:r>
            <a:r>
              <a:rPr lang="en-US" sz="1600" dirty="0" err="1"/>
              <a:t>itzulketa</a:t>
            </a:r>
            <a:r>
              <a:rPr lang="en-US" sz="1600" dirty="0"/>
              <a:t> </a:t>
            </a:r>
            <a:r>
              <a:rPr lang="en-US" sz="1600" dirty="0" err="1"/>
              <a:t>hori</a:t>
            </a:r>
            <a:r>
              <a:rPr lang="en-US" sz="1600" dirty="0"/>
              <a:t> </a:t>
            </a:r>
            <a:r>
              <a:rPr lang="en-US" sz="1600" dirty="0" err="1"/>
              <a:t>ziurtatzeko</a:t>
            </a:r>
            <a:r>
              <a:rPr lang="en-US" sz="1600" dirty="0" smtClean="0"/>
              <a:t>. 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15616" y="4797152"/>
            <a:ext cx="6832402" cy="581025"/>
          </a:xfrm>
          <a:prstGeom prst="rect">
            <a:avLst/>
          </a:prstGeom>
          <a:noFill/>
          <a:ln w="736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02125" algn="l"/>
              </a:tabLst>
            </a:pP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galdagarria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edo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Besteren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finantziazioa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	e/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lab.Galdagarri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+ e/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luz.Galdagarri</a:t>
            </a:r>
            <a:endParaRPr lang="en-US" sz="1400" dirty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30212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——————————————————————</a:t>
            </a:r>
            <a:r>
              <a:rPr lang="en-US" sz="1200" dirty="0" smtClean="0">
                <a:latin typeface="Calibri" pitchFamily="34" charset="0"/>
                <a:ea typeface="Symbol" pitchFamily="18" charset="2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+mj-lt"/>
                <a:ea typeface="Calibri" pitchFamily="34" charset="0"/>
                <a:cs typeface="Times New Roman" pitchFamily="18" charset="0"/>
              </a:rPr>
              <a:t>edo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 Antiqua" pitchFamily="18" charset="0"/>
                <a:cs typeface="Book Antiqua" pitchFamily="18" charset="0"/>
              </a:rPr>
              <a:t>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—————————————————————————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02125" algn="l"/>
              </a:tabLst>
            </a:pP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Fondo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propioak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edo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Finantziazio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propioa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	               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Fondo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propioak</a:t>
            </a:r>
            <a:endParaRPr lang="en-US" sz="1400" dirty="0">
              <a:latin typeface="+mj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16</a:t>
            </a:fld>
            <a:endParaRPr lang="eu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ZORPETZE RATIOA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Kasu</a:t>
            </a:r>
            <a:r>
              <a:rPr lang="en-US" sz="1600" dirty="0" smtClean="0"/>
              <a:t> </a:t>
            </a:r>
            <a:r>
              <a:rPr lang="en-US" sz="1600" dirty="0" err="1" smtClean="0"/>
              <a:t>gehienetan</a:t>
            </a:r>
            <a:r>
              <a:rPr lang="en-US" sz="1600" dirty="0" smtClean="0"/>
              <a:t>, </a:t>
            </a:r>
            <a:r>
              <a:rPr lang="en-US" sz="1600" dirty="0" err="1" smtClean="0"/>
              <a:t>enpresek</a:t>
            </a:r>
            <a:r>
              <a:rPr lang="en-US" sz="1600" dirty="0" smtClean="0"/>
              <a:t>, </a:t>
            </a:r>
            <a:r>
              <a:rPr lang="en-US" sz="1600" dirty="0" err="1" smtClean="0"/>
              <a:t>beraien</a:t>
            </a:r>
            <a:r>
              <a:rPr lang="en-US" sz="1600" dirty="0" smtClean="0"/>
              <a:t> </a:t>
            </a:r>
            <a:r>
              <a:rPr lang="en-US" sz="1600" dirty="0" err="1" smtClean="0"/>
              <a:t>aktiboak</a:t>
            </a:r>
            <a:r>
              <a:rPr lang="en-US" sz="1600" dirty="0" smtClean="0"/>
              <a:t> </a:t>
            </a:r>
            <a:r>
              <a:rPr lang="en-US" sz="1600" dirty="0" err="1" smtClean="0"/>
              <a:t>erosi</a:t>
            </a:r>
            <a:r>
              <a:rPr lang="en-US" sz="1600" dirty="0" smtClean="0"/>
              <a:t> </a:t>
            </a:r>
            <a:r>
              <a:rPr lang="en-US" sz="1600" dirty="0" err="1" smtClean="0"/>
              <a:t>ahal</a:t>
            </a:r>
            <a:r>
              <a:rPr lang="en-US" sz="1600" dirty="0" smtClean="0"/>
              <a:t> </a:t>
            </a:r>
            <a:r>
              <a:rPr lang="en-US" sz="1600" dirty="0" err="1" smtClean="0"/>
              <a:t>izateko</a:t>
            </a:r>
            <a:r>
              <a:rPr lang="en-US" sz="1600" dirty="0" smtClean="0"/>
              <a:t> </a:t>
            </a:r>
            <a:r>
              <a:rPr lang="en-US" sz="1600" dirty="0" err="1" smtClean="0"/>
              <a:t>besteren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finantziaziora</a:t>
            </a:r>
            <a:r>
              <a:rPr lang="en-US" sz="1600" dirty="0" smtClean="0"/>
              <a:t> (</a:t>
            </a:r>
            <a:r>
              <a:rPr lang="en-US" sz="1600" dirty="0" err="1" smtClean="0"/>
              <a:t>pasibo</a:t>
            </a:r>
            <a:r>
              <a:rPr lang="en-US" sz="1600" dirty="0" smtClean="0"/>
              <a:t> </a:t>
            </a:r>
            <a:r>
              <a:rPr lang="en-US" sz="1600" dirty="0" err="1" smtClean="0"/>
              <a:t>galdagarria</a:t>
            </a:r>
            <a:r>
              <a:rPr lang="en-US" sz="1600" dirty="0" smtClean="0"/>
              <a:t>) </a:t>
            </a:r>
            <a:r>
              <a:rPr lang="en-US" sz="1600" dirty="0" err="1" smtClean="0"/>
              <a:t>jotzen</a:t>
            </a:r>
            <a:r>
              <a:rPr lang="en-US" sz="1600" dirty="0" smtClean="0"/>
              <a:t> </a:t>
            </a:r>
            <a:r>
              <a:rPr lang="en-US" sz="1600" dirty="0" err="1" smtClean="0"/>
              <a:t>dute</a:t>
            </a:r>
            <a:r>
              <a:rPr lang="en-US" sz="1600" dirty="0" smtClean="0"/>
              <a:t>. </a:t>
            </a:r>
            <a:r>
              <a:rPr lang="en-US" sz="1600" dirty="0" err="1" smtClean="0"/>
              <a:t>Batzuetan</a:t>
            </a:r>
            <a:r>
              <a:rPr lang="en-US" sz="1600" dirty="0" smtClean="0"/>
              <a:t> </a:t>
            </a:r>
            <a:r>
              <a:rPr lang="en-US" sz="1600" dirty="0" err="1" smtClean="0"/>
              <a:t>kanpo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finantziazioa</a:t>
            </a:r>
            <a:r>
              <a:rPr lang="en-US" sz="1600" dirty="0" smtClean="0"/>
              <a:t> ere </a:t>
            </a:r>
            <a:r>
              <a:rPr lang="en-US" sz="1600" dirty="0" err="1" smtClean="0"/>
              <a:t>esaten</a:t>
            </a:r>
            <a:r>
              <a:rPr lang="en-US" sz="1600" dirty="0" smtClean="0"/>
              <a:t> </a:t>
            </a:r>
            <a:r>
              <a:rPr lang="en-US" sz="1600" dirty="0" err="1" smtClean="0"/>
              <a:t>zaio</a:t>
            </a:r>
            <a:r>
              <a:rPr lang="en-US" sz="1600" dirty="0" smtClean="0"/>
              <a:t>. 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Bi </a:t>
            </a:r>
            <a:r>
              <a:rPr lang="en-US" sz="1600" dirty="0" err="1" smtClean="0"/>
              <a:t>arrazioengatik</a:t>
            </a:r>
            <a:r>
              <a:rPr lang="en-US" sz="1600" dirty="0" smtClean="0"/>
              <a:t> </a:t>
            </a:r>
            <a:r>
              <a:rPr lang="en-US" sz="1600" dirty="0" err="1" smtClean="0"/>
              <a:t>bereziki</a:t>
            </a:r>
            <a:r>
              <a:rPr lang="en-US" sz="1600" dirty="0" smtClean="0"/>
              <a:t> </a:t>
            </a:r>
            <a:r>
              <a:rPr lang="en-US" sz="1600" dirty="0" err="1" smtClean="0"/>
              <a:t>jotzen</a:t>
            </a:r>
            <a:r>
              <a:rPr lang="en-US" sz="1600" dirty="0" smtClean="0"/>
              <a:t> </a:t>
            </a:r>
            <a:r>
              <a:rPr lang="en-US" sz="1600" dirty="0" err="1" smtClean="0"/>
              <a:t>dute</a:t>
            </a:r>
            <a:r>
              <a:rPr lang="en-US" sz="1600" dirty="0" smtClean="0"/>
              <a:t> </a:t>
            </a:r>
            <a:r>
              <a:rPr lang="en-US" sz="1600" dirty="0" err="1" smtClean="0"/>
              <a:t>enpresek</a:t>
            </a:r>
            <a:r>
              <a:rPr lang="en-US" sz="1600" dirty="0" smtClean="0"/>
              <a:t> </a:t>
            </a:r>
            <a:r>
              <a:rPr lang="en-US" sz="1600" dirty="0" err="1" smtClean="0"/>
              <a:t>kanpo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finantzaketara</a:t>
            </a:r>
            <a:r>
              <a:rPr lang="en-US" sz="1600" dirty="0" smtClean="0"/>
              <a:t>: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Finantziazio</a:t>
            </a:r>
            <a:r>
              <a:rPr lang="en-US" sz="1600" dirty="0"/>
              <a:t> </a:t>
            </a:r>
            <a:r>
              <a:rPr lang="en-US" sz="1600" dirty="0" err="1"/>
              <a:t>propioa</a:t>
            </a:r>
            <a:r>
              <a:rPr lang="en-US" sz="1600" dirty="0"/>
              <a:t> (</a:t>
            </a:r>
            <a:r>
              <a:rPr lang="en-US" sz="1600" dirty="0" err="1"/>
              <a:t>norberaren</a:t>
            </a:r>
            <a:r>
              <a:rPr lang="en-US" sz="1600" dirty="0"/>
              <a:t> </a:t>
            </a:r>
            <a:r>
              <a:rPr lang="en-US" sz="1600" dirty="0" err="1"/>
              <a:t>finantziazioa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fondo</a:t>
            </a:r>
            <a:r>
              <a:rPr lang="en-US" sz="1600" dirty="0"/>
              <a:t> </a:t>
            </a:r>
            <a:r>
              <a:rPr lang="en-US" sz="1600" dirty="0" err="1"/>
              <a:t>propioak</a:t>
            </a:r>
            <a:r>
              <a:rPr lang="en-US" sz="1600" dirty="0"/>
              <a:t> )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ekonomikoa</a:t>
            </a:r>
            <a:r>
              <a:rPr lang="en-US" sz="1600" dirty="0"/>
              <a:t> </a:t>
            </a:r>
            <a:r>
              <a:rPr lang="en-US" sz="1600" dirty="0" err="1"/>
              <a:t>aurrera</a:t>
            </a:r>
            <a:r>
              <a:rPr lang="en-US" sz="1600" dirty="0"/>
              <a:t> </a:t>
            </a:r>
            <a:r>
              <a:rPr lang="en-US" sz="1600" dirty="0" err="1"/>
              <a:t>eramateko</a:t>
            </a:r>
            <a:r>
              <a:rPr lang="en-US" sz="1600" dirty="0"/>
              <a:t> </a:t>
            </a:r>
            <a:r>
              <a:rPr lang="en-US" sz="1600" dirty="0" err="1"/>
              <a:t>eskas</a:t>
            </a:r>
            <a:r>
              <a:rPr lang="en-US" sz="1600" dirty="0"/>
              <a:t> </a:t>
            </a:r>
            <a:r>
              <a:rPr lang="en-US" sz="1600" dirty="0" err="1"/>
              <a:t>gelditzen</a:t>
            </a:r>
            <a:r>
              <a:rPr lang="en-US" sz="1600" dirty="0"/>
              <a:t> </a:t>
            </a:r>
            <a:r>
              <a:rPr lang="en-US" sz="1600" dirty="0" err="1"/>
              <a:t>denean</a:t>
            </a:r>
            <a:r>
              <a:rPr lang="en-US" sz="1600" dirty="0" smtClean="0"/>
              <a:t>.</a:t>
            </a:r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 err="1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Besteren</a:t>
            </a:r>
            <a:r>
              <a:rPr lang="en-US" sz="1600" dirty="0" smtClean="0"/>
              <a:t> </a:t>
            </a:r>
            <a:r>
              <a:rPr lang="en-US" sz="1600" dirty="0" err="1"/>
              <a:t>finantziazioaren</a:t>
            </a:r>
            <a:r>
              <a:rPr lang="en-US" sz="1600" dirty="0"/>
              <a:t> </a:t>
            </a:r>
            <a:r>
              <a:rPr lang="en-US" sz="1600" dirty="0" err="1"/>
              <a:t>kostuak</a:t>
            </a:r>
            <a:r>
              <a:rPr lang="en-US" sz="1600" dirty="0"/>
              <a:t>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lortzen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errentagarritasun</a:t>
            </a:r>
            <a:r>
              <a:rPr lang="en-US" sz="1600" dirty="0"/>
              <a:t> ekonomikoa5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baxuagoak</a:t>
            </a:r>
            <a:r>
              <a:rPr lang="en-US" sz="1600" dirty="0"/>
              <a:t> </a:t>
            </a:r>
            <a:r>
              <a:rPr lang="en-US" sz="1600" dirty="0" err="1"/>
              <a:t>direnean</a:t>
            </a:r>
            <a:r>
              <a:rPr lang="en-US" sz="1600" dirty="0"/>
              <a:t>. </a:t>
            </a:r>
            <a:r>
              <a:rPr lang="en-US" sz="1600" dirty="0" err="1"/>
              <a:t>Kasu</a:t>
            </a:r>
            <a:r>
              <a:rPr lang="en-US" sz="1600" dirty="0"/>
              <a:t> </a:t>
            </a:r>
            <a:r>
              <a:rPr lang="en-US" sz="1600" dirty="0" err="1"/>
              <a:t>honetan</a:t>
            </a:r>
            <a:r>
              <a:rPr lang="en-US" sz="1600" dirty="0"/>
              <a:t> </a:t>
            </a:r>
            <a:r>
              <a:rPr lang="en-US" sz="1600" dirty="0" err="1"/>
              <a:t>onuragarria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inbertsioa</a:t>
            </a:r>
            <a:r>
              <a:rPr lang="en-US" sz="1600" dirty="0"/>
              <a:t> </a:t>
            </a:r>
            <a:r>
              <a:rPr lang="en-US" sz="1600" dirty="0" err="1"/>
              <a:t>egitea</a:t>
            </a:r>
            <a:r>
              <a:rPr lang="en-US" sz="1600" dirty="0"/>
              <a:t> </a:t>
            </a:r>
            <a:r>
              <a:rPr lang="en-US" sz="1600" dirty="0" err="1"/>
              <a:t>kanpo</a:t>
            </a:r>
            <a:r>
              <a:rPr lang="en-US" sz="1600" dirty="0"/>
              <a:t> </a:t>
            </a:r>
            <a:r>
              <a:rPr lang="en-US" sz="1600" dirty="0" err="1"/>
              <a:t>finantziaziorekin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906463" lvl="1" indent="-449263">
              <a:buFont typeface="Wingdings" pitchFamily="2" charset="2"/>
              <a:buChar char="ü"/>
            </a:pPr>
            <a:endParaRPr lang="en-US" sz="1600" dirty="0" smtClean="0"/>
          </a:p>
          <a:p>
            <a:pPr marL="906463" lvl="1" indent="-449263"/>
            <a:r>
              <a:rPr lang="en-US" sz="1600" dirty="0" smtClean="0"/>
              <a:t>	</a:t>
            </a:r>
            <a:r>
              <a:rPr lang="en-US" sz="1600" dirty="0" err="1" smtClean="0"/>
              <a:t>Errentagarritasun</a:t>
            </a:r>
            <a:r>
              <a:rPr lang="en-US" sz="1600" dirty="0" smtClean="0"/>
              <a:t> </a:t>
            </a:r>
            <a:r>
              <a:rPr lang="en-US" sz="1600" dirty="0" err="1"/>
              <a:t>ekonomikoak</a:t>
            </a:r>
            <a:r>
              <a:rPr lang="en-US" sz="1600" dirty="0"/>
              <a:t> </a:t>
            </a:r>
            <a:r>
              <a:rPr lang="en-US" sz="1600" dirty="0" err="1"/>
              <a:t>etekinak</a:t>
            </a:r>
            <a:r>
              <a:rPr lang="en-US" sz="1600" dirty="0"/>
              <a:t> </a:t>
            </a:r>
            <a:r>
              <a:rPr lang="en-US" sz="1600" dirty="0" err="1"/>
              <a:t>sortarazteko</a:t>
            </a:r>
            <a:r>
              <a:rPr lang="en-US" sz="1600" dirty="0"/>
              <a:t>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 </a:t>
            </a:r>
            <a:r>
              <a:rPr lang="en-US" sz="1600" dirty="0" err="1"/>
              <a:t>neurtzen</a:t>
            </a:r>
            <a:r>
              <a:rPr lang="en-US" sz="1600" dirty="0"/>
              <a:t> du, </a:t>
            </a:r>
            <a:r>
              <a:rPr lang="en-US" sz="1600" dirty="0" err="1"/>
              <a:t>modu</a:t>
            </a:r>
            <a:r>
              <a:rPr lang="en-US" sz="1600" dirty="0"/>
              <a:t> </a:t>
            </a:r>
            <a:r>
              <a:rPr lang="en-US" sz="1600" dirty="0" err="1"/>
              <a:t>erlatiboan</a:t>
            </a:r>
            <a:r>
              <a:rPr lang="en-US" sz="1600" dirty="0"/>
              <a:t> </a:t>
            </a:r>
            <a:r>
              <a:rPr lang="en-US" sz="1600" dirty="0" err="1"/>
              <a:t>adierazita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906463" lvl="1" indent="-449263"/>
            <a:endParaRPr lang="en-US" sz="1600" dirty="0" smtClean="0"/>
          </a:p>
          <a:p>
            <a:pPr marL="906463" lvl="1" indent="-449263"/>
            <a:r>
              <a:rPr lang="en-US" sz="1600" dirty="0" smtClean="0"/>
              <a:t>	</a:t>
            </a:r>
            <a:r>
              <a:rPr lang="en-US" sz="1600" dirty="0" err="1" smtClean="0"/>
              <a:t>Lortutako</a:t>
            </a:r>
            <a:r>
              <a:rPr lang="en-US" sz="1600" dirty="0" smtClean="0"/>
              <a:t> </a:t>
            </a:r>
            <a:r>
              <a:rPr lang="en-US" sz="1600" dirty="0" err="1"/>
              <a:t>irabazia</a:t>
            </a:r>
            <a:r>
              <a:rPr lang="en-US" sz="1600" dirty="0"/>
              <a:t> eta </a:t>
            </a:r>
            <a:r>
              <a:rPr lang="en-US" sz="1600" dirty="0" err="1"/>
              <a:t>Aktiboan</a:t>
            </a:r>
            <a:r>
              <a:rPr lang="en-US" sz="1600" dirty="0"/>
              <a:t> </a:t>
            </a:r>
            <a:r>
              <a:rPr lang="en-US" sz="1600" dirty="0" err="1"/>
              <a:t>gauzatua</a:t>
            </a:r>
            <a:r>
              <a:rPr lang="en-US" sz="1600" dirty="0"/>
              <a:t> </a:t>
            </a:r>
            <a:r>
              <a:rPr lang="en-US" sz="1600" dirty="0" err="1"/>
              <a:t>dagoen</a:t>
            </a:r>
            <a:r>
              <a:rPr lang="en-US" sz="1600" dirty="0"/>
              <a:t> </a:t>
            </a:r>
            <a:r>
              <a:rPr lang="en-US" sz="1600" dirty="0" err="1"/>
              <a:t>inbertsioaren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konparaketa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17</a:t>
            </a:fld>
            <a:endParaRPr lang="eu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ZORPETZE RATIOA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0,5 eta 1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err="1"/>
              <a:t>badago</a:t>
            </a:r>
            <a:r>
              <a:rPr lang="en-US" sz="1600" dirty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zuzena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zorpetze</a:t>
            </a:r>
            <a:r>
              <a:rPr lang="en-US" sz="1600" dirty="0"/>
              <a:t>- </a:t>
            </a:r>
            <a:r>
              <a:rPr lang="en-US" sz="1600" dirty="0" err="1"/>
              <a:t>maila</a:t>
            </a:r>
            <a:r>
              <a:rPr lang="en-US" sz="1600" dirty="0"/>
              <a:t> </a:t>
            </a:r>
            <a:r>
              <a:rPr lang="en-US" sz="1600" dirty="0" err="1"/>
              <a:t>egokia</a:t>
            </a:r>
            <a:r>
              <a:rPr lang="en-US" sz="1600" dirty="0"/>
              <a:t> </a:t>
            </a:r>
            <a:r>
              <a:rPr lang="en-US" sz="1600" dirty="0" err="1"/>
              <a:t>duelako</a:t>
            </a:r>
            <a:r>
              <a:rPr lang="en-US" sz="1600" dirty="0"/>
              <a:t> eta </a:t>
            </a:r>
            <a:r>
              <a:rPr lang="en-US" sz="1600" dirty="0" err="1"/>
              <a:t>ondorioz</a:t>
            </a:r>
            <a:r>
              <a:rPr lang="en-US" sz="1600" dirty="0"/>
              <a:t>, </a:t>
            </a:r>
            <a:r>
              <a:rPr lang="en-US" sz="1600" dirty="0" err="1"/>
              <a:t>egonkortasun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r>
              <a:rPr lang="en-US" sz="1600" dirty="0"/>
              <a:t> </a:t>
            </a:r>
            <a:r>
              <a:rPr lang="en-US" sz="1600" dirty="0" err="1" smtClean="0"/>
              <a:t>dagoelako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ardura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gehiegi</a:t>
            </a:r>
            <a:r>
              <a:rPr lang="en-US" sz="1600" dirty="0"/>
              <a:t> </a:t>
            </a:r>
            <a:r>
              <a:rPr lang="en-US" sz="1600" dirty="0" err="1"/>
              <a:t>zorpetuta</a:t>
            </a:r>
            <a:r>
              <a:rPr lang="en-US" sz="1600" dirty="0"/>
              <a:t> </a:t>
            </a:r>
            <a:r>
              <a:rPr lang="en-US" sz="1600" dirty="0" err="1"/>
              <a:t>dagoelako</a:t>
            </a:r>
            <a:r>
              <a:rPr lang="en-US" sz="1600" dirty="0"/>
              <a:t>, </a:t>
            </a:r>
            <a:r>
              <a:rPr lang="en-US" sz="1600" dirty="0" err="1" smtClean="0"/>
              <a:t>Funts</a:t>
            </a:r>
            <a:r>
              <a:rPr lang="en-US" sz="1600" dirty="0" smtClean="0"/>
              <a:t> </a:t>
            </a:r>
            <a:r>
              <a:rPr lang="en-US" sz="1600" dirty="0" err="1" smtClean="0"/>
              <a:t>Propioak</a:t>
            </a:r>
            <a:r>
              <a:rPr lang="en-US" sz="1600" dirty="0" smtClean="0"/>
              <a:t> </a:t>
            </a:r>
            <a:r>
              <a:rPr lang="en-US" sz="1600" dirty="0" err="1"/>
              <a:t>falta</a:t>
            </a:r>
            <a:r>
              <a:rPr lang="en-US" sz="1600" dirty="0"/>
              <a:t> </a:t>
            </a:r>
            <a:r>
              <a:rPr lang="en-US" sz="1600" dirty="0" err="1"/>
              <a:t>zaizkio</a:t>
            </a:r>
            <a:r>
              <a:rPr lang="en-US" sz="1600" dirty="0"/>
              <a:t> eta, </a:t>
            </a:r>
            <a:r>
              <a:rPr lang="en-US" sz="1600" dirty="0" err="1"/>
              <a:t>berriz</a:t>
            </a:r>
            <a:r>
              <a:rPr lang="en-US" sz="1600" dirty="0"/>
              <a:t>, </a:t>
            </a:r>
            <a:r>
              <a:rPr lang="en-US" sz="1600" dirty="0" err="1"/>
              <a:t>zor</a:t>
            </a:r>
            <a:r>
              <a:rPr lang="en-US" sz="1600" dirty="0"/>
              <a:t> </a:t>
            </a:r>
            <a:r>
              <a:rPr lang="en-US" sz="1600" dirty="0" err="1"/>
              <a:t>gehiegi</a:t>
            </a:r>
            <a:r>
              <a:rPr lang="en-US" sz="1600" dirty="0"/>
              <a:t> </a:t>
            </a:r>
            <a:r>
              <a:rPr lang="en-US" sz="1600" dirty="0" err="1"/>
              <a:t>ditu</a:t>
            </a:r>
            <a:r>
              <a:rPr lang="en-US" sz="1600" dirty="0"/>
              <a:t>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finantza-egitura</a:t>
            </a:r>
            <a:r>
              <a:rPr lang="en-US" sz="1600" dirty="0"/>
              <a:t> </a:t>
            </a:r>
            <a:r>
              <a:rPr lang="en-US" sz="1600" dirty="0" err="1"/>
              <a:t>arriskutsuagorekin</a:t>
            </a:r>
            <a:r>
              <a:rPr lang="en-US" sz="1600" dirty="0"/>
              <a:t> </a:t>
            </a:r>
            <a:r>
              <a:rPr lang="en-US" sz="1600" dirty="0" err="1"/>
              <a:t>funtzionatzen</a:t>
            </a:r>
            <a:r>
              <a:rPr lang="en-US" sz="1600" dirty="0"/>
              <a:t> </a:t>
            </a:r>
            <a:r>
              <a:rPr lang="en-US" sz="1600" dirty="0" err="1"/>
              <a:t>ari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</a:t>
            </a:r>
            <a:r>
              <a:rPr lang="en-US" sz="1600" dirty="0"/>
              <a:t> 0,5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gutxiago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arreta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zorpetze</a:t>
            </a:r>
            <a:r>
              <a:rPr lang="en-US" sz="1600" dirty="0"/>
              <a:t> </a:t>
            </a:r>
            <a:r>
              <a:rPr lang="en-US" sz="1600" dirty="0" err="1"/>
              <a:t>maila</a:t>
            </a:r>
            <a:r>
              <a:rPr lang="en-US" sz="1600" dirty="0"/>
              <a:t> </a:t>
            </a:r>
            <a:r>
              <a:rPr lang="en-US" sz="1600" dirty="0" err="1"/>
              <a:t>handitzeko</a:t>
            </a:r>
            <a:r>
              <a:rPr lang="en-US" sz="1600" dirty="0"/>
              <a:t> </a:t>
            </a:r>
            <a:r>
              <a:rPr lang="en-US" sz="1600" dirty="0" err="1"/>
              <a:t>ongi</a:t>
            </a:r>
            <a:r>
              <a:rPr lang="en-US" sz="1600" dirty="0"/>
              <a:t> </a:t>
            </a:r>
            <a:r>
              <a:rPr lang="en-US" sz="1600" dirty="0" err="1"/>
              <a:t>aprobetxatzen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dituen</a:t>
            </a:r>
            <a:r>
              <a:rPr lang="en-US" sz="1600" dirty="0"/>
              <a:t> </a:t>
            </a:r>
            <a:r>
              <a:rPr lang="en-US" sz="1600" dirty="0" err="1" smtClean="0"/>
              <a:t>Funts</a:t>
            </a:r>
            <a:r>
              <a:rPr lang="en-US" sz="1600" dirty="0" smtClean="0"/>
              <a:t> </a:t>
            </a:r>
            <a:r>
              <a:rPr lang="en-US" sz="1600" dirty="0" err="1" smtClean="0"/>
              <a:t>Propio</a:t>
            </a:r>
            <a:r>
              <a:rPr lang="en-US" sz="1600" dirty="0" smtClean="0"/>
              <a:t> </a:t>
            </a:r>
            <a:r>
              <a:rPr lang="en-US" sz="1600" dirty="0" err="1"/>
              <a:t>gehiegi</a:t>
            </a:r>
            <a:r>
              <a:rPr lang="en-US" sz="1600" dirty="0"/>
              <a:t> </a:t>
            </a:r>
            <a:r>
              <a:rPr lang="en-US" sz="1600" dirty="0" err="1"/>
              <a:t>dituen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r>
              <a:rPr lang="en-US" sz="1600" dirty="0"/>
              <a:t> </a:t>
            </a:r>
            <a:r>
              <a:rPr lang="en-US" sz="1600" dirty="0" err="1"/>
              <a:t>egon</a:t>
            </a:r>
            <a:r>
              <a:rPr lang="en-US" sz="1600" dirty="0"/>
              <a:t> </a:t>
            </a:r>
            <a:r>
              <a:rPr lang="en-US" sz="1600" dirty="0" err="1"/>
              <a:t>daiteke</a:t>
            </a:r>
            <a:r>
              <a:rPr lang="en-U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18</a:t>
            </a:fld>
            <a:endParaRPr lang="eu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3140968"/>
            <a:ext cx="8580437" cy="615784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pPr algn="ctr"/>
            <a:r>
              <a:rPr lang="en-US" sz="3200" b="1" spc="300" dirty="0" smtClean="0"/>
              <a:t>ANALISI EKONOMIKOA</a:t>
            </a:r>
            <a:endParaRPr lang="es-ES" sz="3200" spc="3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19</a:t>
            </a:fld>
            <a:endParaRPr lang="eu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72498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s-ES" sz="1600" b="1" dirty="0" smtClean="0"/>
              <a:t>SARRERA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baten</a:t>
            </a:r>
            <a:r>
              <a:rPr lang="en-US" sz="1600" dirty="0"/>
              <a:t> </a:t>
            </a:r>
            <a:r>
              <a:rPr lang="en-US" sz="1600" dirty="0" err="1"/>
              <a:t>egoeraren</a:t>
            </a:r>
            <a:r>
              <a:rPr lang="en-US" sz="1600" dirty="0"/>
              <a:t> </a:t>
            </a:r>
            <a:r>
              <a:rPr lang="en-US" sz="1600" dirty="0" err="1"/>
              <a:t>azterketa</a:t>
            </a:r>
            <a:r>
              <a:rPr lang="en-US" sz="1600" dirty="0"/>
              <a:t> </a:t>
            </a:r>
            <a:r>
              <a:rPr lang="en-US" sz="1600" dirty="0" err="1"/>
              <a:t>ekonomiko-finantzarioa</a:t>
            </a:r>
            <a:r>
              <a:rPr lang="en-US" sz="1600" dirty="0"/>
              <a:t> </a:t>
            </a:r>
            <a:r>
              <a:rPr lang="en-US" sz="1600" dirty="0" err="1"/>
              <a:t>honako</a:t>
            </a:r>
            <a:r>
              <a:rPr lang="en-US" sz="1600" dirty="0"/>
              <a:t> bi </a:t>
            </a:r>
            <a:r>
              <a:rPr lang="en-US" sz="1600" dirty="0" err="1"/>
              <a:t>ikuspegietatik</a:t>
            </a:r>
            <a:r>
              <a:rPr lang="en-US" sz="1600" dirty="0"/>
              <a:t> </a:t>
            </a:r>
            <a:r>
              <a:rPr lang="en-US" sz="1600" dirty="0" err="1"/>
              <a:t>azter</a:t>
            </a:r>
            <a:r>
              <a:rPr lang="en-US" sz="1600" dirty="0"/>
              <a:t> </a:t>
            </a:r>
            <a:r>
              <a:rPr lang="en-US" sz="1600" dirty="0" err="1" smtClean="0"/>
              <a:t>daiteke</a:t>
            </a:r>
            <a:r>
              <a:rPr lang="en-US" sz="1600" dirty="0" smtClean="0"/>
              <a:t>: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Analisi</a:t>
            </a:r>
            <a:r>
              <a:rPr lang="en-US" sz="1600" dirty="0" smtClean="0"/>
              <a:t> </a:t>
            </a:r>
            <a:r>
              <a:rPr lang="en-US" sz="1600" dirty="0" err="1"/>
              <a:t>Estatikoa</a:t>
            </a:r>
            <a:r>
              <a:rPr lang="en-US" sz="1600" dirty="0"/>
              <a:t>: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</a:t>
            </a:r>
            <a:r>
              <a:rPr lang="en-US" sz="1600" dirty="0"/>
              <a:t> </a:t>
            </a:r>
            <a:r>
              <a:rPr lang="en-US" sz="1600" dirty="0" err="1"/>
              <a:t>bakar</a:t>
            </a:r>
            <a:r>
              <a:rPr lang="en-US" sz="1600" dirty="0"/>
              <a:t> </a:t>
            </a:r>
            <a:r>
              <a:rPr lang="en-US" sz="1600" dirty="0" err="1"/>
              <a:t>baten</a:t>
            </a:r>
            <a:r>
              <a:rPr lang="en-US" sz="1600" dirty="0"/>
              <a:t> </a:t>
            </a:r>
            <a:r>
              <a:rPr lang="en-US" sz="1600" dirty="0" err="1"/>
              <a:t>bidez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r>
              <a:rPr lang="en-US" sz="1600" dirty="0" err="1"/>
              <a:t>Beraz</a:t>
            </a:r>
            <a:r>
              <a:rPr lang="en-US" sz="1600" dirty="0"/>
              <a:t>, </a:t>
            </a:r>
            <a:r>
              <a:rPr lang="en-US" sz="1600" dirty="0" err="1"/>
              <a:t>denbora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kontuan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, eta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zehatz</a:t>
            </a:r>
            <a:r>
              <a:rPr lang="en-US" sz="1600" dirty="0"/>
              <a:t> </a:t>
            </a:r>
            <a:r>
              <a:rPr lang="en-US" sz="1600" dirty="0" err="1"/>
              <a:t>bateko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oinarri</a:t>
            </a:r>
            <a:r>
              <a:rPr lang="en-US" sz="1600" dirty="0"/>
              <a:t> </a:t>
            </a:r>
            <a:r>
              <a:rPr lang="en-US" sz="1600" dirty="0" err="1"/>
              <a:t>bezala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endParaRPr lang="en-US" sz="1600" i="1" dirty="0" smtClean="0"/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Analisi</a:t>
            </a:r>
            <a:r>
              <a:rPr lang="en-US" sz="1600" dirty="0"/>
              <a:t> </a:t>
            </a:r>
            <a:r>
              <a:rPr lang="en-US" sz="1600" dirty="0" err="1"/>
              <a:t>Dinamikoa</a:t>
            </a:r>
            <a:r>
              <a:rPr lang="en-US" sz="1600" dirty="0"/>
              <a:t>: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hurrenez</a:t>
            </a:r>
            <a:r>
              <a:rPr lang="en-US" sz="1600" dirty="0"/>
              <a:t> </a:t>
            </a:r>
            <a:r>
              <a:rPr lang="en-US" sz="1600" dirty="0" err="1"/>
              <a:t>hurreneko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Balantzeak</a:t>
            </a:r>
            <a:r>
              <a:rPr lang="en-US" sz="1600" dirty="0"/>
              <a:t> </a:t>
            </a:r>
            <a:r>
              <a:rPr lang="en-US" sz="1600" dirty="0" err="1"/>
              <a:t>erabiliz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r>
              <a:rPr lang="en-US" sz="1600" dirty="0" err="1" smtClean="0"/>
              <a:t>Enpresa</a:t>
            </a:r>
            <a:r>
              <a:rPr lang="en-US" sz="1600" dirty="0" smtClean="0"/>
              <a:t> </a:t>
            </a:r>
            <a:r>
              <a:rPr lang="en-US" sz="1600" dirty="0" err="1"/>
              <a:t>momentu</a:t>
            </a:r>
            <a:r>
              <a:rPr lang="en-US" sz="1600" dirty="0"/>
              <a:t> </a:t>
            </a:r>
            <a:r>
              <a:rPr lang="en-US" sz="1600" dirty="0" err="1"/>
              <a:t>ezberdinetan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906463" lvl="1" indent="-449263"/>
            <a:endParaRPr lang="en-US" sz="1600" dirty="0"/>
          </a:p>
          <a:p>
            <a:pPr marL="906463" lvl="1" indent="-449263"/>
            <a:r>
              <a:rPr lang="en-US" sz="1600" dirty="0" smtClean="0"/>
              <a:t>	</a:t>
            </a:r>
            <a:r>
              <a:rPr lang="en-US" sz="1600" dirty="0" err="1" smtClean="0"/>
              <a:t>Analisi</a:t>
            </a:r>
            <a:r>
              <a:rPr lang="en-US" sz="1600" dirty="0" smtClean="0"/>
              <a:t> </a:t>
            </a:r>
            <a:r>
              <a:rPr lang="en-US" sz="1600" dirty="0" err="1"/>
              <a:t>honek</a:t>
            </a:r>
            <a:r>
              <a:rPr lang="en-US" sz="1600" dirty="0"/>
              <a:t> </a:t>
            </a:r>
            <a:r>
              <a:rPr lang="en-US" sz="1600" dirty="0" err="1"/>
              <a:t>hainbat</a:t>
            </a:r>
            <a:r>
              <a:rPr lang="en-US" sz="1600" dirty="0"/>
              <a:t> </a:t>
            </a:r>
            <a:r>
              <a:rPr lang="en-US" sz="1600" dirty="0" err="1"/>
              <a:t>magnitudeek</a:t>
            </a:r>
            <a:r>
              <a:rPr lang="en-US" sz="1600" dirty="0"/>
              <a:t> </a:t>
            </a:r>
            <a:r>
              <a:rPr lang="en-US" sz="1600" dirty="0" err="1"/>
              <a:t>izandako</a:t>
            </a:r>
            <a:r>
              <a:rPr lang="en-US" sz="1600" dirty="0"/>
              <a:t> </a:t>
            </a:r>
            <a:r>
              <a:rPr lang="en-US" sz="1600" dirty="0" err="1"/>
              <a:t>bilakaera</a:t>
            </a:r>
            <a:r>
              <a:rPr lang="en-US" sz="1600" dirty="0"/>
              <a:t> </a:t>
            </a:r>
            <a:r>
              <a:rPr lang="en-US" sz="1600" dirty="0" err="1"/>
              <a:t>zehazteko</a:t>
            </a:r>
            <a:r>
              <a:rPr lang="en-US" sz="1600" dirty="0"/>
              <a:t> eta </a:t>
            </a:r>
            <a:r>
              <a:rPr lang="en-US" sz="1600" dirty="0" err="1"/>
              <a:t>hauek</a:t>
            </a:r>
            <a:r>
              <a:rPr lang="en-US" sz="1600" dirty="0"/>
              <a:t> </a:t>
            </a:r>
            <a:r>
              <a:rPr lang="en-US" sz="1600" dirty="0" err="1"/>
              <a:t>etorkizunean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jokabideari</a:t>
            </a:r>
            <a:r>
              <a:rPr lang="en-US" sz="1600" dirty="0"/>
              <a:t> </a:t>
            </a:r>
            <a:r>
              <a:rPr lang="en-US" sz="1600" dirty="0" err="1"/>
              <a:t>buruzko</a:t>
            </a:r>
            <a:r>
              <a:rPr lang="en-US" sz="1600" dirty="0"/>
              <a:t> </a:t>
            </a:r>
            <a:r>
              <a:rPr lang="en-US" sz="1600" dirty="0" err="1"/>
              <a:t>aurreikuspenak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aukera</a:t>
            </a:r>
            <a:r>
              <a:rPr lang="en-US" sz="1600" dirty="0"/>
              <a:t> </a:t>
            </a:r>
            <a:r>
              <a:rPr lang="en-US" sz="1600" dirty="0" err="1"/>
              <a:t>emanen</a:t>
            </a:r>
            <a:r>
              <a:rPr lang="en-US" sz="1600" dirty="0"/>
              <a:t> </a:t>
            </a:r>
            <a:r>
              <a:rPr lang="en-US" sz="1600" dirty="0" err="1"/>
              <a:t>digu</a:t>
            </a:r>
            <a:r>
              <a:rPr lang="en-US" sz="1600" dirty="0"/>
              <a:t>, eta </a:t>
            </a:r>
            <a:r>
              <a:rPr lang="en-US" sz="1600" dirty="0" err="1"/>
              <a:t>ondorioz</a:t>
            </a:r>
            <a:r>
              <a:rPr lang="en-US" sz="1600" dirty="0"/>
              <a:t>, </a:t>
            </a:r>
            <a:r>
              <a:rPr lang="en-US" sz="1600" dirty="0" err="1"/>
              <a:t>neurri</a:t>
            </a:r>
            <a:r>
              <a:rPr lang="en-US" sz="1600" dirty="0"/>
              <a:t> </a:t>
            </a:r>
            <a:r>
              <a:rPr lang="en-US" sz="1600" dirty="0" err="1"/>
              <a:t>zuzentzaileak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 </a:t>
            </a:r>
            <a:r>
              <a:rPr lang="en-US" sz="1600" dirty="0" err="1"/>
              <a:t>lagunduko</a:t>
            </a:r>
            <a:r>
              <a:rPr lang="en-US" sz="1600" dirty="0"/>
              <a:t> </a:t>
            </a:r>
            <a:r>
              <a:rPr lang="en-US" sz="1600" dirty="0" err="1"/>
              <a:t>digu</a:t>
            </a:r>
            <a:r>
              <a:rPr lang="en-US" sz="1600" dirty="0"/>
              <a:t>.</a:t>
            </a:r>
            <a:endParaRPr lang="es-ES" sz="1600" dirty="0"/>
          </a:p>
          <a:p>
            <a:pPr lvl="0">
              <a:buFont typeface="Wingdings" pitchFamily="2" charset="2"/>
              <a:buChar char="ü"/>
            </a:pPr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ANALISI EKONOMIKOA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Finantza</a:t>
            </a:r>
            <a:r>
              <a:rPr lang="en-US" sz="1600" dirty="0"/>
              <a:t> </a:t>
            </a:r>
            <a:r>
              <a:rPr lang="en-US" sz="1600" dirty="0" err="1"/>
              <a:t>azterketa</a:t>
            </a:r>
            <a:r>
              <a:rPr lang="en-US" sz="1600" dirty="0"/>
              <a:t> </a:t>
            </a:r>
            <a:r>
              <a:rPr lang="en-US" sz="1600" dirty="0" err="1"/>
              <a:t>egitean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finantza</a:t>
            </a:r>
            <a:r>
              <a:rPr lang="en-US" sz="1600" dirty="0"/>
              <a:t> </a:t>
            </a:r>
            <a:r>
              <a:rPr lang="en-US" sz="1600" dirty="0" err="1"/>
              <a:t>beharrizanak</a:t>
            </a:r>
            <a:r>
              <a:rPr lang="en-US" sz="1600" dirty="0"/>
              <a:t> </a:t>
            </a:r>
            <a:r>
              <a:rPr lang="en-US" sz="1600" dirty="0" smtClean="0"/>
              <a:t>eta </a:t>
            </a:r>
            <a:r>
              <a:rPr lang="en-US" sz="1600" dirty="0" err="1"/>
              <a:t>hartutako</a:t>
            </a:r>
            <a:r>
              <a:rPr lang="en-US" sz="1600" dirty="0"/>
              <a:t> </a:t>
            </a:r>
            <a:r>
              <a:rPr lang="en-US" sz="1600" dirty="0" err="1"/>
              <a:t>betebeharrei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altxortegia</a:t>
            </a:r>
            <a:r>
              <a:rPr lang="en-US" sz="1600" dirty="0"/>
              <a:t> </a:t>
            </a:r>
            <a:r>
              <a:rPr lang="en-US" sz="1600" dirty="0" err="1"/>
              <a:t>sortzeko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 smtClean="0"/>
              <a:t>gaitasuna</a:t>
            </a:r>
            <a:r>
              <a:rPr lang="en-US" sz="1600" dirty="0" smtClean="0"/>
              <a:t> </a:t>
            </a:r>
            <a:r>
              <a:rPr lang="en-US" sz="1600" dirty="0" err="1" smtClean="0"/>
              <a:t>aztertzen</a:t>
            </a:r>
            <a:r>
              <a:rPr lang="en-US" sz="1600" dirty="0" smtClean="0"/>
              <a:t> </a:t>
            </a:r>
            <a:r>
              <a:rPr lang="en-US" sz="1600" dirty="0" err="1" smtClean="0"/>
              <a:t>dira</a:t>
            </a:r>
            <a:r>
              <a:rPr lang="en-US" sz="1600" dirty="0" smtClean="0"/>
              <a:t> 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Ekonomia</a:t>
            </a:r>
            <a:r>
              <a:rPr lang="en-US" sz="1600" dirty="0"/>
              <a:t> </a:t>
            </a:r>
            <a:r>
              <a:rPr lang="en-US" sz="1600" dirty="0" err="1" smtClean="0"/>
              <a:t>azterketa</a:t>
            </a:r>
            <a:r>
              <a:rPr lang="en-US" sz="1600" dirty="0" smtClean="0"/>
              <a:t> </a:t>
            </a:r>
            <a:r>
              <a:rPr lang="en-US" sz="1600" dirty="0" err="1"/>
              <a:t>errentagarritasunean</a:t>
            </a:r>
            <a:r>
              <a:rPr lang="en-US" sz="1600" dirty="0"/>
              <a:t> </a:t>
            </a:r>
            <a:r>
              <a:rPr lang="en-US" sz="1600" dirty="0" err="1" smtClean="0"/>
              <a:t>oinarritzen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mozkinak</a:t>
            </a:r>
            <a:r>
              <a:rPr lang="en-US" sz="1600" dirty="0"/>
              <a:t> </a:t>
            </a:r>
            <a:r>
              <a:rPr lang="en-US" sz="1600" dirty="0" err="1" smtClean="0"/>
              <a:t>sortzeko</a:t>
            </a:r>
            <a:r>
              <a:rPr lang="en-US" sz="1600" dirty="0" smtClean="0"/>
              <a:t> </a:t>
            </a:r>
            <a:r>
              <a:rPr lang="en-US" sz="1600" dirty="0" err="1" smtClean="0"/>
              <a:t>duen</a:t>
            </a:r>
            <a:r>
              <a:rPr lang="en-US" sz="1600" dirty="0" smtClean="0"/>
              <a:t> </a:t>
            </a:r>
            <a:r>
              <a:rPr lang="en-US" sz="1600" dirty="0" err="1" smtClean="0"/>
              <a:t>gaitasunean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Horretarako</a:t>
            </a:r>
            <a:r>
              <a:rPr lang="en-US" sz="1600" dirty="0"/>
              <a:t>,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</a:t>
            </a:r>
            <a:r>
              <a:rPr lang="en-US" sz="1600" dirty="0"/>
              <a:t> eta </a:t>
            </a:r>
            <a:r>
              <a:rPr lang="en-US" sz="1600" dirty="0" err="1" smtClean="0"/>
              <a:t>Galdu</a:t>
            </a:r>
            <a:r>
              <a:rPr lang="en-US" sz="1600" dirty="0" smtClean="0"/>
              <a:t>- </a:t>
            </a:r>
            <a:r>
              <a:rPr lang="en-US" sz="1600" dirty="0" err="1" smtClean="0"/>
              <a:t>Irabazien</a:t>
            </a:r>
            <a:r>
              <a:rPr lang="en-US" sz="1600" dirty="0" smtClean="0"/>
              <a:t> </a:t>
            </a:r>
            <a:r>
              <a:rPr lang="en-US" sz="1600" dirty="0" err="1" smtClean="0"/>
              <a:t>kontua</a:t>
            </a:r>
            <a:r>
              <a:rPr lang="en-US" sz="1600" dirty="0" smtClean="0"/>
              <a:t> </a:t>
            </a:r>
            <a:r>
              <a:rPr lang="en-US" sz="1600" dirty="0" err="1"/>
              <a:t>erabiliko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Azterketa</a:t>
            </a:r>
            <a:r>
              <a:rPr lang="en-US" sz="1600" dirty="0"/>
              <a:t> </a:t>
            </a:r>
            <a:r>
              <a:rPr lang="en-US" sz="1600" dirty="0" err="1"/>
              <a:t>ekonomikoak</a:t>
            </a:r>
            <a:r>
              <a:rPr lang="en-US" sz="1600" dirty="0"/>
              <a:t>  </a:t>
            </a:r>
            <a:r>
              <a:rPr lang="en-US" sz="1600" dirty="0" err="1"/>
              <a:t>ematen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informazioa</a:t>
            </a:r>
            <a:r>
              <a:rPr lang="en-US" sz="1600" dirty="0"/>
              <a:t> </a:t>
            </a:r>
            <a:r>
              <a:rPr lang="en-US" sz="1600" dirty="0" err="1"/>
              <a:t>funtsezkoa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jabe</a:t>
            </a:r>
            <a:r>
              <a:rPr lang="en-US" sz="1600" dirty="0"/>
              <a:t> </a:t>
            </a:r>
            <a:r>
              <a:rPr lang="en-US" sz="1600" dirty="0" err="1"/>
              <a:t>nahiz</a:t>
            </a:r>
            <a:r>
              <a:rPr lang="en-US" sz="1600" dirty="0"/>
              <a:t> </a:t>
            </a:r>
            <a:r>
              <a:rPr lang="en-US" sz="1600" dirty="0" err="1"/>
              <a:t>akziodunentzako</a:t>
            </a:r>
            <a:r>
              <a:rPr lang="en-US" sz="1600" dirty="0"/>
              <a:t>, </a:t>
            </a:r>
            <a:r>
              <a:rPr lang="en-US" sz="1600" dirty="0" err="1"/>
              <a:t>kudeatzaileentzat</a:t>
            </a:r>
            <a:r>
              <a:rPr lang="en-US" sz="1600" dirty="0"/>
              <a:t> eta </a:t>
            </a:r>
            <a:r>
              <a:rPr lang="en-US" sz="1600" dirty="0" err="1"/>
              <a:t>hartzekodunentzako</a:t>
            </a:r>
            <a:r>
              <a:rPr lang="en-US" sz="1600" dirty="0"/>
              <a:t>  </a:t>
            </a:r>
            <a:r>
              <a:rPr lang="en-US" sz="1600" dirty="0" err="1"/>
              <a:t>errentagarritasuna</a:t>
            </a:r>
            <a:r>
              <a:rPr lang="en-US" sz="1600" dirty="0"/>
              <a:t>  </a:t>
            </a:r>
            <a:r>
              <a:rPr lang="en-US" sz="1600" dirty="0" err="1"/>
              <a:t>euren</a:t>
            </a:r>
            <a:r>
              <a:rPr lang="en-US" sz="1600" dirty="0"/>
              <a:t> </a:t>
            </a:r>
            <a:r>
              <a:rPr lang="en-US" sz="1600" dirty="0" err="1"/>
              <a:t>bermerik</a:t>
            </a:r>
            <a:r>
              <a:rPr lang="en-US" sz="1600" dirty="0"/>
              <a:t> </a:t>
            </a:r>
            <a:r>
              <a:rPr lang="en-US" sz="1600" dirty="0" err="1"/>
              <a:t>onena</a:t>
            </a:r>
            <a:r>
              <a:rPr lang="en-US" sz="1600" dirty="0"/>
              <a:t> </a:t>
            </a:r>
            <a:r>
              <a:rPr lang="en-US" sz="1600" dirty="0" err="1"/>
              <a:t>baita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Edozein</a:t>
            </a:r>
            <a:r>
              <a:rPr lang="en-US" sz="1600" dirty="0"/>
              <a:t> </a:t>
            </a:r>
            <a:r>
              <a:rPr lang="en-US" sz="1600" dirty="0" err="1"/>
              <a:t>enpresatan</a:t>
            </a:r>
            <a:r>
              <a:rPr lang="en-US" sz="1600" dirty="0"/>
              <a:t>, </a:t>
            </a:r>
            <a:r>
              <a:rPr lang="en-US" sz="1600" dirty="0" err="1"/>
              <a:t>zuzendari</a:t>
            </a:r>
            <a:r>
              <a:rPr lang="en-US" sz="1600" dirty="0"/>
              <a:t> eta </a:t>
            </a:r>
            <a:r>
              <a:rPr lang="en-US" sz="1600" dirty="0" err="1"/>
              <a:t>jabeek</a:t>
            </a:r>
            <a:r>
              <a:rPr lang="en-US" sz="1600" dirty="0"/>
              <a:t> </a:t>
            </a:r>
            <a:r>
              <a:rPr lang="en-US" sz="1600" dirty="0" err="1"/>
              <a:t>ondorengoaren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finantza</a:t>
            </a:r>
            <a:r>
              <a:rPr lang="en-US" sz="1600" dirty="0"/>
              <a:t> </a:t>
            </a:r>
            <a:r>
              <a:rPr lang="en-US" sz="1600" dirty="0" err="1"/>
              <a:t>oreka</a:t>
            </a:r>
            <a:r>
              <a:rPr lang="en-US" sz="1600" dirty="0"/>
              <a:t> </a:t>
            </a:r>
            <a:r>
              <a:rPr lang="en-US" sz="1600" dirty="0" err="1"/>
              <a:t>bilatu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 smtClean="0"/>
              <a:t>dute</a:t>
            </a:r>
            <a:r>
              <a:rPr lang="en-US" sz="1600" dirty="0" smtClean="0"/>
              <a:t>: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Finantza</a:t>
            </a:r>
            <a:r>
              <a:rPr lang="en-US" sz="1600" dirty="0" smtClean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orekatsua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bermatzen</a:t>
            </a:r>
            <a:r>
              <a:rPr lang="en-US" sz="1600" dirty="0"/>
              <a:t> </a:t>
            </a:r>
            <a:r>
              <a:rPr lang="en-US" sz="1600" dirty="0" err="1"/>
              <a:t>duena</a:t>
            </a:r>
            <a:r>
              <a:rPr lang="en-US" sz="1600" dirty="0" smtClean="0"/>
              <a:t>.</a:t>
            </a:r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Ahalik</a:t>
            </a:r>
            <a:r>
              <a:rPr lang="en-US" sz="1600" dirty="0" smtClean="0"/>
              <a:t> </a:t>
            </a:r>
            <a:r>
              <a:rPr lang="en-US" sz="1600" dirty="0"/>
              <a:t>eta </a:t>
            </a:r>
            <a:r>
              <a:rPr lang="en-US" sz="1600" dirty="0" err="1"/>
              <a:t>errentagarritasun</a:t>
            </a:r>
            <a:r>
              <a:rPr lang="en-US" sz="1600" dirty="0"/>
              <a:t> </a:t>
            </a:r>
            <a:r>
              <a:rPr lang="en-US" sz="1600" dirty="0" err="1"/>
              <a:t>maila</a:t>
            </a:r>
            <a:r>
              <a:rPr lang="en-US" sz="1600" dirty="0"/>
              <a:t> </a:t>
            </a:r>
            <a:r>
              <a:rPr lang="en-US" sz="1600" dirty="0" err="1"/>
              <a:t>handienak</a:t>
            </a:r>
            <a:r>
              <a:rPr lang="en-US" sz="1600" dirty="0"/>
              <a:t> </a:t>
            </a:r>
            <a:r>
              <a:rPr lang="en-US" sz="1600" dirty="0" err="1"/>
              <a:t>lortzea</a:t>
            </a:r>
            <a:r>
              <a:rPr lang="en-US" sz="1600" dirty="0"/>
              <a:t>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egindako</a:t>
            </a:r>
            <a:r>
              <a:rPr lang="en-US" sz="1600" dirty="0"/>
              <a:t> </a:t>
            </a:r>
            <a:r>
              <a:rPr lang="en-US" sz="1600" dirty="0" err="1"/>
              <a:t>inbertsioei</a:t>
            </a:r>
            <a:r>
              <a:rPr lang="en-US" sz="1600" dirty="0"/>
              <a:t> </a:t>
            </a:r>
            <a:r>
              <a:rPr lang="en-US" sz="1600" dirty="0" err="1"/>
              <a:t>ahalik</a:t>
            </a:r>
            <a:r>
              <a:rPr lang="en-US" sz="1600" dirty="0"/>
              <a:t> eta </a:t>
            </a:r>
            <a:r>
              <a:rPr lang="en-US" sz="1600" dirty="0" err="1"/>
              <a:t>errendimendu</a:t>
            </a:r>
            <a:r>
              <a:rPr lang="en-US" sz="1600" dirty="0"/>
              <a:t> </a:t>
            </a:r>
            <a:r>
              <a:rPr lang="en-US" sz="1600" dirty="0" err="1"/>
              <a:t>handiena</a:t>
            </a:r>
            <a:r>
              <a:rPr lang="en-US" sz="1600" dirty="0"/>
              <a:t> </a:t>
            </a:r>
            <a:r>
              <a:rPr lang="en-US" sz="1600" dirty="0" err="1"/>
              <a:t>ateratzea</a:t>
            </a:r>
            <a:r>
              <a:rPr lang="en-US" sz="1600" dirty="0" smtClean="0"/>
              <a:t>.</a:t>
            </a:r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Errentagarritasuna</a:t>
            </a:r>
            <a:r>
              <a:rPr lang="en-US" sz="1600" dirty="0" smtClean="0"/>
              <a:t> </a:t>
            </a:r>
            <a:r>
              <a:rPr lang="en-US" sz="1600" dirty="0" err="1"/>
              <a:t>maximizatzean</a:t>
            </a:r>
            <a:r>
              <a:rPr lang="en-US" sz="1600" dirty="0"/>
              <a:t> </a:t>
            </a:r>
            <a:r>
              <a:rPr lang="en-US" sz="1600" dirty="0" err="1"/>
              <a:t>datza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urtetan</a:t>
            </a:r>
            <a:r>
              <a:rPr lang="en-US" sz="1600" dirty="0"/>
              <a:t> </a:t>
            </a:r>
            <a:r>
              <a:rPr lang="en-US" sz="1600" dirty="0" err="1"/>
              <a:t>jarrai</a:t>
            </a:r>
            <a:r>
              <a:rPr lang="en-US" sz="1600" dirty="0"/>
              <a:t> </a:t>
            </a:r>
            <a:r>
              <a:rPr lang="en-US" sz="1600" dirty="0" err="1"/>
              <a:t>dezan</a:t>
            </a:r>
            <a:r>
              <a:rPr lang="en-US" sz="1600" dirty="0"/>
              <a:t> eta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ordea</a:t>
            </a:r>
            <a:r>
              <a:rPr lang="en-US" sz="1600" dirty="0"/>
              <a:t>, </a:t>
            </a:r>
            <a:r>
              <a:rPr lang="en-US" sz="1600" dirty="0" err="1"/>
              <a:t>urte</a:t>
            </a:r>
            <a:r>
              <a:rPr lang="en-US" sz="1600" dirty="0"/>
              <a:t> </a:t>
            </a:r>
            <a:r>
              <a:rPr lang="en-US" sz="1600" dirty="0" err="1"/>
              <a:t>gutxitan</a:t>
            </a:r>
            <a:r>
              <a:rPr lang="en-US" sz="1600" dirty="0"/>
              <a:t> </a:t>
            </a:r>
            <a:r>
              <a:rPr lang="en-US" sz="1600" dirty="0" err="1"/>
              <a:t>errentagarritasuna</a:t>
            </a:r>
            <a:r>
              <a:rPr lang="en-US" sz="1600" dirty="0"/>
              <a:t> </a:t>
            </a:r>
            <a:r>
              <a:rPr lang="en-US" sz="1600" dirty="0" err="1"/>
              <a:t>maximizatzean</a:t>
            </a:r>
            <a:r>
              <a:rPr lang="en-US" sz="1600" dirty="0"/>
              <a:t>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biziraupena</a:t>
            </a:r>
            <a:r>
              <a:rPr lang="en-US" sz="1600" dirty="0"/>
              <a:t> </a:t>
            </a:r>
            <a:r>
              <a:rPr lang="en-US" sz="1600" dirty="0" err="1"/>
              <a:t>arriskuan</a:t>
            </a:r>
            <a:r>
              <a:rPr lang="en-US" sz="1600" dirty="0"/>
              <a:t> </a:t>
            </a:r>
            <a:r>
              <a:rPr lang="en-US" sz="1600" dirty="0" err="1"/>
              <a:t>jarriz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20</a:t>
            </a:fld>
            <a:endParaRPr lang="eu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GALDU IRABAZIEN KONTUA: URTEKO MOZKINAREN KALKULUA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Emaitzen</a:t>
            </a:r>
            <a:r>
              <a:rPr lang="en-US" sz="1600" dirty="0"/>
              <a:t> </a:t>
            </a:r>
            <a:r>
              <a:rPr lang="en-US" sz="1600" dirty="0" err="1"/>
              <a:t>kontua</a:t>
            </a:r>
            <a:r>
              <a:rPr lang="en-US" sz="1600" dirty="0"/>
              <a:t> </a:t>
            </a:r>
            <a:r>
              <a:rPr lang="en-US" sz="1600" dirty="0" err="1"/>
              <a:t>kontabilitateko</a:t>
            </a:r>
            <a:r>
              <a:rPr lang="en-US" sz="1600" dirty="0"/>
              <a:t> </a:t>
            </a:r>
            <a:r>
              <a:rPr lang="en-US" sz="1600" dirty="0" err="1"/>
              <a:t>agiria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smtClean="0"/>
              <a:t>eta </a:t>
            </a:r>
            <a:r>
              <a:rPr lang="en-US" sz="1600" dirty="0" err="1" smtClean="0"/>
              <a:t>enpresak</a:t>
            </a:r>
            <a:r>
              <a:rPr lang="en-US" sz="1600" dirty="0" smtClean="0"/>
              <a:t> </a:t>
            </a:r>
            <a:r>
              <a:rPr lang="en-US" sz="1600" dirty="0" err="1"/>
              <a:t>aldi</a:t>
            </a:r>
            <a:r>
              <a:rPr lang="en-US" sz="1600" dirty="0"/>
              <a:t> </a:t>
            </a:r>
            <a:r>
              <a:rPr lang="en-US" sz="1600" dirty="0" err="1"/>
              <a:t>jakin</a:t>
            </a:r>
            <a:r>
              <a:rPr lang="en-US" sz="1600" dirty="0"/>
              <a:t> </a:t>
            </a:r>
            <a:r>
              <a:rPr lang="en-US" sz="1600" dirty="0" err="1"/>
              <a:t>batean</a:t>
            </a:r>
            <a:r>
              <a:rPr lang="en-US" sz="1600" dirty="0"/>
              <a:t> (</a:t>
            </a:r>
            <a:r>
              <a:rPr lang="en-US" sz="1600" dirty="0" err="1"/>
              <a:t>normalean</a:t>
            </a:r>
            <a:r>
              <a:rPr lang="en-US" sz="1600" dirty="0"/>
              <a:t> </a:t>
            </a:r>
            <a:r>
              <a:rPr lang="en-US" sz="1600" dirty="0" err="1"/>
              <a:t>urte</a:t>
            </a:r>
            <a:r>
              <a:rPr lang="en-US" sz="1600" dirty="0"/>
              <a:t> bat) </a:t>
            </a:r>
            <a:r>
              <a:rPr lang="en-US" sz="1600" dirty="0" err="1"/>
              <a:t>lorturiko</a:t>
            </a:r>
            <a:r>
              <a:rPr lang="en-US" sz="1600" dirty="0"/>
              <a:t> </a:t>
            </a:r>
            <a:r>
              <a:rPr lang="en-US" sz="1600" dirty="0" err="1"/>
              <a:t>emaitzak</a:t>
            </a:r>
            <a:r>
              <a:rPr lang="en-US" sz="1600" dirty="0"/>
              <a:t> (</a:t>
            </a:r>
            <a:r>
              <a:rPr lang="en-US" sz="1600" dirty="0" err="1"/>
              <a:t>irabaziak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galerak</a:t>
            </a:r>
            <a:r>
              <a:rPr lang="en-US" sz="1600" dirty="0"/>
              <a:t>)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ditu</a:t>
            </a:r>
            <a:r>
              <a:rPr lang="en-US" sz="1600" dirty="0"/>
              <a:t>, </a:t>
            </a:r>
            <a:r>
              <a:rPr lang="en-US" sz="1600" dirty="0" err="1"/>
              <a:t>baita</a:t>
            </a:r>
            <a:r>
              <a:rPr lang="en-US" sz="1600" dirty="0"/>
              <a:t> </a:t>
            </a:r>
            <a:r>
              <a:rPr lang="en-US" sz="1600" dirty="0" err="1"/>
              <a:t>irabazi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galera</a:t>
            </a:r>
            <a:r>
              <a:rPr lang="en-US" sz="1600" dirty="0"/>
              <a:t> </a:t>
            </a:r>
            <a:r>
              <a:rPr lang="en-US" sz="1600" dirty="0" err="1"/>
              <a:t>horien</a:t>
            </a:r>
            <a:r>
              <a:rPr lang="en-US" sz="1600" dirty="0"/>
              <a:t> </a:t>
            </a:r>
            <a:r>
              <a:rPr lang="en-US" sz="1600" dirty="0" err="1"/>
              <a:t>iturriak</a:t>
            </a:r>
            <a:r>
              <a:rPr lang="en-US" sz="1600" dirty="0"/>
              <a:t> ere.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Denboraldi</a:t>
            </a:r>
            <a:r>
              <a:rPr lang="en-US" sz="1600" dirty="0" smtClean="0"/>
              <a:t> </a:t>
            </a:r>
            <a:r>
              <a:rPr lang="en-US" sz="1600" dirty="0" err="1"/>
              <a:t>batean</a:t>
            </a:r>
            <a:r>
              <a:rPr lang="en-US" sz="1600" dirty="0"/>
              <a:t>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jarduerengatik</a:t>
            </a:r>
            <a:r>
              <a:rPr lang="en-US" sz="1600" dirty="0"/>
              <a:t> </a:t>
            </a:r>
            <a:r>
              <a:rPr lang="en-US" sz="1600" dirty="0" err="1"/>
              <a:t>lortutako</a:t>
            </a:r>
            <a:r>
              <a:rPr lang="en-US" sz="1600" dirty="0"/>
              <a:t> </a:t>
            </a:r>
            <a:r>
              <a:rPr lang="en-US" sz="1600" dirty="0" err="1"/>
              <a:t>sarrera</a:t>
            </a:r>
            <a:r>
              <a:rPr lang="en-US" sz="1600" dirty="0"/>
              <a:t> </a:t>
            </a:r>
            <a:r>
              <a:rPr lang="en-US" sz="1600" dirty="0" smtClean="0"/>
              <a:t>eta </a:t>
            </a:r>
            <a:r>
              <a:rPr lang="en-US" sz="1600" dirty="0" err="1" smtClean="0"/>
              <a:t>gastu</a:t>
            </a:r>
            <a:r>
              <a:rPr lang="en-US" sz="1600" dirty="0" smtClean="0"/>
              <a:t> </a:t>
            </a:r>
            <a:r>
              <a:rPr lang="en-US" sz="1600" dirty="0" err="1" smtClean="0"/>
              <a:t>guztiak</a:t>
            </a:r>
            <a:r>
              <a:rPr lang="en-US" sz="1600" dirty="0" smtClean="0"/>
              <a:t> </a:t>
            </a:r>
            <a:r>
              <a:rPr lang="en-US" sz="1600" dirty="0" err="1"/>
              <a:t>modu</a:t>
            </a:r>
            <a:r>
              <a:rPr lang="en-US" sz="1600" dirty="0"/>
              <a:t> </a:t>
            </a:r>
            <a:r>
              <a:rPr lang="en-US" sz="1600" dirty="0" err="1"/>
              <a:t>laburrean</a:t>
            </a:r>
            <a:r>
              <a:rPr lang="en-US" sz="1600" dirty="0"/>
              <a:t> </a:t>
            </a:r>
            <a:r>
              <a:rPr lang="en-US" sz="1600" dirty="0" err="1"/>
              <a:t>eskaintzen</a:t>
            </a:r>
            <a:r>
              <a:rPr lang="en-US" sz="1600" dirty="0"/>
              <a:t> </a:t>
            </a:r>
            <a:r>
              <a:rPr lang="en-US" sz="1600" dirty="0" err="1" smtClean="0"/>
              <a:t>ditu</a:t>
            </a:r>
            <a:r>
              <a:rPr lang="en-US" sz="1600" dirty="0" smtClean="0"/>
              <a:t>. </a:t>
            </a:r>
            <a:r>
              <a:rPr lang="en-US" sz="1600" dirty="0" err="1"/>
              <a:t>Horien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kendura</a:t>
            </a:r>
            <a:r>
              <a:rPr lang="en-US" sz="1600" dirty="0"/>
              <a:t> </a:t>
            </a:r>
            <a:r>
              <a:rPr lang="en-US" sz="1600" dirty="0" err="1"/>
              <a:t>irabaziak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galerak</a:t>
            </a:r>
            <a:r>
              <a:rPr lang="en-US" sz="1600" dirty="0"/>
              <a:t> </a:t>
            </a:r>
            <a:r>
              <a:rPr lang="en-US" sz="1600" dirty="0" err="1" smtClean="0"/>
              <a:t>dira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Ustiapenaren</a:t>
            </a:r>
            <a:r>
              <a:rPr lang="en-US" sz="1600" dirty="0" smtClean="0"/>
              <a:t> </a:t>
            </a:r>
            <a:r>
              <a:rPr lang="en-US" sz="1600" dirty="0" err="1" smtClean="0"/>
              <a:t>emaitza</a:t>
            </a:r>
            <a:r>
              <a:rPr lang="en-US" sz="1600" dirty="0" smtClean="0"/>
              <a:t> </a:t>
            </a:r>
            <a:r>
              <a:rPr lang="en-US" sz="1600" dirty="0" err="1" smtClean="0"/>
              <a:t>kalkulatzeko</a:t>
            </a:r>
            <a:r>
              <a:rPr lang="en-US" sz="1600" dirty="0" smtClean="0"/>
              <a:t> </a:t>
            </a:r>
            <a:r>
              <a:rPr lang="en-US" sz="1600" dirty="0" err="1" smtClean="0"/>
              <a:t>jarduera</a:t>
            </a:r>
            <a:r>
              <a:rPr lang="en-US" sz="1600" dirty="0" smtClean="0"/>
              <a:t> </a:t>
            </a:r>
            <a:r>
              <a:rPr lang="en-US" sz="1600" dirty="0" err="1" smtClean="0"/>
              <a:t>nagusitik</a:t>
            </a:r>
            <a:r>
              <a:rPr lang="en-US" sz="1600" dirty="0" smtClean="0"/>
              <a:t> eta </a:t>
            </a:r>
            <a:r>
              <a:rPr lang="en-US" sz="1600" dirty="0" err="1" smtClean="0"/>
              <a:t>beste</a:t>
            </a:r>
            <a:r>
              <a:rPr lang="en-US" sz="1600" dirty="0" smtClean="0"/>
              <a:t> </a:t>
            </a:r>
            <a:r>
              <a:rPr lang="en-US" sz="1600" dirty="0" err="1" smtClean="0"/>
              <a:t>zenbait</a:t>
            </a:r>
            <a:r>
              <a:rPr lang="en-US" sz="1600" dirty="0" smtClean="0"/>
              <a:t> </a:t>
            </a:r>
            <a:r>
              <a:rPr lang="en-US" sz="1600" dirty="0" err="1" smtClean="0"/>
              <a:t>jarduera</a:t>
            </a:r>
            <a:r>
              <a:rPr lang="en-US" sz="1600" dirty="0" smtClean="0"/>
              <a:t> </a:t>
            </a:r>
            <a:r>
              <a:rPr lang="en-US" sz="1600" dirty="0" err="1"/>
              <a:t>osagarrietatik</a:t>
            </a:r>
            <a:r>
              <a:rPr lang="en-US" sz="1600" dirty="0"/>
              <a:t> </a:t>
            </a:r>
            <a:r>
              <a:rPr lang="en-US" sz="1600" dirty="0" err="1"/>
              <a:t>sortzen</a:t>
            </a:r>
            <a:r>
              <a:rPr lang="en-US" sz="1600" dirty="0"/>
              <a:t> </a:t>
            </a:r>
            <a:r>
              <a:rPr lang="en-US" sz="1600" dirty="0" err="1"/>
              <a:t>diren</a:t>
            </a:r>
            <a:r>
              <a:rPr lang="en-US" sz="1600" dirty="0"/>
              <a:t> </a:t>
            </a:r>
            <a:r>
              <a:rPr lang="en-US" sz="1600" dirty="0" err="1"/>
              <a:t>sarrera</a:t>
            </a:r>
            <a:r>
              <a:rPr lang="en-US" sz="1600" dirty="0"/>
              <a:t> eta </a:t>
            </a:r>
            <a:r>
              <a:rPr lang="en-US" sz="1600" dirty="0" err="1"/>
              <a:t>gastuak</a:t>
            </a:r>
            <a:r>
              <a:rPr lang="en-US" sz="1600" dirty="0"/>
              <a:t> </a:t>
            </a:r>
            <a:r>
              <a:rPr lang="en-US" sz="1600" dirty="0" err="1"/>
              <a:t>kontuan</a:t>
            </a:r>
            <a:r>
              <a:rPr lang="en-US" sz="1600" dirty="0"/>
              <a:t> </a:t>
            </a:r>
            <a:r>
              <a:rPr lang="en-US" sz="1600" dirty="0" err="1"/>
              <a:t>hartuko</a:t>
            </a:r>
            <a:r>
              <a:rPr lang="en-US" sz="1600" dirty="0"/>
              <a:t> </a:t>
            </a:r>
            <a:r>
              <a:rPr lang="en-US" sz="1600" dirty="0" err="1"/>
              <a:t>dira</a:t>
            </a:r>
            <a:r>
              <a:rPr lang="en-U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857224" y="2571743"/>
          <a:ext cx="7286676" cy="2857524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485779"/>
                <a:gridCol w="371477"/>
                <a:gridCol w="4729196"/>
                <a:gridCol w="1700224"/>
              </a:tblGrid>
              <a:tr h="276918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u="none" strike="noStrike" dirty="0"/>
                        <a:t>( + )            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/>
                        <a:t>Ustiapen Sarrerak 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b"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u="none" strike="noStrike" dirty="0"/>
                        <a:t>( - )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u="none" strike="noStrike" dirty="0" err="1"/>
                        <a:t>Ustiapen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Gastuak</a:t>
                      </a:r>
                      <a:r>
                        <a:rPr lang="es-ES" sz="1400" u="none" strike="noStrike" dirty="0"/>
                        <a:t>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37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/>
                        <a:t>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u="none" strike="noStrike" dirty="0"/>
                        <a:t>( = )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b="1" u="none" strike="noStrike" dirty="0" err="1"/>
                        <a:t>Ustiapen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Emaitza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edo</a:t>
                      </a:r>
                      <a:r>
                        <a:rPr lang="es-ES" sz="1400" b="1" u="none" strike="noStrike" dirty="0"/>
                        <a:t> Interesen </a:t>
                      </a:r>
                      <a:r>
                        <a:rPr lang="es-ES" sz="1400" b="1" u="none" strike="noStrike" dirty="0" err="1"/>
                        <a:t>nahiz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Zergen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Aurreko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Emaitza</a:t>
                      </a:r>
                      <a:r>
                        <a:rPr lang="es-ES" sz="1400" b="1" u="none" strike="noStrike" dirty="0"/>
                        <a:t> (IZAE) 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u="none" strike="noStrike" dirty="0"/>
                        <a:t>( + )            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err="1"/>
                        <a:t>Finantza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Sarrerak</a:t>
                      </a:r>
                      <a:r>
                        <a:rPr lang="es-ES" sz="1400" u="none" strike="noStrike" dirty="0"/>
                        <a:t>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b"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u="none" strike="noStrike" dirty="0"/>
                        <a:t>( - )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u="none" strike="noStrike" dirty="0" err="1"/>
                        <a:t>Finantza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Gastuak</a:t>
                      </a:r>
                      <a:r>
                        <a:rPr lang="es-ES" sz="1400" u="none" strike="noStrike" dirty="0"/>
                        <a:t>: 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1351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u="none" strike="noStrike" dirty="0" err="1"/>
                        <a:t>zorraren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bataz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besteko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interes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tipoa</a:t>
                      </a:r>
                      <a:r>
                        <a:rPr lang="es-ES" sz="1400" u="none" strike="noStrike" dirty="0"/>
                        <a:t> x (</a:t>
                      </a:r>
                      <a:r>
                        <a:rPr lang="es-ES" sz="1400" u="none" strike="noStrike" dirty="0" err="1"/>
                        <a:t>epe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luze</a:t>
                      </a:r>
                      <a:r>
                        <a:rPr lang="es-ES" sz="1400" u="none" strike="noStrike" dirty="0"/>
                        <a:t> + </a:t>
                      </a:r>
                      <a:r>
                        <a:rPr lang="es-ES" sz="1400" u="none" strike="noStrike" dirty="0" err="1"/>
                        <a:t>epe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motzeko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galdagarria</a:t>
                      </a:r>
                      <a:r>
                        <a:rPr lang="es-ES" sz="1400" u="none" strike="noStrike" dirty="0"/>
                        <a:t>)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/>
                        <a:t>B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u="none" strike="noStrike" dirty="0"/>
                        <a:t>( = )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u="none" strike="noStrike" dirty="0" err="1"/>
                        <a:t>Finantza-emaitza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b"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/>
                        <a:t>A + B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u="none" strike="noStrike" dirty="0"/>
                        <a:t>( = )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b="1" u="none" strike="noStrike" dirty="0" err="1"/>
                        <a:t>Zergen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Aurreko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Emaitza</a:t>
                      </a:r>
                      <a:r>
                        <a:rPr lang="es-ES" sz="1400" b="1" u="none" strike="noStrike" dirty="0"/>
                        <a:t> (ZAE) 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4031"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u="none" strike="noStrike" dirty="0"/>
                        <a:t>( - )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u="none" strike="noStrike" dirty="0" err="1"/>
                        <a:t>Mozkinen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gaineko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zergak</a:t>
                      </a:r>
                      <a:r>
                        <a:rPr lang="es-ES" sz="1400" u="none" strike="noStrike" dirty="0"/>
                        <a:t>: </a:t>
                      </a:r>
                      <a:r>
                        <a:rPr lang="es-ES" sz="1400" u="none" strike="noStrike" dirty="0" err="1"/>
                        <a:t>Sozietateen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gaineko</a:t>
                      </a:r>
                      <a:r>
                        <a:rPr lang="es-ES" sz="1400" u="none" strike="noStrike" dirty="0"/>
                        <a:t> </a:t>
                      </a:r>
                      <a:r>
                        <a:rPr lang="es-ES" sz="1400" u="none" strike="noStrike" dirty="0" err="1"/>
                        <a:t>zerga</a:t>
                      </a:r>
                      <a:r>
                        <a:rPr lang="es-ES" sz="1400" u="none" strike="noStrike" dirty="0"/>
                        <a:t> x (ZAE) 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6918">
                <a:tc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u="none" strike="noStrike" dirty="0"/>
                        <a:t>( = )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ES" sz="1400" b="1" u="none" strike="noStrike" dirty="0" err="1"/>
                        <a:t>Ekitaldiko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Emaitza</a:t>
                      </a:r>
                      <a:r>
                        <a:rPr lang="es-ES" sz="1400" b="1" u="none" strike="noStrike" dirty="0"/>
                        <a:t> (EE) </a:t>
                      </a:r>
                      <a:r>
                        <a:rPr lang="es-ES" sz="1400" b="1" u="none" strike="noStrike" dirty="0" err="1"/>
                        <a:t>edo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Zergen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Ondorengo</a:t>
                      </a:r>
                      <a:r>
                        <a:rPr lang="es-ES" sz="1400" b="1" u="none" strike="noStrike" dirty="0"/>
                        <a:t> </a:t>
                      </a:r>
                      <a:r>
                        <a:rPr lang="es-ES" sz="1400" b="1" u="none" strike="noStrike" dirty="0" err="1"/>
                        <a:t>Irabazia</a:t>
                      </a:r>
                      <a:r>
                        <a:rPr lang="es-ES" sz="1400" b="1" u="none" strike="noStrike" dirty="0"/>
                        <a:t> (ZOI) 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3" marR="8073" marT="8073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21</a:t>
            </a:fld>
            <a:endParaRPr lang="eu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GALDU IRABAZIEN KONTUA: URTEKO MOZKINAREN KALKULUA</a:t>
            </a:r>
          </a:p>
          <a:p>
            <a:endParaRPr lang="es-ES" sz="1600" b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/>
              <a:t>Ustiapen</a:t>
            </a:r>
            <a:r>
              <a:rPr lang="en-US" sz="1600" dirty="0"/>
              <a:t> </a:t>
            </a:r>
            <a:r>
              <a:rPr lang="en-US" sz="1600" dirty="0" err="1"/>
              <a:t>sarreren</a:t>
            </a:r>
            <a:r>
              <a:rPr lang="en-US" sz="1600" dirty="0"/>
              <a:t> </a:t>
            </a:r>
            <a:r>
              <a:rPr lang="en-US" sz="1600" dirty="0" err="1" smtClean="0"/>
              <a:t>adibideak</a:t>
            </a:r>
            <a:r>
              <a:rPr lang="en-US" sz="1600" dirty="0" smtClean="0"/>
              <a:t>:</a:t>
            </a:r>
          </a:p>
          <a:p>
            <a:pPr lvl="1"/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Salgai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produktu</a:t>
            </a:r>
            <a:r>
              <a:rPr lang="en-US" sz="1600" dirty="0"/>
              <a:t> </a:t>
            </a:r>
            <a:r>
              <a:rPr lang="en-US" sz="1600" dirty="0" err="1"/>
              <a:t>bukatuen</a:t>
            </a:r>
            <a:r>
              <a:rPr lang="en-US" sz="1600" dirty="0"/>
              <a:t> </a:t>
            </a:r>
            <a:r>
              <a:rPr lang="en-US" sz="1600" dirty="0" err="1"/>
              <a:t>salmentatik</a:t>
            </a:r>
            <a:r>
              <a:rPr lang="en-US" sz="1600" dirty="0"/>
              <a:t> </a:t>
            </a:r>
            <a:r>
              <a:rPr lang="en-US" sz="1600" dirty="0" err="1"/>
              <a:t>sortutako</a:t>
            </a:r>
            <a:r>
              <a:rPr lang="en-US" sz="1600" dirty="0"/>
              <a:t> </a:t>
            </a:r>
            <a:r>
              <a:rPr lang="en-US" sz="1600" dirty="0" err="1"/>
              <a:t>sarrerak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Errentamenduengatiko</a:t>
            </a:r>
            <a:r>
              <a:rPr lang="en-US" sz="1600" dirty="0"/>
              <a:t> </a:t>
            </a:r>
            <a:r>
              <a:rPr lang="en-US" sz="1600" dirty="0" err="1"/>
              <a:t>sarrerak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Komisioengatiko</a:t>
            </a:r>
            <a:r>
              <a:rPr lang="en-US" sz="1600" dirty="0"/>
              <a:t> </a:t>
            </a:r>
            <a:r>
              <a:rPr lang="en-US" sz="1600" dirty="0" err="1"/>
              <a:t>sarrerak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Hainbat</a:t>
            </a:r>
            <a:r>
              <a:rPr lang="en-US" sz="1600" dirty="0"/>
              <a:t> </a:t>
            </a:r>
            <a:r>
              <a:rPr lang="en-US" sz="1600" dirty="0" err="1"/>
              <a:t>zerbitzuengatiko</a:t>
            </a:r>
            <a:r>
              <a:rPr lang="en-US" sz="1600" dirty="0"/>
              <a:t> </a:t>
            </a:r>
            <a:r>
              <a:rPr lang="en-US" sz="1600" dirty="0" err="1"/>
              <a:t>sarrerak</a:t>
            </a:r>
            <a:r>
              <a:rPr lang="en-US" sz="1600" dirty="0"/>
              <a:t> (</a:t>
            </a:r>
            <a:r>
              <a:rPr lang="en-US" sz="1600" dirty="0" err="1"/>
              <a:t>garraioak</a:t>
            </a:r>
            <a:r>
              <a:rPr lang="en-US" sz="1600" dirty="0"/>
              <a:t>, </a:t>
            </a:r>
            <a:r>
              <a:rPr lang="en-US" sz="1600" dirty="0" err="1"/>
              <a:t>konponketak</a:t>
            </a:r>
            <a:r>
              <a:rPr lang="en-US" sz="1600" dirty="0"/>
              <a:t>, </a:t>
            </a:r>
            <a:r>
              <a:rPr lang="en-US" sz="1600" dirty="0" err="1"/>
              <a:t>aholkularitza</a:t>
            </a:r>
            <a:r>
              <a:rPr lang="en-US" sz="1600" dirty="0"/>
              <a:t>, </a:t>
            </a:r>
            <a:r>
              <a:rPr lang="en-US" sz="1600" dirty="0" err="1"/>
              <a:t>txostenak</a:t>
            </a:r>
            <a:r>
              <a:rPr lang="en-US" sz="1600" dirty="0"/>
              <a:t>, </a:t>
            </a:r>
            <a:r>
              <a:rPr lang="en-US" sz="1600" dirty="0" err="1"/>
              <a:t>etab</a:t>
            </a:r>
            <a:r>
              <a:rPr lang="en-US" sz="1600" dirty="0"/>
              <a:t>.)</a:t>
            </a:r>
            <a:endParaRPr lang="es-ES" sz="1600" dirty="0"/>
          </a:p>
          <a:p>
            <a:pPr lvl="1"/>
            <a:r>
              <a:rPr lang="en-US" sz="1600" dirty="0"/>
              <a:t> </a:t>
            </a:r>
            <a:endParaRPr lang="es-ES" sz="1600" dirty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/>
              <a:t>Ustiapen</a:t>
            </a:r>
            <a:r>
              <a:rPr lang="en-US" sz="1600" dirty="0"/>
              <a:t> </a:t>
            </a:r>
            <a:r>
              <a:rPr lang="en-US" sz="1600" dirty="0" err="1"/>
              <a:t>gastuen</a:t>
            </a:r>
            <a:r>
              <a:rPr lang="en-US" sz="1600" dirty="0"/>
              <a:t> </a:t>
            </a:r>
            <a:r>
              <a:rPr lang="en-US" sz="1600" dirty="0" err="1" smtClean="0"/>
              <a:t>adibideak</a:t>
            </a:r>
            <a:r>
              <a:rPr lang="en-US" sz="1600" dirty="0" smtClean="0"/>
              <a:t>:</a:t>
            </a:r>
          </a:p>
          <a:p>
            <a:pPr lvl="1"/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Salgai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lehengaien</a:t>
            </a:r>
            <a:r>
              <a:rPr lang="en-US" sz="1600" dirty="0"/>
              <a:t> </a:t>
            </a:r>
            <a:r>
              <a:rPr lang="en-US" sz="1600" dirty="0" err="1"/>
              <a:t>erosketak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Errentamenduengatiko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Aseguru-primengatiko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Publizitate</a:t>
            </a:r>
            <a:r>
              <a:rPr lang="en-US" sz="1600" dirty="0"/>
              <a:t> eta </a:t>
            </a:r>
            <a:r>
              <a:rPr lang="en-US" sz="1600" dirty="0" err="1"/>
              <a:t>propagandengatiko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Hornizkoengatiko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r>
              <a:rPr lang="en-US" sz="1600" dirty="0"/>
              <a:t> (</a:t>
            </a:r>
            <a:r>
              <a:rPr lang="en-US" sz="1600" dirty="0" err="1"/>
              <a:t>elektrizitatea</a:t>
            </a:r>
            <a:r>
              <a:rPr lang="en-US" sz="1600" dirty="0"/>
              <a:t>, </a:t>
            </a:r>
            <a:r>
              <a:rPr lang="en-US" sz="1600" dirty="0" err="1"/>
              <a:t>ura</a:t>
            </a:r>
            <a:r>
              <a:rPr lang="en-US" sz="1600" dirty="0"/>
              <a:t>, </a:t>
            </a:r>
            <a:r>
              <a:rPr lang="en-US" sz="1600" dirty="0" err="1"/>
              <a:t>telefonoa</a:t>
            </a:r>
            <a:r>
              <a:rPr lang="en-US" sz="1600" dirty="0"/>
              <a:t>, </a:t>
            </a:r>
            <a:r>
              <a:rPr lang="en-US" sz="1600" dirty="0" err="1"/>
              <a:t>etab</a:t>
            </a:r>
            <a:r>
              <a:rPr lang="en-US" sz="1600" dirty="0"/>
              <a:t>.)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Pertsonal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r>
              <a:rPr lang="en-US" sz="1600" dirty="0"/>
              <a:t> (</a:t>
            </a:r>
            <a:r>
              <a:rPr lang="en-US" sz="1600" dirty="0" err="1"/>
              <a:t>soldata</a:t>
            </a:r>
            <a:r>
              <a:rPr lang="en-US" sz="1600" dirty="0"/>
              <a:t> eta </a:t>
            </a:r>
            <a:r>
              <a:rPr lang="en-US" sz="1600" dirty="0" err="1"/>
              <a:t>alokairuak</a:t>
            </a:r>
            <a:r>
              <a:rPr lang="en-US" sz="1600" dirty="0"/>
              <a:t>, </a:t>
            </a:r>
            <a:r>
              <a:rPr lang="en-US" sz="1600" dirty="0" err="1"/>
              <a:t>enpresen</a:t>
            </a:r>
            <a:r>
              <a:rPr lang="en-US" sz="1600" dirty="0"/>
              <a:t> </a:t>
            </a:r>
            <a:r>
              <a:rPr lang="en-US" sz="1600" dirty="0" err="1"/>
              <a:t>karguko</a:t>
            </a:r>
            <a:r>
              <a:rPr lang="en-US" sz="1600" dirty="0"/>
              <a:t> </a:t>
            </a:r>
            <a:r>
              <a:rPr lang="en-US" sz="1600" dirty="0" err="1"/>
              <a:t>Gizarte-Segurantza</a:t>
            </a:r>
            <a:r>
              <a:rPr lang="en-US" sz="1600" dirty="0"/>
              <a:t>, </a:t>
            </a:r>
            <a:r>
              <a:rPr lang="en-US" sz="1600" dirty="0" err="1"/>
              <a:t>etab</a:t>
            </a:r>
            <a:r>
              <a:rPr lang="en-US" sz="1600" dirty="0"/>
              <a:t>.)</a:t>
            </a:r>
            <a:endParaRPr lang="es-ES" sz="1600" dirty="0"/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Amortizazioetarako</a:t>
            </a:r>
            <a:r>
              <a:rPr lang="en-US" sz="1600" dirty="0"/>
              <a:t> </a:t>
            </a:r>
            <a:r>
              <a:rPr lang="en-US" sz="1600" dirty="0" err="1"/>
              <a:t>zuzkidurak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22</a:t>
            </a:fld>
            <a:endParaRPr lang="eu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GALDU IRABAZIEN KONTUA: URTEKO MOZKINAREN KALKULUA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Gastu</a:t>
            </a:r>
            <a:r>
              <a:rPr lang="en-US" sz="1600" dirty="0"/>
              <a:t> </a:t>
            </a:r>
            <a:r>
              <a:rPr lang="en-US" sz="1600" dirty="0" err="1"/>
              <a:t>finantzarioak</a:t>
            </a:r>
            <a:r>
              <a:rPr lang="en-US" sz="1600" dirty="0"/>
              <a:t> ere,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nagusitik</a:t>
            </a:r>
            <a:r>
              <a:rPr lang="en-US" sz="1600" dirty="0"/>
              <a:t> </a:t>
            </a:r>
            <a:r>
              <a:rPr lang="en-US" sz="1600" dirty="0" err="1"/>
              <a:t>sortzen</a:t>
            </a:r>
            <a:r>
              <a:rPr lang="en-US" sz="1600" dirty="0"/>
              <a:t> </a:t>
            </a:r>
            <a:r>
              <a:rPr lang="en-US" sz="1600" dirty="0" err="1"/>
              <a:t>dira</a:t>
            </a:r>
            <a:r>
              <a:rPr lang="en-US" sz="1600" dirty="0"/>
              <a:t>, </a:t>
            </a:r>
            <a:r>
              <a:rPr lang="en-US" sz="1600" dirty="0" err="1"/>
              <a:t>baina</a:t>
            </a:r>
            <a:r>
              <a:rPr lang="en-US" sz="1600" dirty="0"/>
              <a:t> </a:t>
            </a:r>
            <a:r>
              <a:rPr lang="en-US" sz="1600" dirty="0" err="1"/>
              <a:t>soilik</a:t>
            </a:r>
            <a:r>
              <a:rPr lang="en-US" sz="1600" dirty="0"/>
              <a:t> </a:t>
            </a:r>
            <a:r>
              <a:rPr lang="en-US" sz="1600" dirty="0" err="1"/>
              <a:t>finantza</a:t>
            </a:r>
            <a:r>
              <a:rPr lang="en-US" sz="1600" dirty="0"/>
              <a:t>- </a:t>
            </a:r>
            <a:r>
              <a:rPr lang="en-US" sz="1600" dirty="0" err="1"/>
              <a:t>eragiketekin</a:t>
            </a:r>
            <a:r>
              <a:rPr lang="en-US" sz="1600" dirty="0"/>
              <a:t> </a:t>
            </a:r>
            <a:r>
              <a:rPr lang="en-US" sz="1600" dirty="0" err="1"/>
              <a:t>erlazionatuta</a:t>
            </a:r>
            <a:r>
              <a:rPr lang="en-US" sz="1600" dirty="0"/>
              <a:t> </a:t>
            </a:r>
            <a:r>
              <a:rPr lang="en-US" sz="1600" dirty="0" err="1"/>
              <a:t>daudenak</a:t>
            </a:r>
            <a:r>
              <a:rPr lang="en-US" sz="1600" dirty="0"/>
              <a:t>; </a:t>
            </a:r>
            <a:r>
              <a:rPr lang="en-US" sz="1600" dirty="0" err="1"/>
              <a:t>adibidez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ordaindu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dituen</a:t>
            </a:r>
            <a:r>
              <a:rPr lang="en-US" sz="1600" dirty="0"/>
              <a:t> </a:t>
            </a:r>
            <a:r>
              <a:rPr lang="en-US" sz="1600" dirty="0" err="1"/>
              <a:t>interesak</a:t>
            </a:r>
            <a:r>
              <a:rPr lang="en-US" sz="1600" dirty="0"/>
              <a:t> </a:t>
            </a:r>
            <a:r>
              <a:rPr lang="en-US" sz="1600" dirty="0" err="1"/>
              <a:t>eskatutako</a:t>
            </a:r>
            <a:r>
              <a:rPr lang="en-US" sz="1600" dirty="0"/>
              <a:t> </a:t>
            </a:r>
            <a:r>
              <a:rPr lang="en-US" sz="1600" dirty="0" err="1"/>
              <a:t>maileguengatik</a:t>
            </a:r>
            <a:r>
              <a:rPr lang="en-US" sz="1600" dirty="0"/>
              <a:t>,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ordaindu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dituen</a:t>
            </a:r>
            <a:r>
              <a:rPr lang="en-US" sz="1600" dirty="0"/>
              <a:t> </a:t>
            </a:r>
            <a:r>
              <a:rPr lang="en-US" sz="1600" dirty="0" err="1"/>
              <a:t>interesak</a:t>
            </a:r>
            <a:r>
              <a:rPr lang="en-US" sz="1600" dirty="0"/>
              <a:t> </a:t>
            </a:r>
            <a:r>
              <a:rPr lang="en-US" sz="1600" dirty="0" err="1"/>
              <a:t>truke-letren</a:t>
            </a:r>
            <a:r>
              <a:rPr lang="en-US" sz="1600" dirty="0"/>
              <a:t> </a:t>
            </a:r>
            <a:r>
              <a:rPr lang="en-US" sz="1600" dirty="0" err="1"/>
              <a:t>deskontu</a:t>
            </a:r>
            <a:r>
              <a:rPr lang="en-US" sz="1600" dirty="0"/>
              <a:t> </a:t>
            </a:r>
            <a:r>
              <a:rPr lang="en-US" sz="1600" dirty="0" err="1"/>
              <a:t>eragiketengatik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Sozietateen</a:t>
            </a:r>
            <a:r>
              <a:rPr lang="en-US" sz="1600" dirty="0"/>
              <a:t> </a:t>
            </a:r>
            <a:r>
              <a:rPr lang="en-US" sz="1600" dirty="0" err="1"/>
              <a:t>Gaineko</a:t>
            </a:r>
            <a:r>
              <a:rPr lang="en-US" sz="1600" dirty="0"/>
              <a:t> </a:t>
            </a:r>
            <a:r>
              <a:rPr lang="en-US" sz="1600" dirty="0" err="1"/>
              <a:t>Zerga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Ogasun</a:t>
            </a:r>
            <a:r>
              <a:rPr lang="en-US" sz="1600" dirty="0"/>
              <a:t> </a:t>
            </a:r>
            <a:r>
              <a:rPr lang="en-US" sz="1600" dirty="0" err="1"/>
              <a:t>Publikoari</a:t>
            </a:r>
            <a:r>
              <a:rPr lang="en-US" sz="1600" dirty="0"/>
              <a:t> </a:t>
            </a:r>
            <a:r>
              <a:rPr lang="en-US" sz="1600" dirty="0" err="1"/>
              <a:t>ekitaldi</a:t>
            </a:r>
            <a:r>
              <a:rPr lang="en-US" sz="1600" dirty="0"/>
              <a:t> </a:t>
            </a:r>
            <a:r>
              <a:rPr lang="en-US" sz="1600" dirty="0" err="1"/>
              <a:t>ekonomikoa</a:t>
            </a:r>
            <a:r>
              <a:rPr lang="en-US" sz="1600" dirty="0"/>
              <a:t> (</a:t>
            </a:r>
            <a:r>
              <a:rPr lang="en-US" sz="1600" dirty="0" err="1"/>
              <a:t>oro</a:t>
            </a:r>
            <a:r>
              <a:rPr lang="en-US" sz="1600" dirty="0"/>
              <a:t> </a:t>
            </a:r>
            <a:r>
              <a:rPr lang="en-US" sz="1600" dirty="0" err="1"/>
              <a:t>har</a:t>
            </a:r>
            <a:r>
              <a:rPr lang="en-US" sz="1600" dirty="0"/>
              <a:t>, </a:t>
            </a:r>
            <a:r>
              <a:rPr lang="en-US" sz="1600" dirty="0" err="1"/>
              <a:t>egutegiko</a:t>
            </a:r>
            <a:r>
              <a:rPr lang="en-US" sz="1600" dirty="0"/>
              <a:t> </a:t>
            </a:r>
            <a:r>
              <a:rPr lang="en-US" sz="1600" dirty="0" err="1"/>
              <a:t>urtea</a:t>
            </a:r>
            <a:r>
              <a:rPr lang="en-US" sz="1600" dirty="0"/>
              <a:t>) </a:t>
            </a:r>
            <a:r>
              <a:rPr lang="en-US" sz="1600" dirty="0" err="1"/>
              <a:t>lortutako</a:t>
            </a:r>
            <a:r>
              <a:rPr lang="en-US" sz="1600" dirty="0"/>
              <a:t> </a:t>
            </a:r>
            <a:r>
              <a:rPr lang="en-US" sz="1600" dirty="0" err="1"/>
              <a:t>emaitzengatik</a:t>
            </a:r>
            <a:r>
              <a:rPr lang="en-US" sz="1600" dirty="0"/>
              <a:t>, </a:t>
            </a:r>
            <a:r>
              <a:rPr lang="en-US" sz="1600" dirty="0" err="1"/>
              <a:t>ordaindu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dion</a:t>
            </a:r>
            <a:r>
              <a:rPr lang="en-US" sz="1600" dirty="0"/>
              <a:t> </a:t>
            </a:r>
            <a:r>
              <a:rPr lang="en-US" sz="1600" dirty="0" err="1"/>
              <a:t>zerga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Ekitaldiko</a:t>
            </a:r>
            <a:r>
              <a:rPr lang="en-US" sz="1600" dirty="0" smtClean="0"/>
              <a:t> </a:t>
            </a:r>
            <a:r>
              <a:rPr lang="en-US" sz="1600" dirty="0" err="1" smtClean="0"/>
              <a:t>Emaitza</a:t>
            </a:r>
            <a:r>
              <a:rPr lang="en-US" sz="1600" dirty="0" smtClean="0"/>
              <a:t> (EE) </a:t>
            </a:r>
            <a:r>
              <a:rPr lang="en-US" sz="1600" dirty="0" err="1"/>
              <a:t>edo</a:t>
            </a:r>
            <a:r>
              <a:rPr lang="en-US" sz="1600" dirty="0"/>
              <a:t> ZOI “</a:t>
            </a:r>
            <a:r>
              <a:rPr lang="en-US" sz="1600" dirty="0" err="1"/>
              <a:t>Ekitaldiaren</a:t>
            </a:r>
            <a:r>
              <a:rPr lang="en-US" sz="1600" dirty="0"/>
              <a:t> </a:t>
            </a:r>
            <a:r>
              <a:rPr lang="en-US" sz="1600" dirty="0" err="1"/>
              <a:t>emaitza</a:t>
            </a:r>
            <a:r>
              <a:rPr lang="en-US" sz="1600" dirty="0"/>
              <a:t>” </a:t>
            </a:r>
            <a:r>
              <a:rPr lang="en-US" sz="1600" dirty="0" err="1"/>
              <a:t>kontuaren</a:t>
            </a:r>
            <a:r>
              <a:rPr lang="en-US" sz="1600" dirty="0"/>
              <a:t> </a:t>
            </a:r>
            <a:r>
              <a:rPr lang="en-US" sz="1600" dirty="0" err="1"/>
              <a:t>bidez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Balantzearen</a:t>
            </a:r>
            <a:r>
              <a:rPr lang="en-US" sz="1600" dirty="0"/>
              <a:t> </a:t>
            </a:r>
            <a:r>
              <a:rPr lang="en-US" sz="1600" dirty="0" err="1"/>
              <a:t>Norberaren</a:t>
            </a:r>
            <a:r>
              <a:rPr lang="en-US" sz="1600" dirty="0"/>
              <a:t> </a:t>
            </a:r>
            <a:r>
              <a:rPr lang="en-US" sz="1600" dirty="0" err="1"/>
              <a:t>baliabideetan</a:t>
            </a:r>
            <a:r>
              <a:rPr lang="en-US" sz="1600" dirty="0"/>
              <a:t> (</a:t>
            </a:r>
            <a:r>
              <a:rPr lang="en-US" sz="1600" dirty="0" err="1"/>
              <a:t>fondo</a:t>
            </a:r>
            <a:r>
              <a:rPr lang="en-US" sz="1600" dirty="0"/>
              <a:t> </a:t>
            </a:r>
            <a:r>
              <a:rPr lang="en-US" sz="1600" dirty="0" err="1"/>
              <a:t>propioetan</a:t>
            </a:r>
            <a:r>
              <a:rPr lang="en-US" sz="1600" dirty="0"/>
              <a:t>) </a:t>
            </a:r>
            <a:r>
              <a:rPr lang="en-US" sz="1600" dirty="0" err="1"/>
              <a:t>kokatua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23</a:t>
            </a:fld>
            <a:endParaRPr lang="eu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GALDU IRABAZIEN KONTUA: URTEKO MOZKINAREN KALKULUA</a:t>
            </a:r>
          </a:p>
          <a:p>
            <a:endParaRPr lang="es-ES" sz="1600" b="1" dirty="0" smtClean="0"/>
          </a:p>
          <a:p>
            <a:pPr marL="449263" indent="-449263"/>
            <a:r>
              <a:rPr lang="es-ES" sz="1600" dirty="0" smtClean="0"/>
              <a:t>1. ARIKETA</a:t>
            </a:r>
          </a:p>
          <a:p>
            <a:pPr marL="449263" indent="-449263"/>
            <a:endParaRPr lang="es-ES" sz="1600" dirty="0"/>
          </a:p>
          <a:p>
            <a:pPr marL="449263" indent="-449263"/>
            <a:r>
              <a:rPr lang="en-US" sz="1600" dirty="0" smtClean="0"/>
              <a:t>Pa, S.A. </a:t>
            </a: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/>
              <a:t>ZOI </a:t>
            </a:r>
            <a:r>
              <a:rPr lang="en-US" sz="1600" dirty="0" err="1" smtClean="0"/>
              <a:t>kalkulatu</a:t>
            </a:r>
            <a:r>
              <a:rPr lang="en-US" sz="1600" dirty="0" smtClean="0"/>
              <a:t> </a:t>
            </a:r>
            <a:r>
              <a:rPr lang="en-US" sz="1600" dirty="0" err="1" smtClean="0"/>
              <a:t>ezazu</a:t>
            </a:r>
            <a:r>
              <a:rPr lang="en-US" sz="1600" dirty="0"/>
              <a:t> </a:t>
            </a:r>
            <a:r>
              <a:rPr lang="en-US" sz="1600" dirty="0" err="1" smtClean="0"/>
              <a:t>ondoko</a:t>
            </a:r>
            <a:r>
              <a:rPr lang="en-US" sz="1600" dirty="0" smtClean="0"/>
              <a:t> </a:t>
            </a:r>
            <a:r>
              <a:rPr lang="en-US" sz="1600" dirty="0" err="1" smtClean="0"/>
              <a:t>datuak</a:t>
            </a:r>
            <a:r>
              <a:rPr lang="en-US" sz="1600" dirty="0" smtClean="0"/>
              <a:t> </a:t>
            </a:r>
            <a:r>
              <a:rPr lang="en-US" sz="1600" dirty="0" err="1" smtClean="0"/>
              <a:t>kontutan</a:t>
            </a:r>
            <a:r>
              <a:rPr lang="en-US" sz="1600" dirty="0" smtClean="0"/>
              <a:t> </a:t>
            </a:r>
            <a:r>
              <a:rPr lang="en-US" sz="1600" dirty="0" err="1" smtClean="0"/>
              <a:t>hartuta</a:t>
            </a:r>
            <a:r>
              <a:rPr lang="en-US" sz="1600" dirty="0" smtClean="0"/>
              <a:t>: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Ustiapeneko</a:t>
            </a:r>
            <a:r>
              <a:rPr lang="en-US" sz="1600" dirty="0"/>
              <a:t> </a:t>
            </a:r>
            <a:r>
              <a:rPr lang="en-US" sz="1600" dirty="0" err="1"/>
              <a:t>sarrerak</a:t>
            </a:r>
            <a:r>
              <a:rPr lang="en-US" sz="1600" dirty="0"/>
              <a:t>: 200.000	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Ustiapeneko</a:t>
            </a:r>
            <a:r>
              <a:rPr lang="en-US" sz="1600" dirty="0"/>
              <a:t> </a:t>
            </a:r>
            <a:r>
              <a:rPr lang="en-US" sz="1600" dirty="0" err="1"/>
              <a:t>gastuak</a:t>
            </a:r>
            <a:r>
              <a:rPr lang="en-US" sz="1600" dirty="0"/>
              <a:t>: 187.174</a:t>
            </a: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Pasibo</a:t>
            </a:r>
            <a:r>
              <a:rPr lang="en-US" sz="1600" dirty="0"/>
              <a:t> </a:t>
            </a:r>
            <a:r>
              <a:rPr lang="en-US" sz="1600" dirty="0" err="1"/>
              <a:t>galdagarria</a:t>
            </a:r>
            <a:r>
              <a:rPr lang="en-US" sz="1600" dirty="0"/>
              <a:t>: 74.650	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Fondo</a:t>
            </a:r>
            <a:r>
              <a:rPr lang="en-US" sz="1600" dirty="0"/>
              <a:t> </a:t>
            </a:r>
            <a:r>
              <a:rPr lang="en-US" sz="1600" dirty="0" err="1"/>
              <a:t>propioak</a:t>
            </a:r>
            <a:r>
              <a:rPr lang="en-US" sz="1600" dirty="0"/>
              <a:t>: 65.840 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Zorren</a:t>
            </a:r>
            <a:r>
              <a:rPr lang="en-US" sz="1600" dirty="0"/>
              <a:t> </a:t>
            </a:r>
            <a:r>
              <a:rPr lang="en-US" sz="1600" dirty="0" err="1"/>
              <a:t>batezbesteko</a:t>
            </a:r>
            <a:r>
              <a:rPr lang="en-US" sz="1600" dirty="0"/>
              <a:t> </a:t>
            </a:r>
            <a:r>
              <a:rPr lang="en-US" sz="1600" dirty="0" err="1"/>
              <a:t>interes-tasa</a:t>
            </a:r>
            <a:r>
              <a:rPr lang="en-US" sz="1600" dirty="0"/>
              <a:t>: %4	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Irabazien</a:t>
            </a:r>
            <a:r>
              <a:rPr lang="en-US" sz="1600" dirty="0"/>
              <a:t> </a:t>
            </a:r>
            <a:r>
              <a:rPr lang="en-US" sz="1600" dirty="0" err="1"/>
              <a:t>gaineko</a:t>
            </a:r>
            <a:r>
              <a:rPr lang="en-US" sz="1600" dirty="0"/>
              <a:t> </a:t>
            </a:r>
            <a:r>
              <a:rPr lang="en-US" sz="1600" dirty="0" err="1"/>
              <a:t>zerga</a:t>
            </a:r>
            <a:r>
              <a:rPr lang="en-US" sz="1600" dirty="0"/>
              <a:t>: %35</a:t>
            </a:r>
            <a:endParaRPr lang="es-ES" sz="1600" dirty="0" err="1"/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24</a:t>
            </a:fld>
            <a:endParaRPr lang="eu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GALDU IRABAZIEN KONTUA: URTEKO MOZKINAREN KALKULUA</a:t>
            </a:r>
          </a:p>
          <a:p>
            <a:endParaRPr lang="es-ES" sz="1600" b="1" dirty="0" smtClean="0"/>
          </a:p>
          <a:p>
            <a:pPr marL="449263" indent="-449263"/>
            <a:r>
              <a:rPr lang="es-ES" sz="1600" dirty="0" smtClean="0"/>
              <a:t>2. ARIKETA</a:t>
            </a:r>
          </a:p>
          <a:p>
            <a:pPr marL="449263" indent="-449263"/>
            <a:endParaRPr lang="es-ES" sz="1600" dirty="0"/>
          </a:p>
          <a:p>
            <a:pPr marL="449263" indent="-449263"/>
            <a:r>
              <a:rPr lang="en-US" sz="1600" dirty="0" smtClean="0"/>
              <a:t>Pa, S.A. </a:t>
            </a: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/>
              <a:t>ZOI </a:t>
            </a:r>
            <a:r>
              <a:rPr lang="en-US" sz="1600" dirty="0" err="1" smtClean="0"/>
              <a:t>kalkulatu</a:t>
            </a:r>
            <a:r>
              <a:rPr lang="en-US" sz="1600" dirty="0" smtClean="0"/>
              <a:t> </a:t>
            </a:r>
            <a:r>
              <a:rPr lang="en-US" sz="1600" dirty="0" err="1" smtClean="0"/>
              <a:t>ezazu</a:t>
            </a:r>
            <a:r>
              <a:rPr lang="en-US" sz="1600" dirty="0"/>
              <a:t> </a:t>
            </a:r>
            <a:r>
              <a:rPr lang="en-US" sz="1600" dirty="0" err="1" smtClean="0"/>
              <a:t>ondoko</a:t>
            </a:r>
            <a:r>
              <a:rPr lang="en-US" sz="1600" dirty="0" smtClean="0"/>
              <a:t> </a:t>
            </a:r>
            <a:r>
              <a:rPr lang="en-US" sz="1600" dirty="0" err="1" smtClean="0"/>
              <a:t>datuak</a:t>
            </a:r>
            <a:r>
              <a:rPr lang="en-US" sz="1600" dirty="0" smtClean="0"/>
              <a:t> </a:t>
            </a:r>
            <a:r>
              <a:rPr lang="en-US" sz="1600" dirty="0" err="1" smtClean="0"/>
              <a:t>kontutan</a:t>
            </a:r>
            <a:r>
              <a:rPr lang="en-US" sz="1600" dirty="0" smtClean="0"/>
              <a:t> </a:t>
            </a:r>
            <a:r>
              <a:rPr lang="en-US" sz="1600" dirty="0" err="1" smtClean="0"/>
              <a:t>hartuta</a:t>
            </a:r>
            <a:r>
              <a:rPr lang="en-US" sz="1600" dirty="0" smtClean="0"/>
              <a:t>: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Ustiapeneko</a:t>
            </a:r>
            <a:r>
              <a:rPr lang="en-US" sz="1600" dirty="0" smtClean="0"/>
              <a:t> </a:t>
            </a:r>
            <a:r>
              <a:rPr lang="en-US" sz="1600" dirty="0" err="1"/>
              <a:t>sarrerak</a:t>
            </a:r>
            <a:r>
              <a:rPr lang="en-US" sz="1600" dirty="0"/>
              <a:t>: 80.000	</a:t>
            </a:r>
            <a:endParaRPr lang="en-US" sz="1600" dirty="0" smtClean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Ustiapeneko</a:t>
            </a:r>
            <a:r>
              <a:rPr lang="en-US" sz="1600" dirty="0" smtClean="0"/>
              <a:t> </a:t>
            </a:r>
            <a:r>
              <a:rPr lang="en-US" sz="1600" dirty="0" err="1"/>
              <a:t>gastuak</a:t>
            </a:r>
            <a:r>
              <a:rPr lang="en-US" sz="1600" dirty="0"/>
              <a:t>: </a:t>
            </a:r>
            <a:r>
              <a:rPr lang="en-US" sz="1600" dirty="0" smtClean="0"/>
              <a:t>70.000</a:t>
            </a:r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Zorren</a:t>
            </a:r>
            <a:r>
              <a:rPr lang="en-US" sz="1600" dirty="0" smtClean="0"/>
              <a:t> </a:t>
            </a:r>
            <a:r>
              <a:rPr lang="en-US" sz="1600" dirty="0" err="1"/>
              <a:t>batezbesteko</a:t>
            </a:r>
            <a:r>
              <a:rPr lang="en-US" sz="1600" dirty="0"/>
              <a:t> </a:t>
            </a:r>
            <a:r>
              <a:rPr lang="en-US" sz="1600" dirty="0" err="1"/>
              <a:t>interes-tasa</a:t>
            </a:r>
            <a:r>
              <a:rPr lang="en-US" sz="1600" dirty="0"/>
              <a:t>: %10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971600" y="2780934"/>
          <a:ext cx="7200800" cy="39604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0240"/>
                <a:gridCol w="936104"/>
                <a:gridCol w="3112909"/>
                <a:gridCol w="991547"/>
              </a:tblGrid>
              <a:tr h="265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AKTIBOA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/>
                        </a:rPr>
                        <a:t>2010/12/31</a:t>
                      </a: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/>
                        <a:t>OG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+</a:t>
                      </a:r>
                      <a:r>
                        <a:rPr lang="es-ES" sz="1400" baseline="0" dirty="0" smtClean="0"/>
                        <a:t> PASIBOA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Times New Roman"/>
                        </a:rPr>
                        <a:t>2010/12/31</a:t>
                      </a: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 dirty="0"/>
                        <a:t>A)</a:t>
                      </a:r>
                      <a:r>
                        <a:rPr lang="en-US" sz="1400" spc="-45" dirty="0"/>
                        <a:t> </a:t>
                      </a:r>
                      <a:r>
                        <a:rPr lang="en-US" sz="1400" dirty="0" smtClean="0"/>
                        <a:t>ONDARE GARBIA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70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Norberaren</a:t>
                      </a:r>
                      <a:r>
                        <a:rPr lang="en-US" sz="1400" spc="-45"/>
                        <a:t> </a:t>
                      </a:r>
                      <a:r>
                        <a:rPr lang="en-US" sz="1400"/>
                        <a:t>Baliabideak</a:t>
                      </a:r>
                      <a:r>
                        <a:rPr lang="en-US" sz="1400" spc="-45"/>
                        <a:t> </a:t>
                      </a:r>
                      <a:r>
                        <a:rPr lang="en-US" sz="1400" spc="-5"/>
                        <a:t>edo</a:t>
                      </a:r>
                      <a:r>
                        <a:rPr lang="en-US" sz="1400" spc="-40"/>
                        <a:t> </a:t>
                      </a:r>
                      <a:r>
                        <a:rPr lang="en-US" sz="1400" spc="-5"/>
                        <a:t>ez</a:t>
                      </a:r>
                      <a:r>
                        <a:rPr lang="en-US" sz="1400" spc="-40"/>
                        <a:t> </a:t>
                      </a:r>
                      <a:r>
                        <a:rPr lang="en-US" sz="1400" spc="-5"/>
                        <a:t>galdagarria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Kapital</a:t>
                      </a:r>
                      <a:r>
                        <a:rPr lang="en-US" sz="1400" spc="-60"/>
                        <a:t> </a:t>
                      </a:r>
                      <a:r>
                        <a:rPr lang="en-US" sz="1400" spc="-5"/>
                        <a:t>Soziala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80.000€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Legezko</a:t>
                      </a:r>
                      <a:r>
                        <a:rPr lang="en-US" sz="1400" spc="-70"/>
                        <a:t> </a:t>
                      </a:r>
                      <a:r>
                        <a:rPr lang="en-US" sz="1400"/>
                        <a:t>erreserba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24.230€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Ekitaldiaren</a:t>
                      </a:r>
                      <a:r>
                        <a:rPr lang="en-US" sz="1400" spc="-85"/>
                        <a:t> </a:t>
                      </a:r>
                      <a:r>
                        <a:rPr lang="en-US" sz="1400" spc="-5"/>
                        <a:t>emaitza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¿?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B)</a:t>
                      </a:r>
                      <a:r>
                        <a:rPr lang="en-US" sz="1400" spc="-40"/>
                        <a:t> </a:t>
                      </a:r>
                      <a:r>
                        <a:rPr lang="en-US" sz="1400" spc="-5"/>
                        <a:t>PASIBO</a:t>
                      </a:r>
                      <a:r>
                        <a:rPr lang="en-US" sz="1400" spc="-40"/>
                        <a:t> </a:t>
                      </a:r>
                      <a:r>
                        <a:rPr lang="en-US" sz="1400"/>
                        <a:t>EZ</a:t>
                      </a:r>
                      <a:r>
                        <a:rPr lang="en-US" sz="1400" spc="-45"/>
                        <a:t> </a:t>
                      </a:r>
                      <a:r>
                        <a:rPr lang="en-US" sz="1400"/>
                        <a:t>KORRONTEA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30.000€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Epe</a:t>
                      </a:r>
                      <a:r>
                        <a:rPr lang="en-US" sz="1400" spc="-50"/>
                        <a:t> </a:t>
                      </a:r>
                      <a:r>
                        <a:rPr lang="en-US" sz="1400" spc="-5"/>
                        <a:t>luzerako</a:t>
                      </a:r>
                      <a:r>
                        <a:rPr lang="en-US" sz="1400" spc="-40"/>
                        <a:t> </a:t>
                      </a:r>
                      <a:r>
                        <a:rPr lang="en-US" sz="1400" spc="-5"/>
                        <a:t>galdagarria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30.000€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C)</a:t>
                      </a:r>
                      <a:r>
                        <a:rPr lang="en-US" sz="1400" spc="-50"/>
                        <a:t> </a:t>
                      </a:r>
                      <a:r>
                        <a:rPr lang="en-US" sz="1400" spc="-5"/>
                        <a:t>PASIBO</a:t>
                      </a:r>
                      <a:r>
                        <a:rPr lang="en-US" sz="1400" spc="-55"/>
                        <a:t> </a:t>
                      </a:r>
                      <a:r>
                        <a:rPr lang="en-US" sz="1400"/>
                        <a:t>KORRONTEA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470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Gainerako</a:t>
                      </a:r>
                      <a:r>
                        <a:rPr lang="en-US" sz="1400" spc="-40"/>
                        <a:t> </a:t>
                      </a:r>
                      <a:r>
                        <a:rPr lang="en-US" sz="1400"/>
                        <a:t>epe</a:t>
                      </a:r>
                      <a:r>
                        <a:rPr lang="en-US" sz="1400" spc="-45"/>
                        <a:t> </a:t>
                      </a:r>
                      <a:r>
                        <a:rPr lang="en-US" sz="1400" spc="-5"/>
                        <a:t>laburreko</a:t>
                      </a:r>
                      <a:r>
                        <a:rPr lang="en-US" sz="1400" spc="-35"/>
                        <a:t> </a:t>
                      </a:r>
                      <a:r>
                        <a:rPr lang="en-US" sz="1400" spc="-5"/>
                        <a:t>galdarria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10.000€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65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Hornitzaileak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¿?</a:t>
                      </a:r>
                      <a:endParaRPr lang="es-ES" sz="1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347">
                <a:tc>
                  <a:txBody>
                    <a:bodyPr/>
                    <a:lstStyle/>
                    <a:p>
                      <a:pPr marL="64770" marR="269240"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AKTIBO</a:t>
                      </a:r>
                      <a:r>
                        <a:rPr lang="en-US" sz="1400" baseline="0" dirty="0" smtClean="0"/>
                        <a:t> TOTALA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150.000€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PASIBO </a:t>
                      </a:r>
                      <a:r>
                        <a:rPr lang="en-US" sz="1400" baseline="0" dirty="0" smtClean="0"/>
                        <a:t>TOTALA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spc="-45" dirty="0" smtClean="0"/>
                        <a:t> </a:t>
                      </a:r>
                      <a:r>
                        <a:rPr lang="en-US" sz="1400" spc="-5" dirty="0" err="1"/>
                        <a:t>Hornitzailerik</a:t>
                      </a:r>
                      <a:r>
                        <a:rPr lang="en-US" sz="1400" spc="-40" dirty="0"/>
                        <a:t> </a:t>
                      </a:r>
                      <a:r>
                        <a:rPr lang="en-US" sz="1400" spc="-5" dirty="0" err="1"/>
                        <a:t>gabe</a:t>
                      </a:r>
                      <a:r>
                        <a:rPr lang="en-US" sz="1400" spc="-45" dirty="0"/>
                        <a:t> </a:t>
                      </a:r>
                      <a:r>
                        <a:rPr lang="en-US" sz="1400" spc="-5" dirty="0"/>
                        <a:t>(A)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144.230€</a:t>
                      </a:r>
                      <a:endParaRPr lang="es-ES" sz="1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25</a:t>
            </a:fld>
            <a:endParaRPr lang="eu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/>
              <a:t>M</a:t>
            </a:r>
            <a:r>
              <a:rPr lang="en-US" sz="1600" dirty="0" err="1" smtClean="0"/>
              <a:t>ozkinen</a:t>
            </a:r>
            <a:r>
              <a:rPr lang="en-US" sz="1600" dirty="0" smtClean="0"/>
              <a:t> </a:t>
            </a:r>
            <a:r>
              <a:rPr lang="en-US" sz="1600" dirty="0" err="1"/>
              <a:t>zenbateko</a:t>
            </a:r>
            <a:r>
              <a:rPr lang="en-US" sz="1600" dirty="0"/>
              <a:t> </a:t>
            </a:r>
            <a:r>
              <a:rPr lang="en-US" sz="1600" dirty="0" err="1"/>
              <a:t>absolutuaren</a:t>
            </a:r>
            <a:r>
              <a:rPr lang="en-US" sz="1600" dirty="0"/>
              <a:t> eta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egindako</a:t>
            </a:r>
            <a:r>
              <a:rPr lang="en-US" sz="1600" dirty="0"/>
              <a:t> </a:t>
            </a:r>
            <a:r>
              <a:rPr lang="en-US" sz="1600" dirty="0" err="1"/>
              <a:t>inbertsioaren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erlazioa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du</a:t>
            </a:r>
            <a:r>
              <a:rPr lang="en-US" sz="1600" dirty="0" err="1" smtClean="0"/>
              <a:t>.</a:t>
            </a: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err="1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Errentagarritasunak</a:t>
            </a:r>
            <a:r>
              <a:rPr lang="en-US" sz="1600" dirty="0" smtClean="0"/>
              <a:t> </a:t>
            </a:r>
            <a:r>
              <a:rPr lang="en-US" sz="1600" dirty="0" err="1"/>
              <a:t>ez</a:t>
            </a:r>
            <a:r>
              <a:rPr lang="en-US" sz="1600" dirty="0"/>
              <a:t> du </a:t>
            </a:r>
            <a:r>
              <a:rPr lang="en-US" sz="1600" dirty="0" err="1"/>
              <a:t>mozkina</a:t>
            </a:r>
            <a:r>
              <a:rPr lang="en-US" sz="1600" dirty="0"/>
              <a:t> </a:t>
            </a:r>
            <a:r>
              <a:rPr lang="en-US" sz="1600" dirty="0" err="1"/>
              <a:t>balio</a:t>
            </a:r>
            <a:r>
              <a:rPr lang="en-US" sz="1600" dirty="0"/>
              <a:t> </a:t>
            </a:r>
            <a:r>
              <a:rPr lang="en-US" sz="1600" dirty="0" err="1"/>
              <a:t>absolutuetan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(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mozkinen</a:t>
            </a:r>
            <a:r>
              <a:rPr lang="en-US" sz="1600" dirty="0"/>
              <a:t> </a:t>
            </a:r>
            <a:r>
              <a:rPr lang="en-US" sz="1600" dirty="0" err="1"/>
              <a:t>zenbateko</a:t>
            </a:r>
            <a:r>
              <a:rPr lang="en-US" sz="1600" dirty="0"/>
              <a:t> </a:t>
            </a:r>
            <a:r>
              <a:rPr lang="en-US" sz="1600" dirty="0" err="1"/>
              <a:t>absolutua</a:t>
            </a:r>
            <a:r>
              <a:rPr lang="en-US" sz="1600" dirty="0"/>
              <a:t>),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ordea</a:t>
            </a:r>
            <a:r>
              <a:rPr lang="en-US" sz="1600" dirty="0"/>
              <a:t>, </a:t>
            </a:r>
            <a:r>
              <a:rPr lang="en-US" sz="1600" dirty="0" err="1"/>
              <a:t>inbertitutako</a:t>
            </a:r>
            <a:r>
              <a:rPr lang="en-US" sz="1600" dirty="0"/>
              <a:t> </a:t>
            </a:r>
            <a:r>
              <a:rPr lang="en-US" sz="1600" dirty="0" err="1"/>
              <a:t>moneta</a:t>
            </a:r>
            <a:r>
              <a:rPr lang="en-US" sz="1600" dirty="0"/>
              <a:t> </a:t>
            </a:r>
            <a:r>
              <a:rPr lang="en-US" sz="1600" dirty="0" err="1"/>
              <a:t>unitate</a:t>
            </a:r>
            <a:r>
              <a:rPr lang="en-US" sz="1600" dirty="0"/>
              <a:t> </a:t>
            </a:r>
            <a:r>
              <a:rPr lang="en-US" sz="1600" dirty="0" err="1"/>
              <a:t>bakoitzeko</a:t>
            </a:r>
            <a:r>
              <a:rPr lang="en-US" sz="1600" dirty="0"/>
              <a:t> </a:t>
            </a:r>
            <a:r>
              <a:rPr lang="en-US" sz="1600" dirty="0" err="1"/>
              <a:t>mozkina</a:t>
            </a:r>
            <a:r>
              <a:rPr lang="en-US" sz="1600" dirty="0"/>
              <a:t>. </a:t>
            </a:r>
            <a:r>
              <a:rPr lang="en-US" sz="1600" dirty="0" err="1"/>
              <a:t>Gehienetan</a:t>
            </a:r>
            <a:r>
              <a:rPr lang="en-US" sz="1600" dirty="0"/>
              <a:t> </a:t>
            </a:r>
            <a:r>
              <a:rPr lang="en-US" sz="1600" dirty="0" err="1"/>
              <a:t>portzentajeetan</a:t>
            </a:r>
            <a:r>
              <a:rPr lang="en-US" sz="1600" dirty="0"/>
              <a:t> </a:t>
            </a:r>
            <a:r>
              <a:rPr lang="en-US" sz="1600" dirty="0" err="1"/>
              <a:t>adierazita</a:t>
            </a:r>
            <a:r>
              <a:rPr lang="en-US" sz="1600" dirty="0"/>
              <a:t> </a:t>
            </a:r>
            <a:r>
              <a:rPr lang="en-US" sz="1600" dirty="0" err="1"/>
              <a:t>dator</a:t>
            </a:r>
            <a:r>
              <a:rPr lang="en-U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/>
          </a:p>
          <a:p>
            <a:pPr marL="449263" lvl="1" indent="-449263" algn="ctr"/>
            <a:r>
              <a:rPr lang="en-US" sz="1600" dirty="0" err="1"/>
              <a:t>Errentagarritasuna</a:t>
            </a:r>
            <a:r>
              <a:rPr lang="en-US" sz="1600" dirty="0"/>
              <a:t> = (</a:t>
            </a:r>
            <a:r>
              <a:rPr lang="en-US" sz="1600" dirty="0" err="1"/>
              <a:t>Irabaziak</a:t>
            </a:r>
            <a:r>
              <a:rPr lang="en-US" sz="1600" dirty="0"/>
              <a:t> / </a:t>
            </a:r>
            <a:r>
              <a:rPr lang="en-US" sz="1600" dirty="0" err="1"/>
              <a:t>Inbertsioa</a:t>
            </a:r>
            <a:r>
              <a:rPr lang="en-US" sz="1600" dirty="0"/>
              <a:t>) * </a:t>
            </a:r>
            <a:r>
              <a:rPr lang="en-US" sz="1600" dirty="0" smtClean="0"/>
              <a:t>100</a:t>
            </a:r>
          </a:p>
          <a:p>
            <a:pPr marL="449263" lvl="1" indent="-449263" algn="ctr"/>
            <a:endParaRPr lang="en-US" sz="1600" dirty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helburua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irabaziak</a:t>
            </a:r>
            <a:r>
              <a:rPr lang="en-US" sz="1600" dirty="0"/>
              <a:t> </a:t>
            </a:r>
            <a:r>
              <a:rPr lang="en-US" sz="1600" dirty="0" err="1"/>
              <a:t>maximizatzea</a:t>
            </a:r>
            <a:r>
              <a:rPr lang="en-US" sz="1600" dirty="0"/>
              <a:t>,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ordea</a:t>
            </a:r>
            <a:r>
              <a:rPr lang="en-US" sz="1600" dirty="0"/>
              <a:t>, </a:t>
            </a:r>
            <a:r>
              <a:rPr lang="en-US" sz="1600" dirty="0" err="1"/>
              <a:t>errentagarritasuna</a:t>
            </a:r>
            <a:r>
              <a:rPr lang="en-US" sz="1600" dirty="0"/>
              <a:t> </a:t>
            </a:r>
            <a:r>
              <a:rPr lang="en-US" sz="1600" dirty="0" err="1"/>
              <a:t>maximizatzea</a:t>
            </a:r>
            <a:r>
              <a:rPr lang="en-U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ARIKETA: </a:t>
            </a:r>
            <a:r>
              <a:rPr lang="en-US" sz="1600" i="1" dirty="0" smtClean="0">
                <a:ea typeface="Calibri" pitchFamily="34" charset="0"/>
                <a:cs typeface="Times New Roman" pitchFamily="18" charset="0"/>
              </a:rPr>
              <a:t>A </a:t>
            </a:r>
            <a:r>
              <a:rPr lang="en-US" sz="1600" i="1" dirty="0" err="1" smtClean="0">
                <a:ea typeface="Calibri" pitchFamily="34" charset="0"/>
                <a:cs typeface="Times New Roman" pitchFamily="18" charset="0"/>
              </a:rPr>
              <a:t>enpresak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, 50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milioiko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aktiboarekin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, 7.5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milioiko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mozkina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lortu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du.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Kalkula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ezazu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errentagarritasuna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.</a:t>
            </a:r>
            <a:endParaRPr lang="es-ES" sz="1600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	</a:t>
            </a:r>
            <a:endParaRPr lang="es-ES" sz="1600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dirty="0" err="1" smtClean="0">
                <a:ea typeface="Book Antiqua" pitchFamily="18" charset="0"/>
                <a:cs typeface="Book Antiqua" pitchFamily="18" charset="0"/>
              </a:rPr>
              <a:t>Errentagarritasuna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 =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Irabaziak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/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Inbertsioa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x 100 = 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7.5 / 50 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x 100 = </a:t>
            </a:r>
            <a:r>
              <a:rPr lang="en-US" sz="1600" dirty="0" smtClean="0">
                <a:ea typeface="Century" pitchFamily="18" charset="0"/>
                <a:cs typeface="Century" pitchFamily="18" charset="0"/>
              </a:rPr>
              <a:t>%15</a:t>
            </a:r>
            <a:endParaRPr lang="es-ES" sz="1600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	</a:t>
            </a:r>
            <a:endParaRPr lang="es-ES" sz="1600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i="1" dirty="0" smtClean="0"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1600" i="1" dirty="0" err="1" smtClean="0">
                <a:ea typeface="Calibri" pitchFamily="34" charset="0"/>
                <a:cs typeface="Times New Roman" pitchFamily="18" charset="0"/>
              </a:rPr>
              <a:t>enpresak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, 20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milioiko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aktiboarekin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, 4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milioiko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mozkina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lortu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du.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Kalkula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ezazu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errentagarritasuna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endParaRPr lang="es-ES" sz="1600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r>
              <a:rPr lang="en-US" sz="1600" dirty="0" err="1" smtClean="0">
                <a:ea typeface="Book Antiqua" pitchFamily="18" charset="0"/>
                <a:cs typeface="Book Antiqua" pitchFamily="18" charset="0"/>
              </a:rPr>
              <a:t>Errentagarritasuna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 = 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Irabaziak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/</a:t>
            </a:r>
            <a:r>
              <a:rPr lang="en-US" sz="1600" dirty="0" err="1" smtClean="0">
                <a:ea typeface="Calibri" pitchFamily="34" charset="0"/>
                <a:cs typeface="Times New Roman" pitchFamily="18" charset="0"/>
              </a:rPr>
              <a:t>Inbertsioa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x 100 = </a:t>
            </a:r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4 / 20 </a:t>
            </a:r>
            <a:r>
              <a:rPr lang="en-US" sz="1600" dirty="0" smtClean="0">
                <a:ea typeface="Book Antiqua" pitchFamily="18" charset="0"/>
                <a:cs typeface="Book Antiqua" pitchFamily="18" charset="0"/>
              </a:rPr>
              <a:t>x 100 = </a:t>
            </a:r>
            <a:r>
              <a:rPr lang="en-US" sz="1600" dirty="0" smtClean="0">
                <a:ea typeface="Century" pitchFamily="18" charset="0"/>
                <a:cs typeface="Century" pitchFamily="18" charset="0"/>
              </a:rPr>
              <a:t>%20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26</a:t>
            </a:fld>
            <a:endParaRPr lang="eu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Errentagarritasun</a:t>
            </a:r>
            <a:r>
              <a:rPr lang="es-ES" sz="1600" dirty="0" smtClean="0"/>
              <a:t> </a:t>
            </a:r>
            <a:r>
              <a:rPr lang="es-ES" sz="1600" dirty="0" err="1" smtClean="0"/>
              <a:t>kontzeptu</a:t>
            </a:r>
            <a:r>
              <a:rPr lang="es-ES" sz="1600" dirty="0" smtClean="0"/>
              <a:t> </a:t>
            </a:r>
            <a:r>
              <a:rPr lang="es-ES" sz="1600" dirty="0" err="1" smtClean="0"/>
              <a:t>generikoA</a:t>
            </a:r>
            <a:r>
              <a:rPr lang="es-ES" sz="1600" dirty="0" smtClean="0"/>
              <a:t> </a:t>
            </a:r>
            <a:r>
              <a:rPr lang="es-ES" sz="1600" dirty="0" err="1" smtClean="0"/>
              <a:t>beste</a:t>
            </a:r>
            <a:r>
              <a:rPr lang="es-ES" sz="1600" dirty="0" smtClean="0"/>
              <a:t> </a:t>
            </a:r>
            <a:r>
              <a:rPr lang="es-ES" sz="1600" dirty="0" err="1" smtClean="0"/>
              <a:t>motatako</a:t>
            </a:r>
            <a:r>
              <a:rPr lang="es-ES" sz="1600" dirty="0" smtClean="0"/>
              <a:t> </a:t>
            </a:r>
            <a:r>
              <a:rPr lang="es-ES" sz="1600" dirty="0" err="1" smtClean="0"/>
              <a:t>errentagarritasunetan</a:t>
            </a:r>
            <a:r>
              <a:rPr lang="es-ES" sz="1600" dirty="0" smtClean="0"/>
              <a:t> </a:t>
            </a:r>
            <a:r>
              <a:rPr lang="es-ES" sz="1600" dirty="0" err="1" smtClean="0"/>
              <a:t>zehatz</a:t>
            </a:r>
            <a:r>
              <a:rPr lang="es-ES" sz="1600" dirty="0" smtClean="0"/>
              <a:t> </a:t>
            </a:r>
            <a:r>
              <a:rPr lang="es-ES" sz="1600" dirty="0" err="1" smtClean="0"/>
              <a:t>daiteke</a:t>
            </a:r>
            <a:r>
              <a:rPr lang="es-ES" sz="1600" dirty="0" smtClean="0"/>
              <a:t>: </a:t>
            </a:r>
            <a:r>
              <a:rPr lang="es-ES" sz="1600" dirty="0" err="1" smtClean="0"/>
              <a:t>akziodunaren</a:t>
            </a:r>
            <a:r>
              <a:rPr lang="es-ES" sz="1600" dirty="0" smtClean="0"/>
              <a:t> </a:t>
            </a:r>
            <a:r>
              <a:rPr lang="es-ES" sz="1600" dirty="0" err="1" smtClean="0"/>
              <a:t>errentagarritasuna</a:t>
            </a:r>
            <a:r>
              <a:rPr lang="es-ES" sz="1600" dirty="0" smtClean="0"/>
              <a:t>, </a:t>
            </a:r>
            <a:r>
              <a:rPr lang="es-ES" sz="1600" dirty="0" err="1" smtClean="0"/>
              <a:t>errentagarritasun</a:t>
            </a:r>
            <a:r>
              <a:rPr lang="es-ES" sz="1600" dirty="0" smtClean="0"/>
              <a:t> </a:t>
            </a:r>
            <a:r>
              <a:rPr lang="es-ES" sz="1600" dirty="0" err="1" smtClean="0"/>
              <a:t>ekonomikoa</a:t>
            </a:r>
            <a:r>
              <a:rPr lang="es-ES" sz="1600" dirty="0" smtClean="0"/>
              <a:t> eta </a:t>
            </a:r>
            <a:r>
              <a:rPr lang="es-ES" sz="1600" dirty="0" err="1" smtClean="0"/>
              <a:t>finantza</a:t>
            </a:r>
            <a:r>
              <a:rPr lang="es-ES" sz="1600" dirty="0" smtClean="0"/>
              <a:t> </a:t>
            </a:r>
            <a:r>
              <a:rPr lang="es-ES" sz="1600" dirty="0" err="1" smtClean="0"/>
              <a:t>errentagarritasuna</a:t>
            </a:r>
            <a:r>
              <a:rPr lang="es-E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/>
            <a:r>
              <a:rPr lang="en-US" sz="1600" b="1" i="1" dirty="0" err="1" smtClean="0"/>
              <a:t>Akziodunaren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errentagarritasuna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Akziodunaren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errentagarritasunak</a:t>
            </a:r>
            <a:r>
              <a:rPr lang="en-US" sz="1600" dirty="0" smtClean="0"/>
              <a:t> </a:t>
            </a:r>
            <a:r>
              <a:rPr lang="en-US" sz="1600" dirty="0" err="1" smtClean="0"/>
              <a:t>akziodunek</a:t>
            </a:r>
            <a:r>
              <a:rPr lang="en-US" sz="1600" dirty="0" smtClean="0"/>
              <a:t> </a:t>
            </a:r>
            <a:r>
              <a:rPr lang="en-US" sz="1600" dirty="0" err="1" smtClean="0"/>
              <a:t>lortutako</a:t>
            </a:r>
            <a:r>
              <a:rPr lang="en-US" sz="1600" dirty="0" smtClean="0"/>
              <a:t> </a:t>
            </a:r>
            <a:r>
              <a:rPr lang="en-US" sz="1600" dirty="0" err="1" smtClean="0"/>
              <a:t>irabazia</a:t>
            </a:r>
            <a:r>
              <a:rPr lang="en-US" sz="1600" dirty="0" smtClean="0"/>
              <a:t> (</a:t>
            </a:r>
            <a:r>
              <a:rPr lang="en-US" sz="1600" dirty="0" err="1" smtClean="0"/>
              <a:t>dibidenduak</a:t>
            </a:r>
            <a:r>
              <a:rPr lang="en-US" sz="1600" dirty="0" smtClean="0"/>
              <a:t>) eta </a:t>
            </a:r>
            <a:r>
              <a:rPr lang="en-US" sz="1600" dirty="0" err="1" smtClean="0"/>
              <a:t>horiek</a:t>
            </a:r>
            <a:r>
              <a:rPr lang="en-US" sz="1600" dirty="0" smtClean="0"/>
              <a:t> </a:t>
            </a:r>
            <a:r>
              <a:rPr lang="en-US" sz="1600" dirty="0" err="1" smtClean="0"/>
              <a:t>enpresari</a:t>
            </a:r>
            <a:r>
              <a:rPr lang="en-US" sz="1600" dirty="0" smtClean="0"/>
              <a:t> </a:t>
            </a:r>
            <a:r>
              <a:rPr lang="en-US" sz="1600" dirty="0" err="1" smtClean="0"/>
              <a:t>emandako</a:t>
            </a:r>
            <a:r>
              <a:rPr lang="en-US" sz="1600" dirty="0" smtClean="0"/>
              <a:t> </a:t>
            </a:r>
            <a:r>
              <a:rPr lang="en-US" sz="1600" dirty="0" err="1" smtClean="0"/>
              <a:t>kapitalarekin</a:t>
            </a:r>
            <a:r>
              <a:rPr lang="en-US" sz="1600" dirty="0" smtClean="0"/>
              <a:t> </a:t>
            </a:r>
            <a:r>
              <a:rPr lang="en-US" sz="1600" dirty="0" err="1" smtClean="0"/>
              <a:t>erlazionatzen</a:t>
            </a:r>
            <a:r>
              <a:rPr lang="en-US" sz="1600" dirty="0" smtClean="0"/>
              <a:t> </a:t>
            </a:r>
            <a:r>
              <a:rPr lang="en-US" sz="1600" dirty="0" err="1" smtClean="0"/>
              <a:t>ditu</a:t>
            </a:r>
            <a:r>
              <a:rPr lang="en-US" sz="1600" dirty="0" smtClean="0"/>
              <a:t>.</a:t>
            </a:r>
            <a:endParaRPr lang="es-ES" sz="1600" dirty="0" smtClean="0"/>
          </a:p>
          <a:p>
            <a:pPr marL="449263" lvl="1" indent="-449263"/>
            <a:endParaRPr lang="es-ES" sz="1600" dirty="0" smtClean="0"/>
          </a:p>
          <a:p>
            <a:pPr marL="449263" lvl="1" indent="-449263"/>
            <a:r>
              <a:rPr lang="en-US" sz="1600" b="1" i="1" dirty="0" err="1" smtClean="0"/>
              <a:t>Errentagarritasun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ekonomikoa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</a:t>
            </a:r>
            <a:r>
              <a:rPr lang="en-US" sz="1600" dirty="0" smtClean="0"/>
              <a:t> </a:t>
            </a:r>
            <a:r>
              <a:rPr lang="en-US" sz="1600" dirty="0" err="1" smtClean="0"/>
              <a:t>ekonomikoa</a:t>
            </a:r>
            <a:r>
              <a:rPr lang="en-US" sz="1600" dirty="0" smtClean="0"/>
              <a:t>, </a:t>
            </a:r>
            <a:r>
              <a:rPr lang="en-US" sz="1600" dirty="0" err="1" smtClean="0"/>
              <a:t>egindako</a:t>
            </a:r>
            <a:r>
              <a:rPr lang="en-US" sz="1600" dirty="0" smtClean="0"/>
              <a:t> </a:t>
            </a:r>
            <a:r>
              <a:rPr lang="en-US" sz="1600" dirty="0" err="1" smtClean="0"/>
              <a:t>guztizko</a:t>
            </a:r>
            <a:r>
              <a:rPr lang="en-US" sz="1600" dirty="0" smtClean="0"/>
              <a:t> </a:t>
            </a:r>
            <a:r>
              <a:rPr lang="en-US" sz="1600" dirty="0" err="1" smtClean="0"/>
              <a:t>inbertsioen</a:t>
            </a:r>
            <a:r>
              <a:rPr lang="en-US" sz="1600" dirty="0" smtClean="0"/>
              <a:t> </a:t>
            </a:r>
            <a:r>
              <a:rPr lang="en-US" sz="1600" dirty="0" err="1" smtClean="0"/>
              <a:t>edo</a:t>
            </a:r>
            <a:r>
              <a:rPr lang="en-US" sz="1600" dirty="0" smtClean="0"/>
              <a:t> </a:t>
            </a:r>
            <a:r>
              <a:rPr lang="en-US" sz="1600" dirty="0" err="1" smtClean="0"/>
              <a:t>berak</a:t>
            </a:r>
            <a:r>
              <a:rPr lang="en-US" sz="1600" dirty="0" smtClean="0"/>
              <a:t> </a:t>
            </a:r>
            <a:r>
              <a:rPr lang="en-US" sz="1600" dirty="0" err="1" smtClean="0"/>
              <a:t>erabilitako</a:t>
            </a:r>
            <a:r>
              <a:rPr lang="en-US" sz="1600" dirty="0" smtClean="0"/>
              <a:t> </a:t>
            </a:r>
            <a:r>
              <a:rPr lang="en-US" sz="1600" dirty="0" err="1" smtClean="0"/>
              <a:t>guztizko</a:t>
            </a:r>
            <a:r>
              <a:rPr lang="en-US" sz="1600" dirty="0" smtClean="0"/>
              <a:t> </a:t>
            </a:r>
            <a:r>
              <a:rPr lang="en-US" sz="1600" dirty="0" err="1" smtClean="0"/>
              <a:t>baliabideez</a:t>
            </a:r>
            <a:r>
              <a:rPr lang="en-US" sz="1600" dirty="0" smtClean="0"/>
              <a:t> gain, </a:t>
            </a:r>
            <a:r>
              <a:rPr lang="en-US" sz="1600" dirty="0" err="1" smtClean="0"/>
              <a:t>Interesen</a:t>
            </a:r>
            <a:r>
              <a:rPr lang="en-US" sz="1600" dirty="0" smtClean="0"/>
              <a:t> </a:t>
            </a:r>
            <a:r>
              <a:rPr lang="en-US" sz="1600" dirty="0" err="1" smtClean="0"/>
              <a:t>Nahiz</a:t>
            </a:r>
            <a:r>
              <a:rPr lang="en-US" sz="1600" dirty="0" smtClean="0"/>
              <a:t> </a:t>
            </a:r>
            <a:r>
              <a:rPr lang="en-US" sz="1600" dirty="0" err="1" smtClean="0"/>
              <a:t>Zergen</a:t>
            </a:r>
            <a:r>
              <a:rPr lang="en-US" sz="1600" dirty="0" smtClean="0"/>
              <a:t> </a:t>
            </a:r>
            <a:r>
              <a:rPr lang="en-US" sz="1600" dirty="0" err="1" smtClean="0"/>
              <a:t>Aurreko</a:t>
            </a:r>
            <a:r>
              <a:rPr lang="en-US" sz="1600" dirty="0" smtClean="0"/>
              <a:t> </a:t>
            </a:r>
            <a:r>
              <a:rPr lang="en-US" sz="1600" dirty="0" err="1" smtClean="0"/>
              <a:t>Emaitza</a:t>
            </a:r>
            <a:r>
              <a:rPr lang="en-US" sz="1600" dirty="0" smtClean="0"/>
              <a:t> (IZAE) </a:t>
            </a:r>
            <a:r>
              <a:rPr lang="en-US" sz="1600" dirty="0" err="1" smtClean="0"/>
              <a:t>adierazten</a:t>
            </a:r>
            <a:r>
              <a:rPr lang="en-US" sz="1600" dirty="0" smtClean="0"/>
              <a:t> </a:t>
            </a:r>
            <a:r>
              <a:rPr lang="en-US" sz="1600" dirty="0" err="1" smtClean="0"/>
              <a:t>duen</a:t>
            </a:r>
            <a:r>
              <a:rPr lang="en-US" sz="1600" dirty="0" smtClean="0"/>
              <a:t> </a:t>
            </a:r>
            <a:r>
              <a:rPr lang="en-US" sz="1600" dirty="0" err="1" smtClean="0"/>
              <a:t>portzentaia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Errentagarritasunak</a:t>
            </a:r>
            <a:r>
              <a:rPr lang="es-ES" sz="1600" dirty="0" smtClean="0"/>
              <a:t> </a:t>
            </a:r>
            <a:r>
              <a:rPr lang="es-ES" sz="1600" dirty="0" err="1" smtClean="0"/>
              <a:t>izaera</a:t>
            </a:r>
            <a:r>
              <a:rPr lang="es-ES" sz="1600" dirty="0" smtClean="0"/>
              <a:t> </a:t>
            </a:r>
            <a:r>
              <a:rPr lang="es-ES" sz="1600" dirty="0" err="1" smtClean="0"/>
              <a:t>ekonomikoa</a:t>
            </a:r>
            <a:r>
              <a:rPr lang="es-ES" sz="1600" dirty="0" smtClean="0"/>
              <a:t> du, </a:t>
            </a:r>
            <a:r>
              <a:rPr lang="es-ES" sz="1600" dirty="0" err="1" smtClean="0"/>
              <a:t>ez</a:t>
            </a:r>
            <a:r>
              <a:rPr lang="es-ES" sz="1600" dirty="0" smtClean="0"/>
              <a:t> </a:t>
            </a:r>
            <a:r>
              <a:rPr lang="es-ES" sz="1600" dirty="0" err="1" smtClean="0"/>
              <a:t>finantzarioa</a:t>
            </a:r>
            <a:r>
              <a:rPr lang="es-E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Interesen</a:t>
            </a:r>
            <a:r>
              <a:rPr lang="en-US" sz="1600" dirty="0" smtClean="0"/>
              <a:t> </a:t>
            </a:r>
            <a:r>
              <a:rPr lang="en-US" sz="1600" dirty="0" err="1" smtClean="0"/>
              <a:t>Nahiz</a:t>
            </a:r>
            <a:r>
              <a:rPr lang="en-US" sz="1600" dirty="0" smtClean="0"/>
              <a:t> </a:t>
            </a:r>
            <a:r>
              <a:rPr lang="en-US" sz="1600" dirty="0" err="1" smtClean="0"/>
              <a:t>Zergen</a:t>
            </a:r>
            <a:r>
              <a:rPr lang="en-US" sz="1600" dirty="0" smtClean="0"/>
              <a:t> </a:t>
            </a:r>
            <a:r>
              <a:rPr lang="en-US" sz="1600" dirty="0" err="1" smtClean="0"/>
              <a:t>Aurreko</a:t>
            </a:r>
            <a:r>
              <a:rPr lang="en-US" sz="1600" dirty="0" smtClean="0"/>
              <a:t> </a:t>
            </a:r>
            <a:r>
              <a:rPr lang="en-US" sz="1600" dirty="0" err="1" smtClean="0"/>
              <a:t>Mozkina</a:t>
            </a:r>
            <a:r>
              <a:rPr lang="en-US" sz="1600" dirty="0" smtClean="0"/>
              <a:t> (IZAE) </a:t>
            </a:r>
            <a:r>
              <a:rPr lang="en-US" sz="1600" dirty="0" err="1" smtClean="0"/>
              <a:t>kontuan</a:t>
            </a:r>
            <a:r>
              <a:rPr lang="en-US" sz="1600" dirty="0" smtClean="0"/>
              <a:t> </a:t>
            </a:r>
            <a:r>
              <a:rPr lang="en-US" sz="1600" dirty="0" err="1" smtClean="0"/>
              <a:t>hartzen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inbertsioak</a:t>
            </a:r>
            <a:r>
              <a:rPr lang="en-US" sz="1600" dirty="0" smtClean="0"/>
              <a:t> </a:t>
            </a:r>
            <a:r>
              <a:rPr lang="en-US" sz="1600" dirty="0" err="1" smtClean="0"/>
              <a:t>lortutako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errentagarritasuna</a:t>
            </a:r>
            <a:r>
              <a:rPr lang="en-US" sz="1600" dirty="0" smtClean="0"/>
              <a:t> </a:t>
            </a:r>
            <a:r>
              <a:rPr lang="en-US" sz="1600" dirty="0" err="1" smtClean="0"/>
              <a:t>ezagutzeko</a:t>
            </a:r>
            <a:r>
              <a:rPr lang="en-US" sz="1600" dirty="0" smtClean="0"/>
              <a:t>, </a:t>
            </a:r>
            <a:r>
              <a:rPr lang="en-US" sz="1600" dirty="0" err="1" smtClean="0"/>
              <a:t>egitura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finantzarioa</a:t>
            </a:r>
            <a:r>
              <a:rPr lang="en-US" sz="1600" dirty="0" smtClean="0"/>
              <a:t> </a:t>
            </a:r>
            <a:r>
              <a:rPr lang="en-US" sz="1600" dirty="0" err="1" smtClean="0"/>
              <a:t>kontuan</a:t>
            </a:r>
            <a:r>
              <a:rPr lang="en-US" sz="1600" dirty="0" smtClean="0"/>
              <a:t> </a:t>
            </a:r>
            <a:r>
              <a:rPr lang="en-US" sz="1600" dirty="0" err="1" smtClean="0"/>
              <a:t>hartu</a:t>
            </a:r>
            <a:r>
              <a:rPr lang="en-US" sz="1600" dirty="0" smtClean="0"/>
              <a:t> </a:t>
            </a:r>
            <a:r>
              <a:rPr lang="en-US" sz="1600" dirty="0" err="1" smtClean="0"/>
              <a:t>gabe</a:t>
            </a:r>
            <a:r>
              <a:rPr lang="en-US" sz="1600" dirty="0" smtClean="0"/>
              <a:t>, </a:t>
            </a:r>
            <a:r>
              <a:rPr lang="en-US" sz="1600" dirty="0" err="1" smtClean="0"/>
              <a:t>hau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, </a:t>
            </a:r>
            <a:r>
              <a:rPr lang="en-US" sz="1600" dirty="0" err="1" smtClean="0"/>
              <a:t>inbertsioak</a:t>
            </a:r>
            <a:r>
              <a:rPr lang="en-US" sz="1600" dirty="0" smtClean="0"/>
              <a:t> </a:t>
            </a:r>
            <a:r>
              <a:rPr lang="en-US" sz="1600" dirty="0" err="1" smtClean="0"/>
              <a:t>nola</a:t>
            </a:r>
            <a:r>
              <a:rPr lang="en-US" sz="1600" dirty="0" smtClean="0"/>
              <a:t> </a:t>
            </a:r>
            <a:r>
              <a:rPr lang="en-US" sz="1600" dirty="0" err="1" smtClean="0"/>
              <a:t>dauden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finantzatuta</a:t>
            </a:r>
            <a:r>
              <a:rPr lang="en-US" sz="1600" dirty="0" smtClean="0"/>
              <a:t> </a:t>
            </a:r>
            <a:r>
              <a:rPr lang="en-US" sz="1600" dirty="0" err="1" smtClean="0"/>
              <a:t>aztertu</a:t>
            </a:r>
            <a:r>
              <a:rPr lang="en-US" sz="1600" dirty="0" smtClean="0"/>
              <a:t> </a:t>
            </a:r>
            <a:r>
              <a:rPr lang="en-US" sz="1600" dirty="0" err="1" smtClean="0"/>
              <a:t>gabe</a:t>
            </a:r>
            <a:r>
              <a:rPr lang="en-US" sz="1600" dirty="0" smtClean="0"/>
              <a:t> (auto-</a:t>
            </a:r>
            <a:r>
              <a:rPr lang="en-US" sz="1600" dirty="0" err="1" smtClean="0"/>
              <a:t>finantziazioa</a:t>
            </a:r>
            <a:r>
              <a:rPr lang="en-US" sz="1600" dirty="0" smtClean="0"/>
              <a:t> eta </a:t>
            </a:r>
            <a:r>
              <a:rPr lang="en-US" sz="1600" dirty="0" err="1" smtClean="0"/>
              <a:t>kanpo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finantziazioaren</a:t>
            </a:r>
            <a:r>
              <a:rPr lang="en-US" sz="1600" dirty="0" smtClean="0"/>
              <a:t> </a:t>
            </a:r>
            <a:r>
              <a:rPr lang="en-US" sz="1600" dirty="0" err="1" smtClean="0"/>
              <a:t>proportzioak</a:t>
            </a:r>
            <a:r>
              <a:rPr lang="en-US" sz="1600" dirty="0" smtClean="0"/>
              <a:t>).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27</a:t>
            </a:fld>
            <a:endParaRPr lang="eu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/>
            <a:r>
              <a:rPr lang="en-US" sz="1600" b="1" i="1" dirty="0" err="1" smtClean="0"/>
              <a:t>Errentagarritasun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ekonomikoa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</a:t>
            </a:r>
            <a:r>
              <a:rPr lang="en-US" sz="1600" dirty="0" smtClean="0"/>
              <a:t> </a:t>
            </a:r>
            <a:r>
              <a:rPr lang="en-US" sz="1600" dirty="0" err="1" smtClean="0"/>
              <a:t>ekonomikoa</a:t>
            </a:r>
            <a:r>
              <a:rPr lang="en-US" sz="1600" dirty="0" smtClean="0"/>
              <a:t>, </a:t>
            </a:r>
            <a:r>
              <a:rPr lang="en-US" sz="1600" dirty="0" err="1" smtClean="0"/>
              <a:t>egindako</a:t>
            </a:r>
            <a:r>
              <a:rPr lang="en-US" sz="1600" dirty="0" smtClean="0"/>
              <a:t> </a:t>
            </a:r>
            <a:r>
              <a:rPr lang="en-US" sz="1600" dirty="0" err="1" smtClean="0"/>
              <a:t>guztizko</a:t>
            </a:r>
            <a:r>
              <a:rPr lang="en-US" sz="1600" dirty="0" smtClean="0"/>
              <a:t> </a:t>
            </a:r>
            <a:r>
              <a:rPr lang="en-US" sz="1600" dirty="0" err="1" smtClean="0"/>
              <a:t>inbertsioen</a:t>
            </a:r>
            <a:r>
              <a:rPr lang="en-US" sz="1600" dirty="0" smtClean="0"/>
              <a:t> </a:t>
            </a:r>
            <a:r>
              <a:rPr lang="en-US" sz="1600" dirty="0" err="1" smtClean="0"/>
              <a:t>edo</a:t>
            </a:r>
            <a:r>
              <a:rPr lang="en-US" sz="1600" dirty="0" smtClean="0"/>
              <a:t> </a:t>
            </a:r>
            <a:r>
              <a:rPr lang="en-US" sz="1600" dirty="0" err="1" smtClean="0"/>
              <a:t>berak</a:t>
            </a:r>
            <a:r>
              <a:rPr lang="en-US" sz="1600" dirty="0" smtClean="0"/>
              <a:t> </a:t>
            </a:r>
            <a:r>
              <a:rPr lang="en-US" sz="1600" dirty="0" err="1" smtClean="0"/>
              <a:t>erabilitako</a:t>
            </a:r>
            <a:r>
              <a:rPr lang="en-US" sz="1600" dirty="0" smtClean="0"/>
              <a:t> </a:t>
            </a:r>
            <a:r>
              <a:rPr lang="en-US" sz="1600" dirty="0" err="1" smtClean="0"/>
              <a:t>guztizko</a:t>
            </a:r>
            <a:r>
              <a:rPr lang="en-US" sz="1600" dirty="0" smtClean="0"/>
              <a:t> </a:t>
            </a:r>
            <a:r>
              <a:rPr lang="en-US" sz="1600" dirty="0" err="1" smtClean="0"/>
              <a:t>baliabideez</a:t>
            </a:r>
            <a:r>
              <a:rPr lang="en-US" sz="1600" dirty="0" smtClean="0"/>
              <a:t> gain, </a:t>
            </a:r>
            <a:r>
              <a:rPr lang="en-US" sz="1600" dirty="0" err="1" smtClean="0"/>
              <a:t>Interesen</a:t>
            </a:r>
            <a:r>
              <a:rPr lang="en-US" sz="1600" dirty="0" smtClean="0"/>
              <a:t> </a:t>
            </a:r>
            <a:r>
              <a:rPr lang="en-US" sz="1600" dirty="0" err="1" smtClean="0"/>
              <a:t>Nahiz</a:t>
            </a:r>
            <a:r>
              <a:rPr lang="en-US" sz="1600" dirty="0" smtClean="0"/>
              <a:t> </a:t>
            </a:r>
            <a:r>
              <a:rPr lang="en-US" sz="1600" dirty="0" err="1" smtClean="0"/>
              <a:t>Zergen</a:t>
            </a:r>
            <a:r>
              <a:rPr lang="en-US" sz="1600" dirty="0" smtClean="0"/>
              <a:t> </a:t>
            </a:r>
            <a:r>
              <a:rPr lang="en-US" sz="1600" dirty="0" err="1" smtClean="0"/>
              <a:t>Aurreko</a:t>
            </a:r>
            <a:r>
              <a:rPr lang="en-US" sz="1600" dirty="0" smtClean="0"/>
              <a:t> </a:t>
            </a:r>
            <a:r>
              <a:rPr lang="en-US" sz="1600" dirty="0" err="1" smtClean="0"/>
              <a:t>Emaitza</a:t>
            </a:r>
            <a:r>
              <a:rPr lang="en-US" sz="1600" dirty="0" smtClean="0"/>
              <a:t> (IZAE) </a:t>
            </a:r>
            <a:r>
              <a:rPr lang="en-US" sz="1600" dirty="0" err="1" smtClean="0"/>
              <a:t>adierazten</a:t>
            </a:r>
            <a:r>
              <a:rPr lang="en-US" sz="1600" dirty="0" smtClean="0"/>
              <a:t> </a:t>
            </a:r>
            <a:r>
              <a:rPr lang="en-US" sz="1600" dirty="0" err="1" smtClean="0"/>
              <a:t>duen</a:t>
            </a:r>
            <a:r>
              <a:rPr lang="en-US" sz="1600" dirty="0" smtClean="0"/>
              <a:t> </a:t>
            </a:r>
            <a:r>
              <a:rPr lang="en-US" sz="1600" dirty="0" err="1" smtClean="0"/>
              <a:t>portzentaia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466850" algn="l"/>
              </a:tabLst>
            </a:pPr>
            <a:endParaRPr lang="en-US" sz="1600" dirty="0" smtClean="0">
              <a:ea typeface="Calibri" pitchFamily="34" charset="0"/>
              <a:cs typeface="Times New Roman" pitchFamily="18" charset="0"/>
            </a:endParaRP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/>
            <a:endParaRPr lang="es-ES" sz="1600" dirty="0" err="1"/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285984" y="2786058"/>
            <a:ext cx="4143404" cy="1714512"/>
          </a:xfrm>
          <a:prstGeom prst="rect">
            <a:avLst/>
          </a:prstGeom>
          <a:noFill/>
          <a:ln w="736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Interesen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nahiz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zergen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aurreko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irabazia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(IZAI)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/>
                <a:ea typeface="Symbol" pitchFamily="18" charset="2"/>
                <a:cs typeface="Times New Roman"/>
              </a:rPr>
              <a:t>————————————————————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x 100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Aktibo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</a:t>
            </a:r>
            <a:r>
              <a:rPr kumimoji="0" lang="es-E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totala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Edo…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 smtClean="0">
              <a:latin typeface="+mj-lt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    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Interesen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nahiz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zergen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aurreko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irabazia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(IZAI)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/>
                <a:ea typeface="Symbol" pitchFamily="18" charset="2"/>
                <a:cs typeface="Times New Roman"/>
              </a:rPr>
              <a:t>————————————————————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x 100    OG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Pasibo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</a:t>
            </a:r>
            <a:r>
              <a:rPr lang="es-ES" sz="1400" dirty="0" err="1" smtClean="0">
                <a:ea typeface="Book Antiqua" pitchFamily="18" charset="0"/>
                <a:cs typeface="Book Antiqua" pitchFamily="18" charset="0"/>
              </a:rPr>
              <a:t>totala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28</a:t>
            </a:fld>
            <a:endParaRPr lang="eu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/>
            <a:r>
              <a:rPr lang="en-US" sz="1600" b="1" i="1" dirty="0" err="1" smtClean="0"/>
              <a:t>Errentagarritasun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ekonomikoa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Errentagarritasunaren</a:t>
            </a:r>
            <a:r>
              <a:rPr lang="en-US" sz="1600" dirty="0" smtClean="0"/>
              <a:t> </a:t>
            </a:r>
            <a:r>
              <a:rPr lang="en-US" sz="1600" dirty="0" err="1" smtClean="0"/>
              <a:t>jatorria</a:t>
            </a:r>
            <a:r>
              <a:rPr lang="en-US" sz="1600" dirty="0" smtClean="0"/>
              <a:t>?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i="1" dirty="0" err="1" smtClean="0"/>
              <a:t>Salmenten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gaineko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marjina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edo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tartea</a:t>
            </a:r>
            <a:r>
              <a:rPr lang="es-ES" sz="1600" i="1" dirty="0" smtClean="0"/>
              <a:t> (IZAE / </a:t>
            </a:r>
            <a:r>
              <a:rPr lang="es-ES" sz="1600" i="1" dirty="0" err="1" smtClean="0"/>
              <a:t>Salmentak</a:t>
            </a:r>
            <a:r>
              <a:rPr lang="es-ES" sz="1600" i="1" dirty="0" smtClean="0"/>
              <a:t>):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Saldutako</a:t>
            </a:r>
            <a:r>
              <a:rPr lang="es-ES" sz="1600" dirty="0" smtClean="0"/>
              <a:t> 100 </a:t>
            </a:r>
            <a:r>
              <a:rPr lang="es-ES" sz="1600" dirty="0" err="1" smtClean="0"/>
              <a:t>moneta</a:t>
            </a:r>
            <a:r>
              <a:rPr lang="es-ES" sz="1600" dirty="0" smtClean="0"/>
              <a:t> </a:t>
            </a:r>
            <a:r>
              <a:rPr lang="es-ES" sz="1600" dirty="0" err="1" smtClean="0"/>
              <a:t>unitateko</a:t>
            </a:r>
            <a:r>
              <a:rPr lang="es-ES" sz="1600" dirty="0" smtClean="0"/>
              <a:t> </a:t>
            </a:r>
            <a:r>
              <a:rPr lang="es-ES" sz="1600" dirty="0" err="1" smtClean="0"/>
              <a:t>lortzen</a:t>
            </a:r>
            <a:r>
              <a:rPr lang="es-ES" sz="1600" dirty="0" smtClean="0"/>
              <a:t> </a:t>
            </a:r>
            <a:r>
              <a:rPr lang="es-ES" sz="1600" dirty="0" err="1" smtClean="0"/>
              <a:t>dugun</a:t>
            </a:r>
            <a:r>
              <a:rPr lang="es-ES" sz="1600" dirty="0" smtClean="0"/>
              <a:t> </a:t>
            </a:r>
            <a:r>
              <a:rPr lang="es-ES" sz="1600" dirty="0" err="1" smtClean="0"/>
              <a:t>irabazia</a:t>
            </a:r>
            <a:r>
              <a:rPr lang="es-ES" sz="1600" dirty="0" smtClean="0"/>
              <a:t> (</a:t>
            </a:r>
            <a:r>
              <a:rPr lang="es-ES" sz="1600" dirty="0" err="1" smtClean="0"/>
              <a:t>portzentajean</a:t>
            </a:r>
            <a:r>
              <a:rPr lang="es-ES" sz="1600" dirty="0" smtClean="0"/>
              <a:t>) </a:t>
            </a:r>
            <a:r>
              <a:rPr lang="es-ES" sz="1600" dirty="0" err="1" smtClean="0"/>
              <a:t>adierazten</a:t>
            </a:r>
            <a:r>
              <a:rPr lang="es-ES" sz="1600" dirty="0" smtClean="0"/>
              <a:t> du, </a:t>
            </a:r>
            <a:r>
              <a:rPr lang="es-ES" sz="1600" dirty="0" err="1" smtClean="0"/>
              <a:t>hots</a:t>
            </a:r>
            <a:r>
              <a:rPr lang="es-ES" sz="1600" dirty="0" smtClean="0"/>
              <a:t>, </a:t>
            </a:r>
            <a:r>
              <a:rPr lang="es-ES" sz="1600" dirty="0" err="1" smtClean="0"/>
              <a:t>irabaziak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salmenten</a:t>
            </a:r>
            <a:r>
              <a:rPr lang="es-ES" sz="1600" dirty="0" smtClean="0"/>
              <a:t> </a:t>
            </a:r>
            <a:r>
              <a:rPr lang="es-ES" sz="1600" dirty="0" err="1" smtClean="0"/>
              <a:t>portzentajetzat</a:t>
            </a:r>
            <a:r>
              <a:rPr lang="es-ES" sz="1600" dirty="0" smtClean="0"/>
              <a:t> </a:t>
            </a:r>
            <a:r>
              <a:rPr lang="es-ES" sz="1600" dirty="0" err="1" smtClean="0"/>
              <a:t>duen</a:t>
            </a:r>
            <a:r>
              <a:rPr lang="es-ES" sz="1600" dirty="0" smtClean="0"/>
              <a:t> </a:t>
            </a:r>
            <a:r>
              <a:rPr lang="es-ES" sz="1600" dirty="0" err="1" smtClean="0"/>
              <a:t>neurria</a:t>
            </a:r>
            <a:r>
              <a:rPr lang="es-ES" sz="1600" dirty="0" smtClean="0"/>
              <a:t> </a:t>
            </a:r>
            <a:r>
              <a:rPr lang="es-ES" sz="1600" dirty="0" err="1" smtClean="0"/>
              <a:t>eskaintzen</a:t>
            </a:r>
            <a:r>
              <a:rPr lang="es-ES" sz="1600" dirty="0" smtClean="0"/>
              <a:t> </a:t>
            </a:r>
            <a:r>
              <a:rPr lang="es-ES" sz="1600" dirty="0" err="1" smtClean="0"/>
              <a:t>digu</a:t>
            </a:r>
            <a:r>
              <a:rPr lang="es-ES" sz="1600" dirty="0" smtClean="0"/>
              <a:t>. 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Salmenten</a:t>
            </a:r>
            <a:r>
              <a:rPr lang="es-ES" sz="1600" dirty="0" smtClean="0"/>
              <a:t> </a:t>
            </a:r>
            <a:r>
              <a:rPr lang="es-ES" sz="1600" dirty="0" err="1" smtClean="0"/>
              <a:t>gaineko</a:t>
            </a:r>
            <a:r>
              <a:rPr lang="es-ES" sz="1600" dirty="0" smtClean="0"/>
              <a:t> </a:t>
            </a:r>
            <a:r>
              <a:rPr lang="es-ES" sz="1600" dirty="0" err="1" smtClean="0"/>
              <a:t>marjina</a:t>
            </a:r>
            <a:r>
              <a:rPr lang="es-ES" sz="1600" dirty="0" smtClean="0"/>
              <a:t> </a:t>
            </a:r>
            <a:r>
              <a:rPr lang="es-ES" sz="1600" dirty="0" err="1" smtClean="0"/>
              <a:t>ezarritako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salmenta</a:t>
            </a:r>
            <a:r>
              <a:rPr lang="es-ES" sz="1600" dirty="0" smtClean="0"/>
              <a:t> </a:t>
            </a:r>
            <a:r>
              <a:rPr lang="es-ES" sz="1600" dirty="0" err="1" smtClean="0"/>
              <a:t>prezioaren</a:t>
            </a:r>
            <a:r>
              <a:rPr lang="es-ES" sz="1600" dirty="0" smtClean="0"/>
              <a:t> eta </a:t>
            </a:r>
            <a:r>
              <a:rPr lang="es-ES" sz="1600" dirty="0" err="1" smtClean="0"/>
              <a:t>ustiapen</a:t>
            </a:r>
            <a:r>
              <a:rPr lang="es-ES" sz="1600" dirty="0" smtClean="0"/>
              <a:t> </a:t>
            </a:r>
            <a:r>
              <a:rPr lang="es-ES" sz="1600" dirty="0" err="1" smtClean="0"/>
              <a:t>gastuen</a:t>
            </a:r>
            <a:r>
              <a:rPr lang="es-ES" sz="1600" dirty="0" smtClean="0"/>
              <a:t> </a:t>
            </a:r>
            <a:r>
              <a:rPr lang="es-ES" sz="1600" dirty="0" err="1" smtClean="0"/>
              <a:t>araberakoa</a:t>
            </a:r>
            <a:r>
              <a:rPr lang="es-ES" sz="1600" dirty="0" smtClean="0"/>
              <a:t> da </a:t>
            </a:r>
            <a:r>
              <a:rPr lang="es-ES" sz="1600" dirty="0" err="1" smtClean="0"/>
              <a:t>batez</a:t>
            </a:r>
            <a:r>
              <a:rPr lang="es-ES" sz="1600" dirty="0" smtClean="0"/>
              <a:t> ere, eta </a:t>
            </a:r>
            <a:r>
              <a:rPr lang="es-ES" sz="1600" dirty="0" err="1" smtClean="0"/>
              <a:t>elementu</a:t>
            </a:r>
            <a:r>
              <a:rPr lang="es-ES" sz="1600" dirty="0" smtClean="0"/>
              <a:t> </a:t>
            </a:r>
            <a:r>
              <a:rPr lang="es-ES" sz="1600" dirty="0" err="1" smtClean="0"/>
              <a:t>horiek</a:t>
            </a:r>
            <a:r>
              <a:rPr lang="es-ES" sz="1600" dirty="0" smtClean="0"/>
              <a:t> </a:t>
            </a:r>
            <a:r>
              <a:rPr lang="es-ES" sz="1600" dirty="0" err="1" smtClean="0"/>
              <a:t>guztiak</a:t>
            </a:r>
            <a:r>
              <a:rPr lang="es-ES" sz="1600" dirty="0" smtClean="0"/>
              <a:t> </a:t>
            </a:r>
            <a:r>
              <a:rPr lang="es-ES" sz="1600" dirty="0" err="1" smtClean="0"/>
              <a:t>enpresak</a:t>
            </a:r>
            <a:r>
              <a:rPr lang="es-ES" sz="1600" dirty="0" smtClean="0"/>
              <a:t> </a:t>
            </a:r>
            <a:r>
              <a:rPr lang="es-ES" sz="1600" dirty="0" err="1" smtClean="0"/>
              <a:t>kontrolatzen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, </a:t>
            </a:r>
            <a:r>
              <a:rPr lang="es-ES" sz="1600" dirty="0" err="1" smtClean="0"/>
              <a:t>aldatzeko</a:t>
            </a:r>
            <a:r>
              <a:rPr lang="es-ES" sz="1600" dirty="0" smtClean="0"/>
              <a:t> </a:t>
            </a:r>
            <a:r>
              <a:rPr lang="es-ES" sz="1600" dirty="0" err="1" smtClean="0"/>
              <a:t>ahalmena</a:t>
            </a:r>
            <a:r>
              <a:rPr lang="es-ES" sz="1600" dirty="0" smtClean="0"/>
              <a:t> </a:t>
            </a:r>
            <a:r>
              <a:rPr lang="es-ES" sz="1600" dirty="0" err="1" smtClean="0"/>
              <a:t>duelako</a:t>
            </a:r>
            <a:r>
              <a:rPr lang="es-E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i="1" dirty="0" err="1" smtClean="0"/>
              <a:t>Aktiboen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errotazioa</a:t>
            </a:r>
            <a:r>
              <a:rPr lang="es-ES" sz="1600" i="1" dirty="0" smtClean="0"/>
              <a:t> (</a:t>
            </a:r>
            <a:r>
              <a:rPr lang="es-ES" sz="1600" i="1" dirty="0" err="1" smtClean="0"/>
              <a:t>Salmentak</a:t>
            </a:r>
            <a:r>
              <a:rPr lang="es-ES" sz="1600" i="1" dirty="0" smtClean="0"/>
              <a:t> / </a:t>
            </a:r>
            <a:r>
              <a:rPr lang="es-ES" sz="1600" i="1" dirty="0" err="1" smtClean="0"/>
              <a:t>Aktibo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totala</a:t>
            </a:r>
            <a:r>
              <a:rPr lang="es-ES" sz="1600" i="1" dirty="0" smtClean="0"/>
              <a:t>)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Enpresaren</a:t>
            </a:r>
            <a:r>
              <a:rPr lang="es-ES" sz="1600" dirty="0" smtClean="0"/>
              <a:t> </a:t>
            </a:r>
            <a:r>
              <a:rPr lang="es-ES" sz="1600" dirty="0" err="1" smtClean="0"/>
              <a:t>aktiboa</a:t>
            </a:r>
            <a:r>
              <a:rPr lang="es-ES" sz="1600" dirty="0" smtClean="0"/>
              <a:t> </a:t>
            </a:r>
            <a:r>
              <a:rPr lang="es-ES" sz="1600" dirty="0" err="1" smtClean="0"/>
              <a:t>urtean</a:t>
            </a:r>
            <a:r>
              <a:rPr lang="es-ES" sz="1600" dirty="0" smtClean="0"/>
              <a:t> </a:t>
            </a:r>
            <a:r>
              <a:rPr lang="es-ES" sz="1600" dirty="0" err="1" smtClean="0"/>
              <a:t>zenbat</a:t>
            </a:r>
            <a:r>
              <a:rPr lang="es-ES" sz="1600" dirty="0" smtClean="0"/>
              <a:t> </a:t>
            </a:r>
            <a:r>
              <a:rPr lang="es-ES" sz="1600" dirty="0" err="1" smtClean="0"/>
              <a:t>aldiz</a:t>
            </a:r>
            <a:r>
              <a:rPr lang="es-ES" sz="1600" dirty="0" smtClean="0"/>
              <a:t> </a:t>
            </a:r>
            <a:r>
              <a:rPr lang="es-ES" sz="1600" dirty="0" err="1" smtClean="0"/>
              <a:t>berritzen</a:t>
            </a:r>
            <a:r>
              <a:rPr lang="es-ES" sz="1600" dirty="0" smtClean="0"/>
              <a:t> den </a:t>
            </a:r>
            <a:r>
              <a:rPr lang="es-ES" sz="1600" dirty="0" err="1" smtClean="0"/>
              <a:t>adierazten</a:t>
            </a:r>
            <a:r>
              <a:rPr lang="es-ES" sz="1600" dirty="0" smtClean="0"/>
              <a:t> du. </a:t>
            </a:r>
            <a:r>
              <a:rPr lang="es-ES" sz="1600" dirty="0" err="1" smtClean="0"/>
              <a:t>Hau</a:t>
            </a:r>
            <a:r>
              <a:rPr lang="es-ES" sz="1600" dirty="0" smtClean="0"/>
              <a:t> da, </a:t>
            </a:r>
            <a:r>
              <a:rPr lang="es-ES" sz="1600" dirty="0" err="1" smtClean="0"/>
              <a:t>saldutako</a:t>
            </a:r>
            <a:r>
              <a:rPr lang="es-ES" sz="1600" dirty="0" smtClean="0"/>
              <a:t> </a:t>
            </a:r>
            <a:r>
              <a:rPr lang="es-ES" sz="1600" dirty="0" err="1" smtClean="0"/>
              <a:t>moneta</a:t>
            </a:r>
            <a:r>
              <a:rPr lang="es-ES" sz="1600" dirty="0" smtClean="0"/>
              <a:t> </a:t>
            </a:r>
            <a:r>
              <a:rPr lang="es-ES" sz="1600" dirty="0" err="1" smtClean="0"/>
              <a:t>unitate</a:t>
            </a:r>
            <a:r>
              <a:rPr lang="es-ES" sz="1600" dirty="0" smtClean="0"/>
              <a:t> </a:t>
            </a:r>
            <a:r>
              <a:rPr lang="es-ES" sz="1600" dirty="0" err="1" smtClean="0"/>
              <a:t>kopurua</a:t>
            </a:r>
            <a:r>
              <a:rPr lang="es-ES" sz="1600" dirty="0" smtClean="0"/>
              <a:t>, </a:t>
            </a:r>
            <a:r>
              <a:rPr lang="es-ES" sz="1600" dirty="0" err="1" smtClean="0"/>
              <a:t>aktiboan</a:t>
            </a:r>
            <a:r>
              <a:rPr lang="es-ES" sz="1600" dirty="0" smtClean="0"/>
              <a:t> </a:t>
            </a:r>
            <a:r>
              <a:rPr lang="es-ES" sz="1600" dirty="0" err="1" smtClean="0"/>
              <a:t>inbertitutako</a:t>
            </a:r>
            <a:r>
              <a:rPr lang="es-ES" sz="1600" dirty="0" smtClean="0"/>
              <a:t> </a:t>
            </a:r>
            <a:r>
              <a:rPr lang="es-ES" sz="1600" dirty="0" err="1" smtClean="0"/>
              <a:t>moneta</a:t>
            </a:r>
            <a:r>
              <a:rPr lang="es-ES" sz="1600" dirty="0" smtClean="0"/>
              <a:t> </a:t>
            </a:r>
            <a:r>
              <a:rPr lang="es-ES" sz="1600" dirty="0" err="1" smtClean="0"/>
              <a:t>bakoitzeko</a:t>
            </a:r>
            <a:r>
              <a:rPr lang="es-E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Etekinak</a:t>
            </a:r>
            <a:r>
              <a:rPr lang="es-ES" sz="1600" dirty="0" smtClean="0"/>
              <a:t> </a:t>
            </a:r>
            <a:r>
              <a:rPr lang="es-ES" sz="1600" dirty="0" err="1" smtClean="0"/>
              <a:t>sortarazteko</a:t>
            </a:r>
            <a:r>
              <a:rPr lang="es-ES" sz="1600" dirty="0" smtClean="0"/>
              <a:t> </a:t>
            </a:r>
            <a:r>
              <a:rPr lang="es-ES" sz="1600" dirty="0" err="1" smtClean="0"/>
              <a:t>enpresak</a:t>
            </a:r>
            <a:r>
              <a:rPr lang="es-ES" sz="1600" dirty="0" smtClean="0"/>
              <a:t> </a:t>
            </a:r>
            <a:r>
              <a:rPr lang="es-ES" sz="1600" dirty="0" err="1" smtClean="0"/>
              <a:t>duen</a:t>
            </a:r>
            <a:r>
              <a:rPr lang="es-ES" sz="1600" dirty="0" smtClean="0"/>
              <a:t> </a:t>
            </a:r>
            <a:r>
              <a:rPr lang="es-ES" sz="1600" dirty="0" err="1" smtClean="0"/>
              <a:t>gaitasuna</a:t>
            </a:r>
            <a:r>
              <a:rPr lang="es-ES" sz="1600" dirty="0" smtClean="0"/>
              <a:t> </a:t>
            </a:r>
            <a:r>
              <a:rPr lang="es-ES" sz="1600" dirty="0" err="1" smtClean="0"/>
              <a:t>aukeratzen</a:t>
            </a:r>
            <a:r>
              <a:rPr lang="es-ES" sz="1600" dirty="0" smtClean="0"/>
              <a:t> du, </a:t>
            </a:r>
            <a:r>
              <a:rPr lang="es-ES" sz="1600" dirty="0" err="1" smtClean="0"/>
              <a:t>bere</a:t>
            </a:r>
            <a:r>
              <a:rPr lang="es-ES" sz="1600" dirty="0" smtClean="0"/>
              <a:t> </a:t>
            </a:r>
            <a:r>
              <a:rPr lang="es-ES" sz="1600" dirty="0" err="1" smtClean="0"/>
              <a:t>aktiboan</a:t>
            </a:r>
            <a:r>
              <a:rPr lang="es-ES" sz="1600" dirty="0" smtClean="0"/>
              <a:t> </a:t>
            </a:r>
            <a:r>
              <a:rPr lang="es-ES" sz="1600" dirty="0" err="1" smtClean="0"/>
              <a:t>egindako</a:t>
            </a:r>
            <a:r>
              <a:rPr lang="es-ES" sz="1600" dirty="0" smtClean="0"/>
              <a:t> </a:t>
            </a:r>
            <a:r>
              <a:rPr lang="es-ES" sz="1600" dirty="0" err="1" smtClean="0"/>
              <a:t>inbertsioak</a:t>
            </a:r>
            <a:r>
              <a:rPr lang="es-ES" sz="1600" dirty="0" smtClean="0"/>
              <a:t> </a:t>
            </a:r>
            <a:r>
              <a:rPr lang="es-ES" sz="1600" dirty="0" err="1" smtClean="0"/>
              <a:t>erabiliz</a:t>
            </a:r>
            <a:r>
              <a:rPr lang="es-E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00166" y="2071678"/>
            <a:ext cx="60007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13360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IZAE	                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lang="es-ES" sz="1400" dirty="0" err="1" smtClean="0">
                <a:latin typeface="+mj-lt"/>
                <a:ea typeface="Book Antiqua" pitchFamily="18" charset="0"/>
                <a:cs typeface="Times New Roman" pitchFamily="18" charset="0"/>
              </a:rPr>
              <a:t>Errentagarritasun</a:t>
            </a:r>
            <a:r>
              <a:rPr lang="es-ES" sz="1400" dirty="0" smtClean="0"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ekonomikoa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= </a:t>
            </a:r>
            <a:r>
              <a:rPr lang="en-US" sz="14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</a:t>
            </a:r>
            <a:r>
              <a:rPr lang="en-US" sz="1400" dirty="0" smtClean="0">
                <a:latin typeface="+mj-lt"/>
                <a:ea typeface="Symbol" pitchFamily="18" charset="2"/>
                <a:cs typeface="Times New Roman"/>
              </a:rPr>
              <a:t>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x 100 x </a:t>
            </a:r>
            <a:r>
              <a:rPr lang="en-US" sz="14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———————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                                          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	</a:t>
            </a:r>
            <a:r>
              <a:rPr lang="es-ES" sz="1400" dirty="0" smtClean="0">
                <a:latin typeface="+mj-lt"/>
                <a:ea typeface="Book Antiqua" pitchFamily="18" charset="0"/>
                <a:cs typeface="Times New Roman" pitchFamily="18" charset="0"/>
              </a:rPr>
              <a:t>               </a:t>
            </a:r>
            <a:r>
              <a:rPr lang="es-ES" sz="1400" dirty="0" err="1" smtClean="0">
                <a:latin typeface="+mj-lt"/>
                <a:ea typeface="Book Antiqua" pitchFamily="18" charset="0"/>
                <a:cs typeface="Times New Roman" pitchFamily="18" charset="0"/>
              </a:rPr>
              <a:t>Aktibo</a:t>
            </a:r>
            <a:r>
              <a:rPr lang="es-ES" sz="1400" dirty="0" smtClean="0"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+mj-lt"/>
                <a:ea typeface="Book Antiqua" pitchFamily="18" charset="0"/>
                <a:cs typeface="Times New Roman" pitchFamily="18" charset="0"/>
              </a:rPr>
              <a:t>totala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29</a:t>
            </a:fld>
            <a:endParaRPr lang="eu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72498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s-ES" sz="1600" b="1" dirty="0" smtClean="0"/>
              <a:t>SARRERA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baten</a:t>
            </a:r>
            <a:r>
              <a:rPr lang="en-US" sz="1600" dirty="0"/>
              <a:t> </a:t>
            </a:r>
            <a:r>
              <a:rPr lang="en-US" sz="1600" dirty="0" err="1"/>
              <a:t>egoeraren</a:t>
            </a:r>
            <a:r>
              <a:rPr lang="en-US" sz="1600" dirty="0"/>
              <a:t> </a:t>
            </a:r>
            <a:r>
              <a:rPr lang="en-US" sz="1600" dirty="0" err="1"/>
              <a:t>azterketa</a:t>
            </a:r>
            <a:r>
              <a:rPr lang="en-US" sz="1600" dirty="0"/>
              <a:t> </a:t>
            </a:r>
            <a:r>
              <a:rPr lang="en-US" sz="1600" dirty="0" err="1"/>
              <a:t>ekonomiko-finantzarioa</a:t>
            </a:r>
            <a:r>
              <a:rPr lang="en-US" sz="1600" dirty="0"/>
              <a:t> </a:t>
            </a:r>
            <a:r>
              <a:rPr lang="en-US" sz="1600" dirty="0" err="1"/>
              <a:t>honako</a:t>
            </a:r>
            <a:r>
              <a:rPr lang="en-US" sz="1600" dirty="0"/>
              <a:t> bi </a:t>
            </a:r>
            <a:r>
              <a:rPr lang="en-US" sz="1600" dirty="0" err="1"/>
              <a:t>ikuspegietatik</a:t>
            </a:r>
            <a:r>
              <a:rPr lang="en-US" sz="1600" dirty="0"/>
              <a:t> </a:t>
            </a:r>
            <a:r>
              <a:rPr lang="en-US" sz="1600" dirty="0" err="1"/>
              <a:t>azter</a:t>
            </a:r>
            <a:r>
              <a:rPr lang="en-US" sz="1600" dirty="0"/>
              <a:t> </a:t>
            </a:r>
            <a:r>
              <a:rPr lang="en-US" sz="1600" dirty="0" err="1" smtClean="0"/>
              <a:t>daiteke</a:t>
            </a:r>
            <a:r>
              <a:rPr lang="en-US" sz="1600" dirty="0" smtClean="0"/>
              <a:t>: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Analisi</a:t>
            </a:r>
            <a:r>
              <a:rPr lang="en-US" sz="1600" dirty="0" smtClean="0"/>
              <a:t> </a:t>
            </a:r>
            <a:r>
              <a:rPr lang="en-US" sz="1600" dirty="0" err="1"/>
              <a:t>Estatikoa</a:t>
            </a:r>
            <a:r>
              <a:rPr lang="en-US" sz="1600" dirty="0"/>
              <a:t>: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</a:t>
            </a:r>
            <a:r>
              <a:rPr lang="en-US" sz="1600" dirty="0"/>
              <a:t> </a:t>
            </a:r>
            <a:r>
              <a:rPr lang="en-US" sz="1600" dirty="0" err="1"/>
              <a:t>bakar</a:t>
            </a:r>
            <a:r>
              <a:rPr lang="en-US" sz="1600" dirty="0"/>
              <a:t> </a:t>
            </a:r>
            <a:r>
              <a:rPr lang="en-US" sz="1600" dirty="0" err="1"/>
              <a:t>baten</a:t>
            </a:r>
            <a:r>
              <a:rPr lang="en-US" sz="1600" dirty="0"/>
              <a:t> </a:t>
            </a:r>
            <a:r>
              <a:rPr lang="en-US" sz="1600" dirty="0" err="1"/>
              <a:t>bidez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r>
              <a:rPr lang="en-US" sz="1600" dirty="0" err="1"/>
              <a:t>Beraz</a:t>
            </a:r>
            <a:r>
              <a:rPr lang="en-US" sz="1600" dirty="0"/>
              <a:t>, </a:t>
            </a:r>
            <a:r>
              <a:rPr lang="en-US" sz="1600" dirty="0" err="1"/>
              <a:t>denbora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kontuan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, eta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zehatz</a:t>
            </a:r>
            <a:r>
              <a:rPr lang="en-US" sz="1600" dirty="0"/>
              <a:t> </a:t>
            </a:r>
            <a:r>
              <a:rPr lang="en-US" sz="1600" dirty="0" err="1"/>
              <a:t>bateko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oinarri</a:t>
            </a:r>
            <a:r>
              <a:rPr lang="en-US" sz="1600" dirty="0"/>
              <a:t> </a:t>
            </a:r>
            <a:r>
              <a:rPr lang="en-US" sz="1600" dirty="0" err="1"/>
              <a:t>bezala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endParaRPr lang="en-US" sz="1600" i="1" dirty="0" smtClean="0"/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/>
              <a:t>Analisi</a:t>
            </a:r>
            <a:r>
              <a:rPr lang="en-US" sz="1600" dirty="0"/>
              <a:t> </a:t>
            </a:r>
            <a:r>
              <a:rPr lang="en-US" sz="1600" dirty="0" err="1"/>
              <a:t>Dinamikoa</a:t>
            </a:r>
            <a:r>
              <a:rPr lang="en-US" sz="1600" dirty="0"/>
              <a:t>: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hurrenez</a:t>
            </a:r>
            <a:r>
              <a:rPr lang="en-US" sz="1600" dirty="0"/>
              <a:t> </a:t>
            </a:r>
            <a:r>
              <a:rPr lang="en-US" sz="1600" dirty="0" err="1"/>
              <a:t>hurreneko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Balantzeak</a:t>
            </a:r>
            <a:r>
              <a:rPr lang="en-US" sz="1600" dirty="0"/>
              <a:t> </a:t>
            </a:r>
            <a:r>
              <a:rPr lang="en-US" sz="1600" dirty="0" err="1"/>
              <a:t>erabiliz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r>
              <a:rPr lang="en-US" sz="1600" dirty="0" err="1" smtClean="0"/>
              <a:t>Enpresa</a:t>
            </a:r>
            <a:r>
              <a:rPr lang="en-US" sz="1600" dirty="0" smtClean="0"/>
              <a:t> </a:t>
            </a:r>
            <a:r>
              <a:rPr lang="en-US" sz="1600" dirty="0" err="1"/>
              <a:t>momentu</a:t>
            </a:r>
            <a:r>
              <a:rPr lang="en-US" sz="1600" dirty="0"/>
              <a:t> </a:t>
            </a:r>
            <a:r>
              <a:rPr lang="en-US" sz="1600" dirty="0" err="1"/>
              <a:t>ezberdinetan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906463" lvl="1" indent="-449263"/>
            <a:endParaRPr lang="en-US" sz="1600" dirty="0"/>
          </a:p>
          <a:p>
            <a:pPr marL="906463" lvl="1" indent="-449263"/>
            <a:r>
              <a:rPr lang="en-US" sz="1600" dirty="0" smtClean="0"/>
              <a:t>	</a:t>
            </a:r>
            <a:r>
              <a:rPr lang="en-US" sz="1600" dirty="0" err="1" smtClean="0"/>
              <a:t>Analisi</a:t>
            </a:r>
            <a:r>
              <a:rPr lang="en-US" sz="1600" dirty="0" smtClean="0"/>
              <a:t> </a:t>
            </a:r>
            <a:r>
              <a:rPr lang="en-US" sz="1600" dirty="0" err="1"/>
              <a:t>honek</a:t>
            </a:r>
            <a:r>
              <a:rPr lang="en-US" sz="1600" dirty="0"/>
              <a:t> </a:t>
            </a:r>
            <a:r>
              <a:rPr lang="en-US" sz="1600" dirty="0" err="1"/>
              <a:t>hainbat</a:t>
            </a:r>
            <a:r>
              <a:rPr lang="en-US" sz="1600" dirty="0"/>
              <a:t> </a:t>
            </a:r>
            <a:r>
              <a:rPr lang="en-US" sz="1600" dirty="0" err="1"/>
              <a:t>magnitudeek</a:t>
            </a:r>
            <a:r>
              <a:rPr lang="en-US" sz="1600" dirty="0"/>
              <a:t> </a:t>
            </a:r>
            <a:r>
              <a:rPr lang="en-US" sz="1600" dirty="0" err="1"/>
              <a:t>izandako</a:t>
            </a:r>
            <a:r>
              <a:rPr lang="en-US" sz="1600" dirty="0"/>
              <a:t> </a:t>
            </a:r>
            <a:r>
              <a:rPr lang="en-US" sz="1600" dirty="0" err="1"/>
              <a:t>bilakaera</a:t>
            </a:r>
            <a:r>
              <a:rPr lang="en-US" sz="1600" dirty="0"/>
              <a:t> </a:t>
            </a:r>
            <a:r>
              <a:rPr lang="en-US" sz="1600" dirty="0" err="1"/>
              <a:t>zehazteko</a:t>
            </a:r>
            <a:r>
              <a:rPr lang="en-US" sz="1600" dirty="0"/>
              <a:t> eta </a:t>
            </a:r>
            <a:r>
              <a:rPr lang="en-US" sz="1600" dirty="0" err="1"/>
              <a:t>hauek</a:t>
            </a:r>
            <a:r>
              <a:rPr lang="en-US" sz="1600" dirty="0"/>
              <a:t> </a:t>
            </a:r>
            <a:r>
              <a:rPr lang="en-US" sz="1600" dirty="0" err="1"/>
              <a:t>etorkizunean</a:t>
            </a:r>
            <a:r>
              <a:rPr lang="en-US" sz="1600" dirty="0"/>
              <a:t> </a:t>
            </a:r>
            <a:r>
              <a:rPr lang="en-US" sz="1600" dirty="0" err="1"/>
              <a:t>izanen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jokabideari</a:t>
            </a:r>
            <a:r>
              <a:rPr lang="en-US" sz="1600" dirty="0"/>
              <a:t> </a:t>
            </a:r>
            <a:r>
              <a:rPr lang="en-US" sz="1600" dirty="0" err="1"/>
              <a:t>buruzko</a:t>
            </a:r>
            <a:r>
              <a:rPr lang="en-US" sz="1600" dirty="0"/>
              <a:t> </a:t>
            </a:r>
            <a:r>
              <a:rPr lang="en-US" sz="1600" dirty="0" err="1"/>
              <a:t>aurreikuspenak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aukera</a:t>
            </a:r>
            <a:r>
              <a:rPr lang="en-US" sz="1600" dirty="0"/>
              <a:t> </a:t>
            </a:r>
            <a:r>
              <a:rPr lang="en-US" sz="1600" dirty="0" err="1"/>
              <a:t>emanen</a:t>
            </a:r>
            <a:r>
              <a:rPr lang="en-US" sz="1600" dirty="0"/>
              <a:t> </a:t>
            </a:r>
            <a:r>
              <a:rPr lang="en-US" sz="1600" dirty="0" err="1"/>
              <a:t>digu</a:t>
            </a:r>
            <a:r>
              <a:rPr lang="en-US" sz="1600" dirty="0"/>
              <a:t>, eta </a:t>
            </a:r>
            <a:r>
              <a:rPr lang="en-US" sz="1600" dirty="0" err="1"/>
              <a:t>ondorioz</a:t>
            </a:r>
            <a:r>
              <a:rPr lang="en-US" sz="1600" dirty="0"/>
              <a:t>, </a:t>
            </a:r>
            <a:r>
              <a:rPr lang="en-US" sz="1600" dirty="0" err="1"/>
              <a:t>neurri</a:t>
            </a:r>
            <a:r>
              <a:rPr lang="en-US" sz="1600" dirty="0"/>
              <a:t> </a:t>
            </a:r>
            <a:r>
              <a:rPr lang="en-US" sz="1600" dirty="0" err="1"/>
              <a:t>zuzentzaileak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 </a:t>
            </a:r>
            <a:r>
              <a:rPr lang="en-US" sz="1600" dirty="0" err="1"/>
              <a:t>lagunduko</a:t>
            </a:r>
            <a:r>
              <a:rPr lang="en-US" sz="1600" dirty="0"/>
              <a:t> </a:t>
            </a:r>
            <a:r>
              <a:rPr lang="en-US" sz="1600" dirty="0" err="1"/>
              <a:t>digu</a:t>
            </a:r>
            <a:r>
              <a:rPr lang="en-US" sz="1600" dirty="0"/>
              <a:t>.</a:t>
            </a:r>
            <a:endParaRPr lang="es-ES" sz="1600" dirty="0"/>
          </a:p>
          <a:p>
            <a:pPr lvl="0">
              <a:buFont typeface="Wingdings" pitchFamily="2" charset="2"/>
              <a:buChar char="ü"/>
            </a:pPr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3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/>
            <a:r>
              <a:rPr lang="en-US" sz="1600" b="1" i="1" dirty="0" err="1" smtClean="0"/>
              <a:t>Errentagarritasun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ekonomikoa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i="1" dirty="0" err="1" smtClean="0"/>
              <a:t>Aktiboen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errotazioa</a:t>
            </a:r>
            <a:r>
              <a:rPr lang="es-ES" sz="1600" i="1" dirty="0" smtClean="0"/>
              <a:t> (</a:t>
            </a:r>
            <a:r>
              <a:rPr lang="es-ES" sz="1600" i="1" dirty="0" err="1" smtClean="0"/>
              <a:t>Salmentak</a:t>
            </a:r>
            <a:r>
              <a:rPr lang="es-ES" sz="1600" i="1" dirty="0" smtClean="0"/>
              <a:t> / </a:t>
            </a:r>
            <a:r>
              <a:rPr lang="es-ES" sz="1600" i="1" dirty="0" err="1" smtClean="0"/>
              <a:t>Aktibo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totala</a:t>
            </a:r>
            <a:r>
              <a:rPr lang="es-ES" sz="1600" i="1" dirty="0" smtClean="0"/>
              <a:t>)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Ratioa</a:t>
            </a:r>
            <a:r>
              <a:rPr lang="es-ES" sz="1600" dirty="0" smtClean="0"/>
              <a:t> </a:t>
            </a:r>
            <a:r>
              <a:rPr lang="es-ES" sz="1600" dirty="0" err="1" smtClean="0"/>
              <a:t>zenbat</a:t>
            </a:r>
            <a:r>
              <a:rPr lang="es-ES" sz="1600" dirty="0" smtClean="0"/>
              <a:t> eta </a:t>
            </a:r>
            <a:r>
              <a:rPr lang="es-ES" sz="1600" dirty="0" err="1" smtClean="0"/>
              <a:t>handiago</a:t>
            </a:r>
            <a:r>
              <a:rPr lang="es-ES" sz="1600" dirty="0" smtClean="0"/>
              <a:t> izan </a:t>
            </a:r>
            <a:r>
              <a:rPr lang="es-ES" sz="1600" dirty="0" err="1" smtClean="0"/>
              <a:t>gure</a:t>
            </a:r>
            <a:r>
              <a:rPr lang="es-ES" sz="1600" dirty="0" smtClean="0"/>
              <a:t> </a:t>
            </a:r>
            <a:r>
              <a:rPr lang="es-ES" sz="1600" dirty="0" err="1" smtClean="0"/>
              <a:t>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orduan</a:t>
            </a:r>
            <a:r>
              <a:rPr lang="es-ES" sz="1600" dirty="0" smtClean="0"/>
              <a:t> eta </a:t>
            </a:r>
            <a:r>
              <a:rPr lang="es-ES" sz="1600" dirty="0" err="1" smtClean="0"/>
              <a:t>eraginkorragoa</a:t>
            </a:r>
            <a:r>
              <a:rPr lang="es-ES" sz="1600" dirty="0" smtClean="0"/>
              <a:t> </a:t>
            </a:r>
            <a:r>
              <a:rPr lang="es-ES" sz="1600" dirty="0" err="1" smtClean="0"/>
              <a:t>izango</a:t>
            </a:r>
            <a:r>
              <a:rPr lang="es-ES" sz="1600" dirty="0" smtClean="0"/>
              <a:t> da, </a:t>
            </a:r>
            <a:r>
              <a:rPr lang="es-ES" sz="1600" dirty="0" err="1" smtClean="0"/>
              <a:t>aktiboko</a:t>
            </a:r>
            <a:r>
              <a:rPr lang="es-ES" sz="1600" dirty="0" smtClean="0"/>
              <a:t> </a:t>
            </a:r>
            <a:r>
              <a:rPr lang="es-ES" sz="1600" dirty="0" err="1" smtClean="0"/>
              <a:t>zenbateko</a:t>
            </a:r>
            <a:r>
              <a:rPr lang="es-ES" sz="1600" dirty="0" smtClean="0"/>
              <a:t> </a:t>
            </a:r>
            <a:r>
              <a:rPr lang="es-ES" sz="1600" dirty="0" err="1" smtClean="0"/>
              <a:t>jakin</a:t>
            </a:r>
            <a:r>
              <a:rPr lang="es-ES" sz="1600" dirty="0" smtClean="0"/>
              <a:t> </a:t>
            </a:r>
            <a:r>
              <a:rPr lang="es-ES" sz="1600" dirty="0" err="1" smtClean="0"/>
              <a:t>batekin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salmenta</a:t>
            </a:r>
            <a:r>
              <a:rPr lang="es-ES" sz="1600" dirty="0" smtClean="0"/>
              <a:t> </a:t>
            </a:r>
            <a:r>
              <a:rPr lang="es-ES" sz="1600" dirty="0" err="1" smtClean="0"/>
              <a:t>gehiago</a:t>
            </a:r>
            <a:r>
              <a:rPr lang="es-ES" sz="1600" dirty="0" smtClean="0"/>
              <a:t> </a:t>
            </a:r>
            <a:r>
              <a:rPr lang="es-ES" sz="1600" dirty="0" err="1" smtClean="0"/>
              <a:t>lortzen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dituelako</a:t>
            </a:r>
            <a:r>
              <a:rPr lang="es-ES" sz="1600" dirty="0" smtClean="0"/>
              <a:t>, </a:t>
            </a:r>
            <a:r>
              <a:rPr lang="es-ES" sz="1600" dirty="0" err="1" smtClean="0"/>
              <a:t>hau</a:t>
            </a:r>
            <a:r>
              <a:rPr lang="es-ES" sz="1600" dirty="0" smtClean="0"/>
              <a:t> da, </a:t>
            </a:r>
            <a:r>
              <a:rPr lang="es-ES" sz="1600" dirty="0" err="1" smtClean="0"/>
              <a:t>bere</a:t>
            </a:r>
            <a:r>
              <a:rPr lang="es-ES" sz="1600" dirty="0" smtClean="0"/>
              <a:t> </a:t>
            </a:r>
            <a:r>
              <a:rPr lang="es-ES" sz="1600" dirty="0" err="1" smtClean="0"/>
              <a:t>inbertsioetatik</a:t>
            </a:r>
            <a:r>
              <a:rPr lang="es-ES" sz="1600" dirty="0" smtClean="0"/>
              <a:t> </a:t>
            </a:r>
            <a:r>
              <a:rPr lang="es-ES" sz="1600" dirty="0" err="1" smtClean="0"/>
              <a:t>errendimendu</a:t>
            </a:r>
            <a:r>
              <a:rPr lang="es-ES" sz="1600" dirty="0" smtClean="0"/>
              <a:t> </a:t>
            </a:r>
            <a:r>
              <a:rPr lang="es-ES" sz="1600" dirty="0" err="1" smtClean="0"/>
              <a:t>handiagoa</a:t>
            </a:r>
            <a:r>
              <a:rPr lang="es-ES" sz="1600" dirty="0" smtClean="0"/>
              <a:t> </a:t>
            </a:r>
            <a:r>
              <a:rPr lang="es-ES" sz="1600" dirty="0" err="1" smtClean="0"/>
              <a:t>lortzen</a:t>
            </a:r>
            <a:r>
              <a:rPr lang="es-ES" sz="1600" dirty="0" smtClean="0"/>
              <a:t> </a:t>
            </a:r>
            <a:r>
              <a:rPr lang="es-ES" sz="1600" dirty="0" err="1" smtClean="0"/>
              <a:t>ari</a:t>
            </a:r>
            <a:r>
              <a:rPr lang="es-ES" sz="1600" dirty="0" smtClean="0"/>
              <a:t> da. 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Adibidez</a:t>
            </a:r>
            <a:r>
              <a:rPr lang="es-ES" sz="1600" dirty="0" smtClean="0"/>
              <a:t>: </a:t>
            </a:r>
            <a:r>
              <a:rPr lang="es-ES" sz="1600" i="1" dirty="0" err="1" smtClean="0"/>
              <a:t>Aktiboen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errotazioa</a:t>
            </a:r>
            <a:r>
              <a:rPr lang="es-ES" sz="1600" i="1" dirty="0" smtClean="0"/>
              <a:t> = 3.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Salmentak</a:t>
            </a:r>
            <a:r>
              <a:rPr lang="es-ES" sz="1600" dirty="0" smtClean="0"/>
              <a:t> </a:t>
            </a:r>
            <a:r>
              <a:rPr lang="es-ES" sz="1600" dirty="0" err="1" smtClean="0"/>
              <a:t>aktiboen</a:t>
            </a:r>
            <a:r>
              <a:rPr lang="es-ES" sz="1600" dirty="0" smtClean="0"/>
              <a:t> </a:t>
            </a:r>
            <a:r>
              <a:rPr lang="es-ES" sz="1600" dirty="0" err="1" smtClean="0"/>
              <a:t>balioa</a:t>
            </a:r>
            <a:r>
              <a:rPr lang="es-ES" sz="1600" dirty="0" smtClean="0"/>
              <a:t> </a:t>
            </a:r>
            <a:r>
              <a:rPr lang="es-ES" sz="1600" dirty="0" err="1" smtClean="0"/>
              <a:t>baino</a:t>
            </a:r>
            <a:r>
              <a:rPr lang="es-ES" sz="1600" dirty="0" smtClean="0"/>
              <a:t> 3 </a:t>
            </a:r>
            <a:r>
              <a:rPr lang="es-ES" sz="1600" dirty="0" err="1" smtClean="0"/>
              <a:t>bider</a:t>
            </a:r>
            <a:r>
              <a:rPr lang="es-ES" sz="1600" dirty="0" smtClean="0"/>
              <a:t> </a:t>
            </a:r>
            <a:r>
              <a:rPr lang="es-ES" sz="1600" dirty="0" err="1" smtClean="0"/>
              <a:t>handiagoak</a:t>
            </a:r>
            <a:r>
              <a:rPr lang="es-ES" sz="1600" dirty="0" smtClean="0"/>
              <a:t> </a:t>
            </a:r>
            <a:r>
              <a:rPr lang="es-ES" sz="1600" dirty="0" err="1" smtClean="0"/>
              <a:t>dira</a:t>
            </a:r>
            <a:r>
              <a:rPr lang="es-ES" sz="1600" dirty="0" smtClean="0"/>
              <a:t>, </a:t>
            </a:r>
            <a:r>
              <a:rPr lang="es-ES" sz="1600" dirty="0" err="1" smtClean="0"/>
              <a:t>hau</a:t>
            </a:r>
            <a:r>
              <a:rPr lang="es-ES" sz="1600" dirty="0" smtClean="0"/>
              <a:t> da, </a:t>
            </a:r>
            <a:r>
              <a:rPr lang="es-ES" sz="1600" dirty="0" err="1" smtClean="0"/>
              <a:t>salmenta</a:t>
            </a:r>
            <a:r>
              <a:rPr lang="es-ES" sz="1600" dirty="0" smtClean="0"/>
              <a:t> </a:t>
            </a:r>
            <a:r>
              <a:rPr lang="es-ES" sz="1600" dirty="0" err="1" smtClean="0"/>
              <a:t>horiek</a:t>
            </a:r>
            <a:r>
              <a:rPr lang="es-ES" sz="1600" dirty="0" smtClean="0"/>
              <a:t> </a:t>
            </a:r>
            <a:r>
              <a:rPr lang="es-ES" sz="1600" dirty="0" err="1" smtClean="0"/>
              <a:t>lortzeko</a:t>
            </a:r>
            <a:r>
              <a:rPr lang="es-ES" sz="1600" dirty="0" smtClean="0"/>
              <a:t>, </a:t>
            </a:r>
            <a:r>
              <a:rPr lang="es-ES" sz="1600" dirty="0" err="1" smtClean="0"/>
              <a:t>urtean</a:t>
            </a:r>
            <a:r>
              <a:rPr lang="es-ES" sz="1600" dirty="0" smtClean="0"/>
              <a:t>, </a:t>
            </a:r>
            <a:r>
              <a:rPr lang="es-ES" sz="1600" dirty="0" err="1" smtClean="0"/>
              <a:t>aktiboa</a:t>
            </a:r>
            <a:r>
              <a:rPr lang="es-ES" sz="1600" dirty="0" smtClean="0"/>
              <a:t> 3 </a:t>
            </a:r>
            <a:r>
              <a:rPr lang="es-ES" sz="1600" dirty="0" err="1" smtClean="0"/>
              <a:t>aldiz</a:t>
            </a:r>
            <a:r>
              <a:rPr lang="es-ES" sz="1600" dirty="0" smtClean="0"/>
              <a:t> </a:t>
            </a:r>
            <a:r>
              <a:rPr lang="es-ES" sz="1600" dirty="0" err="1" smtClean="0"/>
              <a:t>berritu</a:t>
            </a:r>
            <a:r>
              <a:rPr lang="es-ES" sz="1600" dirty="0" smtClean="0"/>
              <a:t> dela. 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Aktiboen</a:t>
            </a:r>
            <a:r>
              <a:rPr lang="es-ES" sz="1600" dirty="0" smtClean="0"/>
              <a:t> </a:t>
            </a:r>
            <a:r>
              <a:rPr lang="es-ES" sz="1600" dirty="0" err="1" smtClean="0"/>
              <a:t>errotazioa</a:t>
            </a:r>
            <a:r>
              <a:rPr lang="es-ES" sz="1600" dirty="0" smtClean="0"/>
              <a:t> </a:t>
            </a:r>
            <a:r>
              <a:rPr lang="es-ES" sz="1600" dirty="0" err="1" smtClean="0"/>
              <a:t>hori</a:t>
            </a:r>
            <a:r>
              <a:rPr lang="es-ES" sz="1600" dirty="0" smtClean="0"/>
              <a:t> </a:t>
            </a:r>
            <a:r>
              <a:rPr lang="es-ES" sz="1600" dirty="0" err="1" smtClean="0"/>
              <a:t>bi</a:t>
            </a:r>
            <a:r>
              <a:rPr lang="es-ES" sz="1600" dirty="0" smtClean="0"/>
              <a:t> </a:t>
            </a:r>
            <a:r>
              <a:rPr lang="es-ES" sz="1600" dirty="0" err="1" smtClean="0"/>
              <a:t>faktoreen</a:t>
            </a:r>
            <a:r>
              <a:rPr lang="es-ES" sz="1600" dirty="0" smtClean="0"/>
              <a:t> </a:t>
            </a:r>
            <a:r>
              <a:rPr lang="es-ES" sz="1600" dirty="0" err="1" smtClean="0"/>
              <a:t>menpe</a:t>
            </a:r>
            <a:r>
              <a:rPr lang="es-ES" sz="1600" dirty="0" smtClean="0"/>
              <a:t> </a:t>
            </a:r>
            <a:r>
              <a:rPr lang="es-ES" sz="1600" dirty="0" err="1" smtClean="0"/>
              <a:t>dago</a:t>
            </a:r>
            <a:r>
              <a:rPr lang="es-ES" sz="1600" dirty="0" smtClean="0"/>
              <a:t> </a:t>
            </a:r>
            <a:r>
              <a:rPr lang="es-ES" sz="1600" dirty="0" err="1" smtClean="0"/>
              <a:t>batik</a:t>
            </a:r>
            <a:r>
              <a:rPr lang="es-ES" sz="1600" dirty="0" smtClean="0"/>
              <a:t> </a:t>
            </a:r>
            <a:r>
              <a:rPr lang="es-ES" sz="1600" dirty="0" err="1" smtClean="0"/>
              <a:t>bat</a:t>
            </a:r>
            <a:r>
              <a:rPr lang="es-ES" sz="1600" dirty="0" smtClean="0"/>
              <a:t>: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>
              <a:ea typeface="Calibri" pitchFamily="34" charset="0"/>
              <a:cs typeface="Times New Roman" pitchFamily="18" charset="0"/>
            </a:endParaRP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Enpresak</a:t>
            </a:r>
            <a:r>
              <a:rPr lang="es-ES" sz="1600" dirty="0" smtClean="0"/>
              <a:t> </a:t>
            </a:r>
            <a:r>
              <a:rPr lang="es-ES" sz="1600" dirty="0" err="1" smtClean="0"/>
              <a:t>bere</a:t>
            </a:r>
            <a:r>
              <a:rPr lang="es-ES" sz="1600" dirty="0" smtClean="0"/>
              <a:t> </a:t>
            </a:r>
            <a:r>
              <a:rPr lang="es-ES" sz="1600" dirty="0" err="1" smtClean="0"/>
              <a:t>aktiboa</a:t>
            </a:r>
            <a:r>
              <a:rPr lang="es-ES" sz="1600" dirty="0" smtClean="0"/>
              <a:t> </a:t>
            </a:r>
            <a:r>
              <a:rPr lang="es-ES" sz="1600" dirty="0" err="1" smtClean="0"/>
              <a:t>nolako</a:t>
            </a:r>
            <a:r>
              <a:rPr lang="es-ES" sz="1600" dirty="0" smtClean="0"/>
              <a:t> </a:t>
            </a:r>
            <a:r>
              <a:rPr lang="es-ES" sz="1600" dirty="0" err="1" smtClean="0"/>
              <a:t>eraginkortasunez</a:t>
            </a:r>
            <a:r>
              <a:rPr lang="es-ES" sz="1600" dirty="0" smtClean="0"/>
              <a:t> </a:t>
            </a:r>
            <a:r>
              <a:rPr lang="es-ES" sz="1600" dirty="0" err="1" smtClean="0"/>
              <a:t>erabiltzen</a:t>
            </a:r>
            <a:r>
              <a:rPr lang="es-ES" sz="1600" dirty="0" smtClean="0"/>
              <a:t> </a:t>
            </a:r>
            <a:r>
              <a:rPr lang="es-ES" sz="1600" dirty="0" err="1" smtClean="0"/>
              <a:t>duen</a:t>
            </a:r>
            <a:r>
              <a:rPr lang="es-ES" sz="1600" dirty="0" smtClean="0"/>
              <a:t>: </a:t>
            </a:r>
            <a:r>
              <a:rPr lang="es-ES" sz="1600" dirty="0" err="1" smtClean="0"/>
              <a:t>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bat</a:t>
            </a:r>
            <a:r>
              <a:rPr lang="es-ES" sz="1600" dirty="0" smtClean="0"/>
              <a:t> </a:t>
            </a:r>
            <a:r>
              <a:rPr lang="es-ES" sz="1600" dirty="0" err="1" smtClean="0"/>
              <a:t>beste</a:t>
            </a:r>
            <a:r>
              <a:rPr lang="es-ES" sz="1600" dirty="0" smtClean="0"/>
              <a:t> </a:t>
            </a:r>
            <a:r>
              <a:rPr lang="es-ES" sz="1600" dirty="0" err="1" smtClean="0"/>
              <a:t>bat</a:t>
            </a:r>
            <a:r>
              <a:rPr lang="es-ES" sz="1600" dirty="0" smtClean="0"/>
              <a:t> </a:t>
            </a:r>
            <a:r>
              <a:rPr lang="es-ES" sz="1600" dirty="0" err="1" smtClean="0"/>
              <a:t>baino</a:t>
            </a:r>
            <a:r>
              <a:rPr lang="es-ES" sz="1600" dirty="0" smtClean="0"/>
              <a:t> </a:t>
            </a:r>
            <a:r>
              <a:rPr lang="es-ES" sz="1600" dirty="0" err="1" smtClean="0"/>
              <a:t>eraginkorragoa</a:t>
            </a:r>
            <a:r>
              <a:rPr lang="es-ES" sz="1600" dirty="0" smtClean="0"/>
              <a:t> </a:t>
            </a:r>
            <a:r>
              <a:rPr lang="es-ES" sz="1600" dirty="0" err="1" smtClean="0"/>
              <a:t>izango</a:t>
            </a:r>
            <a:r>
              <a:rPr lang="es-ES" sz="1600" dirty="0" smtClean="0"/>
              <a:t> da </a:t>
            </a:r>
            <a:r>
              <a:rPr lang="es-ES" sz="1600" dirty="0" err="1" smtClean="0"/>
              <a:t>inbertsio</a:t>
            </a:r>
            <a:r>
              <a:rPr lang="es-ES" sz="1600" dirty="0" smtClean="0"/>
              <a:t> </a:t>
            </a:r>
            <a:r>
              <a:rPr lang="es-ES" sz="1600" dirty="0" err="1" smtClean="0"/>
              <a:t>baterako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salmenta</a:t>
            </a:r>
            <a:r>
              <a:rPr lang="es-ES" sz="1600" dirty="0" smtClean="0"/>
              <a:t> </a:t>
            </a:r>
            <a:r>
              <a:rPr lang="es-ES" sz="1600" dirty="0" err="1" smtClean="0"/>
              <a:t>bolumen</a:t>
            </a:r>
            <a:r>
              <a:rPr lang="es-ES" sz="1600" dirty="0" smtClean="0"/>
              <a:t> </a:t>
            </a:r>
            <a:r>
              <a:rPr lang="es-ES" sz="1600" dirty="0" err="1" smtClean="0"/>
              <a:t>handiagoa</a:t>
            </a:r>
            <a:r>
              <a:rPr lang="es-ES" sz="1600" dirty="0" smtClean="0"/>
              <a:t> </a:t>
            </a:r>
            <a:r>
              <a:rPr lang="es-ES" sz="1600" dirty="0" err="1" smtClean="0"/>
              <a:t>lortzen</a:t>
            </a:r>
            <a:r>
              <a:rPr lang="es-ES" sz="1600" dirty="0" smtClean="0"/>
              <a:t> </a:t>
            </a:r>
            <a:r>
              <a:rPr lang="es-ES" sz="1600" dirty="0" err="1" smtClean="0"/>
              <a:t>badu</a:t>
            </a:r>
            <a:r>
              <a:rPr lang="es-ES" sz="1600" dirty="0" smtClean="0"/>
              <a:t>.</a:t>
            </a:r>
          </a:p>
          <a:p>
            <a:pPr marL="906463" lvl="2" indent="-449263">
              <a:buFont typeface="Wingdings" pitchFamily="2" charset="2"/>
              <a:buChar char="ü"/>
            </a:pPr>
            <a:endParaRPr lang="es-ES" sz="1600" dirty="0" smtClean="0"/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zein</a:t>
            </a:r>
            <a:r>
              <a:rPr lang="es-ES" sz="1600" dirty="0" smtClean="0"/>
              <a:t> </a:t>
            </a:r>
            <a:r>
              <a:rPr lang="es-ES" sz="1600" dirty="0" err="1" smtClean="0"/>
              <a:t>jarduera</a:t>
            </a:r>
            <a:r>
              <a:rPr lang="es-ES" sz="1600" dirty="0" smtClean="0"/>
              <a:t> </a:t>
            </a:r>
            <a:r>
              <a:rPr lang="es-ES" sz="1600" dirty="0" err="1" smtClean="0"/>
              <a:t>sektoretan</a:t>
            </a:r>
            <a:r>
              <a:rPr lang="es-ES" sz="1600" dirty="0" smtClean="0"/>
              <a:t> </a:t>
            </a:r>
            <a:r>
              <a:rPr lang="es-ES" sz="1600" dirty="0" err="1" smtClean="0"/>
              <a:t>dagoen</a:t>
            </a:r>
            <a:r>
              <a:rPr lang="es-ES" sz="1600" dirty="0" smtClean="0"/>
              <a:t>: </a:t>
            </a:r>
            <a:r>
              <a:rPr lang="es-ES" sz="1600" dirty="0" err="1" smtClean="0"/>
              <a:t>errotazioa</a:t>
            </a:r>
            <a:r>
              <a:rPr lang="es-ES" sz="1600" dirty="0" smtClean="0"/>
              <a:t>, </a:t>
            </a:r>
            <a:r>
              <a:rPr lang="es-ES" sz="1600" dirty="0" err="1" smtClean="0"/>
              <a:t>neurri</a:t>
            </a:r>
            <a:r>
              <a:rPr lang="es-ES" sz="1600" dirty="0" smtClean="0"/>
              <a:t> </a:t>
            </a:r>
            <a:r>
              <a:rPr lang="es-ES" sz="1600" dirty="0" err="1" smtClean="0"/>
              <a:t>handi</a:t>
            </a:r>
            <a:r>
              <a:rPr lang="es-ES" sz="1600" dirty="0" smtClean="0"/>
              <a:t> batean, </a:t>
            </a:r>
            <a:r>
              <a:rPr lang="es-ES" sz="1600" dirty="0" err="1" smtClean="0"/>
              <a:t>jarduera</a:t>
            </a:r>
            <a:r>
              <a:rPr lang="es-ES" sz="1600" dirty="0" smtClean="0"/>
              <a:t> </a:t>
            </a:r>
            <a:r>
              <a:rPr lang="es-ES" sz="1600" dirty="0" err="1" smtClean="0"/>
              <a:t>sektorearen</a:t>
            </a:r>
            <a:r>
              <a:rPr lang="es-ES" sz="1600" dirty="0" smtClean="0"/>
              <a:t> </a:t>
            </a:r>
            <a:r>
              <a:rPr lang="es-ES" sz="1600" dirty="0" err="1" smtClean="0"/>
              <a:t>araberakoa</a:t>
            </a:r>
            <a:r>
              <a:rPr lang="es-ES" sz="1600" dirty="0" smtClean="0"/>
              <a:t> </a:t>
            </a:r>
            <a:r>
              <a:rPr lang="es-ES" sz="1600" dirty="0" err="1" smtClean="0"/>
              <a:t>izaten</a:t>
            </a:r>
            <a:r>
              <a:rPr lang="es-ES" sz="1600" dirty="0" smtClean="0"/>
              <a:t> da. </a:t>
            </a:r>
            <a:r>
              <a:rPr lang="es-ES" sz="1600" dirty="0" err="1" smtClean="0"/>
              <a:t>Horrela</a:t>
            </a:r>
            <a:r>
              <a:rPr lang="es-ES" sz="1600" dirty="0" smtClean="0"/>
              <a:t>,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, </a:t>
            </a:r>
            <a:r>
              <a:rPr lang="es-ES" sz="1600" dirty="0" err="1" smtClean="0"/>
              <a:t>itsasontziak</a:t>
            </a:r>
            <a:r>
              <a:rPr lang="es-ES" sz="1600" dirty="0" smtClean="0"/>
              <a:t> </a:t>
            </a:r>
            <a:r>
              <a:rPr lang="es-ES" sz="1600" dirty="0" err="1" smtClean="0"/>
              <a:t>egiten</a:t>
            </a:r>
            <a:r>
              <a:rPr lang="es-ES" sz="1600" dirty="0" smtClean="0"/>
              <a:t> </a:t>
            </a:r>
            <a:r>
              <a:rPr lang="es-ES" sz="1600" dirty="0" err="1" smtClean="0"/>
              <a:t>dituen</a:t>
            </a:r>
            <a:r>
              <a:rPr lang="es-ES" sz="1600" dirty="0" smtClean="0"/>
              <a:t> </a:t>
            </a:r>
            <a:r>
              <a:rPr lang="es-ES" sz="1600" dirty="0" err="1" smtClean="0"/>
              <a:t>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batek</a:t>
            </a:r>
            <a:r>
              <a:rPr lang="es-ES" sz="1600" dirty="0" smtClean="0"/>
              <a:t> </a:t>
            </a:r>
            <a:r>
              <a:rPr lang="es-ES" sz="1600" dirty="0" err="1" smtClean="0"/>
              <a:t>inbertsio</a:t>
            </a:r>
            <a:r>
              <a:rPr lang="es-ES" sz="1600" dirty="0" smtClean="0"/>
              <a:t> </a:t>
            </a:r>
            <a:r>
              <a:rPr lang="es-ES" sz="1600" dirty="0" err="1" smtClean="0"/>
              <a:t>handiagoa</a:t>
            </a:r>
            <a:r>
              <a:rPr lang="es-ES" sz="1600" dirty="0" smtClean="0"/>
              <a:t> </a:t>
            </a:r>
            <a:r>
              <a:rPr lang="es-ES" sz="1600" dirty="0" err="1" smtClean="0"/>
              <a:t>beharko</a:t>
            </a:r>
            <a:r>
              <a:rPr lang="es-ES" sz="1600" dirty="0" smtClean="0"/>
              <a:t> du </a:t>
            </a:r>
            <a:r>
              <a:rPr lang="es-ES" sz="1600" dirty="0" err="1" smtClean="0"/>
              <a:t>janari</a:t>
            </a:r>
            <a:r>
              <a:rPr lang="es-ES" sz="1600" dirty="0" smtClean="0"/>
              <a:t> </a:t>
            </a:r>
            <a:r>
              <a:rPr lang="es-ES" sz="1600" dirty="0" err="1" smtClean="0"/>
              <a:t>azkarreko</a:t>
            </a:r>
            <a:r>
              <a:rPr lang="es-ES" sz="1600" dirty="0" smtClean="0"/>
              <a:t> </a:t>
            </a:r>
            <a:r>
              <a:rPr lang="es-ES" sz="1600" dirty="0" err="1" smtClean="0"/>
              <a:t>jatetxe</a:t>
            </a:r>
            <a:r>
              <a:rPr lang="es-ES" sz="1600" dirty="0" smtClean="0"/>
              <a:t> </a:t>
            </a:r>
            <a:r>
              <a:rPr lang="es-ES" sz="1600" dirty="0" err="1" smtClean="0"/>
              <a:t>batek</a:t>
            </a:r>
            <a:r>
              <a:rPr lang="es-ES" sz="1600" dirty="0" smtClean="0"/>
              <a:t> </a:t>
            </a:r>
            <a:r>
              <a:rPr lang="es-ES" sz="1600" dirty="0" err="1" smtClean="0"/>
              <a:t>baino</a:t>
            </a:r>
            <a:r>
              <a:rPr lang="es-E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500430" y="1071546"/>
            <a:ext cx="600079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13360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IZAE	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Errentagarritasun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ekonomikoa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=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Symbol" pitchFamily="18" charset="2"/>
                <a:cs typeface="Times New Roman"/>
              </a:rPr>
              <a:t>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x 100 x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———————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                              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Aktibo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totala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30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/>
            <a:r>
              <a:rPr lang="en-US" sz="1600" b="1" i="1" dirty="0" err="1" smtClean="0"/>
              <a:t>Errentagarritasun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ekonomikoa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i="1" dirty="0" err="1" smtClean="0"/>
              <a:t>Aktiboen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errotazioa</a:t>
            </a:r>
            <a:r>
              <a:rPr lang="es-ES" sz="1600" i="1" dirty="0" smtClean="0"/>
              <a:t> (</a:t>
            </a:r>
            <a:r>
              <a:rPr lang="es-ES" sz="1600" i="1" dirty="0" err="1" smtClean="0"/>
              <a:t>Salmentak</a:t>
            </a:r>
            <a:r>
              <a:rPr lang="es-ES" sz="1600" i="1" dirty="0" smtClean="0"/>
              <a:t> / </a:t>
            </a:r>
            <a:r>
              <a:rPr lang="es-ES" sz="1600" i="1" dirty="0" err="1" smtClean="0"/>
              <a:t>Aktibo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totala</a:t>
            </a:r>
            <a:r>
              <a:rPr lang="es-ES" sz="1600" i="1" dirty="0" smtClean="0"/>
              <a:t>)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Salmenten</a:t>
            </a:r>
            <a:r>
              <a:rPr lang="es-ES" sz="1600" dirty="0" smtClean="0"/>
              <a:t> </a:t>
            </a:r>
            <a:r>
              <a:rPr lang="es-ES" sz="1600" dirty="0" err="1" smtClean="0"/>
              <a:t>gaineko</a:t>
            </a:r>
            <a:r>
              <a:rPr lang="es-ES" sz="1600" dirty="0" smtClean="0"/>
              <a:t> </a:t>
            </a:r>
            <a:r>
              <a:rPr lang="es-ES" sz="1600" dirty="0" err="1" smtClean="0"/>
              <a:t>marjina</a:t>
            </a:r>
            <a:r>
              <a:rPr lang="es-ES" sz="1600" dirty="0" smtClean="0"/>
              <a:t> eta </a:t>
            </a:r>
            <a:r>
              <a:rPr lang="es-ES" sz="1600" dirty="0" err="1" smtClean="0"/>
              <a:t>aktiboen</a:t>
            </a:r>
            <a:r>
              <a:rPr lang="es-ES" sz="1600" dirty="0" smtClean="0"/>
              <a:t> </a:t>
            </a:r>
            <a:r>
              <a:rPr lang="es-ES" sz="1600" dirty="0" err="1" smtClean="0"/>
              <a:t>errotazioaren</a:t>
            </a:r>
            <a:r>
              <a:rPr lang="es-ES" sz="1600" dirty="0" smtClean="0"/>
              <a:t> </a:t>
            </a:r>
            <a:r>
              <a:rPr lang="es-ES" sz="1600" dirty="0" err="1" smtClean="0"/>
              <a:t>konbinazio</a:t>
            </a:r>
            <a:r>
              <a:rPr lang="es-ES" sz="1600" dirty="0" smtClean="0"/>
              <a:t> </a:t>
            </a:r>
            <a:r>
              <a:rPr lang="es-ES" sz="1600" dirty="0" err="1" smtClean="0"/>
              <a:t>desberdinak</a:t>
            </a:r>
            <a:r>
              <a:rPr lang="es-ES" sz="1600" dirty="0" smtClean="0"/>
              <a:t> </a:t>
            </a:r>
            <a:r>
              <a:rPr lang="es-ES" sz="1600" dirty="0" err="1" smtClean="0"/>
              <a:t>eginez</a:t>
            </a:r>
            <a:r>
              <a:rPr lang="es-ES" sz="1600" dirty="0" smtClean="0"/>
              <a:t> </a:t>
            </a:r>
            <a:r>
              <a:rPr lang="es-ES" sz="1600" dirty="0" err="1" smtClean="0"/>
              <a:t>errentagarritasun</a:t>
            </a:r>
            <a:r>
              <a:rPr lang="es-ES" sz="1600" dirty="0" smtClean="0"/>
              <a:t> </a:t>
            </a:r>
            <a:r>
              <a:rPr lang="es-ES" sz="1600" dirty="0" err="1" smtClean="0"/>
              <a:t>ekonomiko</a:t>
            </a:r>
            <a:r>
              <a:rPr lang="es-ES" sz="1600" dirty="0" smtClean="0"/>
              <a:t> </a:t>
            </a:r>
            <a:r>
              <a:rPr lang="es-ES" sz="1600" dirty="0" err="1" smtClean="0"/>
              <a:t>berdina</a:t>
            </a:r>
            <a:r>
              <a:rPr lang="es-ES" sz="1600" dirty="0" smtClean="0"/>
              <a:t> </a:t>
            </a:r>
            <a:r>
              <a:rPr lang="es-ES" sz="1600" dirty="0" err="1" smtClean="0"/>
              <a:t>atera</a:t>
            </a:r>
            <a:r>
              <a:rPr lang="es-ES" sz="1600" dirty="0" smtClean="0"/>
              <a:t> </a:t>
            </a:r>
            <a:r>
              <a:rPr lang="es-ES" sz="1600" dirty="0" err="1" smtClean="0"/>
              <a:t>daiteke</a:t>
            </a:r>
            <a:r>
              <a:rPr lang="es-ES" sz="1600" dirty="0" smtClean="0"/>
              <a:t>,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: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smtClean="0"/>
              <a:t>“A” : </a:t>
            </a:r>
            <a:r>
              <a:rPr lang="es-ES" sz="1600" dirty="0" err="1" smtClean="0"/>
              <a:t>halako</a:t>
            </a:r>
            <a:r>
              <a:rPr lang="es-ES" sz="1600" dirty="0" smtClean="0"/>
              <a:t> </a:t>
            </a:r>
            <a:r>
              <a:rPr lang="es-ES" sz="1600" dirty="0" err="1" smtClean="0"/>
              <a:t>enpresatan</a:t>
            </a:r>
            <a:r>
              <a:rPr lang="es-ES" sz="1600" dirty="0" smtClean="0"/>
              <a:t> </a:t>
            </a:r>
            <a:r>
              <a:rPr lang="es-ES" sz="1600" dirty="0" err="1" smtClean="0"/>
              <a:t>errentagarritasuna</a:t>
            </a:r>
            <a:r>
              <a:rPr lang="es-ES" sz="1600" dirty="0" smtClean="0"/>
              <a:t> </a:t>
            </a:r>
            <a:r>
              <a:rPr lang="es-ES" sz="1600" dirty="0" err="1" smtClean="0"/>
              <a:t>salmenta</a:t>
            </a:r>
            <a:r>
              <a:rPr lang="es-ES" sz="1600" dirty="0" smtClean="0"/>
              <a:t> </a:t>
            </a:r>
            <a:r>
              <a:rPr lang="es-ES" sz="1600" dirty="0" err="1" smtClean="0"/>
              <a:t>bolumen</a:t>
            </a:r>
            <a:r>
              <a:rPr lang="es-ES" sz="1600" dirty="0" smtClean="0"/>
              <a:t> </a:t>
            </a:r>
            <a:r>
              <a:rPr lang="es-ES" sz="1600" dirty="0" err="1" smtClean="0"/>
              <a:t>handiaren</a:t>
            </a:r>
            <a:r>
              <a:rPr lang="es-ES" sz="1600" dirty="0" smtClean="0"/>
              <a:t> </a:t>
            </a:r>
            <a:r>
              <a:rPr lang="es-ES" sz="1600" dirty="0" err="1" smtClean="0"/>
              <a:t>bidez</a:t>
            </a:r>
            <a:r>
              <a:rPr lang="es-ES" sz="1600" dirty="0" smtClean="0"/>
              <a:t> </a:t>
            </a:r>
            <a:r>
              <a:rPr lang="es-ES" sz="1600" dirty="0" err="1" smtClean="0"/>
              <a:t>lortzen</a:t>
            </a:r>
            <a:r>
              <a:rPr lang="es-ES" sz="1600" dirty="0" smtClean="0"/>
              <a:t> da, </a:t>
            </a:r>
            <a:r>
              <a:rPr lang="es-ES" sz="1600" dirty="0" err="1" smtClean="0"/>
              <a:t>horrek</a:t>
            </a:r>
            <a:r>
              <a:rPr lang="es-ES" sz="1600" dirty="0" smtClean="0"/>
              <a:t> </a:t>
            </a:r>
            <a:r>
              <a:rPr lang="es-ES" sz="1600" dirty="0" err="1" smtClean="0"/>
              <a:t>aktiboen</a:t>
            </a:r>
            <a:r>
              <a:rPr lang="es-ES" sz="1600" dirty="0" smtClean="0"/>
              <a:t> </a:t>
            </a:r>
            <a:r>
              <a:rPr lang="es-ES" sz="1600" dirty="0" err="1" smtClean="0"/>
              <a:t>errotazio</a:t>
            </a:r>
            <a:r>
              <a:rPr lang="es-ES" sz="1600" dirty="0" smtClean="0"/>
              <a:t> </a:t>
            </a:r>
            <a:r>
              <a:rPr lang="es-ES" sz="1600" dirty="0" err="1" smtClean="0"/>
              <a:t>handia</a:t>
            </a:r>
            <a:r>
              <a:rPr lang="es-ES" sz="1600" dirty="0" smtClean="0"/>
              <a:t> </a:t>
            </a:r>
            <a:r>
              <a:rPr lang="es-ES" sz="1600" dirty="0" err="1" smtClean="0"/>
              <a:t>lortzeko</a:t>
            </a:r>
            <a:r>
              <a:rPr lang="es-ES" sz="1600" dirty="0" smtClean="0"/>
              <a:t> </a:t>
            </a:r>
            <a:r>
              <a:rPr lang="es-ES" sz="1600" dirty="0" err="1" smtClean="0"/>
              <a:t>aukera</a:t>
            </a:r>
            <a:r>
              <a:rPr lang="es-ES" sz="1600" dirty="0" smtClean="0"/>
              <a:t> </a:t>
            </a:r>
            <a:r>
              <a:rPr lang="es-ES" sz="1600" dirty="0" err="1" smtClean="0"/>
              <a:t>ematen</a:t>
            </a:r>
            <a:r>
              <a:rPr lang="es-ES" sz="1600" dirty="0" smtClean="0"/>
              <a:t> </a:t>
            </a:r>
            <a:r>
              <a:rPr lang="es-ES" sz="1600" dirty="0" err="1" smtClean="0"/>
              <a:t>baitu</a:t>
            </a:r>
            <a:r>
              <a:rPr lang="es-ES" sz="1600" dirty="0" smtClean="0"/>
              <a:t>; hala ere, </a:t>
            </a:r>
            <a:r>
              <a:rPr lang="es-ES" sz="1600" dirty="0" err="1" smtClean="0"/>
              <a:t>salmenten</a:t>
            </a:r>
            <a:r>
              <a:rPr lang="es-ES" sz="1600" dirty="0" smtClean="0"/>
              <a:t> </a:t>
            </a:r>
            <a:r>
              <a:rPr lang="es-ES" sz="1600" dirty="0" err="1" smtClean="0"/>
              <a:t>gaineko</a:t>
            </a:r>
            <a:r>
              <a:rPr lang="es-ES" sz="1600" dirty="0" smtClean="0"/>
              <a:t> </a:t>
            </a:r>
            <a:r>
              <a:rPr lang="es-ES" sz="1600" dirty="0" err="1" smtClean="0"/>
              <a:t>tarteak</a:t>
            </a:r>
            <a:r>
              <a:rPr lang="es-ES" sz="1600" dirty="0" smtClean="0"/>
              <a:t> </a:t>
            </a:r>
            <a:r>
              <a:rPr lang="es-ES" sz="1600" dirty="0" err="1" smtClean="0"/>
              <a:t>ez</a:t>
            </a:r>
            <a:r>
              <a:rPr lang="es-ES" sz="1600" dirty="0" smtClean="0"/>
              <a:t> </a:t>
            </a:r>
            <a:r>
              <a:rPr lang="es-ES" sz="1600" dirty="0" err="1" smtClean="0"/>
              <a:t>dira</a:t>
            </a:r>
            <a:r>
              <a:rPr lang="es-ES" sz="1600" dirty="0" smtClean="0"/>
              <a:t> oso </a:t>
            </a:r>
            <a:r>
              <a:rPr lang="es-ES" sz="1600" dirty="0" err="1" smtClean="0"/>
              <a:t>handiak</a:t>
            </a:r>
            <a:r>
              <a:rPr lang="es-ES" sz="1600" dirty="0" smtClean="0"/>
              <a:t>.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: </a:t>
            </a:r>
            <a:r>
              <a:rPr lang="es-ES" sz="1600" dirty="0" err="1" smtClean="0"/>
              <a:t>supermerkatuak</a:t>
            </a:r>
            <a:r>
              <a:rPr lang="es-ES" sz="1600" dirty="0" smtClean="0"/>
              <a:t>, </a:t>
            </a:r>
            <a:r>
              <a:rPr lang="es-ES" sz="1600" dirty="0" err="1" smtClean="0"/>
              <a:t>prentsa</a:t>
            </a:r>
            <a:r>
              <a:rPr lang="es-ES" sz="1600" dirty="0" smtClean="0"/>
              <a:t> </a:t>
            </a:r>
            <a:r>
              <a:rPr lang="es-ES" sz="1600" dirty="0" err="1" smtClean="0"/>
              <a:t>kioskoak</a:t>
            </a:r>
            <a:r>
              <a:rPr lang="es-ES" sz="1600" dirty="0" smtClean="0"/>
              <a:t>...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smtClean="0"/>
              <a:t>“B” : </a:t>
            </a:r>
            <a:r>
              <a:rPr lang="es-ES" sz="1600" dirty="0" err="1" smtClean="0"/>
              <a:t>halakoetan</a:t>
            </a:r>
            <a:r>
              <a:rPr lang="es-ES" sz="1600" dirty="0" smtClean="0"/>
              <a:t> </a:t>
            </a:r>
            <a:r>
              <a:rPr lang="es-ES" sz="1600" dirty="0" err="1" smtClean="0"/>
              <a:t>alderantzizkoa</a:t>
            </a:r>
            <a:r>
              <a:rPr lang="es-ES" sz="1600" dirty="0" smtClean="0"/>
              <a:t> </a:t>
            </a:r>
            <a:r>
              <a:rPr lang="es-ES" sz="1600" dirty="0" err="1" smtClean="0"/>
              <a:t>gertatzen</a:t>
            </a:r>
            <a:r>
              <a:rPr lang="es-ES" sz="1600" dirty="0" smtClean="0"/>
              <a:t> da, </a:t>
            </a:r>
            <a:r>
              <a:rPr lang="es-ES" sz="1600" dirty="0" err="1" smtClean="0"/>
              <a:t>hau</a:t>
            </a:r>
            <a:r>
              <a:rPr lang="es-ES" sz="1600" dirty="0" smtClean="0"/>
              <a:t> da, </a:t>
            </a:r>
            <a:r>
              <a:rPr lang="es-ES" sz="1600" dirty="0" err="1" smtClean="0"/>
              <a:t>salmenten</a:t>
            </a:r>
            <a:r>
              <a:rPr lang="es-ES" sz="1600" dirty="0" smtClean="0"/>
              <a:t> </a:t>
            </a:r>
            <a:r>
              <a:rPr lang="es-ES" sz="1600" dirty="0" err="1" smtClean="0"/>
              <a:t>gaineko</a:t>
            </a:r>
            <a:r>
              <a:rPr lang="es-ES" sz="1600" dirty="0" smtClean="0"/>
              <a:t> </a:t>
            </a:r>
            <a:r>
              <a:rPr lang="es-ES" sz="1600" dirty="0" err="1" smtClean="0"/>
              <a:t>tarte</a:t>
            </a:r>
            <a:r>
              <a:rPr lang="es-ES" sz="1600" dirty="0" smtClean="0"/>
              <a:t> oso </a:t>
            </a:r>
            <a:r>
              <a:rPr lang="es-ES" sz="1600" dirty="0" err="1" smtClean="0"/>
              <a:t>handiak</a:t>
            </a:r>
            <a:r>
              <a:rPr lang="es-ES" sz="1600" dirty="0" smtClean="0"/>
              <a:t> </a:t>
            </a:r>
            <a:r>
              <a:rPr lang="es-ES" sz="1600" dirty="0" err="1" smtClean="0"/>
              <a:t>daude</a:t>
            </a:r>
            <a:r>
              <a:rPr lang="es-ES" sz="1600" dirty="0" smtClean="0"/>
              <a:t> (%24) eta </a:t>
            </a:r>
            <a:r>
              <a:rPr lang="es-ES" sz="1600" dirty="0" err="1" smtClean="0"/>
              <a:t>aktiboen</a:t>
            </a:r>
            <a:r>
              <a:rPr lang="es-ES" sz="1600" dirty="0" smtClean="0"/>
              <a:t> </a:t>
            </a:r>
            <a:r>
              <a:rPr lang="es-ES" sz="1600" dirty="0" err="1" smtClean="0"/>
              <a:t>errotazio</a:t>
            </a:r>
            <a:r>
              <a:rPr lang="es-ES" sz="1600" dirty="0" smtClean="0"/>
              <a:t> </a:t>
            </a:r>
            <a:r>
              <a:rPr lang="es-ES" sz="1600" dirty="0" err="1" smtClean="0"/>
              <a:t>txikia</a:t>
            </a:r>
            <a:r>
              <a:rPr lang="es-ES" sz="1600" dirty="0" smtClean="0"/>
              <a:t> (0.6 </a:t>
            </a:r>
            <a:r>
              <a:rPr lang="es-ES" sz="1600" dirty="0" err="1" smtClean="0"/>
              <a:t>bider</a:t>
            </a:r>
            <a:r>
              <a:rPr lang="es-ES" sz="1600" dirty="0" smtClean="0"/>
              <a:t>). </a:t>
            </a:r>
            <a:r>
              <a:rPr lang="es-ES" sz="1600" dirty="0" err="1" smtClean="0"/>
              <a:t>Halako</a:t>
            </a:r>
            <a:r>
              <a:rPr lang="es-ES" sz="1600" dirty="0" smtClean="0"/>
              <a:t> </a:t>
            </a:r>
            <a:r>
              <a:rPr lang="es-ES" sz="1600" dirty="0" err="1" smtClean="0"/>
              <a:t>enpresek</a:t>
            </a:r>
            <a:r>
              <a:rPr lang="es-ES" sz="1600" dirty="0" smtClean="0"/>
              <a:t> </a:t>
            </a:r>
            <a:r>
              <a:rPr lang="es-ES" sz="1600" dirty="0" err="1" smtClean="0"/>
              <a:t>inbertsio</a:t>
            </a:r>
            <a:r>
              <a:rPr lang="es-ES" sz="1600" dirty="0" smtClean="0"/>
              <a:t> </a:t>
            </a:r>
            <a:r>
              <a:rPr lang="es-ES" sz="1600" dirty="0" err="1" smtClean="0"/>
              <a:t>handiak</a:t>
            </a:r>
            <a:r>
              <a:rPr lang="es-ES" sz="1600" dirty="0" smtClean="0"/>
              <a:t> </a:t>
            </a:r>
            <a:r>
              <a:rPr lang="es-ES" sz="1600" dirty="0" err="1" smtClean="0"/>
              <a:t>behar</a:t>
            </a:r>
            <a:r>
              <a:rPr lang="es-ES" sz="1600" dirty="0" smtClean="0"/>
              <a:t> </a:t>
            </a:r>
            <a:r>
              <a:rPr lang="es-ES" sz="1600" dirty="0" err="1" smtClean="0"/>
              <a:t>izaten</a:t>
            </a:r>
            <a:r>
              <a:rPr lang="es-ES" sz="1600" dirty="0" smtClean="0"/>
              <a:t> </a:t>
            </a:r>
            <a:r>
              <a:rPr lang="es-ES" sz="1600" dirty="0" err="1" smtClean="0"/>
              <a:t>dituzten</a:t>
            </a:r>
            <a:r>
              <a:rPr lang="es-ES" sz="1600" dirty="0" smtClean="0"/>
              <a:t> </a:t>
            </a:r>
            <a:r>
              <a:rPr lang="es-ES" sz="1600" dirty="0" err="1" smtClean="0"/>
              <a:t>aktibo</a:t>
            </a:r>
            <a:r>
              <a:rPr lang="es-ES" sz="1600" dirty="0" smtClean="0"/>
              <a:t> </a:t>
            </a:r>
            <a:r>
              <a:rPr lang="es-ES" sz="1600" dirty="0" err="1" smtClean="0"/>
              <a:t>finkoetan</a:t>
            </a:r>
            <a:r>
              <a:rPr lang="es-ES" sz="1600" dirty="0" smtClean="0"/>
              <a:t>, </a:t>
            </a:r>
            <a:r>
              <a:rPr lang="es-ES" sz="1600" dirty="0" err="1" smtClean="0"/>
              <a:t>telekomunikazioen</a:t>
            </a:r>
            <a:r>
              <a:rPr lang="es-ES" sz="1600" dirty="0" smtClean="0"/>
              <a:t> </a:t>
            </a:r>
            <a:r>
              <a:rPr lang="es-ES" sz="1600" dirty="0" err="1" smtClean="0"/>
              <a:t>sektoreak</a:t>
            </a:r>
            <a:r>
              <a:rPr lang="es-ES" sz="1600" dirty="0" smtClean="0"/>
              <a:t>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.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smtClean="0"/>
              <a:t>“C” : </a:t>
            </a:r>
            <a:r>
              <a:rPr lang="es-ES" sz="1600" dirty="0" err="1" smtClean="0"/>
              <a:t>tamaina</a:t>
            </a:r>
            <a:r>
              <a:rPr lang="es-ES" sz="1600" dirty="0" smtClean="0"/>
              <a:t> </a:t>
            </a:r>
            <a:r>
              <a:rPr lang="es-ES" sz="1600" dirty="0" err="1" smtClean="0"/>
              <a:t>ertaineko</a:t>
            </a:r>
            <a:r>
              <a:rPr lang="es-ES" sz="1600" dirty="0" smtClean="0"/>
              <a:t> </a:t>
            </a:r>
            <a:r>
              <a:rPr lang="es-ES" sz="1600" dirty="0" err="1" smtClean="0"/>
              <a:t>manufaktura-enpresa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askok</a:t>
            </a:r>
            <a:r>
              <a:rPr lang="es-ES" sz="1600" dirty="0" smtClean="0"/>
              <a:t> </a:t>
            </a:r>
            <a:r>
              <a:rPr lang="es-ES" sz="1600" dirty="0" err="1" smtClean="0"/>
              <a:t>halako</a:t>
            </a:r>
            <a:r>
              <a:rPr lang="es-ES" sz="1600" dirty="0" smtClean="0"/>
              <a:t> </a:t>
            </a:r>
            <a:r>
              <a:rPr lang="es-ES" sz="1600" dirty="0" err="1" smtClean="0"/>
              <a:t>eskema</a:t>
            </a:r>
            <a:r>
              <a:rPr lang="es-ES" sz="1600" dirty="0" smtClean="0"/>
              <a:t> </a:t>
            </a:r>
            <a:r>
              <a:rPr lang="es-ES" sz="1600" dirty="0" err="1" smtClean="0"/>
              <a:t>izaten</a:t>
            </a:r>
            <a:r>
              <a:rPr lang="es-ES" sz="1600" dirty="0" smtClean="0"/>
              <a:t> </a:t>
            </a:r>
            <a:r>
              <a:rPr lang="es-ES" sz="1600" dirty="0" err="1" smtClean="0"/>
              <a:t>dute</a:t>
            </a:r>
            <a:r>
              <a:rPr lang="es-ES" sz="1600" dirty="0" smtClean="0"/>
              <a:t>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500430" y="1071546"/>
            <a:ext cx="600079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13360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IZAE	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Errentagarritasun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ekonomikoa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=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ea typeface="Symbol" pitchFamily="18" charset="2"/>
                <a:cs typeface="Times New Roman"/>
              </a:rPr>
              <a:t>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x 100 x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———————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                              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Salmentak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Aktibo</a:t>
            </a:r>
            <a:r>
              <a:rPr lang="es-ES" sz="1200" dirty="0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  <a:latin typeface="+mj-lt"/>
                <a:ea typeface="Book Antiqua" pitchFamily="18" charset="0"/>
                <a:cs typeface="Times New Roman" pitchFamily="18" charset="0"/>
              </a:rPr>
              <a:t>totala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785786" y="2857496"/>
          <a:ext cx="7643865" cy="1123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90"/>
                <a:gridCol w="2121850"/>
                <a:gridCol w="1645735"/>
                <a:gridCol w="2222890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marR="130810" indent="259080" algn="ctr">
                        <a:spcAft>
                          <a:spcPts val="0"/>
                        </a:spcAft>
                      </a:pPr>
                      <a:r>
                        <a:rPr lang="en-US" sz="1400" spc="-5" dirty="0"/>
                        <a:t>SALMENTEN</a:t>
                      </a:r>
                      <a:r>
                        <a:rPr lang="en-US" sz="1400" spc="120" dirty="0"/>
                        <a:t> </a:t>
                      </a:r>
                      <a:r>
                        <a:rPr lang="en-US" sz="1400" spc="-5" dirty="0"/>
                        <a:t>GAINEKO</a:t>
                      </a:r>
                      <a:r>
                        <a:rPr lang="en-US" sz="1400" spc="-110" dirty="0"/>
                        <a:t> </a:t>
                      </a:r>
                      <a:r>
                        <a:rPr lang="en-US" sz="1400" spc="-5" dirty="0"/>
                        <a:t>MARJINA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8275" marR="167005" indent="106680" algn="ctr">
                        <a:spcAft>
                          <a:spcPts val="0"/>
                        </a:spcAft>
                      </a:pPr>
                      <a:r>
                        <a:rPr lang="en-US" sz="1400" spc="-5"/>
                        <a:t>AKTIBOEN</a:t>
                      </a:r>
                      <a:r>
                        <a:rPr lang="en-US" sz="1400" spc="135"/>
                        <a:t> </a:t>
                      </a:r>
                      <a:r>
                        <a:rPr lang="en-US" sz="1400" spc="-5"/>
                        <a:t>ERROTAZIOA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8735" indent="-320040" algn="ctr">
                        <a:spcAft>
                          <a:spcPts val="0"/>
                        </a:spcAft>
                      </a:pPr>
                      <a:r>
                        <a:rPr lang="en-US" sz="1400" spc="-5"/>
                        <a:t>ERRENTAGARRITASUN</a:t>
                      </a:r>
                      <a:r>
                        <a:rPr lang="en-US" sz="1400" spc="150"/>
                        <a:t> </a:t>
                      </a:r>
                      <a:r>
                        <a:rPr lang="en-US" sz="1400" spc="-5"/>
                        <a:t>EKONOMIKOA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31765">
                <a:tc>
                  <a:txBody>
                    <a:bodyPr/>
                    <a:lstStyle/>
                    <a:p>
                      <a:pPr marL="41910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“A”</a:t>
                      </a:r>
                      <a:r>
                        <a:rPr lang="en-US" sz="1400" spc="-80"/>
                        <a:t> </a:t>
                      </a:r>
                      <a:r>
                        <a:rPr lang="en-US" sz="1400" spc="-5"/>
                        <a:t>ENPRESA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%7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2,1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%14.7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31765">
                <a:tc>
                  <a:txBody>
                    <a:bodyPr/>
                    <a:lstStyle/>
                    <a:p>
                      <a:pPr marL="4191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400" spc="-5"/>
                        <a:t>“B”</a:t>
                      </a:r>
                      <a:r>
                        <a:rPr lang="en-US" sz="1400" spc="-75"/>
                        <a:t> </a:t>
                      </a:r>
                      <a:r>
                        <a:rPr lang="en-US" sz="1400" spc="-5"/>
                        <a:t>ENPRESA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%24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0,6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%14.4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31765">
                <a:tc>
                  <a:txBody>
                    <a:bodyPr/>
                    <a:lstStyle/>
                    <a:p>
                      <a:pPr marL="41910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“C”</a:t>
                      </a:r>
                      <a:r>
                        <a:rPr lang="en-US" sz="1400" spc="-80"/>
                        <a:t> </a:t>
                      </a:r>
                      <a:r>
                        <a:rPr lang="en-US" sz="1400" spc="-5"/>
                        <a:t>ENPRESA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%12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1,2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4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%14.4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31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ERRENTAGARRITASUN KONTZEPTUA</a:t>
            </a:r>
          </a:p>
          <a:p>
            <a:endParaRPr lang="es-ES" sz="1600" b="1" dirty="0" smtClean="0"/>
          </a:p>
          <a:p>
            <a:pPr marL="449263" lvl="1" indent="-449263"/>
            <a:r>
              <a:rPr lang="en-US" sz="1600" b="1" i="1" dirty="0" err="1" smtClean="0"/>
              <a:t>Finantza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errentagarritasuna</a:t>
            </a:r>
            <a:endParaRPr lang="en-US" sz="1600" b="1" i="1" dirty="0" smtClean="0"/>
          </a:p>
          <a:p>
            <a:pPr marL="449263" lvl="1" indent="-449263"/>
            <a:endParaRPr lang="es-ES" sz="1600" b="1" i="1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s-ES" sz="1600" dirty="0" err="1" smtClean="0"/>
              <a:t>Enpresaren</a:t>
            </a:r>
            <a:r>
              <a:rPr lang="es-ES" sz="1600" dirty="0" smtClean="0"/>
              <a:t> </a:t>
            </a:r>
            <a:r>
              <a:rPr lang="es-ES" sz="1600" dirty="0" err="1" smtClean="0"/>
              <a:t>norberaren</a:t>
            </a:r>
            <a:r>
              <a:rPr lang="es-ES" sz="1600" dirty="0" smtClean="0"/>
              <a:t> </a:t>
            </a:r>
            <a:r>
              <a:rPr lang="es-ES" sz="1600" dirty="0" err="1" smtClean="0"/>
              <a:t>baliabideetan</a:t>
            </a:r>
            <a:r>
              <a:rPr lang="es-ES" sz="1600" dirty="0" smtClean="0"/>
              <a:t>	</a:t>
            </a:r>
            <a:r>
              <a:rPr lang="es-ES" sz="1600" dirty="0" err="1" smtClean="0"/>
              <a:t>ZOIk</a:t>
            </a:r>
            <a:r>
              <a:rPr lang="es-ES" sz="1600" dirty="0" smtClean="0"/>
              <a:t> </a:t>
            </a:r>
            <a:r>
              <a:rPr lang="es-ES" sz="1600" dirty="0" err="1" smtClean="0"/>
              <a:t>suposatzen</a:t>
            </a:r>
            <a:r>
              <a:rPr lang="es-ES" sz="1600" dirty="0" smtClean="0"/>
              <a:t> </a:t>
            </a:r>
            <a:r>
              <a:rPr lang="es-ES" sz="1600" dirty="0" err="1" smtClean="0"/>
              <a:t>duen</a:t>
            </a:r>
            <a:r>
              <a:rPr lang="es-ES" sz="1600" dirty="0" smtClean="0"/>
              <a:t> </a:t>
            </a:r>
            <a:r>
              <a:rPr lang="es-ES" sz="1600" dirty="0" err="1" smtClean="0"/>
              <a:t>portzentajea</a:t>
            </a:r>
            <a:r>
              <a:rPr lang="es-ES" sz="1600" dirty="0" smtClean="0"/>
              <a:t> </a:t>
            </a:r>
            <a:r>
              <a:rPr lang="es-ES" sz="1600" dirty="0" err="1" smtClean="0"/>
              <a:t>adierazten</a:t>
            </a:r>
            <a:r>
              <a:rPr lang="es-ES" sz="1600" dirty="0" smtClean="0"/>
              <a:t> du</a:t>
            </a:r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Enpresaren</a:t>
            </a:r>
            <a:r>
              <a:rPr lang="en-US" sz="1600" dirty="0" smtClean="0"/>
              <a:t> </a:t>
            </a:r>
            <a:r>
              <a:rPr lang="en-US" sz="1600" dirty="0" err="1" smtClean="0"/>
              <a:t>ahalmena</a:t>
            </a:r>
            <a:r>
              <a:rPr lang="en-US" sz="1600" dirty="0" smtClean="0"/>
              <a:t> </a:t>
            </a:r>
            <a:r>
              <a:rPr lang="en-US" sz="1600" dirty="0" err="1" smtClean="0"/>
              <a:t>bere</a:t>
            </a:r>
            <a:r>
              <a:rPr lang="en-US" sz="1600" dirty="0" smtClean="0"/>
              <a:t> </a:t>
            </a:r>
            <a:r>
              <a:rPr lang="en-US" sz="1600" dirty="0" err="1" smtClean="0"/>
              <a:t>jabeei</a:t>
            </a:r>
            <a:r>
              <a:rPr lang="en-US" sz="1600" dirty="0" smtClean="0"/>
              <a:t> </a:t>
            </a:r>
            <a:r>
              <a:rPr lang="en-US" sz="1600" dirty="0" err="1" smtClean="0"/>
              <a:t>ordaintzeko</a:t>
            </a:r>
            <a:r>
              <a:rPr lang="en-US" sz="1600" dirty="0" smtClean="0"/>
              <a:t>, </a:t>
            </a:r>
            <a:r>
              <a:rPr lang="en-US" sz="1600" dirty="0" err="1" smtClean="0"/>
              <a:t>bai</a:t>
            </a:r>
            <a:r>
              <a:rPr lang="en-US" sz="1600" dirty="0" smtClean="0"/>
              <a:t> </a:t>
            </a:r>
            <a:r>
              <a:rPr lang="en-US" sz="1600" dirty="0" err="1" smtClean="0"/>
              <a:t>dibidenduen</a:t>
            </a:r>
            <a:r>
              <a:rPr lang="en-US" sz="1600" dirty="0" smtClean="0"/>
              <a:t> </a:t>
            </a:r>
            <a:r>
              <a:rPr lang="en-US" sz="1600" dirty="0" err="1" smtClean="0"/>
              <a:t>ordainketen</a:t>
            </a:r>
            <a:r>
              <a:rPr lang="en-US" sz="1600" dirty="0" smtClean="0"/>
              <a:t> </a:t>
            </a:r>
            <a:r>
              <a:rPr lang="en-US" sz="1600" dirty="0" err="1" smtClean="0"/>
              <a:t>bidez</a:t>
            </a:r>
            <a:r>
              <a:rPr lang="en-US" sz="1600" dirty="0" smtClean="0"/>
              <a:t> </a:t>
            </a:r>
            <a:r>
              <a:rPr lang="en-US" sz="1600" dirty="0" err="1" smtClean="0"/>
              <a:t>bai</a:t>
            </a:r>
            <a:r>
              <a:rPr lang="en-US" sz="1600" dirty="0" smtClean="0"/>
              <a:t> </a:t>
            </a:r>
            <a:r>
              <a:rPr lang="en-US" sz="1600" dirty="0" err="1" smtClean="0"/>
              <a:t>irabazien</a:t>
            </a:r>
            <a:r>
              <a:rPr lang="en-US" sz="1600" dirty="0" smtClean="0"/>
              <a:t> </a:t>
            </a:r>
            <a:r>
              <a:rPr lang="en-US" sz="1600" dirty="0" err="1" smtClean="0"/>
              <a:t>atxikipenen</a:t>
            </a:r>
            <a:r>
              <a:rPr lang="en-US" sz="1600" dirty="0" smtClean="0"/>
              <a:t> </a:t>
            </a:r>
            <a:r>
              <a:rPr lang="en-US" sz="1600" dirty="0" err="1" smtClean="0"/>
              <a:t>bidez</a:t>
            </a:r>
            <a:r>
              <a:rPr lang="en-US" sz="1600" dirty="0" smtClean="0"/>
              <a:t> </a:t>
            </a:r>
            <a:r>
              <a:rPr lang="en-US" sz="1600" dirty="0" err="1" smtClean="0"/>
              <a:t>adierazten</a:t>
            </a:r>
            <a:r>
              <a:rPr lang="en-US" sz="1600" dirty="0" smtClean="0"/>
              <a:t> </a:t>
            </a:r>
            <a:r>
              <a:rPr lang="en-US" sz="1600" dirty="0" err="1" smtClean="0"/>
              <a:t>du.</a:t>
            </a:r>
            <a:endParaRPr lang="en-U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>
              <a:ea typeface="Calibri" pitchFamily="34" charset="0"/>
              <a:cs typeface="Times New Roman" pitchFamily="18" charset="0"/>
            </a:endParaRPr>
          </a:p>
          <a:p>
            <a:pPr marL="449263" lvl="1" indent="-449263">
              <a:buFont typeface="Arial" pitchFamily="34" charset="0"/>
              <a:buChar char="•"/>
            </a:pPr>
            <a:r>
              <a:rPr lang="en-US" sz="1600" dirty="0" err="1" smtClean="0"/>
              <a:t>Interesak</a:t>
            </a:r>
            <a:r>
              <a:rPr lang="en-US" sz="1600" dirty="0" smtClean="0"/>
              <a:t> </a:t>
            </a:r>
            <a:r>
              <a:rPr lang="en-US" sz="1600" dirty="0" err="1" smtClean="0"/>
              <a:t>kanpo-finantzaketari</a:t>
            </a:r>
            <a:r>
              <a:rPr lang="en-US" sz="1600" dirty="0" smtClean="0"/>
              <a:t> eta </a:t>
            </a:r>
            <a:r>
              <a:rPr lang="en-US" sz="1600" dirty="0" err="1" smtClean="0"/>
              <a:t>mozkinen</a:t>
            </a:r>
            <a:r>
              <a:rPr lang="en-US" sz="1600" dirty="0" smtClean="0"/>
              <a:t> </a:t>
            </a:r>
            <a:r>
              <a:rPr lang="en-US" sz="1600" dirty="0" err="1" smtClean="0"/>
              <a:t>gaineko</a:t>
            </a:r>
            <a:r>
              <a:rPr lang="en-US" sz="1600" dirty="0" smtClean="0"/>
              <a:t> </a:t>
            </a:r>
            <a:r>
              <a:rPr lang="en-US" sz="1600" dirty="0" err="1" smtClean="0"/>
              <a:t>zerga</a:t>
            </a:r>
            <a:r>
              <a:rPr lang="en-US" sz="1600" dirty="0" smtClean="0"/>
              <a:t> </a:t>
            </a:r>
            <a:r>
              <a:rPr lang="en-US" sz="1600" dirty="0" err="1" smtClean="0"/>
              <a:t>ogasunari</a:t>
            </a:r>
            <a:r>
              <a:rPr lang="en-US" sz="1600" dirty="0" smtClean="0"/>
              <a:t> </a:t>
            </a:r>
            <a:r>
              <a:rPr lang="en-US" sz="1600" dirty="0" err="1" smtClean="0"/>
              <a:t>ordaintzeko</a:t>
            </a:r>
            <a:r>
              <a:rPr lang="en-US" sz="1600" dirty="0" smtClean="0"/>
              <a:t> </a:t>
            </a:r>
            <a:r>
              <a:rPr lang="en-US" sz="1600" dirty="0" err="1" smtClean="0"/>
              <a:t>erabiltzen</a:t>
            </a:r>
            <a:r>
              <a:rPr lang="en-US" sz="1600" dirty="0" smtClean="0"/>
              <a:t> </a:t>
            </a:r>
            <a:r>
              <a:rPr lang="en-US" sz="1600" dirty="0" err="1" smtClean="0"/>
              <a:t>direlako</a:t>
            </a:r>
            <a:r>
              <a:rPr lang="en-US" sz="1600" dirty="0" smtClean="0"/>
              <a:t> </a:t>
            </a:r>
            <a:r>
              <a:rPr lang="en-US" sz="1600" dirty="0" err="1" smtClean="0"/>
              <a:t>ez</a:t>
            </a:r>
            <a:r>
              <a:rPr lang="en-US" sz="1600" dirty="0" smtClean="0"/>
              <a:t> </a:t>
            </a:r>
            <a:r>
              <a:rPr lang="en-US" sz="1600" dirty="0" err="1" smtClean="0"/>
              <a:t>dira</a:t>
            </a:r>
            <a:r>
              <a:rPr lang="en-US" sz="1600" dirty="0" smtClean="0"/>
              <a:t> </a:t>
            </a:r>
            <a:r>
              <a:rPr lang="en-US" sz="1600" dirty="0" err="1" smtClean="0"/>
              <a:t>kontutan</a:t>
            </a:r>
            <a:r>
              <a:rPr lang="en-US" sz="1600" dirty="0" smtClean="0"/>
              <a:t> </a:t>
            </a:r>
            <a:r>
              <a:rPr lang="en-US" sz="1600" dirty="0" err="1" smtClean="0"/>
              <a:t>hartzen</a:t>
            </a:r>
            <a:r>
              <a:rPr lang="en-US" sz="1600" dirty="0" smtClean="0"/>
              <a:t> </a:t>
            </a:r>
            <a:r>
              <a:rPr lang="en-US" sz="1600" dirty="0" err="1" smtClean="0"/>
              <a:t>norberaren</a:t>
            </a:r>
            <a:r>
              <a:rPr lang="en-US" sz="1600" dirty="0" smtClean="0"/>
              <a:t> </a:t>
            </a:r>
            <a:r>
              <a:rPr lang="en-US" sz="1600" dirty="0" err="1" smtClean="0"/>
              <a:t>baliabideen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errentagarritasuna</a:t>
            </a:r>
            <a:r>
              <a:rPr lang="en-US" sz="1600" dirty="0" smtClean="0"/>
              <a:t> </a:t>
            </a:r>
            <a:r>
              <a:rPr lang="en-US" sz="1600" dirty="0" err="1" smtClean="0"/>
              <a:t>kalkulatzeko</a:t>
            </a:r>
            <a:r>
              <a:rPr lang="en-US" sz="1600" dirty="0" smtClean="0"/>
              <a:t> </a:t>
            </a:r>
            <a:r>
              <a:rPr lang="en-US" sz="1600" dirty="0" err="1" smtClean="0"/>
              <a:t>orduan</a:t>
            </a:r>
            <a:r>
              <a:rPr lang="en-US" sz="1600" dirty="0" smtClean="0"/>
              <a:t>. </a:t>
            </a:r>
            <a:r>
              <a:rPr lang="en-US" sz="1600" dirty="0" err="1" smtClean="0"/>
              <a:t>Erabiliko</a:t>
            </a:r>
            <a:r>
              <a:rPr lang="en-US" sz="1600" dirty="0" smtClean="0"/>
              <a:t> den </a:t>
            </a:r>
            <a:r>
              <a:rPr lang="en-US" sz="1600" dirty="0" err="1" smtClean="0"/>
              <a:t>emaitza</a:t>
            </a:r>
            <a:r>
              <a:rPr lang="en-US" sz="1600" dirty="0" smtClean="0"/>
              <a:t>, </a:t>
            </a:r>
            <a:r>
              <a:rPr lang="en-US" sz="1600" dirty="0" err="1" smtClean="0"/>
              <a:t>beraz</a:t>
            </a:r>
            <a:r>
              <a:rPr lang="en-US" sz="1600" dirty="0" smtClean="0"/>
              <a:t>, ZOI </a:t>
            </a:r>
            <a:r>
              <a:rPr lang="en-US" sz="1600" dirty="0" err="1" smtClean="0"/>
              <a:t>izanen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.</a:t>
            </a:r>
            <a:endParaRPr lang="es-ES" sz="1600" dirty="0" smtClean="0"/>
          </a:p>
          <a:p>
            <a:pPr marL="449263" lvl="1" indent="-449263">
              <a:buFont typeface="Arial" pitchFamily="34" charset="0"/>
              <a:buChar char="•"/>
            </a:pPr>
            <a:endParaRPr lang="en-US" sz="1600" dirty="0" smtClean="0">
              <a:ea typeface="Calibri" pitchFamily="34" charset="0"/>
              <a:cs typeface="Times New Roman" pitchFamily="18" charset="0"/>
            </a:endParaRPr>
          </a:p>
          <a:p>
            <a:pPr marL="449263" lvl="1" indent="-449263"/>
            <a:r>
              <a:rPr lang="en-US" sz="1600" dirty="0" smtClean="0">
                <a:ea typeface="Calibri" pitchFamily="34" charset="0"/>
                <a:cs typeface="Times New Roman" pitchFamily="18" charset="0"/>
              </a:rPr>
              <a:t>ARIKETA: </a:t>
            </a:r>
            <a:r>
              <a:rPr lang="es-ES" sz="1600" dirty="0" err="1" smtClean="0"/>
              <a:t>Enpresa</a:t>
            </a:r>
            <a:r>
              <a:rPr lang="es-ES" sz="1600" dirty="0" smtClean="0"/>
              <a:t> </a:t>
            </a:r>
            <a:r>
              <a:rPr lang="es-ES" sz="1600" dirty="0" err="1" smtClean="0"/>
              <a:t>bateko</a:t>
            </a:r>
            <a:r>
              <a:rPr lang="es-ES" sz="1600" dirty="0" smtClean="0"/>
              <a:t> </a:t>
            </a:r>
            <a:r>
              <a:rPr lang="es-ES" sz="1600" dirty="0" err="1" smtClean="0"/>
              <a:t>finantza</a:t>
            </a:r>
            <a:r>
              <a:rPr lang="es-ES" sz="1600" dirty="0" smtClean="0"/>
              <a:t> </a:t>
            </a:r>
            <a:r>
              <a:rPr lang="es-ES" sz="1600" dirty="0" err="1" smtClean="0"/>
              <a:t>zuzendariak</a:t>
            </a:r>
            <a:r>
              <a:rPr lang="es-ES" sz="1600" dirty="0" smtClean="0"/>
              <a:t> </a:t>
            </a:r>
            <a:r>
              <a:rPr lang="es-ES" sz="1600" dirty="0" err="1" smtClean="0"/>
              <a:t>ondorengo</a:t>
            </a:r>
            <a:r>
              <a:rPr lang="es-ES" sz="1600" dirty="0" smtClean="0"/>
              <a:t> </a:t>
            </a:r>
            <a:r>
              <a:rPr lang="es-ES" sz="1600" dirty="0" err="1" smtClean="0"/>
              <a:t>informazioa</a:t>
            </a:r>
            <a:r>
              <a:rPr lang="es-ES" sz="1600" dirty="0" smtClean="0"/>
              <a:t> </a:t>
            </a:r>
            <a:r>
              <a:rPr lang="es-ES" sz="1600" dirty="0" err="1" smtClean="0"/>
              <a:t>ematen</a:t>
            </a:r>
            <a:r>
              <a:rPr lang="es-ES" sz="1600" dirty="0" smtClean="0"/>
              <a:t> </a:t>
            </a:r>
            <a:r>
              <a:rPr lang="es-ES" sz="1600" dirty="0" err="1" smtClean="0"/>
              <a:t>digu</a:t>
            </a:r>
            <a:r>
              <a:rPr lang="es-ES" sz="1600" dirty="0" smtClean="0"/>
              <a:t>:</a:t>
            </a: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Ustiapeneko</a:t>
            </a:r>
            <a:r>
              <a:rPr lang="es-ES" sz="1600" dirty="0" smtClean="0"/>
              <a:t> </a:t>
            </a:r>
            <a:r>
              <a:rPr lang="es-ES" sz="1600" dirty="0" err="1" smtClean="0"/>
              <a:t>sarrerak</a:t>
            </a:r>
            <a:r>
              <a:rPr lang="es-ES" sz="1600" dirty="0" smtClean="0"/>
              <a:t>: 42.000.000</a:t>
            </a: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Pasibo</a:t>
            </a:r>
            <a:r>
              <a:rPr lang="es-ES" sz="1600" dirty="0" smtClean="0"/>
              <a:t> </a:t>
            </a:r>
            <a:r>
              <a:rPr lang="es-ES" sz="1600" dirty="0" err="1" smtClean="0"/>
              <a:t>galdagarria</a:t>
            </a:r>
            <a:r>
              <a:rPr lang="es-ES" sz="1600" dirty="0" smtClean="0"/>
              <a:t>: 12.000.000</a:t>
            </a: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Zorren</a:t>
            </a:r>
            <a:r>
              <a:rPr lang="es-ES" sz="1600" dirty="0" smtClean="0"/>
              <a:t> </a:t>
            </a:r>
            <a:r>
              <a:rPr lang="es-ES" sz="1600" dirty="0" err="1" smtClean="0"/>
              <a:t>batez</a:t>
            </a:r>
            <a:r>
              <a:rPr lang="es-ES" sz="1600" dirty="0" smtClean="0"/>
              <a:t> </a:t>
            </a:r>
            <a:r>
              <a:rPr lang="es-ES" sz="1600" dirty="0" err="1" smtClean="0"/>
              <a:t>besteko</a:t>
            </a:r>
            <a:r>
              <a:rPr lang="es-ES" sz="1600" dirty="0" smtClean="0"/>
              <a:t> </a:t>
            </a:r>
            <a:r>
              <a:rPr lang="es-ES" sz="1600" dirty="0" err="1" smtClean="0"/>
              <a:t>interes</a:t>
            </a:r>
            <a:r>
              <a:rPr lang="es-ES" sz="1600" dirty="0" smtClean="0"/>
              <a:t>-tasa: %10</a:t>
            </a: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err="1" smtClean="0"/>
              <a:t>Ustiapeneko</a:t>
            </a:r>
            <a:r>
              <a:rPr lang="es-ES" sz="1600" dirty="0" smtClean="0"/>
              <a:t> </a:t>
            </a:r>
            <a:r>
              <a:rPr lang="es-ES" sz="1600" dirty="0" err="1" smtClean="0"/>
              <a:t>gastuak</a:t>
            </a:r>
            <a:r>
              <a:rPr lang="es-ES" sz="1600" dirty="0" smtClean="0"/>
              <a:t>: 36.800.000</a:t>
            </a:r>
          </a:p>
          <a:p>
            <a:pPr marL="906463" lvl="2" indent="-449263">
              <a:buFont typeface="Wingdings" pitchFamily="2" charset="2"/>
              <a:buChar char="ü"/>
            </a:pPr>
            <a:r>
              <a:rPr lang="es-ES" sz="1600" dirty="0" smtClean="0"/>
              <a:t>Fondo </a:t>
            </a:r>
            <a:r>
              <a:rPr lang="es-ES" sz="1600" dirty="0" err="1" smtClean="0"/>
              <a:t>propioak</a:t>
            </a:r>
            <a:r>
              <a:rPr lang="es-ES" sz="1600" dirty="0" smtClean="0"/>
              <a:t>: 16.000.000 </a:t>
            </a:r>
            <a:r>
              <a:rPr lang="es-ES" sz="1600" dirty="0" err="1" smtClean="0"/>
              <a:t>Mozkinen</a:t>
            </a:r>
            <a:r>
              <a:rPr lang="es-ES" sz="1600" dirty="0" smtClean="0"/>
              <a:t> </a:t>
            </a:r>
            <a:r>
              <a:rPr lang="es-ES" sz="1600" dirty="0" err="1" smtClean="0"/>
              <a:t>gaineko</a:t>
            </a:r>
            <a:r>
              <a:rPr lang="es-ES" sz="1600" dirty="0" smtClean="0"/>
              <a:t> </a:t>
            </a:r>
            <a:r>
              <a:rPr lang="es-ES" sz="1600" dirty="0" err="1" smtClean="0"/>
              <a:t>zerga</a:t>
            </a:r>
            <a:r>
              <a:rPr lang="es-ES" sz="1600" dirty="0" smtClean="0"/>
              <a:t>: %35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Kalkulatu</a:t>
            </a:r>
            <a:r>
              <a:rPr lang="en-US" sz="1600" dirty="0" smtClean="0"/>
              <a:t> </a:t>
            </a:r>
            <a:r>
              <a:rPr lang="en-US" sz="1600" dirty="0" err="1" smtClean="0"/>
              <a:t>errentagarritasun</a:t>
            </a:r>
            <a:r>
              <a:rPr lang="en-US" sz="1600" dirty="0" smtClean="0"/>
              <a:t> </a:t>
            </a:r>
            <a:r>
              <a:rPr lang="en-US" sz="1600" dirty="0" err="1" smtClean="0"/>
              <a:t>finantzarioa</a:t>
            </a:r>
            <a:r>
              <a:rPr lang="en-US" sz="1600" dirty="0" smtClean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00166" y="2071678"/>
            <a:ext cx="60007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13360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  ZOI	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lang="es-ES" sz="1400" dirty="0" err="1" smtClean="0">
                <a:latin typeface="+mj-lt"/>
                <a:ea typeface="Book Antiqua" pitchFamily="18" charset="0"/>
                <a:cs typeface="Times New Roman" pitchFamily="18" charset="0"/>
              </a:rPr>
              <a:t>Finantza</a:t>
            </a:r>
            <a:r>
              <a:rPr lang="es-ES" sz="1400" dirty="0" smtClean="0">
                <a:latin typeface="+mj-lt"/>
                <a:ea typeface="Book Antiqua" pitchFamily="18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+mj-lt"/>
                <a:ea typeface="Book Antiqua" pitchFamily="18" charset="0"/>
                <a:cs typeface="Times New Roman" pitchFamily="18" charset="0"/>
              </a:rPr>
              <a:t>errentagarritasuna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= </a:t>
            </a:r>
            <a:r>
              <a:rPr lang="en-US" sz="14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———————</a:t>
            </a:r>
            <a:r>
              <a:rPr lang="en-US" sz="1400" dirty="0" smtClean="0">
                <a:latin typeface="+mj-lt"/>
                <a:ea typeface="Symbol" pitchFamily="18" charset="2"/>
                <a:cs typeface="Times New Roman"/>
              </a:rPr>
              <a:t> 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x 100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sz="1400" dirty="0" err="1" smtClean="0"/>
              <a:t>Funts</a:t>
            </a:r>
            <a:r>
              <a:rPr lang="en-US" sz="1400" dirty="0" smtClean="0"/>
              <a:t> </a:t>
            </a:r>
            <a:r>
              <a:rPr lang="en-US" sz="1400" dirty="0" err="1" smtClean="0"/>
              <a:t>propioak</a:t>
            </a:r>
            <a:r>
              <a:rPr lang="en-US" sz="1400" dirty="0" smtClean="0"/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Times New Roman" pitchFamily="18" charset="0"/>
              </a:rPr>
              <a:t>	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32</a:t>
            </a:fld>
            <a:endParaRPr lang="eu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"/>
          <p:cNvCxnSpPr/>
          <p:nvPr/>
        </p:nvCxnSpPr>
        <p:spPr>
          <a:xfrm rot="5400000">
            <a:off x="3963983" y="3821909"/>
            <a:ext cx="92948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"/>
          <p:cNvCxnSpPr/>
          <p:nvPr/>
        </p:nvCxnSpPr>
        <p:spPr>
          <a:xfrm rot="5400000">
            <a:off x="6715140" y="2857496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rot="5400000">
            <a:off x="2857488" y="2857496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rot="5400000">
            <a:off x="4786314" y="1857364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endCxn id="40" idx="0"/>
          </p:cNvCxnSpPr>
          <p:nvPr/>
        </p:nvCxnSpPr>
        <p:spPr>
          <a:xfrm rot="5400000">
            <a:off x="-1321635" y="3464719"/>
            <a:ext cx="42148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endCxn id="24" idx="0"/>
          </p:cNvCxnSpPr>
          <p:nvPr/>
        </p:nvCxnSpPr>
        <p:spPr>
          <a:xfrm rot="5400000">
            <a:off x="7179487" y="4250537"/>
            <a:ext cx="178595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endCxn id="22" idx="0"/>
          </p:cNvCxnSpPr>
          <p:nvPr/>
        </p:nvCxnSpPr>
        <p:spPr>
          <a:xfrm rot="5400000">
            <a:off x="4750595" y="4679165"/>
            <a:ext cx="264320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143108" y="4286256"/>
            <a:ext cx="3071834" cy="24288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43174" y="571480"/>
            <a:ext cx="1285884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Irabazi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Garbia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2844" y="1500174"/>
            <a:ext cx="1285884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Irabazi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Garbia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572000" y="1500174"/>
            <a:ext cx="1285884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429520" y="3500438"/>
            <a:ext cx="128588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Zorrak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786182" y="3500438"/>
            <a:ext cx="1285884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r>
              <a:rPr lang="es-ES" sz="1000" dirty="0" smtClean="0">
                <a:solidFill>
                  <a:schemeClr val="tx1"/>
                </a:solidFill>
              </a:rPr>
              <a:t> Circulante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500826" y="2571744"/>
            <a:ext cx="1285884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429256" y="3500438"/>
            <a:ext cx="128588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Zorrak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42844" y="2357430"/>
            <a:ext cx="1285884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Gtos.Prop.Fabric</a:t>
            </a:r>
            <a:r>
              <a:rPr lang="es-ES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571604" y="3500438"/>
            <a:ext cx="1285884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r>
              <a:rPr lang="es-ES" sz="1000" dirty="0" smtClean="0">
                <a:solidFill>
                  <a:schemeClr val="tx1"/>
                </a:solidFill>
              </a:rPr>
              <a:t> Fijo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714612" y="2571744"/>
            <a:ext cx="1285884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429256" y="4357694"/>
            <a:ext cx="128588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Aktiboa</a:t>
            </a:r>
            <a:r>
              <a:rPr lang="es-ES" sz="1000" dirty="0" smtClean="0">
                <a:solidFill>
                  <a:schemeClr val="tx1"/>
                </a:solidFill>
              </a:rPr>
              <a:t> Circulante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e/</a:t>
            </a:r>
            <a:r>
              <a:rPr lang="es-ES" sz="1000" dirty="0" err="1" smtClean="0">
                <a:solidFill>
                  <a:schemeClr val="tx1"/>
                </a:solidFill>
              </a:rPr>
              <a:t>lab</a:t>
            </a:r>
            <a:r>
              <a:rPr lang="es-ES" sz="1000" dirty="0" smtClean="0">
                <a:solidFill>
                  <a:schemeClr val="tx1"/>
                </a:solidFill>
              </a:rPr>
              <a:t>. </a:t>
            </a:r>
            <a:r>
              <a:rPr lang="es-ES" sz="1000" dirty="0" err="1" smtClean="0">
                <a:solidFill>
                  <a:schemeClr val="tx1"/>
                </a:solidFill>
              </a:rPr>
              <a:t>galdagarria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429256" y="5214950"/>
            <a:ext cx="128588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Reall.Corto</a:t>
            </a:r>
            <a:r>
              <a:rPr lang="es-ES" sz="1000" dirty="0" smtClean="0">
                <a:solidFill>
                  <a:schemeClr val="tx1"/>
                </a:solidFill>
              </a:rPr>
              <a:t> + Disp.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-----------------------------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e/</a:t>
            </a:r>
            <a:r>
              <a:rPr lang="es-ES" sz="1000" dirty="0" err="1" smtClean="0">
                <a:solidFill>
                  <a:schemeClr val="tx1"/>
                </a:solidFill>
              </a:rPr>
              <a:t>lab</a:t>
            </a:r>
            <a:r>
              <a:rPr lang="es-ES" sz="1000" dirty="0" smtClean="0">
                <a:solidFill>
                  <a:schemeClr val="tx1"/>
                </a:solidFill>
              </a:rPr>
              <a:t>. </a:t>
            </a:r>
            <a:r>
              <a:rPr lang="es-ES" sz="1000" dirty="0" err="1" smtClean="0">
                <a:solidFill>
                  <a:schemeClr val="tx1"/>
                </a:solidFill>
              </a:rPr>
              <a:t>galdagarria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429256" y="6000768"/>
            <a:ext cx="1285884" cy="642942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Erabilgarria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e/</a:t>
            </a:r>
            <a:r>
              <a:rPr lang="es-ES" sz="1000" dirty="0" err="1" smtClean="0">
                <a:solidFill>
                  <a:schemeClr val="tx1"/>
                </a:solidFill>
              </a:rPr>
              <a:t>lab</a:t>
            </a:r>
            <a:r>
              <a:rPr lang="es-ES" sz="1000" dirty="0" smtClean="0">
                <a:solidFill>
                  <a:schemeClr val="tx1"/>
                </a:solidFill>
              </a:rPr>
              <a:t>. </a:t>
            </a:r>
            <a:r>
              <a:rPr lang="es-ES" sz="1000" dirty="0" err="1" smtClean="0">
                <a:solidFill>
                  <a:schemeClr val="tx1"/>
                </a:solidFill>
              </a:rPr>
              <a:t>galdagarria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7429520" y="4357694"/>
            <a:ext cx="128588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e/</a:t>
            </a:r>
            <a:r>
              <a:rPr lang="es-ES" sz="1000" dirty="0" err="1" smtClean="0">
                <a:solidFill>
                  <a:schemeClr val="tx1"/>
                </a:solidFill>
              </a:rPr>
              <a:t>lab</a:t>
            </a:r>
            <a:r>
              <a:rPr lang="es-ES" sz="1000" dirty="0" smtClean="0">
                <a:solidFill>
                  <a:schemeClr val="tx1"/>
                </a:solidFill>
              </a:rPr>
              <a:t>. </a:t>
            </a:r>
            <a:r>
              <a:rPr lang="es-ES" sz="1000" dirty="0" err="1" smtClean="0">
                <a:solidFill>
                  <a:schemeClr val="tx1"/>
                </a:solidFill>
              </a:rPr>
              <a:t>galdagarria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429520" y="5143512"/>
            <a:ext cx="1285884" cy="642942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Galdagarria</a:t>
            </a:r>
            <a:r>
              <a:rPr lang="es-ES" sz="1000" dirty="0" smtClean="0">
                <a:solidFill>
                  <a:schemeClr val="tx1"/>
                </a:solidFill>
              </a:rPr>
              <a:t> M y L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Funts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propioak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3786182" y="4429132"/>
            <a:ext cx="128588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Stock MP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 x 365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Erosketak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2357422" y="4429132"/>
            <a:ext cx="128588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Clientes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 x 365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786182" y="5143512"/>
            <a:ext cx="128588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Stock PA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---------------------x 365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Coste </a:t>
            </a:r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357422" y="5143512"/>
            <a:ext cx="128588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Stock PC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 x 365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Coste </a:t>
            </a:r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2357422" y="6000768"/>
            <a:ext cx="128588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Proveedores</a:t>
            </a: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 ---------------------- x 365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Erosketak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786182" y="614364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Ciclo maduración</a:t>
            </a:r>
            <a:endParaRPr lang="es-ES" sz="1200" b="1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785786" y="1357298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3357554" y="2357430"/>
            <a:ext cx="38576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214546" y="3357562"/>
            <a:ext cx="221457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6072198" y="3357562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endCxn id="16" idx="0"/>
          </p:cNvCxnSpPr>
          <p:nvPr/>
        </p:nvCxnSpPr>
        <p:spPr>
          <a:xfrm rot="5400000">
            <a:off x="6000760" y="3429000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 flipH="1" flipV="1">
            <a:off x="4572000" y="4286256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42844" y="3143248"/>
            <a:ext cx="1285884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Gtos.Prop.Salmentak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42844" y="3929066"/>
            <a:ext cx="1285884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Kostu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finkoak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42844" y="4786322"/>
            <a:ext cx="1285884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Finatza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gastuak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142844" y="5572140"/>
            <a:ext cx="1285884" cy="642942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Sozietate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zerga</a:t>
            </a:r>
            <a:endParaRPr lang="es-ES" sz="1000" dirty="0" smtClean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----------------------------</a:t>
            </a: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Salmentak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1" name="40 Conector recto"/>
          <p:cNvCxnSpPr>
            <a:stCxn id="10" idx="2"/>
          </p:cNvCxnSpPr>
          <p:nvPr/>
        </p:nvCxnSpPr>
        <p:spPr>
          <a:xfrm rot="5400000">
            <a:off x="3214678" y="1285860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endCxn id="18" idx="0"/>
          </p:cNvCxnSpPr>
          <p:nvPr/>
        </p:nvCxnSpPr>
        <p:spPr>
          <a:xfrm rot="5400000">
            <a:off x="2143108" y="3429000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4000496" y="857232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Finantza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errentagarritasuna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1428728" y="1714488"/>
            <a:ext cx="200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Salmenten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errentagarritasuna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929322" y="1714488"/>
            <a:ext cx="2214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Kapitalaren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errotazioa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071934" y="2786058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Aktiboaren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errotazioa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858148" y="2857496"/>
            <a:ext cx="1285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Apalancamiento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500694" y="3286124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Bermea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072462" y="3315941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Sorpetzea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500694" y="414338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Solvencia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429256" y="5000636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Likidezia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429256" y="5808226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Disponibilidad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2357422" y="4244635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Plazo de Cobro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2500298" y="5786454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Ordainketa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epea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3929058" y="424271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Plazo </a:t>
            </a:r>
            <a:r>
              <a:rPr lang="es-ES" sz="900" dirty="0" err="1" smtClean="0">
                <a:solidFill>
                  <a:srgbClr val="FF0000"/>
                </a:solidFill>
              </a:rPr>
              <a:t>Almacen</a:t>
            </a:r>
            <a:r>
              <a:rPr lang="es-ES" sz="900" dirty="0" smtClean="0">
                <a:solidFill>
                  <a:srgbClr val="FF0000"/>
                </a:solidFill>
              </a:rPr>
              <a:t> MP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357422" y="4994514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Plazo </a:t>
            </a:r>
            <a:r>
              <a:rPr lang="es-ES" sz="900" dirty="0" err="1" smtClean="0">
                <a:solidFill>
                  <a:srgbClr val="FF0000"/>
                </a:solidFill>
              </a:rPr>
              <a:t>Almacen</a:t>
            </a:r>
            <a:r>
              <a:rPr lang="es-ES" sz="900" dirty="0" smtClean="0">
                <a:solidFill>
                  <a:srgbClr val="FF0000"/>
                </a:solidFill>
              </a:rPr>
              <a:t> PC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3786182" y="5000636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0000"/>
                </a:solidFill>
              </a:rPr>
              <a:t>Plazo </a:t>
            </a:r>
            <a:r>
              <a:rPr lang="es-ES" sz="900" dirty="0" err="1" smtClean="0">
                <a:solidFill>
                  <a:srgbClr val="FF0000"/>
                </a:solidFill>
              </a:rPr>
              <a:t>Almacen</a:t>
            </a:r>
            <a:r>
              <a:rPr lang="es-ES" sz="900" dirty="0" smtClean="0">
                <a:solidFill>
                  <a:srgbClr val="FF0000"/>
                </a:solidFill>
              </a:rPr>
              <a:t> PA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500166" y="3315941"/>
            <a:ext cx="1857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Aktiboa</a:t>
            </a:r>
            <a:r>
              <a:rPr lang="es-ES" sz="900" dirty="0" smtClean="0">
                <a:solidFill>
                  <a:srgbClr val="FF0000"/>
                </a:solidFill>
              </a:rPr>
              <a:t> Ez </a:t>
            </a:r>
            <a:r>
              <a:rPr lang="es-ES" sz="900" dirty="0" err="1" smtClean="0">
                <a:solidFill>
                  <a:srgbClr val="FF0000"/>
                </a:solidFill>
              </a:rPr>
              <a:t>Korrontearen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errotazioa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643306" y="3315941"/>
            <a:ext cx="1857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</a:rPr>
              <a:t>Aktiboa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Korrontearen</a:t>
            </a:r>
            <a:r>
              <a:rPr lang="es-ES" sz="900" dirty="0" smtClean="0">
                <a:solidFill>
                  <a:srgbClr val="FF0000"/>
                </a:solidFill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</a:rPr>
              <a:t>errotazioa</a:t>
            </a:r>
            <a:endParaRPr lang="es-ES" sz="900" dirty="0">
              <a:solidFill>
                <a:srgbClr val="FF0000"/>
              </a:solidFill>
            </a:endParaRPr>
          </a:p>
        </p:txBody>
      </p:sp>
      <p:graphicFrame>
        <p:nvGraphicFramePr>
          <p:cNvPr id="60" name="59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64" name="6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33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0" grpId="1"/>
      <p:bldP spid="37" grpId="0" animBg="1"/>
      <p:bldP spid="38" grpId="0" animBg="1"/>
      <p:bldP spid="39" grpId="0" animBg="1"/>
      <p:bldP spid="40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3140968"/>
            <a:ext cx="8580437" cy="615784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pPr algn="ctr"/>
            <a:r>
              <a:rPr lang="en-US" sz="3200" b="1" spc="300" dirty="0" smtClean="0"/>
              <a:t>FINANTZA - ANALISIA</a:t>
            </a:r>
            <a:endParaRPr lang="es-ES" sz="3200" spc="3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4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72498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/>
              <a:t>FINANTZA-ANALISIA</a:t>
            </a:r>
            <a:endParaRPr lang="es-ES" sz="1600" b="1" dirty="0" smtClean="0"/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i="1" dirty="0" smtClean="0"/>
              <a:t>Def. </a:t>
            </a:r>
            <a:r>
              <a:rPr lang="en-US" sz="1600" dirty="0" err="1" smtClean="0"/>
              <a:t>Enpresak</a:t>
            </a:r>
            <a:r>
              <a:rPr lang="en-US" sz="1600" dirty="0" smtClean="0"/>
              <a:t> </a:t>
            </a:r>
            <a:r>
              <a:rPr lang="en-US" sz="1600" dirty="0" err="1"/>
              <a:t>pasibotik</a:t>
            </a:r>
            <a:r>
              <a:rPr lang="en-US" sz="1600" dirty="0"/>
              <a:t> </a:t>
            </a:r>
            <a:r>
              <a:rPr lang="en-US" sz="1600" dirty="0" err="1"/>
              <a:t>eratorritako</a:t>
            </a:r>
            <a:r>
              <a:rPr lang="en-US" sz="1600" dirty="0"/>
              <a:t> </a:t>
            </a:r>
            <a:r>
              <a:rPr lang="en-US" sz="1600" dirty="0" err="1"/>
              <a:t>ordainketak</a:t>
            </a:r>
            <a:r>
              <a:rPr lang="en-US" sz="1600" dirty="0"/>
              <a:t> </a:t>
            </a:r>
            <a:r>
              <a:rPr lang="en-US" sz="1600" dirty="0" err="1"/>
              <a:t>iritsi</a:t>
            </a:r>
            <a:r>
              <a:rPr lang="en-US" sz="1600" dirty="0"/>
              <a:t> </a:t>
            </a:r>
            <a:r>
              <a:rPr lang="en-US" sz="1600" dirty="0" err="1"/>
              <a:t>ahala</a:t>
            </a:r>
            <a:r>
              <a:rPr lang="en-US" sz="1600" dirty="0"/>
              <a:t> </a:t>
            </a:r>
            <a:r>
              <a:rPr lang="en-US" sz="1600" dirty="0" err="1"/>
              <a:t>hauei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 smtClean="0"/>
              <a:t>altxortegia</a:t>
            </a:r>
            <a:r>
              <a:rPr lang="en-US" sz="1600" i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kutxan</a:t>
            </a:r>
            <a:r>
              <a:rPr lang="en-US" sz="1600" dirty="0"/>
              <a:t>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bankuko</a:t>
            </a:r>
            <a:r>
              <a:rPr lang="en-US" sz="1600" dirty="0"/>
              <a:t> </a:t>
            </a:r>
            <a:r>
              <a:rPr lang="en-US" sz="1600" dirty="0" err="1"/>
              <a:t>kontu</a:t>
            </a:r>
            <a:r>
              <a:rPr lang="en-US" sz="1600" dirty="0"/>
              <a:t> </a:t>
            </a:r>
            <a:r>
              <a:rPr lang="en-US" sz="1600" dirty="0" err="1"/>
              <a:t>korronteetan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 smtClean="0"/>
              <a:t>dirua</a:t>
            </a:r>
            <a:r>
              <a:rPr lang="en-US" sz="1600" dirty="0" smtClean="0"/>
              <a:t>) </a:t>
            </a:r>
            <a:r>
              <a:rPr lang="en-US" sz="1600" dirty="0" err="1"/>
              <a:t>sortzeko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ohiko</a:t>
            </a:r>
            <a:r>
              <a:rPr lang="en-US" sz="1600" dirty="0"/>
              <a:t>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oztopatu</a:t>
            </a:r>
            <a:r>
              <a:rPr lang="en-US" sz="1600" dirty="0"/>
              <a:t> </a:t>
            </a:r>
            <a:r>
              <a:rPr lang="en-US" sz="1600" dirty="0" err="1"/>
              <a:t>gabe</a:t>
            </a:r>
            <a:r>
              <a:rPr lang="en-US" sz="1600" dirty="0"/>
              <a:t>, </a:t>
            </a:r>
            <a:r>
              <a:rPr lang="en-US" sz="1600" dirty="0" err="1"/>
              <a:t>aztertzean</a:t>
            </a:r>
            <a:r>
              <a:rPr lang="en-US" sz="1600" dirty="0"/>
              <a:t> </a:t>
            </a:r>
            <a:r>
              <a:rPr lang="en-US" sz="1600" dirty="0" err="1"/>
              <a:t>datza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Finantza-analisia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Balantzearen</a:t>
            </a:r>
            <a:r>
              <a:rPr lang="en-US" sz="1600" dirty="0"/>
              <a:t> </a:t>
            </a:r>
            <a:r>
              <a:rPr lang="en-US" sz="1600" dirty="0" err="1"/>
              <a:t>bidez</a:t>
            </a:r>
            <a:r>
              <a:rPr lang="en-US" sz="1600" dirty="0"/>
              <a:t> </a:t>
            </a:r>
            <a:r>
              <a:rPr lang="en-US" sz="1600" dirty="0" err="1"/>
              <a:t>egiten</a:t>
            </a:r>
            <a:r>
              <a:rPr lang="en-US" sz="1600" dirty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, </a:t>
            </a:r>
            <a:r>
              <a:rPr lang="en-US" sz="1600" dirty="0" err="1"/>
              <a:t>beharrezkoa</a:t>
            </a:r>
            <a:r>
              <a:rPr lang="en-US" sz="1600" dirty="0"/>
              <a:t> den </a:t>
            </a:r>
            <a:r>
              <a:rPr lang="en-US" sz="1600" dirty="0" err="1"/>
              <a:t>informazioa</a:t>
            </a:r>
            <a:r>
              <a:rPr lang="en-US" sz="1600" dirty="0"/>
              <a:t> </a:t>
            </a:r>
            <a:r>
              <a:rPr lang="en-US" sz="1600" dirty="0" err="1"/>
              <a:t>bertatik</a:t>
            </a:r>
            <a:r>
              <a:rPr lang="en-US" sz="1600" dirty="0"/>
              <a:t> </a:t>
            </a:r>
            <a:r>
              <a:rPr lang="en-US" sz="1600" dirty="0" err="1"/>
              <a:t>ateratzen</a:t>
            </a:r>
            <a:r>
              <a:rPr lang="en-US" sz="1600" dirty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. 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Aktiboan</a:t>
            </a:r>
            <a:r>
              <a:rPr lang="en-US" sz="1600" dirty="0"/>
              <a:t>, </a:t>
            </a:r>
            <a:r>
              <a:rPr lang="en-US" sz="1600" dirty="0" err="1"/>
              <a:t>elementuen</a:t>
            </a:r>
            <a:r>
              <a:rPr lang="en-US" sz="1600" dirty="0"/>
              <a:t> </a:t>
            </a:r>
            <a:r>
              <a:rPr lang="en-US" sz="1600" dirty="0" err="1"/>
              <a:t>likidezia</a:t>
            </a:r>
            <a:r>
              <a:rPr lang="en-US" sz="1600" dirty="0"/>
              <a:t> </a:t>
            </a:r>
            <a:r>
              <a:rPr lang="en-US" sz="1600" dirty="0" err="1" smtClean="0"/>
              <a:t>aztertzen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; </a:t>
            </a:r>
            <a:r>
              <a:rPr lang="en-US" sz="1600" dirty="0" err="1"/>
              <a:t>Pasiboan</a:t>
            </a:r>
            <a:r>
              <a:rPr lang="en-US" sz="1600" dirty="0"/>
              <a:t>, </a:t>
            </a:r>
            <a:r>
              <a:rPr lang="en-US" sz="1600" dirty="0" err="1"/>
              <a:t>galdagarritasuna</a:t>
            </a:r>
            <a:r>
              <a:rPr lang="en-US" sz="1600" dirty="0"/>
              <a:t> eta </a:t>
            </a:r>
            <a:r>
              <a:rPr lang="en-US" sz="1600" dirty="0" err="1"/>
              <a:t>azkenik</a:t>
            </a:r>
            <a:r>
              <a:rPr lang="en-US" sz="1600" dirty="0"/>
              <a:t>, </a:t>
            </a:r>
            <a:r>
              <a:rPr lang="en-US" sz="1600" dirty="0" err="1"/>
              <a:t>Aktibo</a:t>
            </a:r>
            <a:r>
              <a:rPr lang="en-US" sz="1600" dirty="0"/>
              <a:t> eta </a:t>
            </a:r>
            <a:r>
              <a:rPr lang="en-US" sz="1600" dirty="0" err="1"/>
              <a:t>Pasiboaren</a:t>
            </a:r>
            <a:r>
              <a:rPr lang="en-US" sz="1600" dirty="0"/>
              <a:t> </a:t>
            </a:r>
            <a:r>
              <a:rPr lang="en-US" sz="1600" dirty="0" err="1"/>
              <a:t>ondare-masen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erlazioak</a:t>
            </a:r>
            <a:r>
              <a:rPr lang="en-US" sz="1600" dirty="0"/>
              <a:t> </a:t>
            </a:r>
            <a:r>
              <a:rPr lang="en-US" sz="1600" dirty="0" err="1" smtClean="0"/>
              <a:t>aztertzen</a:t>
            </a:r>
            <a:r>
              <a:rPr lang="en-US" sz="1600" dirty="0" smtClean="0"/>
              <a:t> </a:t>
            </a:r>
            <a:r>
              <a:rPr lang="en-US" sz="1600" dirty="0" err="1" smtClean="0"/>
              <a:t>dira</a:t>
            </a:r>
            <a:r>
              <a:rPr lang="en-US" sz="1600" dirty="0" smtClean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5</a:t>
            </a:fld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72498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Finantza-analisia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badira</a:t>
            </a:r>
            <a:r>
              <a:rPr lang="en-US" sz="1600" dirty="0"/>
              <a:t> </a:t>
            </a:r>
            <a:r>
              <a:rPr lang="en-US" sz="1600" dirty="0" err="1"/>
              <a:t>modu</a:t>
            </a:r>
            <a:r>
              <a:rPr lang="en-US" sz="1600" dirty="0"/>
              <a:t> </a:t>
            </a:r>
            <a:r>
              <a:rPr lang="en-US" sz="1600" dirty="0" err="1"/>
              <a:t>ezberdinak</a:t>
            </a:r>
            <a:r>
              <a:rPr lang="en-US" sz="1600" dirty="0"/>
              <a:t>: </a:t>
            </a:r>
            <a:r>
              <a:rPr lang="en-US" sz="1600" dirty="0" err="1"/>
              <a:t>konparaketak</a:t>
            </a:r>
            <a:r>
              <a:rPr lang="en-US" sz="1600" dirty="0"/>
              <a:t>, </a:t>
            </a:r>
            <a:r>
              <a:rPr lang="en-US" sz="1600" dirty="0" err="1"/>
              <a:t>ehunekoak</a:t>
            </a:r>
            <a:r>
              <a:rPr lang="en-US" sz="1600" dirty="0"/>
              <a:t>, </a:t>
            </a:r>
            <a:r>
              <a:rPr lang="en-US" sz="1600" dirty="0" err="1"/>
              <a:t>indize</a:t>
            </a:r>
            <a:r>
              <a:rPr lang="en-US" sz="1600" dirty="0"/>
              <a:t> </a:t>
            </a:r>
            <a:r>
              <a:rPr lang="en-US" sz="1600" dirty="0" err="1"/>
              <a:t>zenbakiak</a:t>
            </a:r>
            <a:r>
              <a:rPr lang="en-US" sz="1600" dirty="0"/>
              <a:t> eta </a:t>
            </a:r>
            <a:r>
              <a:rPr lang="en-US" sz="1600" dirty="0" err="1"/>
              <a:t>ratioak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Finantza-ratioek</a:t>
            </a:r>
            <a:r>
              <a:rPr lang="en-US" sz="1600" dirty="0"/>
              <a:t> </a:t>
            </a:r>
            <a:r>
              <a:rPr lang="en-US" sz="1600" dirty="0" err="1"/>
              <a:t>ondare-masetan</a:t>
            </a:r>
            <a:r>
              <a:rPr lang="en-US" sz="1600" dirty="0"/>
              <a:t> </a:t>
            </a:r>
            <a:r>
              <a:rPr lang="en-US" sz="1600" dirty="0" err="1"/>
              <a:t>bildutako</a:t>
            </a:r>
            <a:r>
              <a:rPr lang="en-US" sz="1600" dirty="0"/>
              <a:t> </a:t>
            </a:r>
            <a:r>
              <a:rPr lang="en-US" sz="1600" dirty="0" err="1"/>
              <a:t>aktiboko</a:t>
            </a:r>
            <a:r>
              <a:rPr lang="en-US" sz="1600" dirty="0"/>
              <a:t> eta </a:t>
            </a:r>
            <a:r>
              <a:rPr lang="en-US" sz="1600" dirty="0" err="1"/>
              <a:t>pasiboko</a:t>
            </a:r>
            <a:r>
              <a:rPr lang="en-US" sz="1600" dirty="0"/>
              <a:t> </a:t>
            </a:r>
            <a:r>
              <a:rPr lang="en-US" sz="1600" dirty="0" err="1"/>
              <a:t>elementu</a:t>
            </a:r>
            <a:r>
              <a:rPr lang="en-US" sz="1600" dirty="0"/>
              <a:t> </a:t>
            </a:r>
            <a:r>
              <a:rPr lang="en-US" sz="1600" dirty="0" err="1"/>
              <a:t>ezberdinen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erlazioa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dute</a:t>
            </a:r>
            <a:r>
              <a:rPr lang="en-US" sz="1600" dirty="0"/>
              <a:t> (</a:t>
            </a:r>
            <a:r>
              <a:rPr lang="en-US" sz="1600" dirty="0" err="1"/>
              <a:t>aktiboko</a:t>
            </a:r>
            <a:r>
              <a:rPr lang="en-US" sz="1600" dirty="0"/>
              <a:t> </a:t>
            </a:r>
            <a:r>
              <a:rPr lang="en-US" sz="1600" dirty="0" err="1"/>
              <a:t>elementuak</a:t>
            </a:r>
            <a:r>
              <a:rPr lang="en-US" sz="1600" dirty="0"/>
              <a:t> </a:t>
            </a:r>
            <a:r>
              <a:rPr lang="en-US" sz="1600" dirty="0" err="1"/>
              <a:t>likideziaren</a:t>
            </a:r>
            <a:r>
              <a:rPr lang="en-US" sz="1600" dirty="0"/>
              <a:t> </a:t>
            </a:r>
            <a:r>
              <a:rPr lang="en-US" sz="1600" dirty="0" err="1"/>
              <a:t>arabera</a:t>
            </a:r>
            <a:r>
              <a:rPr lang="en-US" sz="1600" dirty="0"/>
              <a:t> </a:t>
            </a:r>
            <a:r>
              <a:rPr lang="en-US" sz="1600" dirty="0" err="1"/>
              <a:t>ordenatuta</a:t>
            </a:r>
            <a:r>
              <a:rPr lang="en-US" sz="1600" dirty="0"/>
              <a:t> eta </a:t>
            </a:r>
            <a:r>
              <a:rPr lang="en-US" sz="1600" dirty="0" err="1"/>
              <a:t>pasibokoak</a:t>
            </a:r>
            <a:r>
              <a:rPr lang="en-US" sz="1600" dirty="0"/>
              <a:t> </a:t>
            </a:r>
            <a:r>
              <a:rPr lang="en-US" sz="1600" dirty="0" err="1"/>
              <a:t>galdagarritasun</a:t>
            </a:r>
            <a:r>
              <a:rPr lang="en-US" sz="1600" dirty="0"/>
              <a:t> </a:t>
            </a:r>
            <a:r>
              <a:rPr lang="en-US" sz="1600" dirty="0" err="1"/>
              <a:t>mailaren</a:t>
            </a:r>
            <a:r>
              <a:rPr lang="en-US" sz="1600" dirty="0"/>
              <a:t> </a:t>
            </a:r>
            <a:r>
              <a:rPr lang="en-US" sz="1600" dirty="0" err="1"/>
              <a:t>arabera</a:t>
            </a:r>
            <a:r>
              <a:rPr lang="en-US" sz="1600" dirty="0" smtClean="0"/>
              <a:t>).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Finantza-ratioa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adina</a:t>
            </a:r>
            <a:r>
              <a:rPr lang="en-US" sz="1600" dirty="0"/>
              <a:t> </a:t>
            </a:r>
            <a:r>
              <a:rPr lang="en-US" sz="1600" dirty="0" err="1"/>
              <a:t>likidezia</a:t>
            </a:r>
            <a:r>
              <a:rPr lang="en-US" sz="1600" dirty="0"/>
              <a:t> </a:t>
            </a:r>
            <a:r>
              <a:rPr lang="en-US" sz="1600" dirty="0" err="1"/>
              <a:t>sortzeko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ala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aztertzeko</a:t>
            </a:r>
            <a:r>
              <a:rPr lang="en-US" sz="1600" dirty="0"/>
              <a:t> </a:t>
            </a:r>
            <a:r>
              <a:rPr lang="en-US" sz="1600" dirty="0" err="1"/>
              <a:t>erabiltzen</a:t>
            </a:r>
            <a:r>
              <a:rPr lang="en-US" sz="1600" dirty="0"/>
              <a:t> den </a:t>
            </a:r>
            <a:r>
              <a:rPr lang="en-US" sz="1600" dirty="0" err="1"/>
              <a:t>tresna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; eta </a:t>
            </a:r>
            <a:r>
              <a:rPr lang="en-US" sz="1600" dirty="0" err="1"/>
              <a:t>ondorioz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jarduera</a:t>
            </a:r>
            <a:r>
              <a:rPr lang="en-US" sz="1600" dirty="0"/>
              <a:t> </a:t>
            </a:r>
            <a:r>
              <a:rPr lang="en-US" sz="1600" dirty="0" err="1"/>
              <a:t>mugagabea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Oharrak</a:t>
            </a:r>
            <a:r>
              <a:rPr lang="en-US" sz="1600" dirty="0" smtClean="0"/>
              <a:t>: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smtClean="0"/>
              <a:t>Ratio </a:t>
            </a:r>
            <a:r>
              <a:rPr lang="en-US" sz="1600" dirty="0" err="1"/>
              <a:t>bakoitzerako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dira</a:t>
            </a:r>
            <a:r>
              <a:rPr lang="en-US" sz="1600" dirty="0"/>
              <a:t>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guztietarako</a:t>
            </a:r>
            <a:r>
              <a:rPr lang="en-US" sz="1600" dirty="0"/>
              <a:t> </a:t>
            </a:r>
            <a:r>
              <a:rPr lang="en-US" sz="1600" dirty="0" err="1"/>
              <a:t>aplikagarriak</a:t>
            </a:r>
            <a:r>
              <a:rPr lang="en-US" sz="1600" dirty="0"/>
              <a:t> </a:t>
            </a:r>
            <a:r>
              <a:rPr lang="en-US" sz="1600" dirty="0" err="1"/>
              <a:t>diren</a:t>
            </a:r>
            <a:r>
              <a:rPr lang="en-US" sz="1600" dirty="0"/>
              <a:t> </a:t>
            </a:r>
            <a:r>
              <a:rPr lang="en-US" sz="1600" dirty="0" err="1"/>
              <a:t>balioak</a:t>
            </a:r>
            <a:r>
              <a:rPr lang="en-US" sz="1600" dirty="0"/>
              <a:t>.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bakoitzak</a:t>
            </a:r>
            <a:r>
              <a:rPr lang="en-US" sz="1600" dirty="0"/>
              <a:t>,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, </a:t>
            </a:r>
            <a:r>
              <a:rPr lang="en-US" sz="1600" dirty="0" err="1"/>
              <a:t>bilakaera</a:t>
            </a:r>
            <a:r>
              <a:rPr lang="en-US" sz="1600" dirty="0"/>
              <a:t>, </a:t>
            </a:r>
            <a:r>
              <a:rPr lang="en-US" sz="1600" dirty="0" smtClean="0"/>
              <a:t>eta </a:t>
            </a:r>
            <a:r>
              <a:rPr lang="en-US" sz="1600" dirty="0" err="1" smtClean="0"/>
              <a:t>abarren</a:t>
            </a:r>
            <a:r>
              <a:rPr lang="en-US" sz="1600" dirty="0" smtClean="0"/>
              <a:t> </a:t>
            </a:r>
            <a:r>
              <a:rPr lang="en-US" sz="1600" dirty="0" err="1"/>
              <a:t>arabera</a:t>
            </a:r>
            <a:r>
              <a:rPr lang="en-US" sz="1600" dirty="0"/>
              <a:t>, </a:t>
            </a:r>
            <a:r>
              <a:rPr lang="en-US" sz="1600" dirty="0" err="1"/>
              <a:t>kalkulatzen</a:t>
            </a:r>
            <a:r>
              <a:rPr lang="en-US" sz="1600" dirty="0"/>
              <a:t> </a:t>
            </a:r>
            <a:r>
              <a:rPr lang="en-US" sz="1600" dirty="0" err="1"/>
              <a:t>diren</a:t>
            </a:r>
            <a:r>
              <a:rPr lang="en-US" sz="1600" dirty="0"/>
              <a:t> ratio </a:t>
            </a:r>
            <a:r>
              <a:rPr lang="en-US" sz="1600" dirty="0" err="1"/>
              <a:t>bakoitzerako</a:t>
            </a:r>
            <a:r>
              <a:rPr lang="en-US" sz="1600" dirty="0"/>
              <a:t> </a:t>
            </a:r>
            <a:r>
              <a:rPr lang="en-US" sz="1600" dirty="0" err="1"/>
              <a:t>balio</a:t>
            </a:r>
            <a:r>
              <a:rPr lang="en-US" sz="1600" dirty="0"/>
              <a:t> </a:t>
            </a:r>
            <a:r>
              <a:rPr lang="en-US" sz="1600" dirty="0" err="1"/>
              <a:t>ezberdinak</a:t>
            </a:r>
            <a:r>
              <a:rPr lang="en-US" sz="1600" dirty="0"/>
              <a:t> </a:t>
            </a:r>
            <a:r>
              <a:rPr lang="en-US" sz="1600" dirty="0" err="1"/>
              <a:t>har</a:t>
            </a:r>
            <a:r>
              <a:rPr lang="en-US" sz="1600" dirty="0"/>
              <a:t> </a:t>
            </a:r>
            <a:r>
              <a:rPr lang="en-US" sz="1600" dirty="0" err="1"/>
              <a:t>ditzake</a:t>
            </a:r>
            <a:r>
              <a:rPr lang="en-US" sz="1600" dirty="0"/>
              <a:t>, eta </a:t>
            </a:r>
            <a:r>
              <a:rPr lang="en-US" sz="1600" dirty="0" err="1"/>
              <a:t>oro</a:t>
            </a:r>
            <a:r>
              <a:rPr lang="en-US" sz="1600" dirty="0"/>
              <a:t> </a:t>
            </a:r>
            <a:r>
              <a:rPr lang="en-US" sz="1600" dirty="0" err="1"/>
              <a:t>har</a:t>
            </a:r>
            <a:r>
              <a:rPr lang="en-US" sz="1600" dirty="0"/>
              <a:t>,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/>
              <a:t> </a:t>
            </a:r>
            <a:r>
              <a:rPr lang="en-US" sz="1600" dirty="0" err="1"/>
              <a:t>ziurtatzerik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onaren</a:t>
            </a:r>
            <a:r>
              <a:rPr lang="en-US" sz="1600" dirty="0"/>
              <a:t> </a:t>
            </a:r>
            <a:r>
              <a:rPr lang="en-US" sz="1600" dirty="0" err="1"/>
              <a:t>seinalea</a:t>
            </a:r>
            <a:r>
              <a:rPr lang="en-US" sz="1600" dirty="0"/>
              <a:t> den </a:t>
            </a:r>
            <a:r>
              <a:rPr lang="en-US" sz="1600" dirty="0" err="1"/>
              <a:t>edo</a:t>
            </a:r>
            <a:r>
              <a:rPr lang="en-US" sz="1600" dirty="0"/>
              <a:t>, </a:t>
            </a:r>
            <a:r>
              <a:rPr lang="en-US" sz="1600" dirty="0" err="1"/>
              <a:t>alderantziz</a:t>
            </a:r>
            <a:r>
              <a:rPr lang="en-US" sz="1600" dirty="0"/>
              <a:t>,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txarraren</a:t>
            </a:r>
            <a:r>
              <a:rPr lang="en-US" sz="1600" dirty="0"/>
              <a:t> </a:t>
            </a:r>
            <a:r>
              <a:rPr lang="en-US" sz="1600" dirty="0" err="1"/>
              <a:t>seinalea</a:t>
            </a:r>
            <a:r>
              <a:rPr lang="en-US" sz="1600" dirty="0"/>
              <a:t> den</a:t>
            </a:r>
            <a:r>
              <a:rPr lang="en-US" sz="1600" dirty="0" smtClean="0"/>
              <a:t>.</a:t>
            </a:r>
          </a:p>
          <a:p>
            <a:pPr marL="906463" lvl="1" indent="-449263">
              <a:buFont typeface="Wingdings" pitchFamily="2" charset="2"/>
              <a:buChar char="ü"/>
            </a:pPr>
            <a:endParaRPr lang="es-ES" sz="1600" dirty="0"/>
          </a:p>
          <a:p>
            <a:pPr marL="906463" lvl="1" indent="-449263">
              <a:buFont typeface="Wingdings" pitchFamily="2" charset="2"/>
              <a:buChar char="ü"/>
            </a:pPr>
            <a:r>
              <a:rPr lang="en-US" sz="1600" dirty="0" err="1" smtClean="0"/>
              <a:t>Teorikoki</a:t>
            </a:r>
            <a:r>
              <a:rPr lang="en-US" sz="1600" dirty="0"/>
              <a:t>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bakoitzerako</a:t>
            </a:r>
            <a:r>
              <a:rPr lang="en-US" sz="1600" dirty="0"/>
              <a:t>,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Balantzea</a:t>
            </a:r>
            <a:r>
              <a:rPr lang="en-US" sz="1600" dirty="0"/>
              <a:t> </a:t>
            </a:r>
            <a:r>
              <a:rPr lang="en-US" sz="1600" dirty="0" err="1"/>
              <a:t>osatzen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ondare-masa</a:t>
            </a:r>
            <a:r>
              <a:rPr lang="en-US" sz="1600" dirty="0"/>
              <a:t> </a:t>
            </a:r>
            <a:r>
              <a:rPr lang="en-US" sz="1600" dirty="0" err="1"/>
              <a:t>desberdinen</a:t>
            </a:r>
            <a:r>
              <a:rPr lang="en-US" sz="1600" dirty="0"/>
              <a:t> </a:t>
            </a:r>
            <a:r>
              <a:rPr lang="en-US" sz="1600" dirty="0" err="1"/>
              <a:t>arteko</a:t>
            </a:r>
            <a:r>
              <a:rPr lang="en-US" sz="1600" dirty="0"/>
              <a:t> </a:t>
            </a:r>
            <a:r>
              <a:rPr lang="en-US" sz="1600" dirty="0" err="1"/>
              <a:t>zatiketak</a:t>
            </a:r>
            <a:r>
              <a:rPr lang="en-US" sz="1600" dirty="0"/>
              <a:t> </a:t>
            </a:r>
            <a:r>
              <a:rPr lang="en-US" sz="1600" dirty="0" err="1"/>
              <a:t>eginez</a:t>
            </a:r>
            <a:r>
              <a:rPr lang="en-US" sz="1600" dirty="0"/>
              <a:t>, ratio </a:t>
            </a:r>
            <a:r>
              <a:rPr lang="en-US" sz="1600" dirty="0" err="1"/>
              <a:t>anitz</a:t>
            </a:r>
            <a:r>
              <a:rPr lang="en-US" sz="1600" dirty="0"/>
              <a:t> </a:t>
            </a:r>
            <a:r>
              <a:rPr lang="en-US" sz="1600" dirty="0" err="1"/>
              <a:t>kalkula</a:t>
            </a:r>
            <a:r>
              <a:rPr lang="en-US" sz="1600" dirty="0"/>
              <a:t> </a:t>
            </a:r>
            <a:r>
              <a:rPr lang="en-US" sz="1600" dirty="0" err="1"/>
              <a:t>daitezke</a:t>
            </a:r>
            <a:r>
              <a:rPr lang="en-US" sz="1600" dirty="0"/>
              <a:t>. </a:t>
            </a:r>
            <a:r>
              <a:rPr lang="en-US" sz="1600" dirty="0" err="1"/>
              <a:t>Hala</a:t>
            </a:r>
            <a:r>
              <a:rPr lang="en-US" sz="1600" dirty="0"/>
              <a:t> ere, </a:t>
            </a:r>
            <a:r>
              <a:rPr lang="en-US" sz="1600" dirty="0" err="1"/>
              <a:t>edozein</a:t>
            </a:r>
            <a:r>
              <a:rPr lang="en-US" sz="1600" dirty="0"/>
              <a:t> </a:t>
            </a:r>
            <a:r>
              <a:rPr lang="en-US" sz="1600" dirty="0" err="1"/>
              <a:t>erlazioa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baliozkoa</a:t>
            </a:r>
            <a:r>
              <a:rPr lang="en-US" sz="1600" dirty="0"/>
              <a:t> </a:t>
            </a:r>
            <a:r>
              <a:rPr lang="en-US" sz="1600" dirty="0" err="1" smtClean="0"/>
              <a:t>izango</a:t>
            </a:r>
            <a:r>
              <a:rPr lang="en-US" sz="1600" dirty="0" smtClean="0"/>
              <a:t>. </a:t>
            </a:r>
            <a:r>
              <a:rPr lang="en-US" sz="1600" dirty="0" err="1" smtClean="0"/>
              <a:t>Konparaketa</a:t>
            </a:r>
            <a:r>
              <a:rPr lang="en-US" sz="1600" dirty="0" smtClean="0"/>
              <a:t> </a:t>
            </a:r>
            <a:r>
              <a:rPr lang="en-US" sz="1600" dirty="0" err="1"/>
              <a:t>horrek</a:t>
            </a:r>
            <a:r>
              <a:rPr lang="en-US" sz="1600" dirty="0"/>
              <a:t> </a:t>
            </a:r>
            <a:r>
              <a:rPr lang="en-US" sz="1600" dirty="0" err="1"/>
              <a:t>ematen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balioak</a:t>
            </a:r>
            <a:r>
              <a:rPr lang="en-US" sz="1600" dirty="0"/>
              <a:t> </a:t>
            </a:r>
            <a:r>
              <a:rPr lang="en-US" sz="1600" dirty="0" err="1"/>
              <a:t>kontzeptu</a:t>
            </a:r>
            <a:r>
              <a:rPr lang="en-US" sz="1600" dirty="0"/>
              <a:t> </a:t>
            </a:r>
            <a:r>
              <a:rPr lang="en-US" sz="1600" dirty="0" err="1"/>
              <a:t>finantzarioa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du, </a:t>
            </a:r>
            <a:r>
              <a:rPr lang="en-US" sz="1600" dirty="0" err="1"/>
              <a:t>adibidez</a:t>
            </a:r>
            <a:r>
              <a:rPr lang="en-US" sz="1600" dirty="0"/>
              <a:t>, </a:t>
            </a:r>
            <a:r>
              <a:rPr lang="en-US" sz="1600" dirty="0" err="1"/>
              <a:t>kaudimena</a:t>
            </a:r>
            <a:r>
              <a:rPr lang="en-US" sz="1600" dirty="0"/>
              <a:t>, </a:t>
            </a:r>
            <a:r>
              <a:rPr lang="en-US" sz="1600" dirty="0" err="1"/>
              <a:t>likidezia</a:t>
            </a:r>
            <a:r>
              <a:rPr lang="en-US" sz="1600" dirty="0"/>
              <a:t>, </a:t>
            </a:r>
            <a:r>
              <a:rPr lang="en-US" sz="1600" dirty="0" err="1"/>
              <a:t>bermea</a:t>
            </a:r>
            <a:r>
              <a:rPr lang="en-US" sz="1600" dirty="0"/>
              <a:t>, </a:t>
            </a:r>
            <a:r>
              <a:rPr lang="en-US" sz="1600" dirty="0" err="1"/>
              <a:t>zorpetze-maila</a:t>
            </a:r>
            <a:r>
              <a:rPr lang="en-US" sz="1600" dirty="0"/>
              <a:t>, </a:t>
            </a:r>
            <a:r>
              <a:rPr lang="en-US" sz="1600" dirty="0" err="1"/>
              <a:t>etab</a:t>
            </a:r>
            <a:r>
              <a:rPr lang="en-US" sz="1600" dirty="0" smtClean="0"/>
              <a:t>.</a:t>
            </a: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6</a:t>
            </a:fld>
            <a:endParaRPr lang="eu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/>
              <a:t>KAUDIMEN RATIOA 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kaudimena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du, </a:t>
            </a:r>
            <a:r>
              <a:rPr lang="en-US" sz="1600" dirty="0" err="1"/>
              <a:t>hau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zorrei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egiteko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aktibo</a:t>
            </a:r>
            <a:r>
              <a:rPr lang="en-US" sz="1600" dirty="0"/>
              <a:t> </a:t>
            </a:r>
            <a:r>
              <a:rPr lang="en-US" sz="1600" dirty="0" err="1"/>
              <a:t>korrontea</a:t>
            </a:r>
            <a:r>
              <a:rPr lang="en-US" sz="1600" dirty="0"/>
              <a:t> </a:t>
            </a:r>
            <a:r>
              <a:rPr lang="en-US" sz="1600" dirty="0" err="1"/>
              <a:t>osatzen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ondare</a:t>
            </a:r>
            <a:r>
              <a:rPr lang="en-US" sz="1600" dirty="0"/>
              <a:t> </a:t>
            </a:r>
            <a:r>
              <a:rPr lang="en-US" sz="1600" dirty="0" err="1"/>
              <a:t>elementuetatik</a:t>
            </a:r>
            <a:r>
              <a:rPr lang="en-US" sz="1600" dirty="0"/>
              <a:t> </a:t>
            </a:r>
            <a:r>
              <a:rPr lang="en-US" sz="1600" dirty="0" err="1"/>
              <a:t>lortutako</a:t>
            </a:r>
            <a:r>
              <a:rPr lang="en-US" sz="1600" dirty="0"/>
              <a:t> </a:t>
            </a:r>
            <a:r>
              <a:rPr lang="en-US" sz="1600" dirty="0" err="1"/>
              <a:t>likideziatik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 </a:t>
            </a:r>
            <a:r>
              <a:rPr lang="en-US" sz="1600" dirty="0" err="1"/>
              <a:t>neurtzen</a:t>
            </a:r>
            <a:r>
              <a:rPr lang="en-US" sz="1600" dirty="0"/>
              <a:t> </a:t>
            </a:r>
            <a:r>
              <a:rPr lang="en-US" sz="1600" dirty="0" smtClean="0"/>
              <a:t>du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Beste</a:t>
            </a:r>
            <a:r>
              <a:rPr lang="en-US" sz="1600" dirty="0" smtClean="0"/>
              <a:t> </a:t>
            </a:r>
            <a:r>
              <a:rPr lang="en-US" sz="1600" dirty="0"/>
              <a:t>era </a:t>
            </a:r>
            <a:r>
              <a:rPr lang="en-US" sz="1600" dirty="0" err="1"/>
              <a:t>batera</a:t>
            </a:r>
            <a:r>
              <a:rPr lang="en-US" sz="1600" dirty="0"/>
              <a:t> </a:t>
            </a:r>
            <a:r>
              <a:rPr lang="en-US" sz="1600" dirty="0" err="1"/>
              <a:t>esanda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ondasun</a:t>
            </a:r>
            <a:r>
              <a:rPr lang="en-US" sz="1600" dirty="0"/>
              <a:t> eta </a:t>
            </a:r>
            <a:r>
              <a:rPr lang="en-US" sz="1600" dirty="0" err="1"/>
              <a:t>eskubide</a:t>
            </a:r>
            <a:r>
              <a:rPr lang="en-US" sz="1600" dirty="0"/>
              <a:t> </a:t>
            </a:r>
            <a:r>
              <a:rPr lang="en-US" sz="1600" dirty="0" err="1"/>
              <a:t>nahikoak</a:t>
            </a:r>
            <a:r>
              <a:rPr lang="en-US" sz="1600" dirty="0"/>
              <a:t> </a:t>
            </a:r>
            <a:r>
              <a:rPr lang="en-US" sz="1600" dirty="0" err="1"/>
              <a:t>izatea</a:t>
            </a:r>
            <a:r>
              <a:rPr lang="en-US" sz="1600" dirty="0"/>
              <a:t> </a:t>
            </a:r>
            <a:r>
              <a:rPr lang="en-US" sz="1600" dirty="0" err="1"/>
              <a:t>aurre</a:t>
            </a:r>
            <a:r>
              <a:rPr lang="en-US" sz="1600" dirty="0"/>
              <a:t> </a:t>
            </a:r>
            <a:r>
              <a:rPr lang="en-US" sz="1600" dirty="0" err="1"/>
              <a:t>egin</a:t>
            </a:r>
            <a:r>
              <a:rPr lang="en-US" sz="1600" dirty="0"/>
              <a:t> </a:t>
            </a:r>
            <a:r>
              <a:rPr lang="en-US" sz="1600" dirty="0" err="1"/>
              <a:t>beharreko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ordaindu</a:t>
            </a:r>
            <a:r>
              <a:rPr lang="en-US" sz="1600" dirty="0"/>
              <a:t> </a:t>
            </a:r>
            <a:r>
              <a:rPr lang="en-US" sz="1600" dirty="0" err="1"/>
              <a:t>ahal</a:t>
            </a:r>
            <a:r>
              <a:rPr lang="en-US" sz="1600" dirty="0"/>
              <a:t> </a:t>
            </a:r>
            <a:r>
              <a:rPr lang="en-US" sz="1600" dirty="0" err="1" smtClean="0"/>
              <a:t>izateko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Beti</a:t>
            </a:r>
            <a:r>
              <a:rPr lang="en-US" sz="1600" dirty="0" smtClean="0"/>
              <a:t> </a:t>
            </a:r>
            <a:r>
              <a:rPr lang="en-US" sz="1600" dirty="0"/>
              <a:t>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 smtClean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 smtClean="0"/>
              <a:t>maniobra-funtsa</a:t>
            </a:r>
            <a:r>
              <a:rPr lang="en-US" sz="1600" dirty="0" smtClean="0"/>
              <a:t> (MF = AK - PK) </a:t>
            </a:r>
            <a:r>
              <a:rPr lang="en-US" sz="1600" dirty="0" err="1"/>
              <a:t>positiboa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duelako</a:t>
            </a:r>
            <a:r>
              <a:rPr lang="en-US" sz="1600" dirty="0"/>
              <a:t>, </a:t>
            </a:r>
            <a:r>
              <a:rPr lang="en-US" sz="1600" dirty="0" err="1"/>
              <a:t>aktibo</a:t>
            </a:r>
            <a:r>
              <a:rPr lang="en-US" sz="1600" dirty="0"/>
              <a:t> </a:t>
            </a:r>
            <a:r>
              <a:rPr lang="en-US" sz="1600" dirty="0" err="1"/>
              <a:t>korrontea</a:t>
            </a:r>
            <a:r>
              <a:rPr lang="en-US" sz="1600" dirty="0"/>
              <a:t> </a:t>
            </a:r>
            <a:r>
              <a:rPr lang="en-US" sz="1600" dirty="0" err="1"/>
              <a:t>beti</a:t>
            </a:r>
            <a:r>
              <a:rPr lang="en-US" sz="1600" dirty="0"/>
              <a:t> </a:t>
            </a:r>
            <a:r>
              <a:rPr lang="en-US" sz="1600" dirty="0" err="1"/>
              <a:t>pasibo</a:t>
            </a:r>
            <a:r>
              <a:rPr lang="en-US" sz="1600" dirty="0"/>
              <a:t> </a:t>
            </a:r>
            <a:r>
              <a:rPr lang="en-US" sz="1600" dirty="0" err="1"/>
              <a:t>korrontea</a:t>
            </a:r>
            <a:r>
              <a:rPr lang="en-US" sz="1600" dirty="0"/>
              <a:t>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1259632" y="4437112"/>
            <a:ext cx="6624736" cy="758825"/>
          </a:xfrm>
          <a:prstGeom prst="rect">
            <a:avLst/>
          </a:prstGeom>
          <a:noFill/>
          <a:ln w="736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1371600" fontAlgn="base">
              <a:spcBef>
                <a:spcPct val="0"/>
              </a:spcBef>
              <a:spcAft>
                <a:spcPct val="0"/>
              </a:spcAft>
              <a:tabLst>
                <a:tab pos="381158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Aktibo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korrontea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	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Erabilgarria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Bihurgarria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Izakinak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Kaudimen-ratioa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Times New Roman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Symbol" pitchFamily="18" charset="2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Symbol" pitchFamily="18" charset="2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———————————————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158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korrontea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korrontea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7</a:t>
            </a:fld>
            <a:endParaRPr lang="eu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/>
              <a:t>KAUDIMEN RATIOA 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1,5 eta 2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zuzena</a:t>
            </a:r>
            <a:r>
              <a:rPr lang="en-US" sz="1600" dirty="0"/>
              <a:t> (</a:t>
            </a:r>
            <a:r>
              <a:rPr lang="en-US" sz="1600" dirty="0" err="1"/>
              <a:t>normala</a:t>
            </a:r>
            <a:r>
              <a:rPr lang="en-US" sz="1600" dirty="0"/>
              <a:t>)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laburrerako</a:t>
            </a:r>
            <a:r>
              <a:rPr lang="en-US" sz="1600" dirty="0"/>
              <a:t> </a:t>
            </a:r>
            <a:r>
              <a:rPr lang="en-US" sz="1600" dirty="0" err="1"/>
              <a:t>hartzekodunei</a:t>
            </a:r>
            <a:r>
              <a:rPr lang="en-US" sz="1600" dirty="0"/>
              <a:t> </a:t>
            </a:r>
            <a:r>
              <a:rPr lang="en-US" sz="1600" dirty="0" err="1"/>
              <a:t>kaudimen</a:t>
            </a:r>
            <a:r>
              <a:rPr lang="en-US" sz="1600" dirty="0"/>
              <a:t> </a:t>
            </a:r>
            <a:r>
              <a:rPr lang="en-US" sz="1600" dirty="0" err="1"/>
              <a:t>nahikoa</a:t>
            </a:r>
            <a:r>
              <a:rPr lang="en-US" sz="1600" dirty="0"/>
              <a:t> </a:t>
            </a:r>
            <a:r>
              <a:rPr lang="en-US" sz="1600" dirty="0" err="1"/>
              <a:t>eskaintzen</a:t>
            </a:r>
            <a:r>
              <a:rPr lang="en-US" sz="1600" dirty="0"/>
              <a:t> </a:t>
            </a:r>
            <a:r>
              <a:rPr lang="en-US" sz="1600" dirty="0" err="1"/>
              <a:t>dielako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 eta 1,5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 err="1"/>
              <a:t>ardura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du,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ordainketa</a:t>
            </a:r>
            <a:r>
              <a:rPr lang="en-US" sz="1600" dirty="0"/>
              <a:t>- </a:t>
            </a:r>
            <a:r>
              <a:rPr lang="en-US" sz="1600" dirty="0" err="1"/>
              <a:t>etendura</a:t>
            </a:r>
            <a:r>
              <a:rPr lang="en-US" sz="1600" dirty="0"/>
              <a:t> </a:t>
            </a:r>
            <a:r>
              <a:rPr lang="en-US" sz="1600" dirty="0" err="1"/>
              <a:t>egoeran</a:t>
            </a:r>
            <a:r>
              <a:rPr lang="en-US" sz="1600" dirty="0"/>
              <a:t> </a:t>
            </a:r>
            <a:r>
              <a:rPr lang="en-US" sz="1600" dirty="0" err="1"/>
              <a:t>sar</a:t>
            </a:r>
            <a:r>
              <a:rPr lang="en-US" sz="1600" dirty="0"/>
              <a:t> </a:t>
            </a:r>
            <a:r>
              <a:rPr lang="en-US" sz="1600" dirty="0" err="1"/>
              <a:t>daitekeelako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1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gutxiago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guztiz</a:t>
            </a:r>
            <a:r>
              <a:rPr lang="en-US" sz="1600" dirty="0"/>
              <a:t> </a:t>
            </a:r>
            <a:r>
              <a:rPr lang="en-US" sz="1600" dirty="0" err="1"/>
              <a:t>arriskutsua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ordainketa</a:t>
            </a:r>
            <a:r>
              <a:rPr lang="en-US" sz="1600" dirty="0"/>
              <a:t>- </a:t>
            </a:r>
            <a:r>
              <a:rPr lang="en-US" sz="1600" dirty="0" err="1"/>
              <a:t>etendura</a:t>
            </a:r>
            <a:r>
              <a:rPr lang="en-US" sz="1600" dirty="0"/>
              <a:t> </a:t>
            </a:r>
            <a:r>
              <a:rPr lang="en-US" sz="1600" dirty="0" err="1"/>
              <a:t>teoriko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teknikoan</a:t>
            </a:r>
            <a:r>
              <a:rPr lang="en-US" sz="1600" dirty="0"/>
              <a:t> </a:t>
            </a:r>
            <a:r>
              <a:rPr lang="en-US" sz="1600" dirty="0" err="1"/>
              <a:t>baitago</a:t>
            </a:r>
            <a:r>
              <a:rPr lang="en-US" sz="1600" dirty="0"/>
              <a:t>. </a:t>
            </a:r>
            <a:r>
              <a:rPr lang="en-US" sz="1600" dirty="0" err="1"/>
              <a:t>Maniobra-fondoa</a:t>
            </a:r>
            <a:r>
              <a:rPr lang="en-US" sz="1600" dirty="0"/>
              <a:t> </a:t>
            </a:r>
            <a:r>
              <a:rPr lang="en-US" sz="1600" dirty="0" err="1"/>
              <a:t>negatiboa</a:t>
            </a:r>
            <a:r>
              <a:rPr lang="en-US" sz="1600" dirty="0"/>
              <a:t> </a:t>
            </a:r>
            <a:r>
              <a:rPr lang="en-US" sz="1600" dirty="0" err="1"/>
              <a:t>denean</a:t>
            </a:r>
            <a:r>
              <a:rPr lang="en-US" sz="1600" dirty="0"/>
              <a:t>,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ordainketa-etendura</a:t>
            </a:r>
            <a:r>
              <a:rPr lang="en-US" sz="1600" dirty="0"/>
              <a:t> </a:t>
            </a:r>
            <a:r>
              <a:rPr lang="en-US" sz="1600" dirty="0" err="1"/>
              <a:t>teoriko</a:t>
            </a:r>
            <a:r>
              <a:rPr lang="en-US" sz="1600" dirty="0"/>
              <a:t> </a:t>
            </a:r>
            <a:r>
              <a:rPr lang="en-US" sz="1600" dirty="0" err="1"/>
              <a:t>edo</a:t>
            </a:r>
            <a:r>
              <a:rPr lang="en-US" sz="1600" dirty="0"/>
              <a:t> </a:t>
            </a:r>
            <a:r>
              <a:rPr lang="en-US" sz="1600" dirty="0" err="1"/>
              <a:t>teknikoan</a:t>
            </a:r>
            <a:r>
              <a:rPr lang="en-US" sz="1600" dirty="0"/>
              <a:t> </a:t>
            </a:r>
            <a:r>
              <a:rPr lang="en-US" sz="1600" dirty="0" err="1"/>
              <a:t>dagoela</a:t>
            </a:r>
            <a:r>
              <a:rPr lang="en-US" sz="1600" dirty="0"/>
              <a:t> </a:t>
            </a:r>
            <a:r>
              <a:rPr lang="en-US" sz="1600" dirty="0" err="1"/>
              <a:t>esaten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, </a:t>
            </a:r>
            <a:r>
              <a:rPr lang="en-US" sz="1600" dirty="0" err="1"/>
              <a:t>nahiz</a:t>
            </a:r>
            <a:r>
              <a:rPr lang="en-US" sz="1600" dirty="0"/>
              <a:t> eta </a:t>
            </a:r>
            <a:r>
              <a:rPr lang="en-US" sz="1600" dirty="0" err="1"/>
              <a:t>denboraldi</a:t>
            </a:r>
            <a:r>
              <a:rPr lang="en-US" sz="1600" dirty="0"/>
              <a:t> </a:t>
            </a:r>
            <a:r>
              <a:rPr lang="en-US" sz="1600" dirty="0" err="1"/>
              <a:t>batean</a:t>
            </a:r>
            <a:r>
              <a:rPr lang="en-US" sz="1600" dirty="0"/>
              <a:t> </a:t>
            </a:r>
            <a:r>
              <a:rPr lang="en-US" sz="1600" dirty="0" err="1"/>
              <a:t>horrela</a:t>
            </a:r>
            <a:r>
              <a:rPr lang="en-US" sz="1600" dirty="0"/>
              <a:t> </a:t>
            </a:r>
            <a:r>
              <a:rPr lang="en-US" sz="1600" dirty="0" err="1"/>
              <a:t>iraun</a:t>
            </a:r>
            <a:r>
              <a:rPr lang="en-US" sz="1600" dirty="0"/>
              <a:t>, </a:t>
            </a:r>
            <a:r>
              <a:rPr lang="en-US" sz="1600" dirty="0" err="1"/>
              <a:t>benetako</a:t>
            </a:r>
            <a:r>
              <a:rPr lang="en-US" sz="1600" dirty="0"/>
              <a:t> </a:t>
            </a:r>
            <a:r>
              <a:rPr lang="en-US" sz="1600" dirty="0" err="1"/>
              <a:t>ordainketa-etenduran</a:t>
            </a:r>
            <a:r>
              <a:rPr lang="en-US" sz="1600" dirty="0"/>
              <a:t> </a:t>
            </a:r>
            <a:r>
              <a:rPr lang="en-US" sz="1600" dirty="0" err="1"/>
              <a:t>sartu</a:t>
            </a:r>
            <a:r>
              <a:rPr lang="en-US" sz="1600" dirty="0"/>
              <a:t> </a:t>
            </a:r>
            <a:r>
              <a:rPr lang="en-US" sz="1600" dirty="0" err="1"/>
              <a:t>gabe</a:t>
            </a:r>
            <a:r>
              <a:rPr lang="en-US" sz="1600" dirty="0" smtClean="0"/>
              <a:t>.</a:t>
            </a:r>
          </a:p>
          <a:p>
            <a:pPr marL="449263" indent="-449263">
              <a:buFont typeface="Arial" pitchFamily="34" charset="0"/>
              <a:buChar char="•"/>
            </a:pPr>
            <a:endParaRPr lang="es-ES" sz="1600" dirty="0" err="1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Ratioaren</a:t>
            </a:r>
            <a:r>
              <a:rPr lang="en-US" sz="1600" dirty="0" smtClean="0"/>
              <a:t> </a:t>
            </a:r>
            <a:r>
              <a:rPr lang="en-US" sz="1600" dirty="0" err="1"/>
              <a:t>balioa</a:t>
            </a:r>
            <a:r>
              <a:rPr lang="en-US" sz="1600" dirty="0"/>
              <a:t> 2 </a:t>
            </a:r>
            <a:r>
              <a:rPr lang="en-US" sz="1600" dirty="0" err="1"/>
              <a:t>baino</a:t>
            </a:r>
            <a:r>
              <a:rPr lang="en-US" sz="1600" dirty="0"/>
              <a:t> </a:t>
            </a:r>
            <a:r>
              <a:rPr lang="en-US" sz="1600" dirty="0" err="1"/>
              <a:t>handiagoa</a:t>
            </a:r>
            <a:r>
              <a:rPr lang="en-US" sz="1600" dirty="0"/>
              <a:t> </a:t>
            </a:r>
            <a:r>
              <a:rPr lang="en-US" sz="1600" dirty="0" err="1"/>
              <a:t>bada</a:t>
            </a:r>
            <a:r>
              <a:rPr lang="en-US" sz="1600" dirty="0"/>
              <a:t>: </a:t>
            </a:r>
            <a:r>
              <a:rPr lang="en-US" sz="1600" dirty="0" err="1"/>
              <a:t>arreta</a:t>
            </a:r>
            <a:r>
              <a:rPr lang="en-US" sz="1600" dirty="0"/>
              <a:t> </a:t>
            </a:r>
            <a:r>
              <a:rPr lang="en-US" sz="1600" dirty="0" err="1"/>
              <a:t>egoera</a:t>
            </a:r>
            <a:r>
              <a:rPr lang="en-US" sz="1600" dirty="0"/>
              <a:t> </a:t>
            </a:r>
            <a:r>
              <a:rPr lang="en-US" sz="1600" dirty="0" err="1"/>
              <a:t>adierazten</a:t>
            </a:r>
            <a:r>
              <a:rPr lang="en-US" sz="1600" dirty="0"/>
              <a:t> </a:t>
            </a:r>
            <a:r>
              <a:rPr lang="en-US" sz="1600" dirty="0" err="1"/>
              <a:t>du.</a:t>
            </a:r>
            <a:r>
              <a:rPr lang="en-US" sz="1600" dirty="0"/>
              <a:t>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aktibo</a:t>
            </a:r>
            <a:r>
              <a:rPr lang="en-US" sz="1600" dirty="0"/>
              <a:t> </a:t>
            </a:r>
            <a:r>
              <a:rPr lang="en-US" sz="1600" dirty="0" err="1"/>
              <a:t>korrontea</a:t>
            </a:r>
            <a:r>
              <a:rPr lang="en-US" sz="1600" dirty="0"/>
              <a:t> </a:t>
            </a:r>
            <a:r>
              <a:rPr lang="en-US" sz="1600" dirty="0" err="1"/>
              <a:t>handiegia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eta </a:t>
            </a:r>
            <a:r>
              <a:rPr lang="en-US" sz="1600" dirty="0" err="1"/>
              <a:t>ondare-masa</a:t>
            </a:r>
            <a:r>
              <a:rPr lang="en-US" sz="1600" dirty="0"/>
              <a:t> </a:t>
            </a:r>
            <a:r>
              <a:rPr lang="en-US" sz="1600" dirty="0" err="1"/>
              <a:t>hauei</a:t>
            </a:r>
            <a:r>
              <a:rPr lang="en-US" sz="1600" dirty="0"/>
              <a:t> </a:t>
            </a:r>
            <a:r>
              <a:rPr lang="en-US" sz="1600" dirty="0" err="1"/>
              <a:t>errentagarritasun</a:t>
            </a:r>
            <a:r>
              <a:rPr lang="en-US" sz="1600" dirty="0"/>
              <a:t> </a:t>
            </a:r>
            <a:r>
              <a:rPr lang="en-US" sz="1600" dirty="0" err="1"/>
              <a:t>nahikoa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ateratzearen</a:t>
            </a:r>
            <a:r>
              <a:rPr lang="en-US" sz="1600" dirty="0"/>
              <a:t> </a:t>
            </a:r>
            <a:r>
              <a:rPr lang="en-US" sz="1600" dirty="0" err="1"/>
              <a:t>arriskua</a:t>
            </a:r>
            <a:r>
              <a:rPr lang="en-US" sz="1600" dirty="0"/>
              <a:t> </a:t>
            </a:r>
            <a:r>
              <a:rPr lang="en-US" sz="1600" dirty="0" err="1"/>
              <a:t>dago</a:t>
            </a:r>
            <a:r>
              <a:rPr lang="en-US" sz="1600" dirty="0" smtClean="0"/>
              <a:t>. </a:t>
            </a:r>
            <a:r>
              <a:rPr lang="en-US" sz="1600" dirty="0" err="1"/>
              <a:t>Kasu hauetan erabilgarria, bihurgarria edo izakinak gutxitzearen komenigarritasuna aztertzea aholkagarria da.</a:t>
            </a:r>
            <a:endParaRPr lang="es-ES" sz="1600" dirty="0" err="1"/>
          </a:p>
          <a:p>
            <a:pPr marL="449263" indent="-449263"/>
            <a:endParaRPr lang="en-US" sz="1600" dirty="0" err="1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1259632" y="5733256"/>
            <a:ext cx="6624736" cy="758825"/>
          </a:xfrm>
          <a:prstGeom prst="rect">
            <a:avLst/>
          </a:prstGeom>
          <a:noFill/>
          <a:ln w="736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1371600" fontAlgn="base">
              <a:spcBef>
                <a:spcPct val="0"/>
              </a:spcBef>
              <a:spcAft>
                <a:spcPct val="0"/>
              </a:spcAft>
              <a:tabLst>
                <a:tab pos="381158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Aktibo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korrontea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	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Erabilgarria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Bihurgarria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Izakinak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Kaudimen-ratioa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Times New Roman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Symbol" pitchFamily="18" charset="2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ymbol" pitchFamily="18" charset="2"/>
                <a:cs typeface="Symbol" pitchFamily="18" charset="2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Book Antiqua" pitchFamily="18" charset="0"/>
                <a:cs typeface="Book Antiqua" pitchFamily="18" charset="0"/>
              </a:rPr>
              <a:t>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Symbol" pitchFamily="18" charset="2"/>
                <a:cs typeface="Times New Roman"/>
              </a:rPr>
              <a:t>———————————————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158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korrontea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	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Pasibo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korrontea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8</a:t>
            </a:fld>
            <a:endParaRPr lang="eu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764704"/>
            <a:ext cx="8580437" cy="5152288"/>
          </a:xfrm>
          <a:prstGeom prst="rect">
            <a:avLst/>
          </a:prstGeom>
          <a:noFill/>
          <a:ln w="5715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000" tIns="10800" rIns="18000" bIns="10800" anchor="t" anchorCtr="0">
            <a:noAutofit/>
          </a:bodyPr>
          <a:lstStyle/>
          <a:p>
            <a:r>
              <a:rPr lang="en-US" sz="1600" b="1" dirty="0" smtClean="0"/>
              <a:t>FINANTZA-RATIOAK</a:t>
            </a:r>
          </a:p>
          <a:p>
            <a:endParaRPr lang="es-ES" sz="1600" b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smtClean="0"/>
              <a:t>ALTXORTEGIAREN RATIOA EDO LIKIDEZIAREN RATIOA (TEST AZIDOA EDO </a:t>
            </a:r>
            <a:r>
              <a:rPr lang="en-US" sz="1600" i="1" dirty="0" smtClean="0"/>
              <a:t>ACID TEST</a:t>
            </a:r>
            <a:r>
              <a:rPr lang="en-US" sz="1600" dirty="0" smtClean="0"/>
              <a:t>)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likidezia</a:t>
            </a:r>
            <a:r>
              <a:rPr lang="en-US" sz="1600" dirty="0"/>
              <a:t> </a:t>
            </a:r>
            <a:r>
              <a:rPr lang="en-US" sz="1600" dirty="0" err="1"/>
              <a:t>aztertzen</a:t>
            </a:r>
            <a:r>
              <a:rPr lang="en-US" sz="1600" dirty="0"/>
              <a:t> </a:t>
            </a:r>
            <a:r>
              <a:rPr lang="en-US" sz="1600" dirty="0" err="1"/>
              <a:t>du</a:t>
            </a:r>
            <a:r>
              <a:rPr lang="en-US" sz="1600" dirty="0" err="1" smtClean="0"/>
              <a:t>.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bihurgarria</a:t>
            </a:r>
            <a:r>
              <a:rPr lang="en-US" sz="1600" dirty="0"/>
              <a:t> eta </a:t>
            </a:r>
            <a:r>
              <a:rPr lang="en-US" sz="1600" dirty="0" err="1"/>
              <a:t>erabilgarria</a:t>
            </a:r>
            <a:r>
              <a:rPr lang="en-US" sz="1600" dirty="0"/>
              <a:t> </a:t>
            </a:r>
            <a:r>
              <a:rPr lang="en-US" sz="1600" dirty="0" err="1"/>
              <a:t>osatzen</a:t>
            </a:r>
            <a:r>
              <a:rPr lang="en-US" sz="1600" dirty="0"/>
              <a:t> </a:t>
            </a:r>
            <a:r>
              <a:rPr lang="en-US" sz="1600" dirty="0" err="1"/>
              <a:t>duten</a:t>
            </a:r>
            <a:r>
              <a:rPr lang="en-US" sz="1600" dirty="0"/>
              <a:t> </a:t>
            </a:r>
            <a:r>
              <a:rPr lang="en-US" sz="1600" dirty="0" err="1"/>
              <a:t>ondare</a:t>
            </a:r>
            <a:r>
              <a:rPr lang="en-US" sz="1600" dirty="0"/>
              <a:t> </a:t>
            </a:r>
            <a:r>
              <a:rPr lang="en-US" sz="1600" dirty="0" err="1"/>
              <a:t>elementuetatik</a:t>
            </a:r>
            <a:r>
              <a:rPr lang="en-US" sz="1600" dirty="0"/>
              <a:t> </a:t>
            </a:r>
            <a:r>
              <a:rPr lang="en-US" sz="1600" dirty="0" err="1"/>
              <a:t>lortutako</a:t>
            </a:r>
            <a:r>
              <a:rPr lang="en-US" sz="1600" dirty="0"/>
              <a:t> </a:t>
            </a:r>
            <a:r>
              <a:rPr lang="en-US" sz="1600" dirty="0" err="1"/>
              <a:t>likideziatik</a:t>
            </a:r>
            <a:r>
              <a:rPr lang="en-US" sz="1600" dirty="0"/>
              <a:t>, </a:t>
            </a:r>
            <a:r>
              <a:rPr lang="en-US" sz="1600" dirty="0" err="1"/>
              <a:t>enpresaren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gaitasuna</a:t>
            </a:r>
            <a:r>
              <a:rPr lang="en-US" sz="1600" dirty="0"/>
              <a:t> </a:t>
            </a:r>
            <a:r>
              <a:rPr lang="en-US" sz="1600" dirty="0" err="1"/>
              <a:t>neurtzen</a:t>
            </a:r>
            <a:r>
              <a:rPr lang="en-US" sz="1600" dirty="0"/>
              <a:t> </a:t>
            </a:r>
            <a:r>
              <a:rPr lang="en-US" sz="1600" dirty="0" err="1"/>
              <a:t>du</a:t>
            </a:r>
            <a:r>
              <a:rPr lang="en-US" sz="1600" dirty="0" err="1" smtClean="0"/>
              <a:t>.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/>
              <a:t>Ratio </a:t>
            </a:r>
            <a:r>
              <a:rPr lang="en-US" sz="1600" dirty="0" err="1"/>
              <a:t>honek</a:t>
            </a:r>
            <a:r>
              <a:rPr lang="en-US" sz="1600" dirty="0"/>
              <a:t> </a:t>
            </a:r>
            <a:r>
              <a:rPr lang="en-US" sz="1600" dirty="0" err="1"/>
              <a:t>aurreko</a:t>
            </a:r>
            <a:r>
              <a:rPr lang="en-US" sz="1600" dirty="0"/>
              <a:t> </a:t>
            </a:r>
            <a:r>
              <a:rPr lang="en-US" sz="1600" dirty="0" err="1"/>
              <a:t>ratioa</a:t>
            </a:r>
            <a:r>
              <a:rPr lang="en-US" sz="1600" dirty="0"/>
              <a:t> </a:t>
            </a:r>
            <a:r>
              <a:rPr lang="en-US" sz="1600" dirty="0" err="1"/>
              <a:t>osatzen</a:t>
            </a:r>
            <a:r>
              <a:rPr lang="en-US" sz="1600" dirty="0"/>
              <a:t> du; </a:t>
            </a:r>
            <a:r>
              <a:rPr lang="en-US" sz="1600" dirty="0" err="1"/>
              <a:t>enpresa</a:t>
            </a:r>
            <a:r>
              <a:rPr lang="en-US" sz="1600" dirty="0"/>
              <a:t> </a:t>
            </a:r>
            <a:r>
              <a:rPr lang="en-US" sz="1600" dirty="0" err="1"/>
              <a:t>batek</a:t>
            </a:r>
            <a:r>
              <a:rPr lang="en-US" sz="1600" dirty="0"/>
              <a:t> </a:t>
            </a:r>
            <a:r>
              <a:rPr lang="en-US" sz="1600" dirty="0" err="1"/>
              <a:t>aktibo</a:t>
            </a:r>
            <a:r>
              <a:rPr lang="en-US" sz="1600" dirty="0"/>
              <a:t> </a:t>
            </a:r>
            <a:r>
              <a:rPr lang="en-US" sz="1600" dirty="0" err="1"/>
              <a:t>korronte</a:t>
            </a:r>
            <a:r>
              <a:rPr lang="en-US" sz="1600" dirty="0"/>
              <a:t> </a:t>
            </a:r>
            <a:r>
              <a:rPr lang="en-US" sz="1600" dirty="0" err="1"/>
              <a:t>handia</a:t>
            </a:r>
            <a:r>
              <a:rPr lang="en-US" sz="1600" dirty="0"/>
              <a:t> </a:t>
            </a:r>
            <a:r>
              <a:rPr lang="en-US" sz="1600" dirty="0" err="1"/>
              <a:t>izan</a:t>
            </a:r>
            <a:r>
              <a:rPr lang="en-US" sz="1600" dirty="0"/>
              <a:t> </a:t>
            </a:r>
            <a:r>
              <a:rPr lang="en-US" sz="1600" dirty="0" err="1"/>
              <a:t>dezake</a:t>
            </a:r>
            <a:r>
              <a:rPr lang="en-US" sz="1600" dirty="0"/>
              <a:t>, </a:t>
            </a:r>
            <a:r>
              <a:rPr lang="en-US" sz="1600" dirty="0" err="1"/>
              <a:t>baina</a:t>
            </a:r>
            <a:r>
              <a:rPr lang="en-US" sz="1600" dirty="0"/>
              <a:t> </a:t>
            </a:r>
            <a:r>
              <a:rPr lang="en-US" sz="1600" dirty="0" err="1"/>
              <a:t>gehienbat</a:t>
            </a:r>
            <a:r>
              <a:rPr lang="en-US" sz="1600" dirty="0"/>
              <a:t> </a:t>
            </a:r>
            <a:r>
              <a:rPr lang="en-US" sz="1600" dirty="0" err="1"/>
              <a:t>izakin</a:t>
            </a:r>
            <a:r>
              <a:rPr lang="en-US" sz="1600" dirty="0"/>
              <a:t> </a:t>
            </a:r>
            <a:r>
              <a:rPr lang="en-US" sz="1600" dirty="0" err="1"/>
              <a:t>anitz</a:t>
            </a:r>
            <a:r>
              <a:rPr lang="en-US" sz="1600" dirty="0"/>
              <a:t> </a:t>
            </a:r>
            <a:r>
              <a:rPr lang="en-US" sz="1600" dirty="0" err="1"/>
              <a:t>izateagatik</a:t>
            </a:r>
            <a:r>
              <a:rPr lang="en-US" sz="1600" dirty="0"/>
              <a:t>; </a:t>
            </a:r>
            <a:r>
              <a:rPr lang="en-US" sz="1600" dirty="0" err="1"/>
              <a:t>erabilgarrien</a:t>
            </a:r>
            <a:r>
              <a:rPr lang="en-US" sz="1600" dirty="0"/>
              <a:t> eta </a:t>
            </a:r>
            <a:r>
              <a:rPr lang="en-US" sz="1600" dirty="0" err="1"/>
              <a:t>bihurgarrien</a:t>
            </a:r>
            <a:r>
              <a:rPr lang="en-US" sz="1600" dirty="0"/>
              <a:t> </a:t>
            </a:r>
            <a:r>
              <a:rPr lang="en-US" sz="1600" dirty="0" err="1"/>
              <a:t>artean</a:t>
            </a:r>
            <a:r>
              <a:rPr lang="en-US" sz="1600" dirty="0"/>
              <a:t> </a:t>
            </a:r>
            <a:r>
              <a:rPr lang="en-US" sz="1600" dirty="0" err="1"/>
              <a:t>epe</a:t>
            </a:r>
            <a:r>
              <a:rPr lang="en-US" sz="1600" dirty="0"/>
              <a:t> </a:t>
            </a:r>
            <a:r>
              <a:rPr lang="en-US" sz="1600" dirty="0" err="1"/>
              <a:t>laburreko</a:t>
            </a:r>
            <a:r>
              <a:rPr lang="en-US" sz="1600" dirty="0"/>
              <a:t> </a:t>
            </a:r>
            <a:r>
              <a:rPr lang="en-US" sz="1600" dirty="0" err="1"/>
              <a:t>zorrak</a:t>
            </a:r>
            <a:r>
              <a:rPr lang="en-US" sz="1600" dirty="0"/>
              <a:t> </a:t>
            </a:r>
            <a:r>
              <a:rPr lang="en-US" sz="1600" dirty="0" err="1"/>
              <a:t>ordaintzeko</a:t>
            </a:r>
            <a:r>
              <a:rPr lang="en-US" sz="1600" dirty="0"/>
              <a:t> </a:t>
            </a:r>
            <a:r>
              <a:rPr lang="en-US" sz="1600" dirty="0" err="1"/>
              <a:t>diru</a:t>
            </a:r>
            <a:r>
              <a:rPr lang="en-US" sz="1600" dirty="0"/>
              <a:t> </a:t>
            </a:r>
            <a:r>
              <a:rPr lang="en-US" sz="1600" dirty="0" err="1"/>
              <a:t>nahiko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izatea</a:t>
            </a:r>
            <a:r>
              <a:rPr lang="en-US" sz="1600" dirty="0"/>
              <a:t>.</a:t>
            </a:r>
            <a:endParaRPr lang="es-ES" sz="1600" dirty="0"/>
          </a:p>
          <a:p>
            <a:pPr marL="449263" indent="-449263">
              <a:buFont typeface="Arial" pitchFamily="34" charset="0"/>
              <a:buChar char="•"/>
            </a:pPr>
            <a:endParaRPr lang="es-ES" sz="1600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Izakinak</a:t>
            </a:r>
            <a:r>
              <a:rPr lang="en-US" sz="1600" dirty="0" smtClean="0"/>
              <a:t> </a:t>
            </a:r>
            <a:r>
              <a:rPr lang="en-US" sz="1600" dirty="0" err="1"/>
              <a:t>aktibo</a:t>
            </a:r>
            <a:r>
              <a:rPr lang="en-US" sz="1600" dirty="0"/>
              <a:t> </a:t>
            </a:r>
            <a:r>
              <a:rPr lang="en-US" sz="1600" dirty="0" err="1"/>
              <a:t>korronteko</a:t>
            </a:r>
            <a:r>
              <a:rPr lang="en-US" sz="1600" dirty="0"/>
              <a:t> </a:t>
            </a:r>
            <a:r>
              <a:rPr lang="en-US" sz="1600" dirty="0" err="1"/>
              <a:t>likidezia</a:t>
            </a:r>
            <a:r>
              <a:rPr lang="en-US" sz="1600" dirty="0"/>
              <a:t> </a:t>
            </a:r>
            <a:r>
              <a:rPr lang="en-US" sz="1600" dirty="0" err="1"/>
              <a:t>gutxien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ondare-masa</a:t>
            </a:r>
            <a:r>
              <a:rPr lang="en-US" sz="1600" dirty="0"/>
              <a:t> </a:t>
            </a:r>
            <a:r>
              <a:rPr lang="en-US" sz="1600" dirty="0" err="1"/>
              <a:t>dela</a:t>
            </a:r>
            <a:r>
              <a:rPr lang="en-US" sz="1600" dirty="0"/>
              <a:t> eta </a:t>
            </a:r>
            <a:r>
              <a:rPr lang="en-US" sz="1600" dirty="0" err="1"/>
              <a:t>horregatik</a:t>
            </a:r>
            <a:r>
              <a:rPr lang="en-US" sz="1600" dirty="0"/>
              <a:t> ratio </a:t>
            </a:r>
            <a:r>
              <a:rPr lang="en-US" sz="1600" dirty="0" err="1"/>
              <a:t>honen</a:t>
            </a:r>
            <a:r>
              <a:rPr lang="en-US" sz="1600" dirty="0"/>
              <a:t> </a:t>
            </a:r>
            <a:r>
              <a:rPr lang="en-US" sz="1600" dirty="0" err="1"/>
              <a:t>kalkuluan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dira</a:t>
            </a:r>
            <a:r>
              <a:rPr lang="en-US" sz="1600" dirty="0"/>
              <a:t> </a:t>
            </a:r>
            <a:r>
              <a:rPr lang="en-US" sz="1600" dirty="0" err="1"/>
              <a:t>kontuan</a:t>
            </a:r>
            <a:r>
              <a:rPr lang="en-US" sz="1600" dirty="0"/>
              <a:t> </a:t>
            </a:r>
            <a:r>
              <a:rPr lang="en-US" sz="1600" dirty="0" err="1"/>
              <a:t>hartzen</a:t>
            </a:r>
            <a:r>
              <a:rPr lang="en-US" sz="1600" dirty="0"/>
              <a:t>, </a:t>
            </a:r>
            <a:r>
              <a:rPr lang="en-US" sz="1600" dirty="0" err="1"/>
              <a:t>bai</a:t>
            </a:r>
            <a:r>
              <a:rPr lang="en-US" sz="1600" dirty="0"/>
              <a:t> </a:t>
            </a:r>
            <a:r>
              <a:rPr lang="en-US" sz="1600" dirty="0" err="1"/>
              <a:t>ordea</a:t>
            </a:r>
            <a:r>
              <a:rPr lang="en-US" sz="1600" dirty="0"/>
              <a:t> </a:t>
            </a:r>
            <a:r>
              <a:rPr lang="en-US" sz="1600" dirty="0" err="1"/>
              <a:t>erabilgarria</a:t>
            </a:r>
            <a:r>
              <a:rPr lang="en-US" sz="1600" dirty="0"/>
              <a:t> eta </a:t>
            </a:r>
            <a:r>
              <a:rPr lang="en-US" sz="1600" dirty="0" err="1"/>
              <a:t>bihurgarria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49263" indent="-449263">
              <a:buFont typeface="Arial" pitchFamily="34" charset="0"/>
              <a:buChar char="•"/>
            </a:pPr>
            <a:endParaRPr lang="en-US" sz="1600" dirty="0"/>
          </a:p>
          <a:p>
            <a:pPr marL="449263" indent="-449263">
              <a:buFont typeface="Arial" pitchFamily="34" charset="0"/>
              <a:buChar char="•"/>
            </a:pPr>
            <a:r>
              <a:rPr lang="en-US" sz="1600" dirty="0" err="1" smtClean="0"/>
              <a:t>Ordaintzeko</a:t>
            </a:r>
            <a:r>
              <a:rPr lang="en-US" sz="1600" dirty="0" smtClean="0"/>
              <a:t> </a:t>
            </a:r>
            <a:r>
              <a:rPr lang="en-US" sz="1600" dirty="0" err="1"/>
              <a:t>obligazioak</a:t>
            </a:r>
            <a:r>
              <a:rPr lang="en-US" sz="1600" dirty="0"/>
              <a:t> </a:t>
            </a:r>
            <a:r>
              <a:rPr lang="en-US" sz="1600" dirty="0" err="1"/>
              <a:t>diruz</a:t>
            </a:r>
            <a:r>
              <a:rPr lang="en-US" sz="1600" dirty="0"/>
              <a:t> </a:t>
            </a:r>
            <a:r>
              <a:rPr lang="en-US" sz="1600" dirty="0" err="1"/>
              <a:t>ordaindu</a:t>
            </a:r>
            <a:r>
              <a:rPr lang="en-US" sz="1600" dirty="0"/>
              <a:t> </a:t>
            </a:r>
            <a:r>
              <a:rPr lang="en-US" sz="1600" dirty="0" err="1"/>
              <a:t>behar</a:t>
            </a:r>
            <a:r>
              <a:rPr lang="en-US" sz="1600" dirty="0"/>
              <a:t> </a:t>
            </a:r>
            <a:r>
              <a:rPr lang="en-US" sz="1600" dirty="0" err="1"/>
              <a:t>direnez</a:t>
            </a:r>
            <a:r>
              <a:rPr lang="en-US" sz="1600" dirty="0"/>
              <a:t> </a:t>
            </a:r>
            <a:r>
              <a:rPr lang="en-US" sz="1600" dirty="0" err="1"/>
              <a:t>gero</a:t>
            </a:r>
            <a:r>
              <a:rPr lang="en-US" sz="1600" dirty="0"/>
              <a:t>, </a:t>
            </a:r>
            <a:r>
              <a:rPr lang="en-US" sz="1600" dirty="0" err="1"/>
              <a:t>enpresak</a:t>
            </a:r>
            <a:r>
              <a:rPr lang="en-US" sz="1600" dirty="0"/>
              <a:t> </a:t>
            </a:r>
            <a:r>
              <a:rPr lang="en-US" sz="1600" dirty="0" err="1"/>
              <a:t>bere</a:t>
            </a:r>
            <a:r>
              <a:rPr lang="en-US" sz="1600" dirty="0"/>
              <a:t> </a:t>
            </a:r>
            <a:r>
              <a:rPr lang="en-US" sz="1600" dirty="0" err="1"/>
              <a:t>erabilgarria</a:t>
            </a:r>
            <a:r>
              <a:rPr lang="en-US" sz="1600" dirty="0"/>
              <a:t> (</a:t>
            </a:r>
            <a:r>
              <a:rPr lang="en-US" sz="1600" dirty="0" err="1"/>
              <a:t>jadanik</a:t>
            </a:r>
            <a:r>
              <a:rPr lang="en-US" sz="1600" dirty="0"/>
              <a:t> </a:t>
            </a:r>
            <a:r>
              <a:rPr lang="en-US" sz="1600" dirty="0" err="1"/>
              <a:t>dirua</a:t>
            </a:r>
            <a:r>
              <a:rPr lang="en-US" sz="1600" dirty="0"/>
              <a:t> </a:t>
            </a:r>
            <a:r>
              <a:rPr lang="en-US" sz="1600" dirty="0" err="1"/>
              <a:t>dena</a:t>
            </a:r>
            <a:r>
              <a:rPr lang="en-US" sz="1600" dirty="0"/>
              <a:t>) eta </a:t>
            </a:r>
            <a:r>
              <a:rPr lang="en-US" sz="1600" dirty="0" err="1"/>
              <a:t>bihurgarria</a:t>
            </a:r>
            <a:r>
              <a:rPr lang="en-US" sz="1600" dirty="0"/>
              <a:t> (</a:t>
            </a:r>
            <a:r>
              <a:rPr lang="en-US" sz="1600" dirty="0" err="1"/>
              <a:t>diru</a:t>
            </a:r>
            <a:r>
              <a:rPr lang="en-US" sz="1600" dirty="0"/>
              <a:t> </a:t>
            </a:r>
            <a:r>
              <a:rPr lang="en-US" sz="1600" dirty="0" err="1"/>
              <a:t>bihurtzeko</a:t>
            </a:r>
            <a:r>
              <a:rPr lang="en-US" sz="1600" dirty="0"/>
              <a:t> </a:t>
            </a:r>
            <a:r>
              <a:rPr lang="en-US" sz="1600" dirty="0" err="1"/>
              <a:t>erraztasun</a:t>
            </a:r>
            <a:r>
              <a:rPr lang="en-US" sz="1600" dirty="0"/>
              <a:t> </a:t>
            </a:r>
            <a:r>
              <a:rPr lang="en-US" sz="1600" dirty="0" err="1"/>
              <a:t>handien</a:t>
            </a:r>
            <a:r>
              <a:rPr lang="en-US" sz="1600" dirty="0"/>
              <a:t> </a:t>
            </a:r>
            <a:r>
              <a:rPr lang="en-US" sz="1600" dirty="0" err="1"/>
              <a:t>duen</a:t>
            </a:r>
            <a:r>
              <a:rPr lang="en-US" sz="1600" dirty="0"/>
              <a:t> </a:t>
            </a:r>
            <a:r>
              <a:rPr lang="en-US" sz="1600" dirty="0" err="1"/>
              <a:t>ondare-masa</a:t>
            </a:r>
            <a:r>
              <a:rPr lang="en-US" sz="1600" dirty="0"/>
              <a:t>) </a:t>
            </a:r>
            <a:r>
              <a:rPr lang="en-US" sz="1600" dirty="0" err="1"/>
              <a:t>kontrolatu</a:t>
            </a:r>
            <a:r>
              <a:rPr lang="en-US" sz="1600" dirty="0"/>
              <a:t> </a:t>
            </a:r>
            <a:r>
              <a:rPr lang="en-US" sz="1600" dirty="0" err="1"/>
              <a:t>beharko</a:t>
            </a:r>
            <a:r>
              <a:rPr lang="en-US" sz="1600" dirty="0"/>
              <a:t> </a:t>
            </a:r>
            <a:r>
              <a:rPr lang="en-US" sz="1600" dirty="0" err="1"/>
              <a:t>ditu</a:t>
            </a:r>
            <a:r>
              <a:rPr lang="en-US" sz="1600" dirty="0"/>
              <a:t>.</a:t>
            </a:r>
            <a:endParaRPr lang="es-ES" sz="1600" dirty="0" err="1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142852"/>
          <a:ext cx="864399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99"/>
                <a:gridCol w="4321999"/>
              </a:tblGrid>
              <a:tr h="357190">
                <a:tc>
                  <a:txBody>
                    <a:bodyPr/>
                    <a:lstStyle/>
                    <a:p>
                      <a:pPr algn="l"/>
                      <a:endParaRPr lang="es-ES" sz="18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Analisi ekonomikoa eta finantza analisia</a:t>
                      </a:r>
                      <a:endParaRPr lang="es-E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u-ES"/>
          </a:p>
        </p:txBody>
      </p:sp>
      <p:grpSp>
        <p:nvGrpSpPr>
          <p:cNvPr id="19" name="18 Grupo"/>
          <p:cNvGrpSpPr/>
          <p:nvPr/>
        </p:nvGrpSpPr>
        <p:grpSpPr>
          <a:xfrm>
            <a:off x="1403648" y="3212976"/>
            <a:ext cx="6336704" cy="539059"/>
            <a:chOff x="1763688" y="3537242"/>
            <a:chExt cx="6336704" cy="539059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447112" y="3537242"/>
              <a:ext cx="1805169" cy="15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Erabilgarria+Bihurgarria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5826001" y="3537242"/>
              <a:ext cx="2012801" cy="15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Aktibo korrontea - Izakinak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763688" y="3698705"/>
              <a:ext cx="6336704" cy="377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4379913" algn="l"/>
                </a:tabLst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Altxortegiaren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ratioa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=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ea typeface="Symbol" pitchFamily="18" charset="2"/>
                  <a:cs typeface="Times New Roman"/>
                </a:rPr>
                <a:t>———————————  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Symbol" pitchFamily="18" charset="2"/>
                  <a:cs typeface="Symbol" pitchFamily="18" charset="2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edo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Book Antiqua" pitchFamily="18" charset="0"/>
                  <a:cs typeface="Book Antiqua" pitchFamily="18" charset="0"/>
                </a:rPr>
                <a:t> 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ea typeface="Symbol" pitchFamily="18" charset="2"/>
                  <a:cs typeface="Times New Roman"/>
                </a:rPr>
                <a:t>————————————</a:t>
              </a:r>
              <a:r>
                <a:rPr lang="en-US" sz="1400" dirty="0" smtClean="0">
                  <a:ea typeface="Symbol" pitchFamily="18" charset="2"/>
                  <a:cs typeface="Times New Roman"/>
                </a:rPr>
                <a:t> 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379913" algn="l"/>
                </a:tabLst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                                                 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Pasibo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korrontea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	   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Pasibo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korrontea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E39-ECD1-4910-97CA-AE32489ACCED}" type="slidenum">
              <a:rPr lang="eu-ES" smtClean="0"/>
              <a:pPr/>
              <a:t>9</a:t>
            </a:fld>
            <a:endParaRPr lang="eu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3377</Words>
  <Application>Microsoft Office PowerPoint</Application>
  <PresentationFormat>Presentación en pantalla (4:3)</PresentationFormat>
  <Paragraphs>726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Analisi ekonomikoa eta  finantza analisia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Beñat</dc:creator>
  <cp:lastModifiedBy>Beñat</cp:lastModifiedBy>
  <cp:revision>28</cp:revision>
  <dcterms:created xsi:type="dcterms:W3CDTF">2015-03-30T07:41:32Z</dcterms:created>
  <dcterms:modified xsi:type="dcterms:W3CDTF">2015-11-12T17:57:38Z</dcterms:modified>
</cp:coreProperties>
</file>