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6BF19A-8D5A-49C1-82A2-CC1A3B50966A}">
  <a:tblStyle styleId="{D36BF19A-8D5A-49C1-82A2-CC1A3B5096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62BA273-1DC6-4E2D-AA1C-756C89A9D403}" styleName="Table_1">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tore.steampowered.com/sta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2294150"/>
            <a:ext cx="8123100" cy="1229400"/>
          </a:xfrm>
          <a:prstGeom prst="rect">
            <a:avLst/>
          </a:prstGeom>
        </p:spPr>
        <p:txBody>
          <a:bodyPr anchorCtr="0" anchor="b" bIns="91425" lIns="91425" rIns="91425" wrap="square" tIns="91425">
            <a:noAutofit/>
          </a:bodyPr>
          <a:lstStyle/>
          <a:p>
            <a:pPr lvl="0" rtl="0" algn="ctr">
              <a:spcBef>
                <a:spcPts val="0"/>
              </a:spcBef>
              <a:buNone/>
            </a:pPr>
            <a:r>
              <a:rPr lang="es">
                <a:solidFill>
                  <a:srgbClr val="3D85C6"/>
                </a:solidFill>
              </a:rPr>
              <a:t>SPSS-rekin Praktiketan</a:t>
            </a:r>
          </a:p>
          <a:p>
            <a:pPr lvl="0" rtl="0" algn="ctr">
              <a:spcBef>
                <a:spcPts val="0"/>
              </a:spcBef>
              <a:buNone/>
            </a:pPr>
            <a:r>
              <a:t/>
            </a:r>
            <a:endParaRPr/>
          </a:p>
        </p:txBody>
      </p:sp>
      <p:sp>
        <p:nvSpPr>
          <p:cNvPr id="60" name="Shape 60"/>
          <p:cNvSpPr txBox="1"/>
          <p:nvPr>
            <p:ph idx="1" type="subTitle"/>
          </p:nvPr>
        </p:nvSpPr>
        <p:spPr>
          <a:xfrm>
            <a:off x="458550" y="3344513"/>
            <a:ext cx="8123100" cy="630000"/>
          </a:xfrm>
          <a:prstGeom prst="rect">
            <a:avLst/>
          </a:prstGeom>
        </p:spPr>
        <p:txBody>
          <a:bodyPr anchorCtr="0" anchor="t" bIns="91425" lIns="91425" rIns="91425" wrap="square" tIns="91425">
            <a:noAutofit/>
          </a:bodyPr>
          <a:lstStyle/>
          <a:p>
            <a:pPr lvl="0" rtl="0" algn="ctr">
              <a:spcBef>
                <a:spcPts val="0"/>
              </a:spcBef>
              <a:buNone/>
            </a:pPr>
            <a:r>
              <a:rPr lang="es">
                <a:solidFill>
                  <a:srgbClr val="BF9000"/>
                </a:solidFill>
                <a:latin typeface="Josefin Sans"/>
                <a:ea typeface="Josefin Sans"/>
                <a:cs typeface="Josefin Sans"/>
                <a:sym typeface="Josefin Sans"/>
              </a:rPr>
              <a:t>Eneko Sampedro, Gontzal Pujana, Iker Ortiz, Xabier Lekunberri eta Javier Sautua</a:t>
            </a:r>
          </a:p>
          <a:p>
            <a:pPr lvl="0" algn="ctr">
              <a:spcBef>
                <a:spcPts val="0"/>
              </a:spcBef>
              <a:buNone/>
            </a:pPr>
            <a:r>
              <a:t/>
            </a:r>
            <a:endParaRPr>
              <a:latin typeface="Josefin Sans"/>
              <a:ea typeface="Josefin Sans"/>
              <a:cs typeface="Josefin Sans"/>
              <a:sym typeface="Josefi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797800"/>
            <a:ext cx="8520600" cy="39591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Kurtosiak banaketaren zorroztasuna adierazten du. Kasu honetan, bi balioak positiboak direnez, bi kurbak  leptokurtikoak izango dira. Honen bidez, batez bestekoaren inguruan balio gehiago daudela ikus dezakegu.</a:t>
            </a:r>
          </a:p>
          <a:p>
            <a:pPr indent="457200"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Heinaren bidez, aldagaien balio handienaren eta balio txikienaren arteko diferentziari erreparatuko diogu. Bi balioak GB-etara pasatuz gero, oso antzekoak direla ikusiko dugu, normalean zenbat eta RAM kantitate handiagoa izan, orduan eta ordenagailua hobeagoa dela adierazten du eta VRAM balioa harekin batera inkrementatzen da.</a:t>
            </a:r>
          </a:p>
          <a:p>
            <a:pPr indent="0" lvl="0" marL="38100" marR="38100" rtl="0">
              <a:lnSpc>
                <a:spcPct val="145454"/>
              </a:lnSpc>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Minimoak eta maximoak, RAM-ak eta VRAM-ak har dezaketen balio txikiena eta handiena dira, hurrenez hurren.</a:t>
            </a:r>
          </a:p>
          <a:p>
            <a:pPr indent="457200"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Pertzentilek zenbaki horien (</a:t>
            </a:r>
            <a:r>
              <a:rPr i="1" lang="es" sz="1200">
                <a:solidFill>
                  <a:srgbClr val="000000"/>
                </a:solidFill>
                <a:highlight>
                  <a:srgbClr val="FFFFFF"/>
                </a:highlight>
                <a:latin typeface="Josefin Sans"/>
                <a:ea typeface="Josefin Sans"/>
                <a:cs typeface="Josefin Sans"/>
                <a:sym typeface="Josefin Sans"/>
              </a:rPr>
              <a:t>n</a:t>
            </a:r>
            <a:r>
              <a:rPr lang="es" sz="1200">
                <a:solidFill>
                  <a:srgbClr val="000000"/>
                </a:solidFill>
                <a:highlight>
                  <a:srgbClr val="FFFFFF"/>
                </a:highlight>
                <a:latin typeface="Josefin Sans"/>
                <a:ea typeface="Josefin Sans"/>
                <a:cs typeface="Josefin Sans"/>
                <a:sym typeface="Josefin Sans"/>
              </a:rPr>
              <a:t>) ezkerrean balioen %</a:t>
            </a:r>
            <a:r>
              <a:rPr i="1" lang="es" sz="1200">
                <a:solidFill>
                  <a:srgbClr val="000000"/>
                </a:solidFill>
                <a:highlight>
                  <a:srgbClr val="FFFFFF"/>
                </a:highlight>
                <a:latin typeface="Josefin Sans"/>
                <a:ea typeface="Josefin Sans"/>
                <a:cs typeface="Josefin Sans"/>
                <a:sym typeface="Josefin Sans"/>
              </a:rPr>
              <a:t>n</a:t>
            </a:r>
            <a:r>
              <a:rPr lang="es" sz="1200">
                <a:solidFill>
                  <a:srgbClr val="000000"/>
                </a:solidFill>
                <a:highlight>
                  <a:srgbClr val="FFFFFF"/>
                </a:highlight>
                <a:latin typeface="Josefin Sans"/>
                <a:ea typeface="Josefin Sans"/>
                <a:cs typeface="Josefin Sans"/>
                <a:sym typeface="Josefin Sans"/>
              </a:rPr>
              <a:t>-a utziko du, hau da, 50. pertzentilaren (medianaren) ezkerrean eta eskuinean balio kopuru berdina egongo da, adibidez</a:t>
            </a:r>
          </a:p>
          <a:p>
            <a:pPr indent="457200" lvl="0" rtl="0">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lvl="0" rtl="0" algn="ctr">
              <a:spcBef>
                <a:spcPts val="0"/>
              </a:spcBef>
              <a:buNone/>
            </a:pPr>
            <a:r>
              <a:rPr lang="es">
                <a:latin typeface="Josefin Sans"/>
                <a:ea typeface="Josefin Sans"/>
                <a:cs typeface="Josefin Sans"/>
                <a:sym typeface="Josefin Sans"/>
              </a:rPr>
              <a:t>Diagramak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descr="graf2.jpg" id="120" name="Shape 120"/>
          <p:cNvPicPr preferRelativeResize="0"/>
          <p:nvPr/>
        </p:nvPicPr>
        <p:blipFill>
          <a:blip r:embed="rId3">
            <a:alphaModFix/>
          </a:blip>
          <a:stretch>
            <a:fillRect/>
          </a:stretch>
        </p:blipFill>
        <p:spPr>
          <a:xfrm>
            <a:off x="1590675" y="185738"/>
            <a:ext cx="5962650" cy="4772025"/>
          </a:xfrm>
          <a:prstGeom prst="rect">
            <a:avLst/>
          </a:prstGeom>
          <a:noFill/>
          <a:ln>
            <a:noFill/>
          </a:ln>
        </p:spPr>
      </p:pic>
      <p:sp>
        <p:nvSpPr>
          <p:cNvPr id="121" name="Shape 121"/>
          <p:cNvSpPr txBox="1"/>
          <p:nvPr/>
        </p:nvSpPr>
        <p:spPr>
          <a:xfrm rot="-5400000">
            <a:off x="1218575" y="2238775"/>
            <a:ext cx="1105200" cy="2124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s"/>
              <a:t>Maiztasuna</a:t>
            </a:r>
          </a:p>
        </p:txBody>
      </p:sp>
      <p:sp>
        <p:nvSpPr>
          <p:cNvPr id="122" name="Shape 122"/>
          <p:cNvSpPr txBox="1"/>
          <p:nvPr/>
        </p:nvSpPr>
        <p:spPr>
          <a:xfrm>
            <a:off x="6096475" y="336625"/>
            <a:ext cx="1717800" cy="534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b="1" lang="es" sz="900">
                <a:latin typeface="Josefin Sans"/>
                <a:ea typeface="Josefin Sans"/>
                <a:cs typeface="Josefin Sans"/>
                <a:sym typeface="Josefin Sans"/>
              </a:rPr>
              <a:t>Bataz-bestekoa = 6,6</a:t>
            </a:r>
          </a:p>
          <a:p>
            <a:pPr lvl="0" rtl="0">
              <a:spcBef>
                <a:spcPts val="0"/>
              </a:spcBef>
              <a:buNone/>
            </a:pPr>
            <a:r>
              <a:rPr b="1" lang="es" sz="900">
                <a:latin typeface="Josefin Sans"/>
                <a:ea typeface="Josefin Sans"/>
                <a:cs typeface="Josefin Sans"/>
                <a:sym typeface="Josefin Sans"/>
              </a:rPr>
              <a:t>Desbiderazio tipikoa = 4,119</a:t>
            </a:r>
          </a:p>
          <a:p>
            <a:pPr lvl="0" rtl="0">
              <a:spcBef>
                <a:spcPts val="0"/>
              </a:spcBef>
              <a:buNone/>
            </a:pPr>
            <a:r>
              <a:rPr b="1" lang="es" sz="900">
                <a:latin typeface="Josefin Sans"/>
                <a:ea typeface="Josefin Sans"/>
                <a:cs typeface="Josefin Sans"/>
                <a:sym typeface="Josefin Sans"/>
              </a:rPr>
              <a:t>N = 100</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1590675" y="185725"/>
            <a:ext cx="5962650" cy="477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1590675" y="185725"/>
            <a:ext cx="5962650" cy="4772025"/>
          </a:xfrm>
          <a:prstGeom prst="rect">
            <a:avLst/>
          </a:prstGeom>
          <a:noFill/>
          <a:ln>
            <a:noFill/>
          </a:ln>
        </p:spPr>
      </p:pic>
      <p:sp>
        <p:nvSpPr>
          <p:cNvPr id="133" name="Shape 133"/>
          <p:cNvSpPr txBox="1"/>
          <p:nvPr/>
        </p:nvSpPr>
        <p:spPr>
          <a:xfrm>
            <a:off x="6090050" y="388000"/>
            <a:ext cx="1717800" cy="534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b="1" lang="es" sz="900">
                <a:latin typeface="Josefin Sans"/>
                <a:ea typeface="Josefin Sans"/>
                <a:cs typeface="Josefin Sans"/>
                <a:sym typeface="Josefin Sans"/>
              </a:rPr>
              <a:t>Bataz-bestekoa = 6,02</a:t>
            </a:r>
          </a:p>
          <a:p>
            <a:pPr lvl="0" rtl="0">
              <a:spcBef>
                <a:spcPts val="0"/>
              </a:spcBef>
              <a:buNone/>
            </a:pPr>
            <a:r>
              <a:rPr b="1" lang="es" sz="900">
                <a:latin typeface="Josefin Sans"/>
                <a:ea typeface="Josefin Sans"/>
                <a:cs typeface="Josefin Sans"/>
                <a:sym typeface="Josefin Sans"/>
              </a:rPr>
              <a:t>Desbiderazio tipikoa = 3,299</a:t>
            </a:r>
          </a:p>
          <a:p>
            <a:pPr lvl="0" rtl="0">
              <a:spcBef>
                <a:spcPts val="0"/>
              </a:spcBef>
              <a:buNone/>
            </a:pPr>
            <a:r>
              <a:rPr b="1" lang="es" sz="900">
                <a:latin typeface="Josefin Sans"/>
                <a:ea typeface="Josefin Sans"/>
                <a:cs typeface="Josefin Sans"/>
                <a:sym typeface="Josefin Sans"/>
              </a:rPr>
              <a:t>N = 95</a:t>
            </a:r>
          </a:p>
        </p:txBody>
      </p:sp>
      <p:sp>
        <p:nvSpPr>
          <p:cNvPr id="134" name="Shape 134"/>
          <p:cNvSpPr txBox="1"/>
          <p:nvPr/>
        </p:nvSpPr>
        <p:spPr>
          <a:xfrm>
            <a:off x="6607575" y="4334425"/>
            <a:ext cx="2111400" cy="431400"/>
          </a:xfrm>
          <a:prstGeom prst="rect">
            <a:avLst/>
          </a:prstGeom>
          <a:noFill/>
          <a:ln>
            <a:noFill/>
          </a:ln>
        </p:spPr>
        <p:txBody>
          <a:bodyPr anchorCtr="0" anchor="t" bIns="91425" lIns="91425" rIns="91425" wrap="square" tIns="91425">
            <a:noAutofit/>
          </a:bodyPr>
          <a:lstStyle/>
          <a:p>
            <a:pPr lvl="0" rtl="0">
              <a:spcBef>
                <a:spcPts val="0"/>
              </a:spcBef>
              <a:buNone/>
            </a:pPr>
            <a:r>
              <a:rPr lang="es"/>
              <a:t>Balio arrarorik gabe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descr="graf1.jpg" id="139" name="Shape 139"/>
          <p:cNvPicPr preferRelativeResize="0"/>
          <p:nvPr/>
        </p:nvPicPr>
        <p:blipFill>
          <a:blip r:embed="rId3">
            <a:alphaModFix/>
          </a:blip>
          <a:stretch>
            <a:fillRect/>
          </a:stretch>
        </p:blipFill>
        <p:spPr>
          <a:xfrm>
            <a:off x="1590675" y="185738"/>
            <a:ext cx="5962650" cy="4772025"/>
          </a:xfrm>
          <a:prstGeom prst="rect">
            <a:avLst/>
          </a:prstGeom>
          <a:noFill/>
          <a:ln>
            <a:noFill/>
          </a:ln>
        </p:spPr>
      </p:pic>
      <p:sp>
        <p:nvSpPr>
          <p:cNvPr id="140" name="Shape 140"/>
          <p:cNvSpPr txBox="1"/>
          <p:nvPr/>
        </p:nvSpPr>
        <p:spPr>
          <a:xfrm rot="-5400000">
            <a:off x="1218575" y="2238775"/>
            <a:ext cx="1105200" cy="2124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s"/>
              <a:t>Maiztasuna</a:t>
            </a:r>
          </a:p>
        </p:txBody>
      </p:sp>
      <p:sp>
        <p:nvSpPr>
          <p:cNvPr id="141" name="Shape 141"/>
          <p:cNvSpPr txBox="1"/>
          <p:nvPr/>
        </p:nvSpPr>
        <p:spPr>
          <a:xfrm>
            <a:off x="6082300" y="283325"/>
            <a:ext cx="2111400" cy="534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b="1" lang="es" sz="900">
                <a:latin typeface="Josefin Sans"/>
                <a:ea typeface="Josefin Sans"/>
                <a:cs typeface="Josefin Sans"/>
                <a:sym typeface="Josefin Sans"/>
              </a:rPr>
              <a:t>Bataz-bestekoa = 2193,9</a:t>
            </a:r>
          </a:p>
          <a:p>
            <a:pPr lvl="0" rtl="0">
              <a:spcBef>
                <a:spcPts val="0"/>
              </a:spcBef>
              <a:buNone/>
            </a:pPr>
            <a:r>
              <a:rPr b="1" lang="es" sz="900">
                <a:latin typeface="Josefin Sans"/>
                <a:ea typeface="Josefin Sans"/>
                <a:cs typeface="Josefin Sans"/>
                <a:sym typeface="Josefin Sans"/>
              </a:rPr>
              <a:t>Desbiderazio tipikoa = 2347,401</a:t>
            </a:r>
          </a:p>
          <a:p>
            <a:pPr lvl="0" rtl="0">
              <a:spcBef>
                <a:spcPts val="0"/>
              </a:spcBef>
              <a:buNone/>
            </a:pPr>
            <a:r>
              <a:rPr b="1" lang="es" sz="900">
                <a:latin typeface="Josefin Sans"/>
                <a:ea typeface="Josefin Sans"/>
                <a:cs typeface="Josefin Sans"/>
                <a:sym typeface="Josefin Sans"/>
              </a:rPr>
              <a:t>N = 100</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1590675" y="185725"/>
            <a:ext cx="5962650" cy="477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590675" y="185725"/>
            <a:ext cx="5962650" cy="4772025"/>
          </a:xfrm>
          <a:prstGeom prst="rect">
            <a:avLst/>
          </a:prstGeom>
          <a:noFill/>
          <a:ln>
            <a:noFill/>
          </a:ln>
        </p:spPr>
      </p:pic>
      <p:sp>
        <p:nvSpPr>
          <p:cNvPr id="152" name="Shape 152"/>
          <p:cNvSpPr txBox="1"/>
          <p:nvPr/>
        </p:nvSpPr>
        <p:spPr>
          <a:xfrm>
            <a:off x="6107950" y="366800"/>
            <a:ext cx="2111400" cy="534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b="1" lang="es" sz="900">
                <a:latin typeface="Josefin Sans"/>
                <a:ea typeface="Josefin Sans"/>
                <a:cs typeface="Josefin Sans"/>
                <a:sym typeface="Josefin Sans"/>
              </a:rPr>
              <a:t>Bataz-bestekoa = 1600,68</a:t>
            </a:r>
          </a:p>
          <a:p>
            <a:pPr lvl="0" rtl="0">
              <a:spcBef>
                <a:spcPts val="0"/>
              </a:spcBef>
              <a:buNone/>
            </a:pPr>
            <a:r>
              <a:rPr b="1" lang="es" sz="900">
                <a:latin typeface="Josefin Sans"/>
                <a:ea typeface="Josefin Sans"/>
                <a:cs typeface="Josefin Sans"/>
                <a:sym typeface="Josefin Sans"/>
              </a:rPr>
              <a:t>Desbiderazio tipikoa = 994,636</a:t>
            </a:r>
          </a:p>
          <a:p>
            <a:pPr lvl="0" rtl="0">
              <a:spcBef>
                <a:spcPts val="0"/>
              </a:spcBef>
              <a:buNone/>
            </a:pPr>
            <a:r>
              <a:rPr b="1" lang="es" sz="900">
                <a:latin typeface="Josefin Sans"/>
                <a:ea typeface="Josefin Sans"/>
                <a:cs typeface="Josefin Sans"/>
                <a:sym typeface="Josefin Sans"/>
              </a:rPr>
              <a:t>N = 91</a:t>
            </a:r>
          </a:p>
        </p:txBody>
      </p:sp>
      <p:sp>
        <p:nvSpPr>
          <p:cNvPr id="153" name="Shape 153"/>
          <p:cNvSpPr txBox="1"/>
          <p:nvPr/>
        </p:nvSpPr>
        <p:spPr>
          <a:xfrm>
            <a:off x="6607575" y="4334425"/>
            <a:ext cx="2111400" cy="431400"/>
          </a:xfrm>
          <a:prstGeom prst="rect">
            <a:avLst/>
          </a:prstGeom>
          <a:noFill/>
          <a:ln>
            <a:noFill/>
          </a:ln>
        </p:spPr>
        <p:txBody>
          <a:bodyPr anchorCtr="0" anchor="t" bIns="91425" lIns="91425" rIns="91425" wrap="square" tIns="91425">
            <a:noAutofit/>
          </a:bodyPr>
          <a:lstStyle/>
          <a:p>
            <a:pPr lvl="0">
              <a:spcBef>
                <a:spcPts val="0"/>
              </a:spcBef>
              <a:buNone/>
            </a:pPr>
            <a:r>
              <a:rPr lang="es"/>
              <a:t>Balio arrarorik gabe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lvl="0" rtl="0" algn="ctr">
              <a:spcBef>
                <a:spcPts val="0"/>
              </a:spcBef>
              <a:buNone/>
            </a:pPr>
            <a:r>
              <a:rPr lang="es">
                <a:latin typeface="Josefin Sans"/>
                <a:ea typeface="Josefin Sans"/>
                <a:cs typeface="Josefin Sans"/>
                <a:sym typeface="Josefin Sans"/>
              </a:rPr>
              <a:t>Estimazio-tarteak</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Shape 163"/>
          <p:cNvGraphicFramePr/>
          <p:nvPr/>
        </p:nvGraphicFramePr>
        <p:xfrm>
          <a:off x="489188" y="926050"/>
          <a:ext cx="3000000" cy="3000000"/>
        </p:xfrm>
        <a:graphic>
          <a:graphicData uri="http://schemas.openxmlformats.org/drawingml/2006/table">
            <a:tbl>
              <a:tblPr>
                <a:noFill/>
                <a:tableStyleId>{662BA273-1DC6-4E2D-AA1C-756C89A9D403}</a:tableStyleId>
              </a:tblPr>
              <a:tblGrid>
                <a:gridCol w="1114150"/>
                <a:gridCol w="756275"/>
                <a:gridCol w="689375"/>
              </a:tblGrid>
              <a:tr h="12700">
                <a:tc rowSpan="2">
                  <a:txBody>
                    <a:bodyPr>
                      <a:noAutofit/>
                    </a:bodyPr>
                    <a:lstStyle/>
                    <a:p>
                      <a:pPr lvl="0" rtl="0">
                        <a:lnSpc>
                          <a:spcPct val="115000"/>
                        </a:lnSpc>
                        <a:spcBef>
                          <a:spcPts val="0"/>
                        </a:spcBef>
                        <a:buNone/>
                      </a:pPr>
                      <a:r>
                        <a:rPr lang="es" sz="1200">
                          <a:highlight>
                            <a:srgbClr val="FFFFFF"/>
                          </a:highlight>
                          <a:latin typeface="Josefin Sans"/>
                          <a:ea typeface="Josefin Sans"/>
                          <a:cs typeface="Josefin Sans"/>
                          <a:sym typeface="Josefin Sans"/>
                        </a:rPr>
                        <a:t> Batezbestekoa</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gridSpan="2">
                  <a:txBody>
                    <a:bodyPr>
                      <a:noAutofit/>
                    </a:bodyPr>
                    <a:lstStyle/>
                    <a:p>
                      <a:pPr indent="0" lvl="0" marL="38100" marR="38100" rtl="0" algn="ctr">
                        <a:lnSpc>
                          <a:spcPct val="145454"/>
                        </a:lnSpc>
                        <a:spcBef>
                          <a:spcPts val="0"/>
                        </a:spcBef>
                        <a:buNone/>
                      </a:pPr>
                      <a:r>
                        <a:rPr lang="es" sz="900">
                          <a:highlight>
                            <a:srgbClr val="FFFFFF"/>
                          </a:highlight>
                          <a:latin typeface="Josefin Sans"/>
                          <a:ea typeface="Josefin Sans"/>
                          <a:cs typeface="Josefin Sans"/>
                          <a:sym typeface="Josefin Sans"/>
                        </a:rPr>
                        <a:t>%95-ko konfiantza-tartearekin</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r>
              <a:tr h="12700">
                <a:tc vMerge="1"/>
                <a:tc>
                  <a:txBody>
                    <a:bodyPr>
                      <a:noAutofit/>
                    </a:bodyPr>
                    <a:lstStyle/>
                    <a:p>
                      <a:pPr indent="0" lvl="0" marL="38100" marR="38100" rtl="0" algn="ctr">
                        <a:lnSpc>
                          <a:spcPct val="145454"/>
                        </a:lnSpc>
                        <a:spcBef>
                          <a:spcPts val="0"/>
                        </a:spcBef>
                        <a:buNone/>
                      </a:pPr>
                      <a:r>
                        <a:rPr lang="es" sz="900">
                          <a:highlight>
                            <a:srgbClr val="FFFFFF"/>
                          </a:highlight>
                          <a:latin typeface="Josefin Sans"/>
                          <a:ea typeface="Josefin Sans"/>
                          <a:cs typeface="Josefin Sans"/>
                          <a:sym typeface="Josefin Sans"/>
                        </a:rPr>
                        <a:t>Behekoa</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ctr">
                        <a:lnSpc>
                          <a:spcPct val="145454"/>
                        </a:lnSpc>
                        <a:spcBef>
                          <a:spcPts val="0"/>
                        </a:spcBef>
                        <a:buNone/>
                      </a:pPr>
                      <a:r>
                        <a:rPr lang="es" sz="900">
                          <a:highlight>
                            <a:srgbClr val="FFFFFF"/>
                          </a:highlight>
                          <a:latin typeface="Josefin Sans"/>
                          <a:ea typeface="Josefin Sans"/>
                          <a:cs typeface="Josefin Sans"/>
                          <a:sym typeface="Josefin Sans"/>
                        </a:rPr>
                        <a:t>Goikoa</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12700">
                <a:tc>
                  <a:txBody>
                    <a:bodyPr>
                      <a:noAutofit/>
                    </a:bodyPr>
                    <a:lstStyle/>
                    <a:p>
                      <a:pPr indent="0" lvl="0" marL="38100" marR="38100" rtl="0">
                        <a:lnSpc>
                          <a:spcPct val="145454"/>
                        </a:lnSpc>
                        <a:spcBef>
                          <a:spcPts val="0"/>
                        </a:spcBef>
                        <a:buNone/>
                      </a:pPr>
                      <a:r>
                        <a:rPr lang="es" sz="900">
                          <a:highlight>
                            <a:srgbClr val="FFFFFF"/>
                          </a:highlight>
                          <a:latin typeface="Josefin Sans"/>
                          <a:ea typeface="Josefin Sans"/>
                          <a:cs typeface="Josefin Sans"/>
                          <a:sym typeface="Josefin Sans"/>
                        </a:rPr>
                        <a:t>RAM_kop</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5,778</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7,412</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12700">
                <a:tc>
                  <a:txBody>
                    <a:bodyPr>
                      <a:noAutofit/>
                    </a:bodyPr>
                    <a:lstStyle/>
                    <a:p>
                      <a:pPr indent="0" lvl="0" marL="38100" marR="38100" rtl="0">
                        <a:lnSpc>
                          <a:spcPct val="145454"/>
                        </a:lnSpc>
                        <a:spcBef>
                          <a:spcPts val="0"/>
                        </a:spcBef>
                        <a:buNone/>
                      </a:pPr>
                      <a:r>
                        <a:rPr lang="es" sz="900">
                          <a:highlight>
                            <a:srgbClr val="FFFFFF"/>
                          </a:highlight>
                          <a:latin typeface="Josefin Sans"/>
                          <a:ea typeface="Josefin Sans"/>
                          <a:cs typeface="Josefin Sans"/>
                          <a:sym typeface="Josefin Sans"/>
                        </a:rPr>
                        <a:t>VRAM_kop</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1728,12</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2659,68</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bl>
          </a:graphicData>
        </a:graphic>
      </p:graphicFrame>
      <p:pic>
        <p:nvPicPr>
          <p:cNvPr descr="6e18da3c3845b0b5ce72973c90876718.png" id="164" name="Shape 164"/>
          <p:cNvPicPr preferRelativeResize="0"/>
          <p:nvPr/>
        </p:nvPicPr>
        <p:blipFill>
          <a:blip r:embed="rId3">
            <a:alphaModFix/>
          </a:blip>
          <a:stretch>
            <a:fillRect/>
          </a:stretch>
        </p:blipFill>
        <p:spPr>
          <a:xfrm>
            <a:off x="4760925" y="476550"/>
            <a:ext cx="3816300" cy="2531725"/>
          </a:xfrm>
          <a:prstGeom prst="rect">
            <a:avLst/>
          </a:prstGeom>
          <a:noFill/>
          <a:ln>
            <a:noFill/>
          </a:ln>
        </p:spPr>
      </p:pic>
      <p:pic>
        <p:nvPicPr>
          <p:cNvPr id="165" name="Shape 165"/>
          <p:cNvPicPr preferRelativeResize="0"/>
          <p:nvPr/>
        </p:nvPicPr>
        <p:blipFill>
          <a:blip r:embed="rId4">
            <a:alphaModFix/>
          </a:blip>
          <a:stretch>
            <a:fillRect/>
          </a:stretch>
        </p:blipFill>
        <p:spPr>
          <a:xfrm>
            <a:off x="4254275" y="3157850"/>
            <a:ext cx="4786975" cy="1866950"/>
          </a:xfrm>
          <a:prstGeom prst="rect">
            <a:avLst/>
          </a:prstGeom>
          <a:noFill/>
          <a:ln>
            <a:noFill/>
          </a:ln>
        </p:spPr>
      </p:pic>
      <p:sp>
        <p:nvSpPr>
          <p:cNvPr id="166" name="Shape 166"/>
          <p:cNvSpPr txBox="1"/>
          <p:nvPr/>
        </p:nvSpPr>
        <p:spPr>
          <a:xfrm>
            <a:off x="4675900" y="14175"/>
            <a:ext cx="1537500" cy="240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67" name="Shape 167"/>
          <p:cNvSpPr txBox="1"/>
          <p:nvPr/>
        </p:nvSpPr>
        <p:spPr>
          <a:xfrm>
            <a:off x="4916800" y="113350"/>
            <a:ext cx="1494900" cy="283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68" name="Shape 168"/>
          <p:cNvSpPr txBox="1"/>
          <p:nvPr/>
        </p:nvSpPr>
        <p:spPr>
          <a:xfrm>
            <a:off x="2789850" y="113350"/>
            <a:ext cx="3564300" cy="446400"/>
          </a:xfrm>
          <a:prstGeom prst="rect">
            <a:avLst/>
          </a:prstGeom>
          <a:noFill/>
          <a:ln>
            <a:noFill/>
          </a:ln>
        </p:spPr>
        <p:txBody>
          <a:bodyPr anchorCtr="0" anchor="ctr" bIns="91425" lIns="91425" rIns="91425" wrap="square" tIns="91425">
            <a:noAutofit/>
          </a:bodyPr>
          <a:lstStyle/>
          <a:p>
            <a:pPr lvl="0" rtl="0" algn="ctr">
              <a:spcBef>
                <a:spcPts val="0"/>
              </a:spcBef>
              <a:buNone/>
            </a:pPr>
            <a:r>
              <a:rPr b="1" lang="es" sz="1800">
                <a:latin typeface="Josefin Sans"/>
                <a:ea typeface="Josefin Sans"/>
                <a:cs typeface="Josefin Sans"/>
                <a:sym typeface="Josefin Sans"/>
              </a:rPr>
              <a:t>1-α = 0.95 Estimazioarekin</a:t>
            </a:r>
          </a:p>
        </p:txBody>
      </p:sp>
      <p:sp>
        <p:nvSpPr>
          <p:cNvPr id="169" name="Shape 169"/>
          <p:cNvSpPr txBox="1"/>
          <p:nvPr/>
        </p:nvSpPr>
        <p:spPr>
          <a:xfrm>
            <a:off x="2789850" y="2841600"/>
            <a:ext cx="3564300" cy="446400"/>
          </a:xfrm>
          <a:prstGeom prst="rect">
            <a:avLst/>
          </a:prstGeom>
          <a:noFill/>
          <a:ln>
            <a:noFill/>
          </a:ln>
        </p:spPr>
        <p:txBody>
          <a:bodyPr anchorCtr="0" anchor="ctr" bIns="91425" lIns="91425" rIns="91425" wrap="square" tIns="91425">
            <a:noAutofit/>
          </a:bodyPr>
          <a:lstStyle/>
          <a:p>
            <a:pPr lvl="0" rtl="0" algn="ctr">
              <a:spcBef>
                <a:spcPts val="0"/>
              </a:spcBef>
              <a:buNone/>
            </a:pPr>
            <a:r>
              <a:rPr b="1" lang="es" sz="1800">
                <a:latin typeface="Josefin Sans"/>
                <a:ea typeface="Josefin Sans"/>
                <a:cs typeface="Josefin Sans"/>
                <a:sym typeface="Josefin Sans"/>
              </a:rPr>
              <a:t>1-α = 0.99 Estimazioarekin</a:t>
            </a:r>
          </a:p>
        </p:txBody>
      </p:sp>
      <p:graphicFrame>
        <p:nvGraphicFramePr>
          <p:cNvPr id="170" name="Shape 170"/>
          <p:cNvGraphicFramePr/>
          <p:nvPr/>
        </p:nvGraphicFramePr>
        <p:xfrm>
          <a:off x="378063" y="3337263"/>
          <a:ext cx="3000000" cy="3000000"/>
        </p:xfrm>
        <a:graphic>
          <a:graphicData uri="http://schemas.openxmlformats.org/drawingml/2006/table">
            <a:tbl>
              <a:tblPr>
                <a:noFill/>
                <a:tableStyleId>{662BA273-1DC6-4E2D-AA1C-756C89A9D403}</a:tableStyleId>
              </a:tblPr>
              <a:tblGrid>
                <a:gridCol w="1062750"/>
                <a:gridCol w="835050"/>
                <a:gridCol w="835925"/>
              </a:tblGrid>
              <a:tr h="12700">
                <a:tc rowSpan="2">
                  <a:txBody>
                    <a:bodyPr>
                      <a:noAutofit/>
                    </a:bodyPr>
                    <a:lstStyle/>
                    <a:p>
                      <a:pPr lvl="0" rtl="0">
                        <a:lnSpc>
                          <a:spcPct val="115000"/>
                        </a:lnSpc>
                        <a:spcBef>
                          <a:spcPts val="0"/>
                        </a:spcBef>
                        <a:buNone/>
                      </a:pPr>
                      <a:r>
                        <a:rPr lang="es" sz="1200">
                          <a:highlight>
                            <a:srgbClr val="FFFFFF"/>
                          </a:highlight>
                          <a:latin typeface="Josefin Sans"/>
                          <a:ea typeface="Josefin Sans"/>
                          <a:cs typeface="Josefin Sans"/>
                          <a:sym typeface="Josefin Sans"/>
                        </a:rPr>
                        <a:t> Batezbestekoa</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gridSpan="2">
                  <a:txBody>
                    <a:bodyPr>
                      <a:noAutofit/>
                    </a:bodyPr>
                    <a:lstStyle/>
                    <a:p>
                      <a:pPr indent="0" lvl="0" marL="38100" marR="38100" rtl="0" algn="ctr">
                        <a:lnSpc>
                          <a:spcPct val="145454"/>
                        </a:lnSpc>
                        <a:spcBef>
                          <a:spcPts val="0"/>
                        </a:spcBef>
                        <a:buNone/>
                      </a:pPr>
                      <a:r>
                        <a:rPr lang="es" sz="900">
                          <a:latin typeface="Josefin Sans"/>
                          <a:ea typeface="Josefin Sans"/>
                          <a:cs typeface="Josefin Sans"/>
                          <a:sym typeface="Josefin Sans"/>
                        </a:rPr>
                        <a:t>%99-ko konfiantza-tartearekin</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r>
              <a:tr h="12700">
                <a:tc vMerge="1"/>
                <a:tc>
                  <a:txBody>
                    <a:bodyPr>
                      <a:noAutofit/>
                    </a:bodyPr>
                    <a:lstStyle/>
                    <a:p>
                      <a:pPr indent="0" lvl="0" marL="38100" marR="38100" rtl="0" algn="ctr">
                        <a:lnSpc>
                          <a:spcPct val="145454"/>
                        </a:lnSpc>
                        <a:spcBef>
                          <a:spcPts val="0"/>
                        </a:spcBef>
                        <a:buNone/>
                      </a:pPr>
                      <a:r>
                        <a:rPr lang="es" sz="900">
                          <a:highlight>
                            <a:srgbClr val="FFFFFF"/>
                          </a:highlight>
                          <a:latin typeface="Josefin Sans"/>
                          <a:ea typeface="Josefin Sans"/>
                          <a:cs typeface="Josefin Sans"/>
                          <a:sym typeface="Josefin Sans"/>
                        </a:rPr>
                        <a:t>Behekoa</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ctr">
                        <a:lnSpc>
                          <a:spcPct val="145454"/>
                        </a:lnSpc>
                        <a:spcBef>
                          <a:spcPts val="0"/>
                        </a:spcBef>
                        <a:buNone/>
                      </a:pPr>
                      <a:r>
                        <a:rPr lang="es" sz="900">
                          <a:highlight>
                            <a:srgbClr val="FFFFFF"/>
                          </a:highlight>
                          <a:latin typeface="Josefin Sans"/>
                          <a:ea typeface="Josefin Sans"/>
                          <a:cs typeface="Josefin Sans"/>
                          <a:sym typeface="Josefin Sans"/>
                        </a:rPr>
                        <a:t>Goikoa</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12700">
                <a:tc>
                  <a:txBody>
                    <a:bodyPr>
                      <a:noAutofit/>
                    </a:bodyPr>
                    <a:lstStyle/>
                    <a:p>
                      <a:pPr indent="0" lvl="0" marL="38100" marR="38100" rtl="0">
                        <a:lnSpc>
                          <a:spcPct val="145454"/>
                        </a:lnSpc>
                        <a:spcBef>
                          <a:spcPts val="0"/>
                        </a:spcBef>
                        <a:buNone/>
                      </a:pPr>
                      <a:r>
                        <a:rPr lang="es" sz="900">
                          <a:highlight>
                            <a:srgbClr val="FFFFFF"/>
                          </a:highlight>
                          <a:latin typeface="Josefin Sans"/>
                          <a:ea typeface="Josefin Sans"/>
                          <a:cs typeface="Josefin Sans"/>
                          <a:sym typeface="Josefin Sans"/>
                        </a:rPr>
                        <a:t>RAM_kop</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5,513</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7,677</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r h="12700">
                <a:tc>
                  <a:txBody>
                    <a:bodyPr>
                      <a:noAutofit/>
                    </a:bodyPr>
                    <a:lstStyle/>
                    <a:p>
                      <a:pPr indent="0" lvl="0" marL="38100" marR="38100" rtl="0">
                        <a:lnSpc>
                          <a:spcPct val="145454"/>
                        </a:lnSpc>
                        <a:spcBef>
                          <a:spcPts val="0"/>
                        </a:spcBef>
                        <a:buNone/>
                      </a:pPr>
                      <a:r>
                        <a:rPr lang="es" sz="900">
                          <a:highlight>
                            <a:srgbClr val="FFFFFF"/>
                          </a:highlight>
                          <a:latin typeface="Josefin Sans"/>
                          <a:ea typeface="Josefin Sans"/>
                          <a:cs typeface="Josefin Sans"/>
                          <a:sym typeface="Josefin Sans"/>
                        </a:rPr>
                        <a:t>VRAM_kop</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1577,38</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a:txBody>
                    <a:bodyPr>
                      <a:noAutofit/>
                    </a:bodyPr>
                    <a:lstStyle/>
                    <a:p>
                      <a:pPr indent="0" lvl="0" marL="38100" marR="38100" rtl="0" algn="r">
                        <a:lnSpc>
                          <a:spcPct val="145454"/>
                        </a:lnSpc>
                        <a:spcBef>
                          <a:spcPts val="0"/>
                        </a:spcBef>
                        <a:buNone/>
                      </a:pPr>
                      <a:r>
                        <a:rPr b="1" lang="es" sz="900">
                          <a:highlight>
                            <a:srgbClr val="FFFFFF"/>
                          </a:highlight>
                          <a:latin typeface="Josefin Sans"/>
                          <a:ea typeface="Josefin Sans"/>
                          <a:cs typeface="Josefin Sans"/>
                          <a:sym typeface="Josefin Sans"/>
                        </a:rPr>
                        <a:t>2810,42</a:t>
                      </a:r>
                    </a:p>
                  </a:txBody>
                  <a:tcPr marT="63500" marB="63500" marR="63500" marL="63500"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40675" y="243950"/>
            <a:ext cx="8520600" cy="572700"/>
          </a:xfrm>
          <a:prstGeom prst="rect">
            <a:avLst/>
          </a:prstGeom>
        </p:spPr>
        <p:txBody>
          <a:bodyPr anchorCtr="0" anchor="t" bIns="91425" lIns="91425" rIns="91425" wrap="square" tIns="91425">
            <a:noAutofit/>
          </a:bodyPr>
          <a:lstStyle/>
          <a:p>
            <a:pPr lvl="0" algn="ctr">
              <a:spcBef>
                <a:spcPts val="0"/>
              </a:spcBef>
              <a:buNone/>
            </a:pPr>
            <a:r>
              <a:rPr lang="es" sz="3600">
                <a:latin typeface="Josefin Sans"/>
                <a:ea typeface="Josefin Sans"/>
                <a:cs typeface="Josefin Sans"/>
                <a:sym typeface="Josefin Sans"/>
              </a:rPr>
              <a:t>Aurkibidea</a:t>
            </a:r>
          </a:p>
        </p:txBody>
      </p:sp>
      <p:sp>
        <p:nvSpPr>
          <p:cNvPr id="66" name="Shape 66"/>
          <p:cNvSpPr txBox="1"/>
          <p:nvPr>
            <p:ph idx="1" type="body"/>
          </p:nvPr>
        </p:nvSpPr>
        <p:spPr>
          <a:xfrm>
            <a:off x="259800" y="11524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buFont typeface="Josefin Sans"/>
              <a:buChar char="●"/>
            </a:pPr>
            <a:r>
              <a:rPr lang="es" sz="2400">
                <a:solidFill>
                  <a:srgbClr val="000000"/>
                </a:solidFill>
                <a:latin typeface="Josefin Sans"/>
                <a:ea typeface="Josefin Sans"/>
                <a:cs typeface="Josefin Sans"/>
                <a:sym typeface="Josefin Sans"/>
              </a:rPr>
              <a:t>Sarrera</a:t>
            </a:r>
          </a:p>
          <a:p>
            <a:pPr indent="-381000" lvl="0" marL="457200" rtl="0">
              <a:spcBef>
                <a:spcPts val="0"/>
              </a:spcBef>
              <a:spcAft>
                <a:spcPts val="0"/>
              </a:spcAft>
              <a:buClr>
                <a:srgbClr val="000000"/>
              </a:buClr>
              <a:buSzPct val="100000"/>
              <a:buFont typeface="Josefin Sans"/>
              <a:buChar char="●"/>
            </a:pPr>
            <a:r>
              <a:rPr lang="es" sz="2400">
                <a:solidFill>
                  <a:srgbClr val="000000"/>
                </a:solidFill>
                <a:latin typeface="Josefin Sans"/>
                <a:ea typeface="Josefin Sans"/>
                <a:cs typeface="Josefin Sans"/>
                <a:sym typeface="Josefin Sans"/>
              </a:rPr>
              <a:t>Estatistika deskribatzailea</a:t>
            </a:r>
          </a:p>
          <a:p>
            <a:pPr indent="-381000" lvl="0" marL="457200" rtl="0">
              <a:spcBef>
                <a:spcPts val="0"/>
              </a:spcBef>
              <a:spcAft>
                <a:spcPts val="0"/>
              </a:spcAft>
              <a:buClr>
                <a:srgbClr val="000000"/>
              </a:buClr>
              <a:buSzPct val="100000"/>
              <a:buFont typeface="Josefin Sans"/>
              <a:buChar char="●"/>
            </a:pPr>
            <a:r>
              <a:rPr lang="es" sz="2400">
                <a:solidFill>
                  <a:srgbClr val="000000"/>
                </a:solidFill>
                <a:latin typeface="Josefin Sans"/>
                <a:ea typeface="Josefin Sans"/>
                <a:cs typeface="Josefin Sans"/>
                <a:sym typeface="Josefin Sans"/>
              </a:rPr>
              <a:t>Diagramak</a:t>
            </a:r>
          </a:p>
          <a:p>
            <a:pPr indent="-381000" lvl="0" marL="457200" rtl="0">
              <a:spcBef>
                <a:spcPts val="0"/>
              </a:spcBef>
              <a:spcAft>
                <a:spcPts val="0"/>
              </a:spcAft>
              <a:buClr>
                <a:srgbClr val="000000"/>
              </a:buClr>
              <a:buSzPct val="100000"/>
              <a:buFont typeface="Josefin Sans"/>
              <a:buChar char="●"/>
            </a:pPr>
            <a:r>
              <a:rPr lang="es" sz="2400">
                <a:solidFill>
                  <a:srgbClr val="000000"/>
                </a:solidFill>
                <a:latin typeface="Josefin Sans"/>
                <a:ea typeface="Josefin Sans"/>
                <a:cs typeface="Josefin Sans"/>
                <a:sym typeface="Josefin Sans"/>
              </a:rPr>
              <a:t>Estimazio-tarteak</a:t>
            </a:r>
          </a:p>
          <a:p>
            <a:pPr indent="-342900" lvl="0" marL="457200">
              <a:spcBef>
                <a:spcPts val="0"/>
              </a:spcBef>
              <a:buClr>
                <a:srgbClr val="000000"/>
              </a:buClr>
              <a:buFont typeface="Josefin Sans"/>
              <a:buChar char="●"/>
            </a:pPr>
            <a:r>
              <a:rPr lang="es" sz="2400">
                <a:solidFill>
                  <a:srgbClr val="000000"/>
                </a:solidFill>
                <a:latin typeface="Josefin Sans"/>
                <a:ea typeface="Josefin Sans"/>
                <a:cs typeface="Josefin Sans"/>
                <a:sym typeface="Josefin Sans"/>
              </a:rPr>
              <a:t>Bibliografia</a:t>
            </a:r>
            <a:r>
              <a:rPr lang="es">
                <a:solidFill>
                  <a:srgbClr val="000000"/>
                </a:solidFill>
                <a:latin typeface="Josefin Sans"/>
                <a:ea typeface="Josefin Sans"/>
                <a:cs typeface="Josefin Sans"/>
                <a:sym typeface="Josefin Sans"/>
              </a:rPr>
              <a:t>			</a:t>
            </a:r>
          </a:p>
        </p:txBody>
      </p:sp>
      <p:pic>
        <p:nvPicPr>
          <p:cNvPr descr="kingston_hyperx_fury.png" id="67" name="Shape 67"/>
          <p:cNvPicPr preferRelativeResize="0"/>
          <p:nvPr/>
        </p:nvPicPr>
        <p:blipFill>
          <a:blip r:embed="rId3">
            <a:alphaModFix/>
          </a:blip>
          <a:stretch>
            <a:fillRect/>
          </a:stretch>
        </p:blipFill>
        <p:spPr>
          <a:xfrm>
            <a:off x="4632263" y="114224"/>
            <a:ext cx="4459474" cy="2360550"/>
          </a:xfrm>
          <a:prstGeom prst="rect">
            <a:avLst/>
          </a:prstGeom>
          <a:noFill/>
          <a:ln>
            <a:noFill/>
          </a:ln>
        </p:spPr>
      </p:pic>
      <p:pic>
        <p:nvPicPr>
          <p:cNvPr id="68" name="Shape 68"/>
          <p:cNvPicPr preferRelativeResize="0"/>
          <p:nvPr/>
        </p:nvPicPr>
        <p:blipFill>
          <a:blip r:embed="rId4">
            <a:alphaModFix/>
          </a:blip>
          <a:stretch>
            <a:fillRect/>
          </a:stretch>
        </p:blipFill>
        <p:spPr>
          <a:xfrm rot="228544">
            <a:off x="5184651" y="1735401"/>
            <a:ext cx="3574350" cy="3574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nvSpPr>
        <p:spPr>
          <a:xfrm>
            <a:off x="4675900" y="14175"/>
            <a:ext cx="1537500" cy="2409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76" name="Shape 176"/>
          <p:cNvSpPr txBox="1"/>
          <p:nvPr/>
        </p:nvSpPr>
        <p:spPr>
          <a:xfrm>
            <a:off x="4916800" y="113350"/>
            <a:ext cx="1494900" cy="283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descr="153d9a65690f0f7612391fa89fbe190a.png" id="177" name="Shape 177"/>
          <p:cNvPicPr preferRelativeResize="0"/>
          <p:nvPr/>
        </p:nvPicPr>
        <p:blipFill>
          <a:blip r:embed="rId3">
            <a:alphaModFix/>
          </a:blip>
          <a:stretch>
            <a:fillRect/>
          </a:stretch>
        </p:blipFill>
        <p:spPr>
          <a:xfrm>
            <a:off x="139850" y="396838"/>
            <a:ext cx="4644351" cy="2542875"/>
          </a:xfrm>
          <a:prstGeom prst="rect">
            <a:avLst/>
          </a:prstGeom>
          <a:noFill/>
          <a:ln>
            <a:noFill/>
          </a:ln>
        </p:spPr>
      </p:pic>
      <p:pic>
        <p:nvPicPr>
          <p:cNvPr descr="6de5ad883d255b27b1ac1d88efe91c55.png" id="178" name="Shape 178"/>
          <p:cNvPicPr preferRelativeResize="0"/>
          <p:nvPr/>
        </p:nvPicPr>
        <p:blipFill>
          <a:blip r:embed="rId4">
            <a:alphaModFix/>
          </a:blip>
          <a:stretch>
            <a:fillRect/>
          </a:stretch>
        </p:blipFill>
        <p:spPr>
          <a:xfrm>
            <a:off x="3698450" y="2937750"/>
            <a:ext cx="5167476" cy="2067975"/>
          </a:xfrm>
          <a:prstGeom prst="rect">
            <a:avLst/>
          </a:prstGeom>
          <a:noFill/>
          <a:ln>
            <a:noFill/>
          </a:ln>
        </p:spPr>
      </p:pic>
      <p:sp>
        <p:nvSpPr>
          <p:cNvPr id="179" name="Shape 179"/>
          <p:cNvSpPr txBox="1"/>
          <p:nvPr/>
        </p:nvSpPr>
        <p:spPr>
          <a:xfrm>
            <a:off x="44800" y="3748538"/>
            <a:ext cx="3564300" cy="446400"/>
          </a:xfrm>
          <a:prstGeom prst="rect">
            <a:avLst/>
          </a:prstGeom>
          <a:noFill/>
          <a:ln>
            <a:noFill/>
          </a:ln>
        </p:spPr>
        <p:txBody>
          <a:bodyPr anchorCtr="0" anchor="ctr" bIns="91425" lIns="91425" rIns="91425" wrap="square" tIns="91425">
            <a:noAutofit/>
          </a:bodyPr>
          <a:lstStyle/>
          <a:p>
            <a:pPr lvl="0" rtl="0" algn="ctr">
              <a:spcBef>
                <a:spcPts val="0"/>
              </a:spcBef>
              <a:buNone/>
            </a:pPr>
            <a:r>
              <a:rPr b="1" lang="es" sz="1800">
                <a:latin typeface="Josefin Sans"/>
                <a:ea typeface="Josefin Sans"/>
                <a:cs typeface="Josefin Sans"/>
                <a:sym typeface="Josefin Sans"/>
              </a:rPr>
              <a:t>1-α = 0.99 Estimazioarekin</a:t>
            </a:r>
          </a:p>
        </p:txBody>
      </p:sp>
      <p:sp>
        <p:nvSpPr>
          <p:cNvPr id="180" name="Shape 180"/>
          <p:cNvSpPr txBox="1"/>
          <p:nvPr/>
        </p:nvSpPr>
        <p:spPr>
          <a:xfrm>
            <a:off x="4916800" y="1373213"/>
            <a:ext cx="3564300" cy="446400"/>
          </a:xfrm>
          <a:prstGeom prst="rect">
            <a:avLst/>
          </a:prstGeom>
          <a:noFill/>
          <a:ln>
            <a:noFill/>
          </a:ln>
        </p:spPr>
        <p:txBody>
          <a:bodyPr anchorCtr="0" anchor="ctr" bIns="91425" lIns="91425" rIns="91425" wrap="square" tIns="91425">
            <a:noAutofit/>
          </a:bodyPr>
          <a:lstStyle/>
          <a:p>
            <a:pPr lvl="0" rtl="0" algn="ctr">
              <a:spcBef>
                <a:spcPts val="0"/>
              </a:spcBef>
              <a:buNone/>
            </a:pPr>
            <a:r>
              <a:rPr b="1" lang="es" sz="1800">
                <a:latin typeface="Josefin Sans"/>
                <a:ea typeface="Josefin Sans"/>
                <a:cs typeface="Josefin Sans"/>
                <a:sym typeface="Josefin Sans"/>
              </a:rPr>
              <a:t>1-α = 0.95 Estimazioarekin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0" y="0"/>
            <a:ext cx="9144000" cy="5295899"/>
          </a:xfrm>
          <a:prstGeom prst="rect">
            <a:avLst/>
          </a:prstGeom>
          <a:noFill/>
          <a:ln>
            <a:noFill/>
          </a:ln>
        </p:spPr>
      </p:pic>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s">
                <a:solidFill>
                  <a:srgbClr val="F3F3F3"/>
                </a:solidFill>
              </a:rPr>
              <a:t>Iturria </a:t>
            </a:r>
          </a:p>
          <a:p>
            <a:pPr lvl="0">
              <a:spcBef>
                <a:spcPts val="0"/>
              </a:spcBef>
              <a:buNone/>
            </a:pPr>
            <a:r>
              <a:t/>
            </a:r>
            <a:endParaRPr/>
          </a:p>
        </p:txBody>
      </p:sp>
      <p:sp>
        <p:nvSpPr>
          <p:cNvPr id="187" name="Shape 187"/>
          <p:cNvSpPr txBox="1"/>
          <p:nvPr>
            <p:ph idx="1" type="body"/>
          </p:nvPr>
        </p:nvSpPr>
        <p:spPr>
          <a:xfrm>
            <a:off x="386250" y="1144175"/>
            <a:ext cx="8520600" cy="3416400"/>
          </a:xfrm>
          <a:prstGeom prst="rect">
            <a:avLst/>
          </a:prstGeom>
          <a:noFill/>
          <a:ln>
            <a:noFill/>
          </a:ln>
        </p:spPr>
        <p:txBody>
          <a:bodyPr anchorCtr="0" anchor="t" bIns="91425" lIns="91425" rIns="91425" wrap="square" tIns="91425">
            <a:noAutofit/>
          </a:bodyPr>
          <a:lstStyle/>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lvl="0" rtl="0">
              <a:spcBef>
                <a:spcPts val="0"/>
              </a:spcBef>
              <a:spcAft>
                <a:spcPts val="0"/>
              </a:spcAft>
              <a:buNone/>
            </a:pPr>
            <a:r>
              <a:t/>
            </a:r>
            <a:endParaRPr sz="1200">
              <a:solidFill>
                <a:schemeClr val="lt2"/>
              </a:solidFill>
              <a:latin typeface="Arial"/>
              <a:ea typeface="Arial"/>
              <a:cs typeface="Arial"/>
              <a:sym typeface="Arial"/>
            </a:endParaRPr>
          </a:p>
          <a:p>
            <a:pPr indent="-304800" lvl="0" marL="457200" rtl="0">
              <a:spcBef>
                <a:spcPts val="0"/>
              </a:spcBef>
              <a:spcAft>
                <a:spcPts val="0"/>
              </a:spcAft>
              <a:buClr>
                <a:schemeClr val="lt2"/>
              </a:buClr>
              <a:buSzPct val="100000"/>
              <a:buFont typeface="Josefin Sans"/>
            </a:pPr>
            <a:r>
              <a:rPr b="1" lang="es" sz="1200">
                <a:solidFill>
                  <a:schemeClr val="lt2"/>
                </a:solidFill>
                <a:latin typeface="Josefin Sans"/>
                <a:ea typeface="Josefin Sans"/>
                <a:cs typeface="Josefin Sans"/>
                <a:sym typeface="Josefin Sans"/>
              </a:rPr>
              <a:t>Datu hauek Steam plataformaren bidez eskuratu ditugu. Webgune honetan datu guztiak ehuneko (%) eran adierazita daude, beraz, ehuneko horiek 100 pertsonetara aplikatu ditugu. Hurrengo helbidean aurki daitezke esandako datuak:</a:t>
            </a:r>
          </a:p>
          <a:p>
            <a:pPr indent="457200" lvl="0" rtl="0">
              <a:spcBef>
                <a:spcPts val="0"/>
              </a:spcBef>
              <a:spcAft>
                <a:spcPts val="0"/>
              </a:spcAft>
              <a:buNone/>
            </a:pPr>
            <a:r>
              <a:rPr b="1" lang="es" sz="1200" u="sng">
                <a:solidFill>
                  <a:srgbClr val="4A86E8"/>
                </a:solidFill>
                <a:latin typeface="Josefin Sans"/>
                <a:ea typeface="Josefin Sans"/>
                <a:cs typeface="Josefin Sans"/>
                <a:sym typeface="Josefin Sans"/>
                <a:hlinkClick r:id="rId4"/>
              </a:rPr>
              <a:t>http://store.steampowered.com/stats</a:t>
            </a:r>
          </a:p>
          <a:p>
            <a:pPr lvl="0" rt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s">
                <a:latin typeface="Josefin Sans"/>
                <a:ea typeface="Josefin Sans"/>
                <a:cs typeface="Josefin Sans"/>
                <a:sym typeface="Josefin Sans"/>
              </a:rPr>
              <a:t>Sarrera</a:t>
            </a:r>
          </a:p>
          <a:p>
            <a:pPr lvl="0" algn="ctr">
              <a:spcBef>
                <a:spcPts val="0"/>
              </a:spcBef>
              <a:buNone/>
            </a:pPr>
            <a:r>
              <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000000"/>
              </a:buClr>
              <a:buSzPct val="100000"/>
              <a:buFont typeface="Josefin Sans"/>
            </a:pPr>
            <a:r>
              <a:rPr lang="es" sz="1600">
                <a:solidFill>
                  <a:srgbClr val="000000"/>
                </a:solidFill>
                <a:latin typeface="Josefin Sans"/>
                <a:ea typeface="Josefin Sans"/>
                <a:cs typeface="Josefin Sans"/>
                <a:sym typeface="Josefin Sans"/>
              </a:rPr>
              <a:t>Azterketa honetarako 100 pertsonen ordenagailuen RAM eta VRAM kopuruak hartu ditugu.</a:t>
            </a:r>
          </a:p>
          <a:p>
            <a:pPr lvl="0" rtl="0">
              <a:spcBef>
                <a:spcPts val="0"/>
              </a:spcBef>
              <a:spcAft>
                <a:spcPts val="0"/>
              </a:spcAft>
              <a:buNone/>
            </a:pPr>
            <a:r>
              <a:t/>
            </a:r>
            <a:endParaRPr sz="1600">
              <a:solidFill>
                <a:srgbClr val="000000"/>
              </a:solidFill>
              <a:latin typeface="Josefin Sans"/>
              <a:ea typeface="Josefin Sans"/>
              <a:cs typeface="Josefin Sans"/>
              <a:sym typeface="Josefin Sans"/>
            </a:endParaRPr>
          </a:p>
          <a:p>
            <a:pPr lvl="0" rtl="0">
              <a:spcBef>
                <a:spcPts val="0"/>
              </a:spcBef>
              <a:spcAft>
                <a:spcPts val="0"/>
              </a:spcAft>
              <a:buNone/>
            </a:pPr>
            <a:r>
              <a:t/>
            </a:r>
            <a:endParaRPr sz="1600">
              <a:solidFill>
                <a:srgbClr val="000000"/>
              </a:solidFill>
              <a:latin typeface="Josefin Sans"/>
              <a:ea typeface="Josefin Sans"/>
              <a:cs typeface="Josefin Sans"/>
              <a:sym typeface="Josefin Sans"/>
            </a:endParaRPr>
          </a:p>
          <a:p>
            <a:pPr lvl="0" rtl="0">
              <a:spcBef>
                <a:spcPts val="0"/>
              </a:spcBef>
              <a:spcAft>
                <a:spcPts val="0"/>
              </a:spcAft>
              <a:buNone/>
            </a:pPr>
            <a:r>
              <a:t/>
            </a:r>
            <a:endParaRPr sz="1600">
              <a:solidFill>
                <a:srgbClr val="000000"/>
              </a:solidFill>
              <a:latin typeface="Josefin Sans"/>
              <a:ea typeface="Josefin Sans"/>
              <a:cs typeface="Josefin Sans"/>
              <a:sym typeface="Josefin Sans"/>
            </a:endParaRPr>
          </a:p>
          <a:p>
            <a:pPr indent="-330200" lvl="0" marL="457200" rtl="0">
              <a:spcBef>
                <a:spcPts val="0"/>
              </a:spcBef>
              <a:spcAft>
                <a:spcPts val="0"/>
              </a:spcAft>
              <a:buClr>
                <a:srgbClr val="000000"/>
              </a:buClr>
              <a:buSzPct val="100000"/>
              <a:buFont typeface="Josefin Sans"/>
            </a:pPr>
            <a:r>
              <a:rPr lang="es" sz="1600">
                <a:solidFill>
                  <a:srgbClr val="000000"/>
                </a:solidFill>
                <a:latin typeface="Josefin Sans"/>
                <a:ea typeface="Josefin Sans"/>
                <a:cs typeface="Josefin Sans"/>
                <a:sym typeface="Josefin Sans"/>
              </a:rPr>
              <a:t>Balio hauek nola aldatzen diren ikusi ahal izango dugu. </a:t>
            </a:r>
          </a:p>
          <a:p>
            <a:pPr lvl="0" rtl="0">
              <a:spcBef>
                <a:spcPts val="0"/>
              </a:spcBef>
              <a:spcAft>
                <a:spcPts val="0"/>
              </a:spcAft>
              <a:buNone/>
            </a:pPr>
            <a:r>
              <a:t/>
            </a:r>
            <a:endParaRPr sz="1600">
              <a:solidFill>
                <a:srgbClr val="000000"/>
              </a:solidFill>
              <a:latin typeface="Josefin Sans"/>
              <a:ea typeface="Josefin Sans"/>
              <a:cs typeface="Josefin Sans"/>
              <a:sym typeface="Josefin Sans"/>
            </a:endParaRPr>
          </a:p>
          <a:p>
            <a:pPr lvl="0" rtl="0">
              <a:spcBef>
                <a:spcPts val="0"/>
              </a:spcBef>
              <a:spcAft>
                <a:spcPts val="0"/>
              </a:spcAft>
              <a:buNone/>
            </a:pPr>
            <a:r>
              <a:t/>
            </a:r>
            <a:endParaRPr sz="1600">
              <a:solidFill>
                <a:srgbClr val="000000"/>
              </a:solidFill>
              <a:latin typeface="Josefin Sans"/>
              <a:ea typeface="Josefin Sans"/>
              <a:cs typeface="Josefin Sans"/>
              <a:sym typeface="Josefin Sans"/>
            </a:endParaRPr>
          </a:p>
          <a:p>
            <a:pPr lvl="0" rtl="0">
              <a:spcBef>
                <a:spcPts val="0"/>
              </a:spcBef>
              <a:spcAft>
                <a:spcPts val="0"/>
              </a:spcAft>
              <a:buNone/>
            </a:pPr>
            <a:r>
              <a:t/>
            </a:r>
            <a:endParaRPr sz="1600">
              <a:solidFill>
                <a:srgbClr val="000000"/>
              </a:solidFill>
              <a:latin typeface="Josefin Sans"/>
              <a:ea typeface="Josefin Sans"/>
              <a:cs typeface="Josefin Sans"/>
              <a:sym typeface="Josefin Sans"/>
            </a:endParaRPr>
          </a:p>
          <a:p>
            <a:pPr indent="-330200" lvl="0" marL="457200" rtl="0">
              <a:spcBef>
                <a:spcPts val="0"/>
              </a:spcBef>
              <a:spcAft>
                <a:spcPts val="0"/>
              </a:spcAft>
              <a:buClr>
                <a:srgbClr val="000000"/>
              </a:buClr>
              <a:buSzPct val="100000"/>
              <a:buFont typeface="Josefin Sans"/>
            </a:pPr>
            <a:r>
              <a:rPr lang="es" sz="1600">
                <a:solidFill>
                  <a:srgbClr val="000000"/>
                </a:solidFill>
                <a:latin typeface="Josefin Sans"/>
                <a:ea typeface="Josefin Sans"/>
                <a:cs typeface="Josefin Sans"/>
                <a:sym typeface="Josefin Sans"/>
              </a:rPr>
              <a:t>RAM kantitatea adierazteko GB unitatea hartu dugu, VRAM-a adierazteko, aldiz, MB unitatea.</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lvl="0" algn="ctr">
              <a:spcBef>
                <a:spcPts val="0"/>
              </a:spcBef>
              <a:buNone/>
            </a:pPr>
            <a:r>
              <a:rPr lang="es">
                <a:latin typeface="Josefin Sans"/>
                <a:ea typeface="Josefin Sans"/>
                <a:cs typeface="Josefin Sans"/>
                <a:sym typeface="Josefin Sans"/>
              </a:rPr>
              <a:t>   Estatistika Deskribatzailea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aphicFrame>
        <p:nvGraphicFramePr>
          <p:cNvPr id="84" name="Shape 84"/>
          <p:cNvGraphicFramePr/>
          <p:nvPr/>
        </p:nvGraphicFramePr>
        <p:xfrm>
          <a:off x="2325" y="0"/>
          <a:ext cx="3000000" cy="3000000"/>
        </p:xfrm>
        <a:graphic>
          <a:graphicData uri="http://schemas.openxmlformats.org/drawingml/2006/table">
            <a:tbl>
              <a:tblPr>
                <a:noFill/>
                <a:tableStyleId>{D36BF19A-8D5A-49C1-82A2-CC1A3B50966A}</a:tableStyleId>
              </a:tblPr>
              <a:tblGrid>
                <a:gridCol w="1462400"/>
                <a:gridCol w="3100375"/>
                <a:gridCol w="2383800"/>
                <a:gridCol w="2193650"/>
              </a:tblGrid>
              <a:tr h="276025">
                <a:tc gridSpan="4">
                  <a:txBody>
                    <a:bodyPr>
                      <a:noAutofit/>
                    </a:bodyPr>
                    <a:lstStyle/>
                    <a:p>
                      <a:pPr indent="0" lvl="0" marL="38100" marR="38100" rtl="0" algn="ctr">
                        <a:lnSpc>
                          <a:spcPct val="100000"/>
                        </a:lnSpc>
                        <a:spcBef>
                          <a:spcPts val="0"/>
                        </a:spcBef>
                        <a:buNone/>
                      </a:pPr>
                      <a:r>
                        <a:rPr b="1" lang="es" sz="900">
                          <a:highlight>
                            <a:srgbClr val="76A5AF"/>
                          </a:highlight>
                          <a:latin typeface="Josefin Sans"/>
                          <a:ea typeface="Josefin Sans"/>
                          <a:cs typeface="Josefin Sans"/>
                          <a:sym typeface="Josefin Sans"/>
                        </a:rPr>
                        <a:t>Estatistikoak</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76A5AF"/>
                    </a:solidFill>
                  </a:tcPr>
                </a:tc>
                <a:tc hMerge="1"/>
                <a:tc hMerge="1"/>
                <a:tc hMerge="1"/>
              </a:tr>
              <a:tr h="358825">
                <a:tc gridSpan="2">
                  <a:txBody>
                    <a:bodyPr>
                      <a:noAutofit/>
                    </a:bodyPr>
                    <a:lstStyle/>
                    <a:p>
                      <a:pPr lvl="0" rtl="0">
                        <a:lnSpc>
                          <a:spcPct val="100000"/>
                        </a:lnSpc>
                        <a:spcBef>
                          <a:spcPts val="0"/>
                        </a:spcBef>
                        <a:buNone/>
                      </a:pPr>
                      <a:r>
                        <a:t/>
                      </a:r>
                      <a:endParaRPr>
                        <a:latin typeface="Josefin Sans"/>
                        <a:ea typeface="Josefin Sans"/>
                        <a:cs typeface="Josefin Sans"/>
                        <a:sym typeface="Josefin Sans"/>
                      </a:endParaRPr>
                    </a:p>
                  </a:txBody>
                  <a:tcPr marT="66675" marB="66675" marR="66675" marL="6667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indent="0" lvl="0" marL="38100" marR="38100" rtl="0" algn="ctr">
                        <a:lnSpc>
                          <a:spcPct val="100000"/>
                        </a:lnSpc>
                        <a:spcBef>
                          <a:spcPts val="0"/>
                        </a:spcBef>
                        <a:buNone/>
                      </a:pPr>
                      <a:r>
                        <a:rPr b="1" lang="es" sz="900">
                          <a:highlight>
                            <a:srgbClr val="FF00FF"/>
                          </a:highlight>
                          <a:latin typeface="Josefin Sans"/>
                          <a:ea typeface="Josefin Sans"/>
                          <a:cs typeface="Josefin Sans"/>
                          <a:sym typeface="Josefin Sans"/>
                        </a:rPr>
                        <a:t>RAM kopurua</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00FF"/>
                    </a:solidFill>
                  </a:tcPr>
                </a:tc>
                <a:tc>
                  <a:txBody>
                    <a:bodyPr>
                      <a:noAutofit/>
                    </a:bodyPr>
                    <a:lstStyle/>
                    <a:p>
                      <a:pPr indent="0" lvl="0" marL="38100" marR="38100" rtl="0" algn="ctr">
                        <a:lnSpc>
                          <a:spcPct val="100000"/>
                        </a:lnSpc>
                        <a:spcBef>
                          <a:spcPts val="0"/>
                        </a:spcBef>
                        <a:buNone/>
                      </a:pPr>
                      <a:r>
                        <a:rPr b="1" lang="es" sz="900">
                          <a:highlight>
                            <a:srgbClr val="FF00FF"/>
                          </a:highlight>
                          <a:latin typeface="Josefin Sans"/>
                          <a:ea typeface="Josefin Sans"/>
                          <a:cs typeface="Josefin Sans"/>
                          <a:sym typeface="Josefin Sans"/>
                        </a:rPr>
                        <a:t>VRAM kopurua</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00FF"/>
                    </a:solidFill>
                  </a:tcPr>
                </a:tc>
              </a:tr>
              <a:tr h="276025">
                <a:tc gridSpan="2">
                  <a:txBody>
                    <a:bodyPr>
                      <a:noAutofit/>
                    </a:bodyPr>
                    <a:lstStyle/>
                    <a:p>
                      <a:pPr indent="0" lvl="0" marL="38100" marR="38100" rtl="0">
                        <a:lnSpc>
                          <a:spcPct val="100000"/>
                        </a:lnSpc>
                        <a:spcBef>
                          <a:spcPts val="0"/>
                        </a:spcBef>
                        <a:buNone/>
                      </a:pPr>
                      <a:r>
                        <a:rPr b="1" lang="es" sz="900">
                          <a:highlight>
                            <a:srgbClr val="6FA8DC"/>
                          </a:highlight>
                          <a:latin typeface="Josefin Sans"/>
                          <a:ea typeface="Josefin Sans"/>
                          <a:cs typeface="Josefin Sans"/>
                          <a:sym typeface="Josefin Sans"/>
                        </a:rPr>
                        <a:t>Batez bestekoa aritmetikoa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6,595</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2193,90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276025">
                <a:tc gridSpan="2">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Batez besteko aritmetikoaren errore estandarra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hMerge="1"/>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0,4119</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234,740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gridSpan="2">
                  <a:txBody>
                    <a:bodyPr>
                      <a:noAutofit/>
                    </a:bodyPr>
                    <a:lstStyle/>
                    <a:p>
                      <a:pPr indent="0" lvl="0" marL="38100" marR="38100" rtl="0">
                        <a:lnSpc>
                          <a:spcPct val="100000"/>
                        </a:lnSpc>
                        <a:spcBef>
                          <a:spcPts val="0"/>
                        </a:spcBef>
                        <a:buNone/>
                      </a:pPr>
                      <a:r>
                        <a:rPr b="1" lang="es" sz="900">
                          <a:highlight>
                            <a:srgbClr val="6FA8DC"/>
                          </a:highlight>
                          <a:latin typeface="Josefin Sans"/>
                          <a:ea typeface="Josefin Sans"/>
                          <a:cs typeface="Josefin Sans"/>
                          <a:sym typeface="Josefin Sans"/>
                        </a:rPr>
                        <a:t>Mediana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6,000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1536,00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346850">
                <a:tc gridSpan="2">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Moda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hMerge="1"/>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8,0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1024</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gridSpan="2">
                  <a:txBody>
                    <a:bodyPr>
                      <a:noAutofit/>
                    </a:bodyPr>
                    <a:lstStyle/>
                    <a:p>
                      <a:pPr lvl="0" marR="38100" rtl="0">
                        <a:lnSpc>
                          <a:spcPct val="100000"/>
                        </a:lnSpc>
                        <a:spcBef>
                          <a:spcPts val="0"/>
                        </a:spcBef>
                        <a:buNone/>
                      </a:pPr>
                      <a:r>
                        <a:rPr b="1" lang="es" sz="900">
                          <a:highlight>
                            <a:srgbClr val="6FA8DC"/>
                          </a:highlight>
                          <a:latin typeface="Josefin Sans"/>
                          <a:ea typeface="Josefin Sans"/>
                          <a:cs typeface="Josefin Sans"/>
                          <a:sym typeface="Josefin Sans"/>
                        </a:rPr>
                        <a:t>Desbideratze estandarra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4,1192</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2347,401</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276025">
                <a:tc gridSpan="2">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Bariantza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hMerge="1"/>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16,968</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5510291,000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gridSpan="2">
                  <a:txBody>
                    <a:bodyPr>
                      <a:noAutofit/>
                    </a:bodyPr>
                    <a:lstStyle/>
                    <a:p>
                      <a:pPr indent="0" lvl="0" marL="38100" marR="38100" rtl="0">
                        <a:lnSpc>
                          <a:spcPct val="100000"/>
                        </a:lnSpc>
                        <a:spcBef>
                          <a:spcPts val="0"/>
                        </a:spcBef>
                        <a:buNone/>
                      </a:pPr>
                      <a:r>
                        <a:rPr b="1" lang="es" sz="900">
                          <a:highlight>
                            <a:srgbClr val="6FA8DC"/>
                          </a:highlight>
                          <a:latin typeface="Josefin Sans"/>
                          <a:ea typeface="Josefin Sans"/>
                          <a:cs typeface="Josefin Sans"/>
                          <a:sym typeface="Josefin Sans"/>
                        </a:rPr>
                        <a:t>Alborapen-koefizientea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1,203</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2,935</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276025">
                <a:tc gridSpan="2">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Error estándar de asimetría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hMerge="1"/>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0,241</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0,241</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gridSpan="2">
                  <a:txBody>
                    <a:bodyPr>
                      <a:noAutofit/>
                    </a:bodyPr>
                    <a:lstStyle/>
                    <a:p>
                      <a:pPr indent="0" lvl="0" marL="38100" marR="38100" rtl="0">
                        <a:lnSpc>
                          <a:spcPct val="100000"/>
                        </a:lnSpc>
                        <a:spcBef>
                          <a:spcPts val="0"/>
                        </a:spcBef>
                        <a:buNone/>
                      </a:pPr>
                      <a:r>
                        <a:rPr b="1" lang="es" sz="900">
                          <a:highlight>
                            <a:srgbClr val="6FA8DC"/>
                          </a:highlight>
                          <a:latin typeface="Josefin Sans"/>
                          <a:ea typeface="Josefin Sans"/>
                          <a:cs typeface="Josefin Sans"/>
                          <a:sym typeface="Josefin Sans"/>
                        </a:rPr>
                        <a:t>Kurtosia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1,491</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9,406</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276025">
                <a:tc gridSpan="2">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Kurtosiaren errore estandarra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hMerge="1"/>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0,478</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0,478</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gridSpan="2">
                  <a:txBody>
                    <a:bodyPr>
                      <a:noAutofit/>
                    </a:bodyPr>
                    <a:lstStyle/>
                    <a:p>
                      <a:pPr indent="0" lvl="0" marL="38100" marR="38100" rtl="0">
                        <a:lnSpc>
                          <a:spcPct val="100000"/>
                        </a:lnSpc>
                        <a:spcBef>
                          <a:spcPts val="0"/>
                        </a:spcBef>
                        <a:buNone/>
                      </a:pPr>
                      <a:r>
                        <a:rPr b="1" lang="es" sz="900">
                          <a:highlight>
                            <a:srgbClr val="6FA8DC"/>
                          </a:highlight>
                          <a:latin typeface="Josefin Sans"/>
                          <a:ea typeface="Josefin Sans"/>
                          <a:cs typeface="Josefin Sans"/>
                          <a:sym typeface="Josefin Sans"/>
                        </a:rPr>
                        <a:t>Heina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19,5</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12032</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276025">
                <a:tc gridSpan="2">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Minimoa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hMerge="1"/>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0,5</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256</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gridSpan="2">
                  <a:txBody>
                    <a:bodyPr>
                      <a:noAutofit/>
                    </a:bodyPr>
                    <a:lstStyle/>
                    <a:p>
                      <a:pPr indent="0" lvl="0" marL="38100" marR="38100" rtl="0">
                        <a:lnSpc>
                          <a:spcPct val="100000"/>
                        </a:lnSpc>
                        <a:spcBef>
                          <a:spcPts val="0"/>
                        </a:spcBef>
                        <a:buNone/>
                      </a:pPr>
                      <a:r>
                        <a:rPr b="1" lang="es" sz="900">
                          <a:highlight>
                            <a:srgbClr val="6FA8DC"/>
                          </a:highlight>
                          <a:latin typeface="Josefin Sans"/>
                          <a:ea typeface="Josefin Sans"/>
                          <a:cs typeface="Josefin Sans"/>
                          <a:sym typeface="Josefin Sans"/>
                        </a:rPr>
                        <a:t>Maximoa</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hMerge="1"/>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20,0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6D9EEB"/>
                          </a:highlight>
                          <a:latin typeface="Josefin Sans"/>
                          <a:ea typeface="Josefin Sans"/>
                          <a:cs typeface="Josefin Sans"/>
                          <a:sym typeface="Josefin Sans"/>
                        </a:rPr>
                        <a:t>12288</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r>
              <a:tr h="276025">
                <a:tc rowSpan="3">
                  <a:txBody>
                    <a:bodyPr>
                      <a:noAutofit/>
                    </a:bodyPr>
                    <a:lstStyle/>
                    <a:p>
                      <a:pPr indent="0" lvl="0" marL="38100" marR="38100" rtl="0">
                        <a:lnSpc>
                          <a:spcPct val="100000"/>
                        </a:lnSpc>
                        <a:spcBef>
                          <a:spcPts val="0"/>
                        </a:spcBef>
                        <a:buNone/>
                      </a:pPr>
                      <a:r>
                        <a:rPr b="1" lang="es" sz="900">
                          <a:highlight>
                            <a:srgbClr val="38761D"/>
                          </a:highlight>
                          <a:latin typeface="Josefin Sans"/>
                          <a:ea typeface="Josefin Sans"/>
                          <a:cs typeface="Josefin Sans"/>
                          <a:sym typeface="Josefin Sans"/>
                        </a:rPr>
                        <a:t>Pertzentilak</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8761D"/>
                    </a:solidFill>
                  </a:tcPr>
                </a:tc>
                <a:tc>
                  <a:txBody>
                    <a:bodyPr>
                      <a:noAutofit/>
                    </a:bodyPr>
                    <a:lstStyle/>
                    <a:p>
                      <a:pPr indent="0" lvl="0" marL="38100" marR="38100" rtl="0">
                        <a:lnSpc>
                          <a:spcPct val="100000"/>
                        </a:lnSpc>
                        <a:spcBef>
                          <a:spcPts val="0"/>
                        </a:spcBef>
                        <a:buNone/>
                      </a:pPr>
                      <a:r>
                        <a:rPr lang="es" sz="900">
                          <a:highlight>
                            <a:srgbClr val="6AA84F"/>
                          </a:highlight>
                          <a:latin typeface="Josefin Sans"/>
                          <a:ea typeface="Josefin Sans"/>
                          <a:cs typeface="Josefin Sans"/>
                          <a:sym typeface="Josefin Sans"/>
                        </a:rPr>
                        <a:t>25</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4,000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1024,00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vMerge="1"/>
                <a:tc>
                  <a:txBody>
                    <a:bodyPr>
                      <a:noAutofit/>
                    </a:bodyPr>
                    <a:lstStyle/>
                    <a:p>
                      <a:pPr indent="0" lvl="0" marL="38100" marR="38100" rtl="0">
                        <a:lnSpc>
                          <a:spcPct val="100000"/>
                        </a:lnSpc>
                        <a:spcBef>
                          <a:spcPts val="0"/>
                        </a:spcBef>
                        <a:buNone/>
                      </a:pPr>
                      <a:r>
                        <a:rPr lang="es" sz="900">
                          <a:highlight>
                            <a:srgbClr val="6AA84F"/>
                          </a:highlight>
                          <a:latin typeface="Josefin Sans"/>
                          <a:ea typeface="Josefin Sans"/>
                          <a:cs typeface="Josefin Sans"/>
                          <a:sym typeface="Josefin Sans"/>
                        </a:rPr>
                        <a:t>50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6,000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1536,00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r h="276025">
                <a:tc vMerge="1"/>
                <a:tc>
                  <a:txBody>
                    <a:bodyPr>
                      <a:noAutofit/>
                    </a:bodyPr>
                    <a:lstStyle/>
                    <a:p>
                      <a:pPr indent="0" lvl="0" marL="38100" marR="38100" rtl="0">
                        <a:lnSpc>
                          <a:spcPct val="100000"/>
                        </a:lnSpc>
                        <a:spcBef>
                          <a:spcPts val="0"/>
                        </a:spcBef>
                        <a:buNone/>
                      </a:pPr>
                      <a:r>
                        <a:rPr lang="es" sz="900">
                          <a:highlight>
                            <a:srgbClr val="6AA84F"/>
                          </a:highlight>
                          <a:latin typeface="Josefin Sans"/>
                          <a:ea typeface="Josefin Sans"/>
                          <a:cs typeface="Josefin Sans"/>
                          <a:sym typeface="Josefin Sans"/>
                        </a:rPr>
                        <a:t>75</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8,000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93C47D"/>
                          </a:highlight>
                          <a:latin typeface="Josefin Sans"/>
                          <a:ea typeface="Josefin Sans"/>
                          <a:cs typeface="Josefin Sans"/>
                          <a:sym typeface="Josefin Sans"/>
                        </a:rPr>
                        <a:t>2048,00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aphicFrame>
        <p:nvGraphicFramePr>
          <p:cNvPr id="89" name="Shape 89"/>
          <p:cNvGraphicFramePr/>
          <p:nvPr/>
        </p:nvGraphicFramePr>
        <p:xfrm>
          <a:off x="-1225" y="175"/>
          <a:ext cx="3000000" cy="3000000"/>
        </p:xfrm>
        <a:graphic>
          <a:graphicData uri="http://schemas.openxmlformats.org/drawingml/2006/table">
            <a:tbl>
              <a:tblPr>
                <a:noFill/>
                <a:tableStyleId>{D36BF19A-8D5A-49C1-82A2-CC1A3B50966A}</a:tableStyleId>
              </a:tblPr>
              <a:tblGrid>
                <a:gridCol w="1660725"/>
                <a:gridCol w="2060800"/>
                <a:gridCol w="2195700"/>
                <a:gridCol w="3221500"/>
              </a:tblGrid>
              <a:tr h="276600">
                <a:tc gridSpan="4">
                  <a:txBody>
                    <a:bodyPr>
                      <a:noAutofit/>
                    </a:bodyPr>
                    <a:lstStyle/>
                    <a:p>
                      <a:pPr indent="0" lvl="0" marL="38100" marR="38100" rtl="0" algn="ctr">
                        <a:lnSpc>
                          <a:spcPct val="100000"/>
                        </a:lnSpc>
                        <a:spcBef>
                          <a:spcPts val="0"/>
                        </a:spcBef>
                        <a:buNone/>
                      </a:pPr>
                      <a:r>
                        <a:rPr b="1" lang="es" sz="900">
                          <a:highlight>
                            <a:srgbClr val="E69138"/>
                          </a:highlight>
                        </a:rPr>
                        <a:t>RAM kopurua</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9138"/>
                    </a:solidFill>
                  </a:tcPr>
                </a:tc>
                <a:tc hMerge="1"/>
                <a:tc hMerge="1"/>
                <a:tc hMerge="1"/>
              </a:tr>
              <a:tr h="346500">
                <a:tc>
                  <a:txBody>
                    <a:bodyPr>
                      <a:noAutofit/>
                    </a:bodyPr>
                    <a:lstStyle/>
                    <a:p>
                      <a:pPr lvl="0" rtl="0">
                        <a:lnSpc>
                          <a:spcPct val="100000"/>
                        </a:lnSpc>
                        <a:spcBef>
                          <a:spcPts val="0"/>
                        </a:spcBef>
                        <a:buNone/>
                      </a:pPr>
                      <a:r>
                        <a:rPr lang="es" sz="1200">
                          <a:highlight>
                            <a:srgbClr val="6AA84F"/>
                          </a:highlight>
                          <a:latin typeface="Times New Roman"/>
                          <a:ea typeface="Times New Roman"/>
                          <a:cs typeface="Times New Roman"/>
                          <a:sym typeface="Times New Roman"/>
                        </a:rPr>
                        <a:t> Modalitateak (x</a:t>
                      </a:r>
                      <a:r>
                        <a:rPr baseline="-25000" lang="es" sz="1200">
                          <a:highlight>
                            <a:srgbClr val="6AA84F"/>
                          </a:highlight>
                          <a:latin typeface="Times New Roman"/>
                          <a:ea typeface="Times New Roman"/>
                          <a:cs typeface="Times New Roman"/>
                          <a:sym typeface="Times New Roman"/>
                        </a:rPr>
                        <a:t>i</a:t>
                      </a:r>
                      <a:r>
                        <a:rPr lang="es" sz="1200">
                          <a:highlight>
                            <a:srgbClr val="6AA84F"/>
                          </a:highlight>
                          <a:latin typeface="Times New Roman"/>
                          <a:ea typeface="Times New Roman"/>
                          <a:cs typeface="Times New Roman"/>
                          <a:sym typeface="Times New Roman"/>
                        </a:rPr>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ctr">
                        <a:lnSpc>
                          <a:spcPct val="100000"/>
                        </a:lnSpc>
                        <a:spcBef>
                          <a:spcPts val="0"/>
                        </a:spcBef>
                        <a:buNone/>
                      </a:pPr>
                      <a:r>
                        <a:rPr b="1" lang="es" sz="900"/>
                        <a:t>Maiztasun absolutua (f</a:t>
                      </a:r>
                      <a:r>
                        <a:rPr b="1" baseline="-25000" lang="es" sz="900"/>
                        <a:t>i</a:t>
                      </a:r>
                      <a:r>
                        <a:rPr b="1" lang="es" sz="900"/>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ctr">
                        <a:lnSpc>
                          <a:spcPct val="100000"/>
                        </a:lnSpc>
                        <a:spcBef>
                          <a:spcPts val="0"/>
                        </a:spcBef>
                        <a:buNone/>
                      </a:pPr>
                      <a:r>
                        <a:rPr b="1" lang="es" sz="900">
                          <a:highlight>
                            <a:srgbClr val="6AA84F"/>
                          </a:highlight>
                        </a:rPr>
                        <a:t>Maiztasun metatua (F</a:t>
                      </a:r>
                      <a:r>
                        <a:rPr b="1" baseline="-25000" lang="es" sz="900">
                          <a:highlight>
                            <a:srgbClr val="6AA84F"/>
                          </a:highlight>
                        </a:rPr>
                        <a:t>i</a:t>
                      </a:r>
                      <a:r>
                        <a:rPr b="1" lang="es" sz="900">
                          <a:highlight>
                            <a:srgbClr val="6AA84F"/>
                          </a:highlight>
                        </a:rPr>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ctr">
                        <a:lnSpc>
                          <a:spcPct val="100000"/>
                        </a:lnSpc>
                        <a:spcBef>
                          <a:spcPts val="0"/>
                        </a:spcBef>
                        <a:buNone/>
                      </a:pPr>
                      <a:r>
                        <a:rPr b="1" lang="es" sz="900"/>
                        <a:t>Maiztasun erlatiboa (h</a:t>
                      </a:r>
                      <a:r>
                        <a:rPr b="1" baseline="-25000" lang="es" sz="900"/>
                        <a:t>i</a:t>
                      </a:r>
                      <a:r>
                        <a:rPr b="1" lang="es" sz="900"/>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r>
              <a:tr h="276600">
                <a:tc>
                  <a:txBody>
                    <a:bodyPr>
                      <a:noAutofit/>
                    </a:bodyPr>
                    <a:lstStyle/>
                    <a:p>
                      <a:pPr indent="0" lvl="0" marL="38100" marR="38100" rtl="0">
                        <a:lnSpc>
                          <a:spcPct val="100000"/>
                        </a:lnSpc>
                        <a:spcBef>
                          <a:spcPts val="0"/>
                        </a:spcBef>
                        <a:buNone/>
                      </a:pPr>
                      <a:r>
                        <a:rPr lang="es" sz="900">
                          <a:highlight>
                            <a:srgbClr val="93C47D"/>
                          </a:highlight>
                        </a:rPr>
                        <a:t>0,5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1,0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2,0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11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3,0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13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24</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0,13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4,0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21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45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0,21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5,0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46</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6,0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51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7,0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54</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8,0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31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85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0,31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9,0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86</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10,0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87</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11,0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88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12,0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91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14,0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93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16,0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98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r h="276600">
                <a:tc>
                  <a:txBody>
                    <a:bodyPr>
                      <a:noAutofit/>
                    </a:bodyPr>
                    <a:lstStyle/>
                    <a:p>
                      <a:pPr indent="0" lvl="0" marL="38100" marR="38100" rtl="0">
                        <a:lnSpc>
                          <a:spcPct val="100000"/>
                        </a:lnSpc>
                        <a:spcBef>
                          <a:spcPts val="0"/>
                        </a:spcBef>
                        <a:buNone/>
                      </a:pPr>
                      <a:r>
                        <a:rPr lang="es" sz="900">
                          <a:highlight>
                            <a:srgbClr val="93C47D"/>
                          </a:highlight>
                        </a:rPr>
                        <a:t>20,0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3C47D"/>
                    </a:solidFill>
                  </a:tcPr>
                </a:tc>
                <a:tc>
                  <a:txBody>
                    <a:bodyPr>
                      <a:noAutofit/>
                    </a:bodyPr>
                    <a:lstStyle/>
                    <a:p>
                      <a:pPr indent="0" lvl="0" marL="38100" marR="38100" rtl="0" algn="r">
                        <a:lnSpc>
                          <a:spcPct val="100000"/>
                        </a:lnSpc>
                        <a:spcBef>
                          <a:spcPts val="0"/>
                        </a:spcBef>
                        <a:buNone/>
                      </a:pPr>
                      <a:r>
                        <a:rPr lang="es" sz="900">
                          <a:highlight>
                            <a:srgbClr val="6AA84F"/>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c>
                  <a:txBody>
                    <a:bodyPr>
                      <a:noAutofit/>
                    </a:bodyPr>
                    <a:lstStyle/>
                    <a:p>
                      <a:pPr indent="0" lvl="0" marL="38100" marR="38100" rtl="0" algn="r">
                        <a:lnSpc>
                          <a:spcPct val="100000"/>
                        </a:lnSpc>
                        <a:spcBef>
                          <a:spcPts val="0"/>
                        </a:spcBef>
                        <a:buNone/>
                      </a:pPr>
                      <a:r>
                        <a:rPr lang="es" sz="900"/>
                        <a:t>100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lt2"/>
                    </a:solidFill>
                  </a:tcPr>
                </a:tc>
                <a:tc>
                  <a:txBody>
                    <a:bodyPr>
                      <a:noAutofit/>
                    </a:bodyPr>
                    <a:lstStyle/>
                    <a:p>
                      <a:pPr indent="0" lvl="0" marL="38100" marR="38100" rtl="0" algn="r">
                        <a:lnSpc>
                          <a:spcPct val="100000"/>
                        </a:lnSpc>
                        <a:spcBef>
                          <a:spcPts val="0"/>
                        </a:spcBef>
                        <a:buNone/>
                      </a:pPr>
                      <a:r>
                        <a:rPr lang="es" sz="900">
                          <a:highlight>
                            <a:srgbClr val="6AA84F"/>
                          </a:highlight>
                        </a:rPr>
                        <a:t>0,02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AA84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graphicFrame>
        <p:nvGraphicFramePr>
          <p:cNvPr id="94" name="Shape 94"/>
          <p:cNvGraphicFramePr/>
          <p:nvPr/>
        </p:nvGraphicFramePr>
        <p:xfrm>
          <a:off x="400" y="3550"/>
          <a:ext cx="3000000" cy="3000000"/>
        </p:xfrm>
        <a:graphic>
          <a:graphicData uri="http://schemas.openxmlformats.org/drawingml/2006/table">
            <a:tbl>
              <a:tblPr>
                <a:noFill/>
                <a:tableStyleId>{D36BF19A-8D5A-49C1-82A2-CC1A3B50966A}</a:tableStyleId>
              </a:tblPr>
              <a:tblGrid>
                <a:gridCol w="2888875"/>
                <a:gridCol w="1581150"/>
                <a:gridCol w="1457325"/>
                <a:gridCol w="3216650"/>
              </a:tblGrid>
              <a:tr h="694775">
                <a:tc gridSpan="4">
                  <a:txBody>
                    <a:bodyPr>
                      <a:noAutofit/>
                    </a:bodyPr>
                    <a:lstStyle/>
                    <a:p>
                      <a:pPr indent="0" lvl="0" marL="38100" marR="38100" rtl="0" algn="ctr">
                        <a:lnSpc>
                          <a:spcPct val="100000"/>
                        </a:lnSpc>
                        <a:spcBef>
                          <a:spcPts val="0"/>
                        </a:spcBef>
                        <a:buNone/>
                      </a:pPr>
                      <a:r>
                        <a:rPr b="1" lang="es" sz="1100"/>
                        <a:t>VRAM kopurua</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chemeClr val="accent5"/>
                    </a:solidFill>
                  </a:tcPr>
                </a:tc>
                <a:tc hMerge="1"/>
                <a:tc hMerge="1"/>
                <a:tc hMerge="1"/>
              </a:tr>
              <a:tr h="414625">
                <a:tc>
                  <a:txBody>
                    <a:bodyPr>
                      <a:noAutofit/>
                    </a:bodyPr>
                    <a:lstStyle/>
                    <a:p>
                      <a:pPr lvl="0" rtl="0" algn="ctr">
                        <a:lnSpc>
                          <a:spcPct val="100000"/>
                        </a:lnSpc>
                        <a:spcBef>
                          <a:spcPts val="0"/>
                        </a:spcBef>
                        <a:buNone/>
                      </a:pPr>
                      <a:r>
                        <a:rPr b="1" lang="es" sz="1200">
                          <a:highlight>
                            <a:srgbClr val="3D85C6"/>
                          </a:highlight>
                          <a:latin typeface="Times New Roman"/>
                          <a:ea typeface="Times New Roman"/>
                          <a:cs typeface="Times New Roman"/>
                          <a:sym typeface="Times New Roman"/>
                        </a:rPr>
                        <a:t>Modalitateak (x</a:t>
                      </a:r>
                      <a:r>
                        <a:rPr b="1" baseline="-25000" lang="es" sz="1200">
                          <a:highlight>
                            <a:srgbClr val="3D85C6"/>
                          </a:highlight>
                          <a:latin typeface="Times New Roman"/>
                          <a:ea typeface="Times New Roman"/>
                          <a:cs typeface="Times New Roman"/>
                          <a:sym typeface="Times New Roman"/>
                        </a:rPr>
                        <a:t>i</a:t>
                      </a:r>
                      <a:r>
                        <a:rPr b="1" lang="es" sz="1200">
                          <a:highlight>
                            <a:srgbClr val="3D85C6"/>
                          </a:highlight>
                          <a:latin typeface="Times New Roman"/>
                          <a:ea typeface="Times New Roman"/>
                          <a:cs typeface="Times New Roman"/>
                          <a:sym typeface="Times New Roman"/>
                        </a:rPr>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ctr">
                        <a:lnSpc>
                          <a:spcPct val="100000"/>
                        </a:lnSpc>
                        <a:spcBef>
                          <a:spcPts val="0"/>
                        </a:spcBef>
                        <a:buNone/>
                      </a:pPr>
                      <a:r>
                        <a:rPr b="1" lang="es" sz="900">
                          <a:highlight>
                            <a:srgbClr val="6FA8DC"/>
                          </a:highlight>
                        </a:rPr>
                        <a:t>Maiztasun absolutua (f</a:t>
                      </a:r>
                      <a:r>
                        <a:rPr b="1" baseline="-25000" lang="es" sz="900">
                          <a:highlight>
                            <a:srgbClr val="6FA8DC"/>
                          </a:highlight>
                        </a:rPr>
                        <a:t>i</a:t>
                      </a:r>
                      <a:r>
                        <a:rPr b="1" lang="es" sz="900">
                          <a:highlight>
                            <a:srgbClr val="6FA8DC"/>
                          </a:highlight>
                        </a:rPr>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ctr">
                        <a:lnSpc>
                          <a:spcPct val="100000"/>
                        </a:lnSpc>
                        <a:spcBef>
                          <a:spcPts val="0"/>
                        </a:spcBef>
                        <a:buNone/>
                      </a:pPr>
                      <a:r>
                        <a:rPr b="1" lang="es" sz="900">
                          <a:highlight>
                            <a:srgbClr val="3D85C6"/>
                          </a:highlight>
                        </a:rPr>
                        <a:t>Maiztasun metatua (F</a:t>
                      </a:r>
                      <a:r>
                        <a:rPr b="1" baseline="-25000" lang="es" sz="900">
                          <a:highlight>
                            <a:srgbClr val="3D85C6"/>
                          </a:highlight>
                        </a:rPr>
                        <a:t>i</a:t>
                      </a:r>
                      <a:r>
                        <a:rPr b="1" lang="es" sz="900">
                          <a:highlight>
                            <a:srgbClr val="3D85C6"/>
                          </a:highlight>
                        </a:rPr>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ctr">
                        <a:lnSpc>
                          <a:spcPct val="100000"/>
                        </a:lnSpc>
                        <a:spcBef>
                          <a:spcPts val="0"/>
                        </a:spcBef>
                        <a:buNone/>
                      </a:pPr>
                      <a:r>
                        <a:rPr b="1" lang="es" sz="900">
                          <a:highlight>
                            <a:srgbClr val="6FA8DC"/>
                          </a:highlight>
                        </a:rPr>
                        <a:t>Maiztasun erlatiboa (h</a:t>
                      </a:r>
                      <a:r>
                        <a:rPr b="1" baseline="-25000" lang="es" sz="900">
                          <a:highlight>
                            <a:srgbClr val="6FA8DC"/>
                          </a:highlight>
                        </a:rPr>
                        <a:t>i</a:t>
                      </a:r>
                      <a:r>
                        <a:rPr b="1" lang="es" sz="900">
                          <a:highlight>
                            <a:srgbClr val="6FA8DC"/>
                          </a:highlight>
                        </a:rPr>
                        <a:t>)</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r>
              <a:tr h="372600">
                <a:tc>
                  <a:txBody>
                    <a:bodyPr>
                      <a:noAutofit/>
                    </a:bodyPr>
                    <a:lstStyle/>
                    <a:p>
                      <a:pPr indent="0" lvl="0" marL="38100" marR="38100" rtl="0">
                        <a:lnSpc>
                          <a:spcPct val="100000"/>
                        </a:lnSpc>
                        <a:spcBef>
                          <a:spcPts val="0"/>
                        </a:spcBef>
                        <a:buNone/>
                      </a:pPr>
                      <a:r>
                        <a:rPr lang="es" sz="900">
                          <a:highlight>
                            <a:srgbClr val="6D9EEB"/>
                          </a:highlight>
                        </a:rPr>
                        <a:t>256</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2,0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67575">
                <a:tc>
                  <a:txBody>
                    <a:bodyPr>
                      <a:noAutofit/>
                    </a:bodyPr>
                    <a:lstStyle/>
                    <a:p>
                      <a:pPr indent="0" lvl="0" marL="38100" marR="38100" rtl="0">
                        <a:lnSpc>
                          <a:spcPct val="100000"/>
                        </a:lnSpc>
                        <a:spcBef>
                          <a:spcPts val="0"/>
                        </a:spcBef>
                        <a:buNone/>
                      </a:pPr>
                      <a:r>
                        <a:rPr lang="es" sz="900">
                          <a:highlight>
                            <a:srgbClr val="6D9EEB"/>
                          </a:highlight>
                        </a:rPr>
                        <a:t>384</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4,0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33925">
                <a:tc>
                  <a:txBody>
                    <a:bodyPr>
                      <a:noAutofit/>
                    </a:bodyPr>
                    <a:lstStyle/>
                    <a:p>
                      <a:pPr indent="0" lvl="0" marL="38100" marR="38100" rtl="0">
                        <a:lnSpc>
                          <a:spcPct val="100000"/>
                        </a:lnSpc>
                        <a:spcBef>
                          <a:spcPts val="0"/>
                        </a:spcBef>
                        <a:buNone/>
                      </a:pPr>
                      <a:r>
                        <a:rPr lang="es" sz="900">
                          <a:highlight>
                            <a:srgbClr val="6D9EEB"/>
                          </a:highlight>
                        </a:rPr>
                        <a:t>512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12,0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0,08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33950">
                <a:tc>
                  <a:txBody>
                    <a:bodyPr>
                      <a:noAutofit/>
                    </a:bodyPr>
                    <a:lstStyle/>
                    <a:p>
                      <a:pPr indent="0" lvl="0" marL="38100" marR="38100" rtl="0">
                        <a:lnSpc>
                          <a:spcPct val="100000"/>
                        </a:lnSpc>
                        <a:spcBef>
                          <a:spcPts val="0"/>
                        </a:spcBef>
                        <a:buNone/>
                      </a:pPr>
                      <a:r>
                        <a:rPr lang="es" sz="900">
                          <a:highlight>
                            <a:srgbClr val="6D9EEB"/>
                          </a:highlight>
                        </a:rPr>
                        <a:t>768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14,0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67550">
                <a:tc>
                  <a:txBody>
                    <a:bodyPr>
                      <a:noAutofit/>
                    </a:bodyPr>
                    <a:lstStyle/>
                    <a:p>
                      <a:pPr indent="0" lvl="0" marL="38100" marR="38100" rtl="0">
                        <a:lnSpc>
                          <a:spcPct val="100000"/>
                        </a:lnSpc>
                        <a:spcBef>
                          <a:spcPts val="0"/>
                        </a:spcBef>
                        <a:buNone/>
                      </a:pPr>
                      <a:r>
                        <a:rPr lang="es" sz="900">
                          <a:highlight>
                            <a:srgbClr val="6D9EEB"/>
                          </a:highlight>
                        </a:rPr>
                        <a:t>1024</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35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49,0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0,35</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60825">
                <a:tc>
                  <a:txBody>
                    <a:bodyPr>
                      <a:noAutofit/>
                    </a:bodyPr>
                    <a:lstStyle/>
                    <a:p>
                      <a:pPr indent="0" lvl="0" marL="38100" marR="38100" rtl="0">
                        <a:lnSpc>
                          <a:spcPct val="100000"/>
                        </a:lnSpc>
                        <a:spcBef>
                          <a:spcPts val="0"/>
                        </a:spcBef>
                        <a:buNone/>
                      </a:pPr>
                      <a:r>
                        <a:rPr lang="es" sz="900">
                          <a:highlight>
                            <a:srgbClr val="6D9EEB"/>
                          </a:highlight>
                        </a:rPr>
                        <a:t>1536</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52,0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67575">
                <a:tc>
                  <a:txBody>
                    <a:bodyPr>
                      <a:noAutofit/>
                    </a:bodyPr>
                    <a:lstStyle/>
                    <a:p>
                      <a:pPr indent="0" lvl="0" marL="38100" marR="38100" rtl="0">
                        <a:lnSpc>
                          <a:spcPct val="100000"/>
                        </a:lnSpc>
                        <a:spcBef>
                          <a:spcPts val="0"/>
                        </a:spcBef>
                        <a:buNone/>
                      </a:pPr>
                      <a:r>
                        <a:rPr lang="es" sz="900">
                          <a:highlight>
                            <a:srgbClr val="6D9EEB"/>
                          </a:highlight>
                        </a:rPr>
                        <a:t>2048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29</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81,0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0,29</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56350">
                <a:tc>
                  <a:txBody>
                    <a:bodyPr>
                      <a:noAutofit/>
                    </a:bodyPr>
                    <a:lstStyle/>
                    <a:p>
                      <a:pPr indent="0" lvl="0" marL="38100" marR="38100" rtl="0">
                        <a:lnSpc>
                          <a:spcPct val="100000"/>
                        </a:lnSpc>
                        <a:spcBef>
                          <a:spcPts val="0"/>
                        </a:spcBef>
                        <a:buNone/>
                      </a:pPr>
                      <a:r>
                        <a:rPr lang="es" sz="900">
                          <a:highlight>
                            <a:srgbClr val="6D9EEB"/>
                          </a:highlight>
                        </a:rPr>
                        <a:t>3071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83,0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67550">
                <a:tc>
                  <a:txBody>
                    <a:bodyPr>
                      <a:noAutofit/>
                    </a:bodyPr>
                    <a:lstStyle/>
                    <a:p>
                      <a:pPr indent="0" lvl="0" marL="38100" marR="38100" rtl="0">
                        <a:lnSpc>
                          <a:spcPct val="100000"/>
                        </a:lnSpc>
                        <a:spcBef>
                          <a:spcPts val="0"/>
                        </a:spcBef>
                        <a:buNone/>
                      </a:pPr>
                      <a:r>
                        <a:rPr lang="es" sz="900">
                          <a:highlight>
                            <a:srgbClr val="6D9EEB"/>
                          </a:highlight>
                        </a:rPr>
                        <a:t>4096</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11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94,0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0,11</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60825">
                <a:tc>
                  <a:txBody>
                    <a:bodyPr>
                      <a:noAutofit/>
                    </a:bodyPr>
                    <a:lstStyle/>
                    <a:p>
                      <a:pPr indent="0" lvl="0" marL="38100" marR="38100" rtl="0">
                        <a:lnSpc>
                          <a:spcPct val="100000"/>
                        </a:lnSpc>
                        <a:spcBef>
                          <a:spcPts val="0"/>
                        </a:spcBef>
                        <a:buNone/>
                      </a:pPr>
                      <a:r>
                        <a:rPr lang="es" sz="900">
                          <a:highlight>
                            <a:srgbClr val="6D9EEB"/>
                          </a:highlight>
                        </a:rPr>
                        <a:t>8192</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97,0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r h="383250">
                <a:tc>
                  <a:txBody>
                    <a:bodyPr>
                      <a:noAutofit/>
                    </a:bodyPr>
                    <a:lstStyle/>
                    <a:p>
                      <a:pPr indent="0" lvl="0" marL="38100" marR="38100" rtl="0">
                        <a:lnSpc>
                          <a:spcPct val="100000"/>
                        </a:lnSpc>
                        <a:spcBef>
                          <a:spcPts val="0"/>
                        </a:spcBef>
                        <a:buNone/>
                      </a:pPr>
                      <a:r>
                        <a:rPr lang="es" sz="900">
                          <a:highlight>
                            <a:srgbClr val="6D9EEB"/>
                          </a:highlight>
                        </a:rPr>
                        <a:t>12288</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D9EEB"/>
                    </a:solidFill>
                  </a:tcPr>
                </a:tc>
                <a:tc>
                  <a:txBody>
                    <a:bodyPr>
                      <a:noAutofit/>
                    </a:bodyPr>
                    <a:lstStyle/>
                    <a:p>
                      <a:pPr indent="0" lvl="0" marL="38100" marR="38100" rtl="0" algn="r">
                        <a:lnSpc>
                          <a:spcPct val="100000"/>
                        </a:lnSpc>
                        <a:spcBef>
                          <a:spcPts val="0"/>
                        </a:spcBef>
                        <a:buNone/>
                      </a:pPr>
                      <a:r>
                        <a:rPr lang="es" sz="900">
                          <a:highlight>
                            <a:srgbClr val="3D85C6"/>
                          </a:highlight>
                        </a:rPr>
                        <a:t>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c>
                  <a:txBody>
                    <a:bodyPr>
                      <a:noAutofit/>
                    </a:bodyPr>
                    <a:lstStyle/>
                    <a:p>
                      <a:pPr indent="0" lvl="0" marL="38100" marR="38100" rtl="0" algn="r">
                        <a:lnSpc>
                          <a:spcPct val="100000"/>
                        </a:lnSpc>
                        <a:spcBef>
                          <a:spcPts val="0"/>
                        </a:spcBef>
                        <a:buNone/>
                      </a:pPr>
                      <a:r>
                        <a:rPr lang="es" sz="900">
                          <a:highlight>
                            <a:srgbClr val="6FA8DC"/>
                          </a:highlight>
                        </a:rPr>
                        <a:t>100,0</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6FA8DC"/>
                    </a:solidFill>
                  </a:tcPr>
                </a:tc>
                <a:tc>
                  <a:txBody>
                    <a:bodyPr>
                      <a:noAutofit/>
                    </a:bodyPr>
                    <a:lstStyle/>
                    <a:p>
                      <a:pPr indent="0" lvl="0" marL="38100" marR="38100" rtl="0" algn="r">
                        <a:lnSpc>
                          <a:spcPct val="100000"/>
                        </a:lnSpc>
                        <a:spcBef>
                          <a:spcPts val="0"/>
                        </a:spcBef>
                        <a:buNone/>
                      </a:pPr>
                      <a:r>
                        <a:rPr lang="es" sz="900">
                          <a:highlight>
                            <a:srgbClr val="3D85C6"/>
                          </a:highlight>
                        </a:rPr>
                        <a:t>0,3</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3D85C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s">
                <a:latin typeface="Josefin Sans"/>
                <a:ea typeface="Josefin Sans"/>
                <a:cs typeface="Josefin Sans"/>
                <a:sym typeface="Josefin Sans"/>
              </a:rPr>
              <a:t>Ondorioak</a:t>
            </a:r>
          </a:p>
          <a:p>
            <a:pPr lvl="0">
              <a:spcBef>
                <a:spcPts val="0"/>
              </a:spcBef>
              <a:buNone/>
            </a:pPr>
            <a:r>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t/>
            </a:r>
            <a:endParaRPr sz="1200">
              <a:solidFill>
                <a:srgbClr val="000000"/>
              </a:solidFill>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latin typeface="Josefin Sans"/>
                <a:ea typeface="Josefin Sans"/>
                <a:cs typeface="Josefin Sans"/>
                <a:sym typeface="Josefin Sans"/>
              </a:rPr>
              <a:t>RAM-aren moda 8-koa da, eta VRAM-arena 1024-koa; honek esan nahi du pertsona gehienek 8 GB-ko RAM-a eta 1024 MB-eko VRAM-a dutela.</a:t>
            </a:r>
          </a:p>
          <a:p>
            <a:pPr lvl="0" rtl="0">
              <a:spcBef>
                <a:spcPts val="0"/>
              </a:spcBef>
              <a:spcAft>
                <a:spcPts val="0"/>
              </a:spcAft>
              <a:buNone/>
            </a:pPr>
            <a:r>
              <a:t/>
            </a:r>
            <a:endParaRPr sz="1200">
              <a:solidFill>
                <a:srgbClr val="000000"/>
              </a:solidFill>
              <a:latin typeface="Josefin Sans"/>
              <a:ea typeface="Josefin Sans"/>
              <a:cs typeface="Josefin Sans"/>
              <a:sym typeface="Josefin Sans"/>
            </a:endParaRPr>
          </a:p>
          <a:p>
            <a:pPr lvl="0" rtl="0">
              <a:spcBef>
                <a:spcPts val="0"/>
              </a:spcBef>
              <a:spcAft>
                <a:spcPts val="0"/>
              </a:spcAft>
              <a:buNone/>
            </a:pPr>
            <a:r>
              <a:t/>
            </a:r>
            <a:endParaRPr sz="1200">
              <a:solidFill>
                <a:srgbClr val="000000"/>
              </a:solidFill>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latin typeface="Josefin Sans"/>
                <a:ea typeface="Josefin Sans"/>
                <a:cs typeface="Josefin Sans"/>
                <a:sym typeface="Josefin Sans"/>
              </a:rPr>
              <a:t>Batez besteko aritmetikoak, aztertutako konputagailuen RAM memoriaren batez bestekoa </a:t>
            </a:r>
            <a:r>
              <a:rPr lang="es" sz="1200">
                <a:solidFill>
                  <a:srgbClr val="000000"/>
                </a:solidFill>
                <a:highlight>
                  <a:srgbClr val="FFFFFF"/>
                </a:highlight>
                <a:latin typeface="Josefin Sans"/>
                <a:ea typeface="Josefin Sans"/>
                <a:cs typeface="Josefin Sans"/>
                <a:sym typeface="Josefin Sans"/>
              </a:rPr>
              <a:t>6,595 GB dela adierazten digu. Hala, VRAM memoria 2193,90 MB inguruan dabilela ikus dezakegu. Datu hauek, jakin dezakegunez, guztiz logikoak dira, izan ere, gaur egungo ordenagailu gehienek 4GB eta 8GB arteko RAM memoria eta 1024 MB eta 2048 MB arteko VRAM-a baitute. VRAM elementu gehienak 1024 MB eta 2048 MB artean badaude ere, aurki ditzakegun 12288 MB balioak oso altuak direnez, VRAM hori duten erabiltzaile gutxi aurkitzen badira ere, azkenengo emaitzako batez bestekoa asko aldatzen dute.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285750" y="661575"/>
            <a:ext cx="8520600" cy="35571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Medianaren bidez, ikusi dezakegu 6 GB-eko RAM-a eta 1536MB-ko VRAM-a erdiko puntuak direla, hau da, ordenagailu kopuru berdina dago balio hauetatik gora eta behera. Balio hauekin aztertu dezakegu, oraindik ordenagailu zahar nahiko geratzen direla baina azken urteotan hori aldatuz joan dela.</a:t>
            </a:r>
          </a:p>
          <a:p>
            <a:pPr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457200"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Bariantzak, balioen arteko sakabanapena adierazten digu. Balio hauek oso altuak izatea espero genuen. Konputagailuen munduko memoriez hitz egiten ari bagara, denboran zehar, gailu hauek izaten duten hobekuntza memoria bikoiztea baita. Nabarmena da, 4GB eta 8GB artean bariantza altua ateratzea, bata bestearen bikoitza delako.</a:t>
            </a:r>
          </a:p>
          <a:p>
            <a:pPr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457200"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Desbiderapen tipikoak bariantzaren funtzio bera betetzen du, baina guk aurkeztutako datuekin bat egiten du, bariantzak ez bezala.</a:t>
            </a:r>
          </a:p>
          <a:p>
            <a:pPr indent="457200"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457200" lvl="0" rtl="0">
              <a:spcBef>
                <a:spcPts val="0"/>
              </a:spcBef>
              <a:spcAft>
                <a:spcPts val="0"/>
              </a:spcAft>
              <a:buNone/>
            </a:pPr>
            <a:r>
              <a:t/>
            </a:r>
            <a:endParaRPr sz="1200">
              <a:solidFill>
                <a:srgbClr val="000000"/>
              </a:solidFill>
              <a:highlight>
                <a:srgbClr val="FFFFFF"/>
              </a:highlight>
              <a:latin typeface="Josefin Sans"/>
              <a:ea typeface="Josefin Sans"/>
              <a:cs typeface="Josefin Sans"/>
              <a:sym typeface="Josefin Sans"/>
            </a:endParaRPr>
          </a:p>
          <a:p>
            <a:pPr indent="-304800" lvl="0" marL="457200" rtl="0">
              <a:spcBef>
                <a:spcPts val="0"/>
              </a:spcBef>
              <a:spcAft>
                <a:spcPts val="0"/>
              </a:spcAft>
              <a:buClr>
                <a:srgbClr val="000000"/>
              </a:buClr>
              <a:buSzPct val="100000"/>
              <a:buFont typeface="Josefin Sans"/>
            </a:pPr>
            <a:r>
              <a:rPr lang="es" sz="1200">
                <a:solidFill>
                  <a:srgbClr val="000000"/>
                </a:solidFill>
                <a:highlight>
                  <a:srgbClr val="FFFFFF"/>
                </a:highlight>
                <a:latin typeface="Josefin Sans"/>
                <a:ea typeface="Josefin Sans"/>
                <a:cs typeface="Josefin Sans"/>
                <a:sym typeface="Josefin Sans"/>
              </a:rPr>
              <a:t>Alborapen-koefizienteak batez bestekoarekiko simetria neurtzen du. Bi balioak positiboak agertzen direnez, eskuinerako alborapena izango dugu. Honek, balioak batez bestekoaren behetik multzotuago agetzen direla erakusten du.</a:t>
            </a:r>
          </a:p>
          <a:p>
            <a:pPr indent="457200" lvl="0" rtl="0">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