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16" r:id="rId2"/>
    <p:sldId id="336" r:id="rId3"/>
    <p:sldId id="334" r:id="rId4"/>
    <p:sldId id="329" r:id="rId5"/>
    <p:sldId id="337" r:id="rId6"/>
    <p:sldId id="360" r:id="rId7"/>
    <p:sldId id="361" r:id="rId8"/>
    <p:sldId id="342" r:id="rId9"/>
    <p:sldId id="362" r:id="rId10"/>
    <p:sldId id="363" r:id="rId11"/>
    <p:sldId id="355" r:id="rId12"/>
  </p:sldIdLst>
  <p:sldSz cx="9144000" cy="6858000" type="screen4x3"/>
  <p:notesSz cx="6669088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9295" autoAdjust="0"/>
  </p:normalViewPr>
  <p:slideViewPr>
    <p:cSldViewPr>
      <p:cViewPr varScale="1">
        <p:scale>
          <a:sx n="129" d="100"/>
          <a:sy n="129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/>
            </a:lvl1pPr>
          </a:lstStyle>
          <a:p>
            <a:r>
              <a:rPr lang="es-ES" i="1" u="sng" dirty="0" smtClean="0"/>
              <a:t>Sistemas Web</a:t>
            </a:r>
            <a:endParaRPr lang="es-ES" i="1" u="sng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/>
            </a:lvl1pPr>
          </a:lstStyle>
          <a:p>
            <a:fld id="{32F25587-888A-4CC4-B154-B36C067B81DB}" type="datetimeFigureOut">
              <a:rPr lang="es-ES" smtClean="0"/>
              <a:pPr/>
              <a:t>10/02/2016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/>
            </a:lvl1pPr>
          </a:lstStyle>
          <a:p>
            <a:pPr algn="l"/>
            <a:fld id="{0EEE2033-A728-41ED-B88D-A3AFE5140013}" type="slidenum">
              <a:rPr lang="es-ES" smtClean="0"/>
              <a:pPr algn="l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3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/>
            </a:lvl1pPr>
          </a:lstStyle>
          <a:p>
            <a:fld id="{EC0E065F-0330-4503-904F-3CB89ACCFD7D}" type="datetimeFigureOut">
              <a:rPr lang="es-ES" smtClean="0"/>
              <a:pPr/>
              <a:t>10/02/2016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/>
            </a:lvl1pPr>
          </a:lstStyle>
          <a:p>
            <a:fld id="{C6793A32-4E0B-469F-8D80-09B991AA5BD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6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7E394-1D78-48D7-B3A9-446143CBA66D}" type="slidenum">
              <a:rPr lang="es-ES" smtClean="0"/>
              <a:pPr/>
              <a:t>2</a:t>
            </a:fld>
            <a:endParaRPr lang="es-E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jetbrains.com/pycharm/download/" TargetMode="External"/><Relationship Id="rId4" Type="http://schemas.openxmlformats.org/officeDocument/2006/relationships/hyperlink" Target="https://www.python.org/downloa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skar.casquero@ehu.e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s-ES" sz="4400" dirty="0" smtClean="0"/>
              <a:t>Web </a:t>
            </a:r>
            <a:r>
              <a:rPr lang="es-ES" sz="4400" dirty="0" err="1" smtClean="0"/>
              <a:t>Sistemak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2015/2016 IKASTURTEA</a:t>
            </a:r>
            <a:endParaRPr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140968"/>
            <a:ext cx="6400800" cy="175260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err="1" smtClean="0">
                <a:solidFill>
                  <a:schemeClr val="tx1"/>
                </a:solidFill>
              </a:rPr>
              <a:t>Irakasleak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Oskar</a:t>
            </a:r>
            <a:r>
              <a:rPr lang="es-ES" dirty="0" smtClean="0">
                <a:solidFill>
                  <a:schemeClr val="tx1"/>
                </a:solidFill>
              </a:rPr>
              <a:t> Casquero (euskera)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María Luz Álvarez (</a:t>
            </a:r>
            <a:r>
              <a:rPr lang="es-ES" dirty="0" err="1" smtClean="0">
                <a:solidFill>
                  <a:schemeClr val="tx1"/>
                </a:solidFill>
              </a:rPr>
              <a:t>gaztelera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 smtClean="0">
                <a:hlinkClick r:id="rId6"/>
              </a:rPr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Egutegia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131840" y="1377312"/>
            <a:ext cx="489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14. eta 15. </a:t>
            </a:r>
            <a:r>
              <a:rPr lang="es-ES" sz="1600" b="1" dirty="0" err="1" smtClean="0"/>
              <a:t>asteak</a:t>
            </a:r>
            <a:r>
              <a:rPr lang="es-ES" sz="1600" b="1" dirty="0" smtClean="0"/>
              <a:t> (</a:t>
            </a:r>
            <a:r>
              <a:rPr lang="es-ES" sz="1600" b="1" dirty="0" err="1" smtClean="0"/>
              <a:t>maitzak</a:t>
            </a:r>
            <a:r>
              <a:rPr lang="es-ES" sz="1600" b="1" dirty="0" smtClean="0"/>
              <a:t> 3, </a:t>
            </a:r>
            <a:r>
              <a:rPr lang="es-ES" sz="1600" b="1" dirty="0"/>
              <a:t>4</a:t>
            </a:r>
            <a:r>
              <a:rPr lang="es-ES" sz="1600" b="1" dirty="0" smtClean="0"/>
              <a:t>, 10 eta 11)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3. </a:t>
            </a:r>
            <a:r>
              <a:rPr lang="es-ES" sz="1600" dirty="0" err="1" smtClean="0"/>
              <a:t>zeregin</a:t>
            </a:r>
            <a:r>
              <a:rPr lang="es-ES" sz="1600" dirty="0" smtClean="0"/>
              <a:t> </a:t>
            </a:r>
            <a:r>
              <a:rPr lang="es-ES" sz="1600" dirty="0" err="1"/>
              <a:t>ebaluagarria</a:t>
            </a:r>
            <a:r>
              <a:rPr lang="es-ES" sz="1600" dirty="0"/>
              <a:t> </a:t>
            </a:r>
            <a:r>
              <a:rPr lang="es-ES" sz="1600" dirty="0" err="1"/>
              <a:t>klasean</a:t>
            </a:r>
            <a:r>
              <a:rPr lang="es-ES" sz="1600" dirty="0"/>
              <a:t> </a:t>
            </a:r>
            <a:r>
              <a:rPr lang="es-ES" sz="1600" dirty="0" err="1"/>
              <a:t>egiteko</a:t>
            </a:r>
            <a:r>
              <a:rPr lang="es-ES" sz="1600" dirty="0"/>
              <a:t> </a:t>
            </a:r>
            <a:r>
              <a:rPr lang="es-ES" sz="1600" dirty="0" err="1"/>
              <a:t>denbora</a:t>
            </a:r>
            <a:r>
              <a:rPr lang="es-ES" sz="1600" dirty="0"/>
              <a:t> (</a:t>
            </a:r>
            <a:r>
              <a:rPr lang="es-ES" sz="1600" dirty="0" err="1"/>
              <a:t>klasera</a:t>
            </a:r>
            <a:r>
              <a:rPr lang="es-ES" sz="1600" dirty="0"/>
              <a:t> </a:t>
            </a:r>
            <a:r>
              <a:rPr lang="es-ES" sz="1600" dirty="0" err="1"/>
              <a:t>etortzea</a:t>
            </a:r>
            <a:r>
              <a:rPr lang="es-ES" sz="1600" dirty="0"/>
              <a:t> </a:t>
            </a:r>
            <a:r>
              <a:rPr lang="es-ES" sz="1600" dirty="0" err="1"/>
              <a:t>derrigorrezkoa</a:t>
            </a:r>
            <a:r>
              <a:rPr lang="es-ES" sz="1600" dirty="0"/>
              <a:t> </a:t>
            </a:r>
            <a:r>
              <a:rPr lang="es-ES" sz="1600" dirty="0" err="1"/>
              <a:t>delarik</a:t>
            </a:r>
            <a:r>
              <a:rPr lang="es-ES" sz="1600" dirty="0"/>
              <a:t>)</a:t>
            </a:r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sz="1600" b="1" dirty="0" err="1" smtClean="0"/>
              <a:t>Azterketa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idatzia</a:t>
            </a:r>
            <a:r>
              <a:rPr lang="es-ES" sz="1600" b="1" dirty="0" smtClean="0"/>
              <a:t> (</a:t>
            </a:r>
            <a:r>
              <a:rPr lang="es-ES" sz="1600" b="1" dirty="0" err="1" smtClean="0"/>
              <a:t>ohiko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deialdia</a:t>
            </a:r>
            <a:r>
              <a:rPr lang="es-ES" sz="1600" b="1" dirty="0" smtClean="0"/>
              <a:t>): </a:t>
            </a:r>
            <a:r>
              <a:rPr lang="es-ES" sz="1600" b="1" dirty="0" err="1" smtClean="0"/>
              <a:t>maitzaren</a:t>
            </a:r>
            <a:r>
              <a:rPr lang="es-ES" sz="1600" b="1" dirty="0" smtClean="0"/>
              <a:t> 26an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Ez-</a:t>
            </a:r>
            <a:r>
              <a:rPr lang="es-ES" sz="1600" b="1" dirty="0" err="1" smtClean="0"/>
              <a:t>ohiko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deialdiaren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ariketak</a:t>
            </a:r>
            <a:r>
              <a:rPr lang="es-ES" sz="1600" b="1" dirty="0" smtClean="0"/>
              <a:t>: </a:t>
            </a:r>
            <a:r>
              <a:rPr lang="es-ES" sz="1600" b="1" dirty="0" err="1" smtClean="0"/>
              <a:t>ekainaren</a:t>
            </a:r>
            <a:r>
              <a:rPr lang="es-ES" sz="1600" b="1" dirty="0" smtClean="0"/>
              <a:t> 22an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71002"/>
              </p:ext>
            </p:extLst>
          </p:nvPr>
        </p:nvGraphicFramePr>
        <p:xfrm>
          <a:off x="251520" y="1377312"/>
          <a:ext cx="2160242" cy="2017344"/>
        </p:xfrm>
        <a:graphic>
          <a:graphicData uri="http://schemas.openxmlformats.org/drawingml/2006/table">
            <a:tbl>
              <a:tblPr/>
              <a:tblGrid>
                <a:gridCol w="30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323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333333"/>
                          </a:solidFill>
                          <a:latin typeface="Calibri"/>
                        </a:rPr>
                        <a:t>mayo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sym typeface="Wingdings" pitchFamily="2" charset="2"/>
                        </a:rPr>
                        <a:t>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08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Instalatu</a:t>
            </a:r>
            <a:r>
              <a:rPr lang="es-ES" dirty="0" smtClean="0"/>
              <a:t> </a:t>
            </a:r>
            <a:r>
              <a:rPr lang="es-ES" dirty="0" err="1" smtClean="0"/>
              <a:t>Beharreko</a:t>
            </a:r>
            <a:r>
              <a:rPr lang="es-ES" dirty="0" smtClean="0"/>
              <a:t> </a:t>
            </a:r>
            <a:r>
              <a:rPr lang="es-ES" dirty="0" err="1" smtClean="0"/>
              <a:t>Sofware</a:t>
            </a:r>
            <a:r>
              <a:rPr lang="es-ES" dirty="0" smtClean="0"/>
              <a:t>-a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23528" y="2564904"/>
            <a:ext cx="8424936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ZEREGINA: </a:t>
            </a:r>
            <a:r>
              <a:rPr lang="es-ES" sz="3200" b="1" dirty="0" err="1" smtClean="0"/>
              <a:t>hurrengo</a:t>
            </a:r>
            <a:r>
              <a:rPr lang="es-ES" sz="3200" b="1" dirty="0" smtClean="0"/>
              <a:t> software-a </a:t>
            </a:r>
            <a:r>
              <a:rPr lang="es-ES" sz="3200" b="1" dirty="0" err="1" smtClean="0"/>
              <a:t>instalatu</a:t>
            </a:r>
            <a:endParaRPr lang="es-ES" sz="32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1340768"/>
            <a:ext cx="8496944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FF0000"/>
                </a:solidFill>
              </a:rPr>
              <a:t>Klasean</a:t>
            </a:r>
            <a:r>
              <a:rPr lang="es-ES" sz="3200" b="1" dirty="0" smtClean="0">
                <a:solidFill>
                  <a:srgbClr val="FF0000"/>
                </a:solidFill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</a:rPr>
              <a:t>asko</a:t>
            </a:r>
            <a:r>
              <a:rPr lang="es-ES" sz="3200" b="1" dirty="0" smtClean="0">
                <a:solidFill>
                  <a:srgbClr val="FF0000"/>
                </a:solidFill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</a:rPr>
              <a:t>programatuko</a:t>
            </a:r>
            <a:r>
              <a:rPr lang="es-ES" sz="3200" b="1" dirty="0" smtClean="0">
                <a:solidFill>
                  <a:srgbClr val="FF0000"/>
                </a:solidFill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</a:rPr>
              <a:t>dugu</a:t>
            </a:r>
            <a:r>
              <a:rPr lang="es-ES" sz="3200" b="1" dirty="0" smtClean="0">
                <a:solidFill>
                  <a:srgbClr val="FF0000"/>
                </a:solidFill>
              </a:rPr>
              <a:t>, </a:t>
            </a:r>
            <a:r>
              <a:rPr lang="es-ES" sz="3200" b="1" dirty="0" err="1" smtClean="0">
                <a:solidFill>
                  <a:srgbClr val="FF0000"/>
                </a:solidFill>
              </a:rPr>
              <a:t>beraz</a:t>
            </a:r>
            <a:r>
              <a:rPr lang="es-ES" sz="3200" b="1" dirty="0">
                <a:solidFill>
                  <a:srgbClr val="FF0000"/>
                </a:solidFill>
              </a:rPr>
              <a:t> </a:t>
            </a:r>
            <a:r>
              <a:rPr lang="es-ES" sz="3200" b="1" dirty="0" smtClean="0">
                <a:solidFill>
                  <a:srgbClr val="FF0000"/>
                </a:solidFill>
              </a:rPr>
              <a:t>oso </a:t>
            </a:r>
            <a:r>
              <a:rPr lang="es-ES" sz="3200" b="1" dirty="0" err="1" smtClean="0">
                <a:solidFill>
                  <a:srgbClr val="FF0000"/>
                </a:solidFill>
              </a:rPr>
              <a:t>komenigarria</a:t>
            </a:r>
            <a:r>
              <a:rPr lang="es-ES" sz="3200" b="1" dirty="0" smtClean="0">
                <a:solidFill>
                  <a:srgbClr val="FF0000"/>
                </a:solidFill>
              </a:rPr>
              <a:t> da </a:t>
            </a:r>
            <a:r>
              <a:rPr lang="es-ES" sz="3200" b="1" dirty="0" err="1" smtClean="0">
                <a:solidFill>
                  <a:srgbClr val="FF0000"/>
                </a:solidFill>
              </a:rPr>
              <a:t>klasera</a:t>
            </a:r>
            <a:r>
              <a:rPr lang="es-ES" sz="3200" b="1" dirty="0" smtClean="0">
                <a:solidFill>
                  <a:srgbClr val="FF0000"/>
                </a:solidFill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</a:rPr>
              <a:t>portatila</a:t>
            </a:r>
            <a:r>
              <a:rPr lang="es-ES" sz="3200" b="1" dirty="0" smtClean="0">
                <a:solidFill>
                  <a:srgbClr val="FF0000"/>
                </a:solidFill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</a:rPr>
              <a:t>ekartzea</a:t>
            </a:r>
            <a:endParaRPr lang="es-ES" sz="32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323528" y="3212976"/>
            <a:ext cx="8424936" cy="3096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s-ES" sz="2000" dirty="0" err="1" smtClean="0"/>
              <a:t>Wireshark</a:t>
            </a:r>
            <a:r>
              <a:rPr lang="es-ES" sz="2000" dirty="0" smtClean="0"/>
              <a:t> </a:t>
            </a:r>
            <a:r>
              <a:rPr lang="es-ES" sz="2000" dirty="0" err="1" smtClean="0"/>
              <a:t>protokolo</a:t>
            </a:r>
            <a:r>
              <a:rPr lang="es-ES" sz="2000" dirty="0" smtClean="0"/>
              <a:t> </a:t>
            </a:r>
            <a:r>
              <a:rPr lang="es-ES" sz="2000" dirty="0" err="1" smtClean="0"/>
              <a:t>analizatzailea</a:t>
            </a:r>
            <a:r>
              <a:rPr lang="es-ES" sz="2000" dirty="0" smtClean="0"/>
              <a:t>: </a:t>
            </a:r>
            <a:r>
              <a:rPr lang="es-ES" sz="2000" dirty="0" smtClean="0">
                <a:hlinkClick r:id="rId2"/>
              </a:rPr>
              <a:t>https://www.wireshark.org/download.html</a:t>
            </a:r>
            <a:endParaRPr lang="es-ES" sz="20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s-ES" sz="2000" dirty="0" err="1" smtClean="0"/>
              <a:t>Fiddler</a:t>
            </a:r>
            <a:r>
              <a:rPr lang="es-ES" sz="2000" dirty="0" smtClean="0"/>
              <a:t> web </a:t>
            </a:r>
            <a:r>
              <a:rPr lang="es-ES" sz="2000" dirty="0" err="1" smtClean="0"/>
              <a:t>debugging</a:t>
            </a:r>
            <a:r>
              <a:rPr lang="es-ES" sz="2000" dirty="0" smtClean="0"/>
              <a:t> proxy (Windows-</a:t>
            </a:r>
            <a:r>
              <a:rPr lang="es-ES" sz="2000" dirty="0" err="1" smtClean="0"/>
              <a:t>entzako</a:t>
            </a:r>
            <a:r>
              <a:rPr lang="es-ES" sz="2000" dirty="0" smtClean="0"/>
              <a:t> </a:t>
            </a:r>
            <a:r>
              <a:rPr lang="es-ES" sz="2000" dirty="0" err="1" smtClean="0"/>
              <a:t>bakarrik</a:t>
            </a:r>
            <a:r>
              <a:rPr lang="es-ES" sz="2000" dirty="0" smtClean="0"/>
              <a:t> </a:t>
            </a:r>
            <a:r>
              <a:rPr lang="es-ES" sz="2000" dirty="0" err="1" smtClean="0"/>
              <a:t>eskuragarri</a:t>
            </a:r>
            <a:r>
              <a:rPr lang="es-ES" sz="2000" dirty="0" smtClean="0"/>
              <a:t>): </a:t>
            </a:r>
          </a:p>
          <a:p>
            <a:pPr marL="176213"/>
            <a:r>
              <a:rPr lang="es-ES" sz="2000" dirty="0" smtClean="0">
                <a:hlinkClick r:id="rId3"/>
              </a:rPr>
              <a:t>http://www.telerik.com/fiddler</a:t>
            </a:r>
            <a:endParaRPr lang="es-ES" sz="20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s-ES" sz="2000" dirty="0" smtClean="0"/>
              <a:t>Python 2.7.x (Linux-en </a:t>
            </a:r>
            <a:r>
              <a:rPr lang="es-ES" sz="2000" dirty="0" err="1" smtClean="0"/>
              <a:t>edo</a:t>
            </a:r>
            <a:r>
              <a:rPr lang="es-ES" sz="2000" dirty="0" smtClean="0"/>
              <a:t> Mac-en </a:t>
            </a:r>
            <a:r>
              <a:rPr lang="es-ES" sz="2000" dirty="0" err="1" smtClean="0"/>
              <a:t>ez</a:t>
            </a:r>
            <a:r>
              <a:rPr lang="es-ES" sz="2000" dirty="0" smtClean="0"/>
              <a:t> da </a:t>
            </a:r>
            <a:r>
              <a:rPr lang="es-ES" sz="2000" dirty="0" err="1" smtClean="0"/>
              <a:t>beharrezkoa</a:t>
            </a:r>
            <a:r>
              <a:rPr lang="es-ES" sz="2000" dirty="0" smtClean="0"/>
              <a:t>):</a:t>
            </a:r>
          </a:p>
          <a:p>
            <a:pPr marL="176213"/>
            <a:r>
              <a:rPr lang="es-ES" sz="2000" dirty="0" smtClean="0">
                <a:hlinkClick r:id="rId4"/>
              </a:rPr>
              <a:t>https://www.python.org/downloads/</a:t>
            </a:r>
            <a:endParaRPr lang="es-ES" sz="20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s-ES" sz="2000" dirty="0" err="1" smtClean="0"/>
              <a:t>PyCharm</a:t>
            </a:r>
            <a:r>
              <a:rPr lang="es-ES" sz="2000" dirty="0" smtClean="0"/>
              <a:t> Professional </a:t>
            </a:r>
            <a:r>
              <a:rPr lang="es-ES" sz="2000" dirty="0" err="1" smtClean="0"/>
              <a:t>Edition</a:t>
            </a:r>
            <a:r>
              <a:rPr lang="es-ES" sz="2000" dirty="0" smtClean="0"/>
              <a:t> IDE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Python</a:t>
            </a:r>
            <a:endParaRPr lang="es-ES" sz="2000" dirty="0" smtClean="0"/>
          </a:p>
          <a:p>
            <a:pPr marL="176213"/>
            <a:r>
              <a:rPr lang="es-ES" sz="2000" dirty="0" smtClean="0">
                <a:hlinkClick r:id="rId5"/>
              </a:rPr>
              <a:t>https://www.jetbrains.com/pycharm/download/</a:t>
            </a:r>
            <a:endParaRPr lang="es-ES" sz="2000" dirty="0" smtClean="0"/>
          </a:p>
          <a:p>
            <a:pPr marL="176213" indent="-176213"/>
            <a:r>
              <a:rPr lang="es-ES" sz="2000" smtClean="0"/>
              <a:t>	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 smtClean="0"/>
          </a:p>
          <a:p>
            <a:pPr marL="514350" indent="-514350"/>
            <a:endParaRPr lang="es-ES" sz="2800" dirty="0" smtClean="0"/>
          </a:p>
          <a:p>
            <a:pPr marL="514350" indent="-514350">
              <a:buFont typeface="+mj-lt"/>
              <a:buAutoNum type="arabicPeriod"/>
            </a:pPr>
            <a:endParaRPr lang="es-E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OSKAR CASQUERO OYARZABAL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9i21 </a:t>
            </a:r>
            <a:r>
              <a:rPr lang="es-ES" dirty="0" err="1" smtClean="0"/>
              <a:t>bulegoa</a:t>
            </a:r>
            <a:r>
              <a:rPr lang="es-ES" dirty="0" smtClean="0"/>
              <a:t> (9. </a:t>
            </a:r>
            <a:r>
              <a:rPr lang="es-ES" dirty="0" err="1" smtClean="0"/>
              <a:t>solairuan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Tutoretza</a:t>
            </a:r>
            <a:r>
              <a:rPr lang="es-ES" dirty="0" smtClean="0"/>
              <a:t> </a:t>
            </a:r>
            <a:r>
              <a:rPr lang="es-ES" dirty="0" err="1" smtClean="0"/>
              <a:t>ordutegia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Email-a: </a:t>
            </a:r>
            <a:r>
              <a:rPr lang="es-ES" dirty="0" err="1" smtClean="0">
                <a:hlinkClick r:id="rId3"/>
              </a:rPr>
              <a:t>oskar.casquero@ehu.eus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Tutoretzak</a:t>
            </a:r>
            <a:endParaRPr lang="es-ES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49786"/>
              </p:ext>
            </p:extLst>
          </p:nvPr>
        </p:nvGraphicFramePr>
        <p:xfrm>
          <a:off x="1547664" y="3429000"/>
          <a:ext cx="6048672" cy="1107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00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EGUNA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ORDUA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Asteartea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11etatik</a:t>
                      </a:r>
                      <a:r>
                        <a:rPr lang="es-ES" baseline="0" dirty="0" smtClean="0"/>
                        <a:t> 14etara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Osteguna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10etatik 13etara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Ohiko</a:t>
            </a:r>
            <a:r>
              <a:rPr lang="es-ES" dirty="0" smtClean="0"/>
              <a:t> </a:t>
            </a:r>
            <a:r>
              <a:rPr lang="es-ES" dirty="0" err="1" smtClean="0"/>
              <a:t>deialdia</a:t>
            </a:r>
            <a:endParaRPr lang="es-ES" dirty="0" smtClean="0"/>
          </a:p>
          <a:p>
            <a:pPr lvl="1"/>
            <a:r>
              <a:rPr lang="es-ES" dirty="0" err="1" smtClean="0"/>
              <a:t>Azterketa</a:t>
            </a:r>
            <a:r>
              <a:rPr lang="es-ES" dirty="0" smtClean="0"/>
              <a:t> </a:t>
            </a:r>
            <a:r>
              <a:rPr lang="es-ES" dirty="0" err="1" smtClean="0"/>
              <a:t>idatzia</a:t>
            </a:r>
            <a:r>
              <a:rPr lang="es-ES" dirty="0" smtClean="0"/>
              <a:t> %60</a:t>
            </a:r>
            <a:endParaRPr lang="es-ES" sz="2400" dirty="0" smtClean="0"/>
          </a:p>
          <a:p>
            <a:pPr lvl="1"/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jarduera</a:t>
            </a:r>
            <a:r>
              <a:rPr lang="es-ES" dirty="0" smtClean="0"/>
              <a:t> </a:t>
            </a:r>
            <a:r>
              <a:rPr lang="es-ES" dirty="0" err="1" smtClean="0"/>
              <a:t>batzuk</a:t>
            </a:r>
            <a:r>
              <a:rPr lang="es-ES" dirty="0" smtClean="0"/>
              <a:t> %40      </a:t>
            </a:r>
          </a:p>
          <a:p>
            <a:pPr lvl="2"/>
            <a:r>
              <a:rPr lang="es-ES" sz="2400" dirty="0" smtClean="0"/>
              <a:t>1. </a:t>
            </a:r>
            <a:r>
              <a:rPr lang="es-ES" sz="2400" dirty="0" err="1" smtClean="0"/>
              <a:t>zeregin</a:t>
            </a:r>
            <a:r>
              <a:rPr lang="es-ES" sz="2400" dirty="0" smtClean="0"/>
              <a:t> </a:t>
            </a:r>
            <a:r>
              <a:rPr lang="es-ES" sz="2400" dirty="0" err="1" smtClean="0"/>
              <a:t>ebaluagarria</a:t>
            </a:r>
            <a:r>
              <a:rPr lang="es-ES" sz="2400" dirty="0" smtClean="0"/>
              <a:t> (%10): </a:t>
            </a:r>
            <a:r>
              <a:rPr lang="es-ES" sz="2400" dirty="0" err="1" smtClean="0"/>
              <a:t>Tomcat</a:t>
            </a:r>
            <a:r>
              <a:rPr lang="es-ES" sz="2400" dirty="0"/>
              <a:t> </a:t>
            </a:r>
            <a:r>
              <a:rPr lang="es-ES" sz="2400" dirty="0" err="1" smtClean="0"/>
              <a:t>erabiliz</a:t>
            </a:r>
            <a:r>
              <a:rPr lang="es-ES" sz="2400" dirty="0" smtClean="0"/>
              <a:t> </a:t>
            </a:r>
            <a:r>
              <a:rPr lang="es-ES" sz="2400" dirty="0" err="1" smtClean="0"/>
              <a:t>webgune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sortu</a:t>
            </a:r>
            <a:endParaRPr lang="es-ES" sz="2400" dirty="0" smtClean="0"/>
          </a:p>
          <a:p>
            <a:pPr lvl="2"/>
            <a:r>
              <a:rPr lang="es-ES" sz="2400" dirty="0" smtClean="0"/>
              <a:t>2. </a:t>
            </a:r>
            <a:r>
              <a:rPr lang="es-ES" sz="2400" dirty="0" err="1" smtClean="0"/>
              <a:t>zeregin</a:t>
            </a:r>
            <a:r>
              <a:rPr lang="es-ES" sz="2400" dirty="0" smtClean="0"/>
              <a:t> </a:t>
            </a:r>
            <a:r>
              <a:rPr lang="es-ES" sz="2400" dirty="0" err="1" smtClean="0"/>
              <a:t>ebaluagarria</a:t>
            </a:r>
            <a:r>
              <a:rPr lang="es-ES" sz="2400" dirty="0" smtClean="0"/>
              <a:t> (%10): Google Drive-n </a:t>
            </a:r>
            <a:r>
              <a:rPr lang="es-ES" sz="2400" dirty="0" err="1" smtClean="0"/>
              <a:t>Tª</a:t>
            </a:r>
            <a:r>
              <a:rPr lang="es-ES" sz="2400" dirty="0" smtClean="0"/>
              <a:t> </a:t>
            </a:r>
            <a:r>
              <a:rPr lang="es-ES" sz="2400" dirty="0" err="1" smtClean="0"/>
              <a:t>erregistro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sortu</a:t>
            </a:r>
            <a:endParaRPr lang="es-ES" sz="2400" dirty="0" smtClean="0"/>
          </a:p>
          <a:p>
            <a:pPr lvl="2"/>
            <a:r>
              <a:rPr lang="es-ES" sz="2400" dirty="0" smtClean="0"/>
              <a:t>3. </a:t>
            </a:r>
            <a:r>
              <a:rPr lang="es-ES" sz="2400" dirty="0" err="1" smtClean="0"/>
              <a:t>zeregin</a:t>
            </a:r>
            <a:r>
              <a:rPr lang="es-ES" sz="2400" dirty="0" smtClean="0"/>
              <a:t> </a:t>
            </a:r>
            <a:r>
              <a:rPr lang="es-ES" sz="2400" dirty="0" err="1" smtClean="0"/>
              <a:t>ebaluagarria</a:t>
            </a:r>
            <a:r>
              <a:rPr lang="es-ES" sz="2400" dirty="0" smtClean="0"/>
              <a:t> (%20): web “</a:t>
            </a:r>
            <a:r>
              <a:rPr lang="es-ES" sz="2400" dirty="0" err="1" smtClean="0"/>
              <a:t>mashup</a:t>
            </a:r>
            <a:r>
              <a:rPr lang="es-ES" sz="2400" dirty="0" smtClean="0"/>
              <a:t>”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garatu</a:t>
            </a:r>
            <a:endParaRPr lang="es-ES" sz="2400" dirty="0" smtClean="0"/>
          </a:p>
          <a:p>
            <a:pPr lvl="2"/>
            <a:endParaRPr lang="es-ES" sz="2400" dirty="0" smtClean="0"/>
          </a:p>
          <a:p>
            <a:r>
              <a:rPr lang="es-ES" dirty="0" smtClean="0"/>
              <a:t>Ez-</a:t>
            </a:r>
            <a:r>
              <a:rPr lang="es-ES" dirty="0" err="1" smtClean="0"/>
              <a:t>ohiko</a:t>
            </a:r>
            <a:r>
              <a:rPr lang="es-ES" dirty="0" smtClean="0"/>
              <a:t> </a:t>
            </a:r>
            <a:r>
              <a:rPr lang="es-ES" dirty="0" err="1" smtClean="0"/>
              <a:t>deialdia</a:t>
            </a:r>
            <a:endParaRPr lang="es-ES" dirty="0" smtClean="0"/>
          </a:p>
          <a:p>
            <a:pPr lvl="1"/>
            <a:r>
              <a:rPr lang="es-ES" dirty="0" smtClean="0"/>
              <a:t>Proba </a:t>
            </a:r>
            <a:r>
              <a:rPr lang="es-ES" dirty="0" err="1" smtClean="0"/>
              <a:t>bakarra</a:t>
            </a:r>
            <a:r>
              <a:rPr lang="es-ES" dirty="0" smtClean="0"/>
              <a:t>, </a:t>
            </a:r>
            <a:r>
              <a:rPr lang="es-ES" dirty="0" err="1" smtClean="0"/>
              <a:t>ondorengo</a:t>
            </a:r>
            <a:r>
              <a:rPr lang="es-ES" dirty="0" smtClean="0"/>
              <a:t> </a:t>
            </a:r>
            <a:r>
              <a:rPr lang="es-ES" dirty="0" err="1" smtClean="0"/>
              <a:t>ataletaz</a:t>
            </a:r>
            <a:r>
              <a:rPr lang="es-ES" dirty="0" smtClean="0"/>
              <a:t> </a:t>
            </a:r>
            <a:r>
              <a:rPr lang="es-ES" dirty="0" err="1" smtClean="0"/>
              <a:t>osotua</a:t>
            </a:r>
            <a:r>
              <a:rPr lang="es-ES" dirty="0" smtClean="0"/>
              <a:t>: </a:t>
            </a:r>
            <a:r>
              <a:rPr lang="es-ES" dirty="0" err="1" smtClean="0"/>
              <a:t>ariketa</a:t>
            </a:r>
            <a:r>
              <a:rPr lang="es-ES" dirty="0" smtClean="0"/>
              <a:t> </a:t>
            </a:r>
            <a:r>
              <a:rPr lang="es-ES" dirty="0" err="1" smtClean="0"/>
              <a:t>idatzia</a:t>
            </a:r>
            <a:r>
              <a:rPr lang="es-ES" dirty="0" smtClean="0"/>
              <a:t> + </a:t>
            </a:r>
            <a:r>
              <a:rPr lang="es-ES" dirty="0" err="1" smtClean="0"/>
              <a:t>ordenagailuan</a:t>
            </a:r>
            <a:r>
              <a:rPr lang="es-ES" dirty="0" smtClean="0"/>
              <a:t> (</a:t>
            </a:r>
            <a:r>
              <a:rPr lang="es-ES" dirty="0" err="1" smtClean="0"/>
              <a:t>laborategian</a:t>
            </a:r>
            <a:r>
              <a:rPr lang="es-ES" dirty="0" smtClean="0"/>
              <a:t>) </a:t>
            </a:r>
            <a:r>
              <a:rPr lang="es-ES" dirty="0" err="1" smtClean="0"/>
              <a:t>garatuko</a:t>
            </a:r>
            <a:r>
              <a:rPr lang="es-ES" dirty="0" smtClean="0"/>
              <a:t> den </a:t>
            </a:r>
            <a:r>
              <a:rPr lang="es-ES" dirty="0" err="1" smtClean="0"/>
              <a:t>ariketa</a:t>
            </a:r>
            <a:r>
              <a:rPr lang="es-ES" dirty="0" smtClean="0"/>
              <a:t> </a:t>
            </a:r>
            <a:r>
              <a:rPr lang="es-ES" dirty="0" err="1" smtClean="0"/>
              <a:t>praktikoa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Ebaluazioa</a:t>
            </a: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es-ES" sz="3800" dirty="0" smtClean="0"/>
              <a:t>HTTP </a:t>
            </a:r>
            <a:r>
              <a:rPr lang="es-ES" sz="3800" dirty="0" err="1" smtClean="0"/>
              <a:t>protokoloa</a:t>
            </a:r>
            <a:endParaRPr lang="es-ES" sz="3800" dirty="0"/>
          </a:p>
          <a:p>
            <a:pPr lvl="0">
              <a:defRPr/>
            </a:pPr>
            <a:endParaRPr lang="es-ES" sz="3800" dirty="0" smtClean="0"/>
          </a:p>
          <a:p>
            <a:pPr lvl="0">
              <a:defRPr/>
            </a:pPr>
            <a:r>
              <a:rPr lang="es-ES" sz="3800" dirty="0" smtClean="0"/>
              <a:t>Web </a:t>
            </a:r>
            <a:r>
              <a:rPr lang="es-ES" sz="3800" dirty="0" err="1" smtClean="0"/>
              <a:t>bezeroak</a:t>
            </a:r>
            <a:endParaRPr lang="es-ES" sz="3800" dirty="0" smtClean="0"/>
          </a:p>
          <a:p>
            <a:pPr lvl="0">
              <a:defRPr/>
            </a:pPr>
            <a:endParaRPr lang="es-ES" sz="3800" dirty="0" smtClean="0"/>
          </a:p>
          <a:p>
            <a:pPr lvl="0">
              <a:defRPr/>
            </a:pPr>
            <a:r>
              <a:rPr lang="es-ES" sz="3800" dirty="0" smtClean="0"/>
              <a:t>Web </a:t>
            </a:r>
            <a:r>
              <a:rPr lang="es-ES" sz="3800" dirty="0" err="1" smtClean="0"/>
              <a:t>zerbitzariak</a:t>
            </a:r>
            <a:endParaRPr lang="es-ES" sz="3800" dirty="0" smtClean="0"/>
          </a:p>
          <a:p>
            <a:pPr lvl="1">
              <a:defRPr/>
            </a:pPr>
            <a:r>
              <a:rPr lang="es-ES" sz="3800" dirty="0" err="1" smtClean="0"/>
              <a:t>Tomcat</a:t>
            </a:r>
            <a:r>
              <a:rPr lang="es-ES" sz="3800" dirty="0" smtClean="0"/>
              <a:t> (“local”, java)</a:t>
            </a:r>
          </a:p>
          <a:p>
            <a:pPr lvl="1">
              <a:defRPr/>
            </a:pPr>
            <a:r>
              <a:rPr lang="es-ES" sz="3800" dirty="0" smtClean="0"/>
              <a:t>Google App </a:t>
            </a:r>
            <a:r>
              <a:rPr lang="es-ES" sz="3800" dirty="0" err="1" smtClean="0"/>
              <a:t>Engine</a:t>
            </a:r>
            <a:r>
              <a:rPr lang="es-ES" sz="3800" dirty="0" smtClean="0"/>
              <a:t> (</a:t>
            </a:r>
            <a:r>
              <a:rPr lang="es-ES" sz="3800" dirty="0" err="1" smtClean="0"/>
              <a:t>PaaS</a:t>
            </a:r>
            <a:r>
              <a:rPr lang="es-ES" sz="3800" dirty="0" smtClean="0"/>
              <a:t>, </a:t>
            </a:r>
            <a:r>
              <a:rPr lang="es-ES" sz="3800" dirty="0" err="1" smtClean="0"/>
              <a:t>python</a:t>
            </a:r>
            <a:r>
              <a:rPr lang="es-ES" sz="3800" dirty="0" smtClean="0"/>
              <a:t>)</a:t>
            </a:r>
          </a:p>
          <a:p>
            <a:pPr>
              <a:defRPr/>
            </a:pPr>
            <a:endParaRPr lang="es-ES" sz="3800" dirty="0" smtClean="0"/>
          </a:p>
          <a:p>
            <a:pPr>
              <a:defRPr/>
            </a:pPr>
            <a:r>
              <a:rPr lang="es-ES" sz="3800" dirty="0" smtClean="0"/>
              <a:t>Web </a:t>
            </a:r>
            <a:r>
              <a:rPr lang="es-ES" sz="3800" dirty="0" err="1"/>
              <a:t>orrialde</a:t>
            </a:r>
            <a:r>
              <a:rPr lang="es-ES" sz="3800" dirty="0"/>
              <a:t> </a:t>
            </a:r>
            <a:r>
              <a:rPr lang="es-ES" sz="3800" dirty="0" err="1"/>
              <a:t>dinamikoak</a:t>
            </a:r>
            <a:r>
              <a:rPr lang="es-ES" sz="3800" dirty="0"/>
              <a:t>: AJAX</a:t>
            </a:r>
          </a:p>
          <a:p>
            <a:pPr lvl="0">
              <a:defRPr/>
            </a:pPr>
            <a:endParaRPr lang="es-ES" sz="3800" dirty="0" smtClean="0"/>
          </a:p>
          <a:p>
            <a:r>
              <a:rPr lang="es-ES" sz="3800" dirty="0" err="1" smtClean="0"/>
              <a:t>Autentikazio</a:t>
            </a:r>
            <a:r>
              <a:rPr lang="es-ES" sz="3800" dirty="0" smtClean="0"/>
              <a:t> eta </a:t>
            </a:r>
            <a:r>
              <a:rPr lang="es-ES" sz="3800" dirty="0" err="1" smtClean="0"/>
              <a:t>baimen</a:t>
            </a:r>
            <a:r>
              <a:rPr lang="es-ES" sz="3800" dirty="0" smtClean="0"/>
              <a:t> </a:t>
            </a:r>
            <a:r>
              <a:rPr lang="es-ES" sz="3800" dirty="0" err="1" smtClean="0"/>
              <a:t>eskuordetza</a:t>
            </a:r>
            <a:r>
              <a:rPr lang="es-ES" sz="3800" dirty="0" smtClean="0"/>
              <a:t>: </a:t>
            </a:r>
            <a:r>
              <a:rPr lang="es-ES" sz="3800" dirty="0" err="1" smtClean="0"/>
              <a:t>OAuth</a:t>
            </a:r>
            <a:endParaRPr lang="es-ES" sz="3800" dirty="0" smtClean="0"/>
          </a:p>
          <a:p>
            <a:endParaRPr lang="es-ES" sz="3800" dirty="0" smtClean="0"/>
          </a:p>
          <a:p>
            <a:r>
              <a:rPr lang="es-ES" sz="3800" dirty="0"/>
              <a:t>Web API-</a:t>
            </a:r>
            <a:r>
              <a:rPr lang="es-ES" sz="3800" dirty="0" err="1"/>
              <a:t>ak</a:t>
            </a:r>
            <a:r>
              <a:rPr lang="es-ES" sz="3800" dirty="0"/>
              <a:t>: </a:t>
            </a:r>
            <a:r>
              <a:rPr lang="es-ES" sz="3800" dirty="0" err="1"/>
              <a:t>dokumentazioa</a:t>
            </a:r>
            <a:r>
              <a:rPr lang="es-ES" sz="3800" dirty="0"/>
              <a:t> eta </a:t>
            </a:r>
            <a:r>
              <a:rPr lang="es-ES" sz="3800" dirty="0" err="1"/>
              <a:t>erabilpena</a:t>
            </a:r>
            <a:endParaRPr lang="es-ES" sz="3800" b="1" dirty="0"/>
          </a:p>
          <a:p>
            <a:pPr marL="0" lvl="0" indent="0">
              <a:buNone/>
              <a:defRPr/>
            </a:pPr>
            <a:endParaRPr lang="es-ES" sz="3800" dirty="0" smtClean="0"/>
          </a:p>
          <a:p>
            <a:pPr lvl="0">
              <a:defRPr/>
            </a:pPr>
            <a:r>
              <a:rPr lang="es-ES" sz="3800" dirty="0" err="1" smtClean="0"/>
              <a:t>Datuak</a:t>
            </a:r>
            <a:r>
              <a:rPr lang="es-ES" sz="3800" dirty="0" smtClean="0"/>
              <a:t> </a:t>
            </a:r>
            <a:r>
              <a:rPr lang="es-ES" sz="3800" dirty="0" err="1" smtClean="0"/>
              <a:t>adierazteko</a:t>
            </a:r>
            <a:r>
              <a:rPr lang="es-ES" sz="3800" dirty="0" smtClean="0"/>
              <a:t> </a:t>
            </a:r>
            <a:r>
              <a:rPr lang="es-ES" sz="3800" dirty="0" err="1" smtClean="0"/>
              <a:t>formatuak</a:t>
            </a:r>
            <a:r>
              <a:rPr lang="es-ES" sz="3800" dirty="0" smtClean="0"/>
              <a:t>: JSON / XML</a:t>
            </a:r>
          </a:p>
        </p:txBody>
      </p:sp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Zer</a:t>
            </a:r>
            <a:r>
              <a:rPr lang="es-ES" dirty="0" smtClean="0"/>
              <a:t> </a:t>
            </a:r>
            <a:r>
              <a:rPr lang="es-ES" dirty="0" err="1" smtClean="0"/>
              <a:t>Ikasiko</a:t>
            </a:r>
            <a:r>
              <a:rPr lang="es-ES" dirty="0" smtClean="0"/>
              <a:t> </a:t>
            </a:r>
            <a:r>
              <a:rPr lang="es-ES" dirty="0" err="1" smtClean="0"/>
              <a:t>Duzue</a:t>
            </a:r>
            <a:r>
              <a:rPr lang="es-ES" dirty="0" smtClean="0"/>
              <a:t> (</a:t>
            </a:r>
            <a:r>
              <a:rPr lang="es-ES" dirty="0" err="1" smtClean="0"/>
              <a:t>Teoria</a:t>
            </a:r>
            <a:r>
              <a:rPr lang="es-ES" dirty="0" smtClean="0"/>
              <a:t> + </a:t>
            </a:r>
            <a:r>
              <a:rPr lang="es-ES" dirty="0" err="1"/>
              <a:t>P</a:t>
            </a:r>
            <a:r>
              <a:rPr lang="es-ES" dirty="0" err="1" smtClean="0"/>
              <a:t>raktika</a:t>
            </a:r>
            <a:r>
              <a:rPr lang="es-ES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Ordutegia</a:t>
            </a:r>
            <a:endParaRPr lang="es-ES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10599"/>
              </p:ext>
            </p:extLst>
          </p:nvPr>
        </p:nvGraphicFramePr>
        <p:xfrm>
          <a:off x="395536" y="2101273"/>
          <a:ext cx="8352928" cy="3168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MOTA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EGUNA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ORDUA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GELA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Magistrala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Asteartea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smtClean="0"/>
                        <a:t>9</a:t>
                      </a:r>
                      <a:r>
                        <a:rPr lang="es-ES" sz="1800" baseline="0" smtClean="0"/>
                        <a:t>etatik </a:t>
                      </a:r>
                      <a:r>
                        <a:rPr lang="es-ES" sz="1800" baseline="0" dirty="0" smtClean="0"/>
                        <a:t>11etara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7.3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Gelako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praktika</a:t>
                      </a:r>
                      <a:endParaRPr lang="es-ES" sz="18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smtClean="0"/>
                        <a:t>(</a:t>
                      </a:r>
                      <a:r>
                        <a:rPr lang="es-ES" sz="1800" b="1" dirty="0" err="1" smtClean="0"/>
                        <a:t>bi</a:t>
                      </a:r>
                      <a:r>
                        <a:rPr lang="es-ES" sz="1800" b="1" dirty="0" smtClean="0"/>
                        <a:t> </a:t>
                      </a:r>
                      <a:r>
                        <a:rPr lang="es-ES" sz="1800" b="1" dirty="0" err="1" smtClean="0"/>
                        <a:t>asterik</a:t>
                      </a:r>
                      <a:r>
                        <a:rPr lang="es-ES" sz="1800" b="1" dirty="0" smtClean="0"/>
                        <a:t> </a:t>
                      </a:r>
                      <a:r>
                        <a:rPr lang="es-ES" sz="1800" b="1" dirty="0" err="1" smtClean="0"/>
                        <a:t>behin</a:t>
                      </a:r>
                      <a:r>
                        <a:rPr lang="es-ES" sz="1800" b="1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Asteazkena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12etatik</a:t>
                      </a:r>
                      <a:r>
                        <a:rPr lang="es-ES" sz="1800" baseline="0" dirty="0" smtClean="0"/>
                        <a:t> 14etara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7.3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13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Laborategiko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praktika</a:t>
                      </a:r>
                      <a:endParaRPr lang="es-ES" sz="1800" dirty="0" smtClean="0"/>
                    </a:p>
                    <a:p>
                      <a:pPr algn="ctr"/>
                      <a:r>
                        <a:rPr lang="es-ES" sz="1800" b="1" dirty="0" smtClean="0"/>
                        <a:t>(</a:t>
                      </a:r>
                      <a:r>
                        <a:rPr lang="es-ES" sz="1800" b="1" dirty="0" err="1" smtClean="0"/>
                        <a:t>bi</a:t>
                      </a:r>
                      <a:r>
                        <a:rPr lang="es-ES" sz="1800" b="1" dirty="0" smtClean="0"/>
                        <a:t> </a:t>
                      </a:r>
                      <a:r>
                        <a:rPr lang="es-ES" sz="1800" b="1" dirty="0" err="1" smtClean="0"/>
                        <a:t>asterik</a:t>
                      </a:r>
                      <a:r>
                        <a:rPr lang="es-ES" sz="1800" b="1" dirty="0" smtClean="0"/>
                        <a:t> </a:t>
                      </a:r>
                      <a:r>
                        <a:rPr lang="es-ES" sz="1800" b="1" dirty="0" err="1" smtClean="0"/>
                        <a:t>behin</a:t>
                      </a:r>
                      <a:r>
                        <a:rPr lang="es-ES" sz="1800" b="1" dirty="0" smtClean="0"/>
                        <a:t>)</a:t>
                      </a:r>
                      <a:endParaRPr lang="es-E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Asteazkena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12etatik</a:t>
                      </a:r>
                      <a:r>
                        <a:rPr lang="es-ES" sz="1800" baseline="0" dirty="0" smtClean="0"/>
                        <a:t> 14etara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Simulazio</a:t>
                      </a:r>
                      <a:r>
                        <a:rPr lang="es-ES" sz="1800" dirty="0" smtClean="0"/>
                        <a:t> eta </a:t>
                      </a:r>
                      <a:r>
                        <a:rPr lang="es-ES" sz="1800" dirty="0" err="1" smtClean="0"/>
                        <a:t>Teknika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Analogikoen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Laborategia</a:t>
                      </a:r>
                      <a:endParaRPr lang="es-ES" sz="18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 smtClean="0"/>
                        <a:t>(6i10, 6. </a:t>
                      </a:r>
                      <a:r>
                        <a:rPr lang="es-ES" sz="1800" baseline="0" dirty="0" err="1" smtClean="0"/>
                        <a:t>solairuan</a:t>
                      </a:r>
                      <a:r>
                        <a:rPr lang="es-ES" sz="1800" baseline="0" dirty="0" smtClean="0"/>
                        <a:t>)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Egutegia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86782"/>
              </p:ext>
            </p:extLst>
          </p:nvPr>
        </p:nvGraphicFramePr>
        <p:xfrm>
          <a:off x="251521" y="1377312"/>
          <a:ext cx="2160242" cy="1872204"/>
        </p:xfrm>
        <a:graphic>
          <a:graphicData uri="http://schemas.openxmlformats.org/drawingml/2006/table">
            <a:tbl>
              <a:tblPr/>
              <a:tblGrid>
                <a:gridCol w="30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rgbClr val="333333"/>
                          </a:solidFill>
                          <a:latin typeface="Calibri"/>
                        </a:rPr>
                        <a:t>urtarrila</a:t>
                      </a:r>
                      <a:endParaRPr lang="es-ES" sz="1400" b="1" i="0" u="none" strike="noStrike" dirty="0">
                        <a:solidFill>
                          <a:srgbClr val="333333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333333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40000" y="1377312"/>
            <a:ext cx="56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1. astea (</a:t>
            </a:r>
            <a:r>
              <a:rPr lang="es-ES" sz="1600" b="1" dirty="0" err="1" smtClean="0"/>
              <a:t>urtarrilak</a:t>
            </a:r>
            <a:r>
              <a:rPr lang="es-ES" sz="1600" b="1" dirty="0" smtClean="0"/>
              <a:t> 26 eta 27)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Ez </a:t>
            </a:r>
            <a:r>
              <a:rPr lang="es-ES" sz="1600" dirty="0" err="1" smtClean="0"/>
              <a:t>dago</a:t>
            </a:r>
            <a:r>
              <a:rPr lang="es-ES" sz="1600" dirty="0" smtClean="0"/>
              <a:t> </a:t>
            </a:r>
            <a:r>
              <a:rPr lang="es-ES" sz="1600" dirty="0" err="1" smtClean="0"/>
              <a:t>eskolarik</a:t>
            </a:r>
            <a:r>
              <a:rPr lang="es-E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</a:t>
            </a:r>
            <a:r>
              <a:rPr lang="es-ES" sz="1600" dirty="0" err="1" smtClean="0"/>
              <a:t>Lan</a:t>
            </a:r>
            <a:r>
              <a:rPr lang="es-ES" sz="1600" dirty="0" smtClean="0"/>
              <a:t> </a:t>
            </a:r>
            <a:r>
              <a:rPr lang="es-ES" sz="1600" dirty="0" err="1" smtClean="0"/>
              <a:t>egiteko</a:t>
            </a:r>
            <a:r>
              <a:rPr lang="es-ES" sz="1600" dirty="0" smtClean="0"/>
              <a:t> </a:t>
            </a:r>
            <a:r>
              <a:rPr lang="es-ES" sz="1600" dirty="0" err="1" smtClean="0"/>
              <a:t>beharko</a:t>
            </a:r>
            <a:r>
              <a:rPr lang="es-ES" sz="1600" dirty="0" smtClean="0"/>
              <a:t> </a:t>
            </a:r>
            <a:r>
              <a:rPr lang="es-ES" sz="1600" dirty="0" err="1" smtClean="0"/>
              <a:t>dugun</a:t>
            </a:r>
            <a:r>
              <a:rPr lang="es-ES" sz="1600" dirty="0" smtClean="0"/>
              <a:t> </a:t>
            </a:r>
            <a:r>
              <a:rPr lang="es-ES" sz="1600" dirty="0"/>
              <a:t>software-a </a:t>
            </a:r>
            <a:r>
              <a:rPr lang="es-ES" sz="1600" dirty="0" err="1" smtClean="0"/>
              <a:t>zuek</a:t>
            </a:r>
            <a:r>
              <a:rPr lang="es-ES" sz="1600" dirty="0" smtClean="0"/>
              <a:t> </a:t>
            </a:r>
            <a:r>
              <a:rPr lang="es-ES" sz="1600" dirty="0" err="1" smtClean="0"/>
              <a:t>zuen</a:t>
            </a:r>
            <a:r>
              <a:rPr lang="es-ES" sz="1600" dirty="0" smtClean="0"/>
              <a:t> </a:t>
            </a:r>
            <a:r>
              <a:rPr lang="es-ES" sz="1600" dirty="0" err="1"/>
              <a:t>kontura</a:t>
            </a:r>
            <a:r>
              <a:rPr lang="es-ES" sz="1600" dirty="0"/>
              <a:t> </a:t>
            </a:r>
            <a:r>
              <a:rPr lang="es-ES" sz="1600" dirty="0" err="1"/>
              <a:t>instalatuko</a:t>
            </a:r>
            <a:r>
              <a:rPr lang="es-ES" sz="1600" dirty="0"/>
              <a:t> </a:t>
            </a:r>
            <a:r>
              <a:rPr lang="es-ES" sz="1600" dirty="0" err="1" smtClean="0"/>
              <a:t>duzue</a:t>
            </a:r>
            <a:r>
              <a:rPr lang="es-ES" sz="16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240000" y="1377312"/>
            <a:ext cx="565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2. astea (</a:t>
            </a:r>
            <a:r>
              <a:rPr lang="es-ES" sz="1400" b="1" dirty="0" err="1" smtClean="0"/>
              <a:t>otsailak</a:t>
            </a:r>
            <a:r>
              <a:rPr lang="es-ES" sz="1400" b="1" dirty="0" smtClean="0"/>
              <a:t> 2 eta 3)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Aurkezpena</a:t>
            </a:r>
            <a:endParaRPr lang="es-ES" sz="1400" dirty="0"/>
          </a:p>
          <a:p>
            <a:pPr>
              <a:buFont typeface="Arial" pitchFamily="34" charset="0"/>
              <a:buChar char="•"/>
            </a:pPr>
            <a:r>
              <a:rPr lang="es-ES" sz="1400" dirty="0"/>
              <a:t> </a:t>
            </a:r>
            <a:r>
              <a:rPr lang="es-ES" sz="1400" dirty="0" smtClean="0"/>
              <a:t>HTTP </a:t>
            </a:r>
            <a:r>
              <a:rPr lang="es-ES" sz="1400" dirty="0" err="1" smtClean="0"/>
              <a:t>protokoloa</a:t>
            </a:r>
            <a:r>
              <a:rPr lang="es-ES" sz="1400" dirty="0" smtClean="0"/>
              <a:t>: </a:t>
            </a:r>
            <a:r>
              <a:rPr lang="es-ES" sz="1400" dirty="0" err="1" smtClean="0"/>
              <a:t>oinarriak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/>
              <a:t> </a:t>
            </a:r>
            <a:r>
              <a:rPr lang="es-ES" sz="1400" dirty="0" smtClean="0"/>
              <a:t>HTTP </a:t>
            </a:r>
            <a:r>
              <a:rPr lang="es-ES" sz="1400" dirty="0" err="1" smtClean="0"/>
              <a:t>bezeroak</a:t>
            </a:r>
            <a:r>
              <a:rPr lang="es-ES" sz="1400" dirty="0" smtClean="0"/>
              <a:t> Python-en </a:t>
            </a:r>
            <a:r>
              <a:rPr lang="es-ES" sz="1400" dirty="0" err="1" smtClean="0"/>
              <a:t>programatutako</a:t>
            </a:r>
            <a:r>
              <a:rPr lang="es-ES" sz="1400" dirty="0" smtClean="0"/>
              <a:t> </a:t>
            </a:r>
            <a:r>
              <a:rPr lang="es-ES" sz="1400" dirty="0" err="1" smtClean="0"/>
              <a:t>adibideen</a:t>
            </a:r>
            <a:r>
              <a:rPr lang="es-ES" sz="1400" dirty="0" smtClean="0"/>
              <a:t> </a:t>
            </a:r>
            <a:r>
              <a:rPr lang="es-ES" sz="1400" dirty="0" err="1" smtClean="0"/>
              <a:t>bitartez</a:t>
            </a:r>
            <a:endParaRPr lang="es-ES" sz="1400" dirty="0" smtClean="0"/>
          </a:p>
          <a:p>
            <a:pPr lvl="1"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Arazketa</a:t>
            </a:r>
            <a:r>
              <a:rPr lang="es-ES" sz="1400" dirty="0" smtClean="0"/>
              <a:t>: </a:t>
            </a:r>
            <a:r>
              <a:rPr lang="es-ES" sz="1400" dirty="0" err="1" smtClean="0"/>
              <a:t>logging</a:t>
            </a:r>
            <a:r>
              <a:rPr lang="es-ES" sz="1400" dirty="0" smtClean="0"/>
              <a:t> eta </a:t>
            </a:r>
            <a:r>
              <a:rPr lang="es-ES" sz="1400" dirty="0" err="1" smtClean="0"/>
              <a:t>erroreak</a:t>
            </a:r>
            <a:endParaRPr lang="es-ES" sz="1400" dirty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Laborategiko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praktika</a:t>
            </a:r>
            <a:r>
              <a:rPr lang="es-ES" sz="1400" dirty="0" smtClean="0">
                <a:solidFill>
                  <a:srgbClr val="00B0F0"/>
                </a:solidFill>
              </a:rPr>
              <a:t>: HTTP </a:t>
            </a:r>
            <a:r>
              <a:rPr lang="es-ES" sz="1400" dirty="0" err="1" smtClean="0">
                <a:solidFill>
                  <a:srgbClr val="00B0F0"/>
                </a:solidFill>
              </a:rPr>
              <a:t>bezero</a:t>
            </a:r>
            <a:r>
              <a:rPr lang="es-ES" sz="1400" dirty="0" smtClean="0">
                <a:solidFill>
                  <a:srgbClr val="00B0F0"/>
                </a:solidFill>
              </a:rPr>
              <a:t> baten </a:t>
            </a:r>
            <a:r>
              <a:rPr lang="es-ES" sz="1400" dirty="0" err="1" smtClean="0">
                <a:solidFill>
                  <a:srgbClr val="00B0F0"/>
                </a:solidFill>
              </a:rPr>
              <a:t>programazioa</a:t>
            </a:r>
            <a:r>
              <a:rPr lang="es-ES" sz="1400" dirty="0" smtClean="0">
                <a:solidFill>
                  <a:srgbClr val="00B0F0"/>
                </a:solidFill>
              </a:rPr>
              <a:t>; </a:t>
            </a:r>
            <a:r>
              <a:rPr lang="es-ES" sz="1400" dirty="0" err="1" smtClean="0">
                <a:solidFill>
                  <a:srgbClr val="00B0F0"/>
                </a:solidFill>
              </a:rPr>
              <a:t>bere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trafikoaren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analisia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Wireshark</a:t>
            </a:r>
            <a:r>
              <a:rPr lang="es-ES" sz="1400" dirty="0" smtClean="0">
                <a:solidFill>
                  <a:srgbClr val="00B0F0"/>
                </a:solidFill>
              </a:rPr>
              <a:t> eta </a:t>
            </a:r>
            <a:r>
              <a:rPr lang="es-ES" sz="1400" dirty="0" err="1" smtClean="0">
                <a:solidFill>
                  <a:srgbClr val="00B0F0"/>
                </a:solidFill>
              </a:rPr>
              <a:t>Fiddler-ekin</a:t>
            </a:r>
            <a:endParaRPr lang="es-ES" sz="1400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" sz="1400" dirty="0" smtClean="0"/>
          </a:p>
          <a:p>
            <a:r>
              <a:rPr lang="es-ES" sz="1400" b="1" dirty="0"/>
              <a:t>3</a:t>
            </a:r>
            <a:r>
              <a:rPr lang="es-ES" sz="1400" b="1" dirty="0" smtClean="0"/>
              <a:t>. astea (</a:t>
            </a:r>
            <a:r>
              <a:rPr lang="es-ES" sz="1400" b="1" dirty="0" err="1" smtClean="0"/>
              <a:t>otsailak</a:t>
            </a:r>
            <a:r>
              <a:rPr lang="es-ES" sz="1400" b="1" dirty="0" smtClean="0"/>
              <a:t> 9 eta 10)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HTTP </a:t>
            </a:r>
            <a:r>
              <a:rPr lang="es-ES" sz="1400" dirty="0" err="1"/>
              <a:t>protokoloa</a:t>
            </a:r>
            <a:r>
              <a:rPr lang="es-ES" sz="1400" dirty="0"/>
              <a:t>: </a:t>
            </a:r>
            <a:r>
              <a:rPr lang="es-ES" sz="1400" dirty="0" err="1" smtClean="0"/>
              <a:t>oinarriak</a:t>
            </a:r>
            <a:r>
              <a:rPr lang="es-ES" sz="1400" dirty="0" smtClean="0"/>
              <a:t> (</a:t>
            </a:r>
            <a:r>
              <a:rPr lang="es-ES" sz="1400" dirty="0" err="1" smtClean="0"/>
              <a:t>jarraipena</a:t>
            </a:r>
            <a:r>
              <a:rPr lang="es-ES" sz="1400" dirty="0" smtClean="0"/>
              <a:t>)</a:t>
            </a:r>
            <a:endParaRPr lang="es-ES" sz="1400" dirty="0"/>
          </a:p>
          <a:p>
            <a:pPr>
              <a:buFont typeface="Arial" pitchFamily="34" charset="0"/>
              <a:buChar char="•"/>
            </a:pPr>
            <a:r>
              <a:rPr lang="es-ES" sz="1400" dirty="0"/>
              <a:t> HTTP </a:t>
            </a:r>
            <a:r>
              <a:rPr lang="es-ES" sz="1400" dirty="0" err="1"/>
              <a:t>bezeroak</a:t>
            </a:r>
            <a:r>
              <a:rPr lang="es-ES" sz="1400" dirty="0"/>
              <a:t> Python-en </a:t>
            </a:r>
            <a:r>
              <a:rPr lang="es-ES" sz="1400" dirty="0" err="1"/>
              <a:t>programatutako</a:t>
            </a:r>
            <a:r>
              <a:rPr lang="es-ES" sz="1400" dirty="0"/>
              <a:t> </a:t>
            </a:r>
            <a:r>
              <a:rPr lang="es-ES" sz="1400" dirty="0" err="1"/>
              <a:t>adibideen</a:t>
            </a:r>
            <a:r>
              <a:rPr lang="es-ES" sz="1400" dirty="0"/>
              <a:t> </a:t>
            </a:r>
            <a:r>
              <a:rPr lang="es-ES" sz="1400" dirty="0" err="1" smtClean="0"/>
              <a:t>bitartez</a:t>
            </a:r>
            <a:r>
              <a:rPr lang="es-ES" sz="1400" dirty="0" smtClean="0"/>
              <a:t> (</a:t>
            </a:r>
            <a:r>
              <a:rPr lang="es-ES" sz="1400" dirty="0" err="1" smtClean="0"/>
              <a:t>jarraipena</a:t>
            </a:r>
            <a:r>
              <a:rPr lang="es-ES" sz="1400" dirty="0" smtClean="0"/>
              <a:t>)</a:t>
            </a:r>
            <a:endParaRPr lang="es-ES" sz="1400" dirty="0"/>
          </a:p>
          <a:p>
            <a:endParaRPr lang="es-ES" sz="1400" b="1" dirty="0" smtClean="0"/>
          </a:p>
          <a:p>
            <a:r>
              <a:rPr lang="es-ES" sz="1400" b="1" dirty="0" smtClean="0"/>
              <a:t>4. </a:t>
            </a:r>
            <a:r>
              <a:rPr lang="es-ES" sz="1400" b="1" dirty="0"/>
              <a:t>astea (</a:t>
            </a:r>
            <a:r>
              <a:rPr lang="es-ES" sz="1400" b="1" dirty="0" err="1" smtClean="0"/>
              <a:t>otsailak</a:t>
            </a:r>
            <a:r>
              <a:rPr lang="es-ES" sz="1400" b="1" dirty="0" smtClean="0"/>
              <a:t> 16 </a:t>
            </a:r>
            <a:r>
              <a:rPr lang="es-ES" sz="1400" b="1" dirty="0"/>
              <a:t>eta </a:t>
            </a:r>
            <a:r>
              <a:rPr lang="es-ES" sz="1400" b="1" dirty="0" smtClean="0"/>
              <a:t>17)</a:t>
            </a:r>
            <a:endParaRPr lang="es-ES" sz="1400" b="1" dirty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Web </a:t>
            </a:r>
            <a:r>
              <a:rPr lang="es-ES" sz="1400" dirty="0" err="1" smtClean="0"/>
              <a:t>aplikazio</a:t>
            </a:r>
            <a:r>
              <a:rPr lang="es-ES" sz="1400" dirty="0" smtClean="0"/>
              <a:t> </a:t>
            </a:r>
            <a:r>
              <a:rPr lang="es-ES" sz="1400" dirty="0" err="1" smtClean="0"/>
              <a:t>zerbitzariak</a:t>
            </a:r>
            <a:r>
              <a:rPr lang="es-ES" sz="1400" dirty="0" smtClean="0"/>
              <a:t> “local”-</a:t>
            </a:r>
            <a:r>
              <a:rPr lang="es-ES" sz="1400" dirty="0" err="1" smtClean="0"/>
              <a:t>ean</a:t>
            </a:r>
            <a:r>
              <a:rPr lang="es-ES" sz="1400" dirty="0" smtClean="0"/>
              <a:t>: </a:t>
            </a:r>
            <a:r>
              <a:rPr lang="es-ES" sz="1400" dirty="0" err="1" smtClean="0"/>
              <a:t>Tomcat</a:t>
            </a:r>
            <a:endParaRPr lang="es-ES" sz="1400" dirty="0"/>
          </a:p>
          <a:p>
            <a:pPr lvl="1"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Arazketa</a:t>
            </a:r>
            <a:r>
              <a:rPr lang="es-ES" sz="1400" dirty="0" smtClean="0"/>
              <a:t>: </a:t>
            </a:r>
            <a:r>
              <a:rPr lang="es-ES" sz="1400" dirty="0" err="1"/>
              <a:t>logging</a:t>
            </a:r>
            <a:r>
              <a:rPr lang="es-ES" sz="1400" dirty="0"/>
              <a:t> eta </a:t>
            </a:r>
            <a:r>
              <a:rPr lang="es-ES" sz="1400" dirty="0" err="1" smtClean="0"/>
              <a:t>erroreak</a:t>
            </a:r>
            <a:endParaRPr lang="es-ES" sz="1400" dirty="0" smtClean="0"/>
          </a:p>
          <a:p>
            <a:pPr lvl="1"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Adibideak</a:t>
            </a:r>
            <a:r>
              <a:rPr lang="es-ES" sz="1400" dirty="0" smtClean="0"/>
              <a:t>: </a:t>
            </a:r>
            <a:r>
              <a:rPr lang="es-ES" sz="1400" dirty="0" err="1" smtClean="0"/>
              <a:t>txt</a:t>
            </a:r>
            <a:r>
              <a:rPr lang="es-ES" sz="1400" dirty="0" smtClean="0"/>
              <a:t> y 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>
                <a:solidFill>
                  <a:srgbClr val="00B0F0"/>
                </a:solidFill>
              </a:rPr>
              <a:t>Laborategiko</a:t>
            </a:r>
            <a:r>
              <a:rPr lang="es-ES" sz="1400" dirty="0">
                <a:solidFill>
                  <a:srgbClr val="00B0F0"/>
                </a:solidFill>
              </a:rPr>
              <a:t> </a:t>
            </a:r>
            <a:r>
              <a:rPr lang="es-ES" sz="1400" dirty="0" err="1">
                <a:solidFill>
                  <a:srgbClr val="00B0F0"/>
                </a:solidFill>
              </a:rPr>
              <a:t>praktika</a:t>
            </a:r>
            <a:r>
              <a:rPr lang="es-ES" sz="1400" dirty="0">
                <a:solidFill>
                  <a:srgbClr val="00B0F0"/>
                </a:solidFill>
              </a:rPr>
              <a:t>: </a:t>
            </a:r>
            <a:r>
              <a:rPr lang="es-ES" sz="1400" dirty="0" smtClean="0">
                <a:solidFill>
                  <a:srgbClr val="00B0F0"/>
                </a:solidFill>
              </a:rPr>
              <a:t>cookie </a:t>
            </a:r>
            <a:r>
              <a:rPr lang="es-ES" sz="1400" dirty="0" err="1" smtClean="0">
                <a:solidFill>
                  <a:srgbClr val="00B0F0"/>
                </a:solidFill>
              </a:rPr>
              <a:t>bezeroa</a:t>
            </a:r>
            <a:endParaRPr lang="es-ES" sz="1400" dirty="0" smtClean="0">
              <a:solidFill>
                <a:srgbClr val="00B0F0"/>
              </a:solidFill>
            </a:endParaRPr>
          </a:p>
          <a:p>
            <a:endParaRPr lang="es-ES" sz="1400" b="1" dirty="0" smtClean="0"/>
          </a:p>
          <a:p>
            <a:r>
              <a:rPr lang="es-ES" sz="1400" b="1" dirty="0" smtClean="0"/>
              <a:t>5. </a:t>
            </a:r>
            <a:r>
              <a:rPr lang="es-ES" sz="1400" b="1" dirty="0"/>
              <a:t>astea (</a:t>
            </a:r>
            <a:r>
              <a:rPr lang="es-ES" sz="1400" b="1" dirty="0" err="1" smtClean="0"/>
              <a:t>otsailak</a:t>
            </a:r>
            <a:r>
              <a:rPr lang="es-ES" sz="1400" b="1" dirty="0" smtClean="0"/>
              <a:t> 23 </a:t>
            </a:r>
            <a:r>
              <a:rPr lang="es-ES" sz="1400" b="1" dirty="0"/>
              <a:t>eta </a:t>
            </a:r>
            <a:r>
              <a:rPr lang="es-ES" sz="1400" b="1" dirty="0" smtClean="0"/>
              <a:t>24)</a:t>
            </a:r>
            <a:endParaRPr lang="es-ES" sz="1400" b="1" dirty="0"/>
          </a:p>
          <a:p>
            <a:pPr>
              <a:buFont typeface="Arial" pitchFamily="34" charset="0"/>
              <a:buChar char="•"/>
            </a:pPr>
            <a:r>
              <a:rPr lang="es-ES" sz="1400" dirty="0"/>
              <a:t> Web </a:t>
            </a:r>
            <a:r>
              <a:rPr lang="es-ES" sz="1400" dirty="0" err="1"/>
              <a:t>aplikazio</a:t>
            </a:r>
            <a:r>
              <a:rPr lang="es-ES" sz="1400" dirty="0"/>
              <a:t> </a:t>
            </a:r>
            <a:r>
              <a:rPr lang="es-ES" sz="1400" dirty="0" err="1"/>
              <a:t>zerbitzariak</a:t>
            </a:r>
            <a:r>
              <a:rPr lang="es-ES" sz="1400" dirty="0"/>
              <a:t> “local”-</a:t>
            </a:r>
            <a:r>
              <a:rPr lang="es-ES" sz="1400" dirty="0" err="1"/>
              <a:t>ean</a:t>
            </a:r>
            <a:r>
              <a:rPr lang="es-ES" sz="1400" dirty="0"/>
              <a:t>: </a:t>
            </a:r>
            <a:r>
              <a:rPr lang="es-ES" sz="1400" dirty="0" err="1" smtClean="0"/>
              <a:t>Tomcat</a:t>
            </a:r>
            <a:r>
              <a:rPr lang="es-ES" sz="1400" dirty="0" smtClean="0"/>
              <a:t> (</a:t>
            </a:r>
            <a:r>
              <a:rPr lang="es-ES" sz="1400" dirty="0" err="1" smtClean="0"/>
              <a:t>jarraipena</a:t>
            </a:r>
            <a:r>
              <a:rPr lang="es-ES" sz="1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/>
              <a:t> </a:t>
            </a:r>
            <a:r>
              <a:rPr lang="es-ES" sz="1400" dirty="0" err="1" smtClean="0"/>
              <a:t>Berbidalketak</a:t>
            </a:r>
            <a:endParaRPr lang="es-ES" sz="1400" dirty="0"/>
          </a:p>
          <a:p>
            <a:pPr lvl="1"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Adibideak</a:t>
            </a:r>
            <a:r>
              <a:rPr lang="es-ES" sz="1400" dirty="0"/>
              <a:t>: </a:t>
            </a:r>
            <a:r>
              <a:rPr lang="es-ES" sz="1400" dirty="0" err="1" smtClean="0"/>
              <a:t>parametroak</a:t>
            </a:r>
            <a:r>
              <a:rPr lang="es-ES" sz="1400" dirty="0" smtClean="0"/>
              <a:t> (</a:t>
            </a:r>
            <a:r>
              <a:rPr lang="es-ES" sz="1400" dirty="0" err="1" smtClean="0"/>
              <a:t>formularioak</a:t>
            </a:r>
            <a:r>
              <a:rPr lang="es-ES" sz="1400" dirty="0" smtClean="0"/>
              <a:t>) y cookie-a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Egutegia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8176"/>
              </p:ext>
            </p:extLst>
          </p:nvPr>
        </p:nvGraphicFramePr>
        <p:xfrm>
          <a:off x="251520" y="1377312"/>
          <a:ext cx="2160242" cy="1872204"/>
        </p:xfrm>
        <a:graphic>
          <a:graphicData uri="http://schemas.openxmlformats.org/drawingml/2006/table">
            <a:tbl>
              <a:tblPr/>
              <a:tblGrid>
                <a:gridCol w="30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rgbClr val="333333"/>
                          </a:solidFill>
                          <a:latin typeface="Calibri"/>
                        </a:rPr>
                        <a:t>otsaila</a:t>
                      </a:r>
                      <a:endParaRPr lang="es-ES" sz="1400" b="1" i="0" u="none" strike="noStrike" dirty="0">
                        <a:solidFill>
                          <a:srgbClr val="333333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Egutegia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131840" y="1268760"/>
            <a:ext cx="6012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6. astea (</a:t>
            </a:r>
            <a:r>
              <a:rPr lang="es-ES" sz="1200" b="1" dirty="0" err="1" smtClean="0"/>
              <a:t>martxoak</a:t>
            </a:r>
            <a:r>
              <a:rPr lang="es-ES" sz="1200" b="1" dirty="0" smtClean="0"/>
              <a:t> 1 eta 2)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/>
              <a:t>Web </a:t>
            </a:r>
            <a:r>
              <a:rPr lang="es-ES" sz="1200" dirty="0" err="1"/>
              <a:t>aplikazio</a:t>
            </a:r>
            <a:r>
              <a:rPr lang="es-ES" sz="1200" dirty="0"/>
              <a:t> </a:t>
            </a:r>
            <a:r>
              <a:rPr lang="es-ES" sz="1200" dirty="0" err="1"/>
              <a:t>zerbitzariak</a:t>
            </a:r>
            <a:r>
              <a:rPr lang="es-ES" sz="1200" dirty="0"/>
              <a:t> “local”-</a:t>
            </a:r>
            <a:r>
              <a:rPr lang="es-ES" sz="1200" dirty="0" err="1"/>
              <a:t>ean</a:t>
            </a:r>
            <a:r>
              <a:rPr lang="es-ES" sz="1200" dirty="0"/>
              <a:t>: </a:t>
            </a:r>
            <a:r>
              <a:rPr lang="es-ES" sz="1200" dirty="0" err="1"/>
              <a:t>Tomcat</a:t>
            </a:r>
            <a:r>
              <a:rPr lang="es-ES" sz="1200" dirty="0"/>
              <a:t> (</a:t>
            </a:r>
            <a:r>
              <a:rPr lang="es-ES" sz="1200" dirty="0" err="1"/>
              <a:t>jarraipena</a:t>
            </a:r>
            <a:r>
              <a:rPr lang="es-ES" sz="1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/>
              <a:t> </a:t>
            </a:r>
            <a:r>
              <a:rPr lang="es-ES" sz="1200" dirty="0" err="1" smtClean="0"/>
              <a:t>MySQL</a:t>
            </a:r>
            <a:r>
              <a:rPr lang="es-ES" sz="1200" dirty="0" smtClean="0"/>
              <a:t> </a:t>
            </a:r>
            <a:r>
              <a:rPr lang="es-ES" sz="1200" dirty="0" err="1" smtClean="0"/>
              <a:t>datu</a:t>
            </a:r>
            <a:r>
              <a:rPr lang="es-ES" sz="1200" dirty="0" smtClean="0"/>
              <a:t> </a:t>
            </a:r>
            <a:r>
              <a:rPr lang="es-ES" sz="1200" dirty="0" err="1" smtClean="0"/>
              <a:t>basearekin</a:t>
            </a:r>
            <a:r>
              <a:rPr lang="es-ES" sz="1200" dirty="0" smtClean="0"/>
              <a:t> </a:t>
            </a:r>
            <a:r>
              <a:rPr lang="es-ES" sz="1200" dirty="0" err="1" smtClean="0"/>
              <a:t>konexioa</a:t>
            </a:r>
            <a:endParaRPr lang="es-ES" sz="1200" dirty="0" smtClean="0"/>
          </a:p>
          <a:p>
            <a:pPr lvl="1">
              <a:buFont typeface="Arial" pitchFamily="34" charset="0"/>
              <a:buChar char="•"/>
            </a:pPr>
            <a:r>
              <a:rPr lang="es-ES" sz="1200" dirty="0"/>
              <a:t> </a:t>
            </a:r>
            <a:r>
              <a:rPr lang="es-ES" sz="1200" dirty="0" err="1" smtClean="0"/>
              <a:t>Zerbitzariaren</a:t>
            </a:r>
            <a:r>
              <a:rPr lang="es-ES" sz="1200" dirty="0" smtClean="0"/>
              <a:t> </a:t>
            </a:r>
            <a:r>
              <a:rPr lang="es-ES" sz="1200" dirty="0" err="1" smtClean="0"/>
              <a:t>aldeko</a:t>
            </a:r>
            <a:r>
              <a:rPr lang="es-ES" sz="1200" dirty="0" smtClean="0"/>
              <a:t> web </a:t>
            </a:r>
            <a:r>
              <a:rPr lang="es-ES" sz="1200" dirty="0" err="1" smtClean="0"/>
              <a:t>orri</a:t>
            </a:r>
            <a:r>
              <a:rPr lang="es-ES" sz="1200" dirty="0" smtClean="0"/>
              <a:t> </a:t>
            </a:r>
            <a:r>
              <a:rPr lang="es-ES" sz="1200" dirty="0" err="1" smtClean="0"/>
              <a:t>dinamikoak</a:t>
            </a:r>
            <a:r>
              <a:rPr lang="es-ES" sz="1200" dirty="0" smtClean="0"/>
              <a:t>: JSP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rgbClr val="FF0000"/>
                </a:solidFill>
              </a:rPr>
              <a:t> 1. </a:t>
            </a:r>
            <a:r>
              <a:rPr lang="es-ES" sz="1200" dirty="0" err="1" smtClean="0">
                <a:solidFill>
                  <a:srgbClr val="FF0000"/>
                </a:solidFill>
              </a:rPr>
              <a:t>zeregin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ebaluagarriaren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aurkezpena</a:t>
            </a:r>
            <a:r>
              <a:rPr lang="es-ES" sz="1200" dirty="0" smtClean="0">
                <a:solidFill>
                  <a:srgbClr val="FF0000"/>
                </a:solidFill>
              </a:rPr>
              <a:t> (</a:t>
            </a:r>
            <a:r>
              <a:rPr lang="es-ES" sz="1200" dirty="0" err="1" smtClean="0">
                <a:solidFill>
                  <a:srgbClr val="FF0000"/>
                </a:solidFill>
              </a:rPr>
              <a:t>bakarkako</a:t>
            </a:r>
            <a:r>
              <a:rPr lang="es-ES" sz="1200" dirty="0" smtClean="0">
                <a:solidFill>
                  <a:srgbClr val="FF0000"/>
                </a:solidFill>
              </a:rPr>
              <a:t> lana): 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Helburua</a:t>
            </a:r>
            <a:r>
              <a:rPr lang="es-ES" sz="1200" dirty="0" smtClean="0">
                <a:solidFill>
                  <a:srgbClr val="FF0000"/>
                </a:solidFill>
              </a:rPr>
              <a:t>: </a:t>
            </a:r>
            <a:r>
              <a:rPr lang="es-ES" sz="1200" dirty="0" err="1" smtClean="0">
                <a:solidFill>
                  <a:srgbClr val="FF0000"/>
                </a:solidFill>
              </a:rPr>
              <a:t>Tomcat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erabiliz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webgune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bat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sortu</a:t>
            </a:r>
            <a:endParaRPr lang="es-ES" sz="12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Entregatzeko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azken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eguna</a:t>
            </a:r>
            <a:r>
              <a:rPr lang="es-ES" sz="1200" dirty="0" smtClean="0">
                <a:solidFill>
                  <a:srgbClr val="FF0000"/>
                </a:solidFill>
              </a:rPr>
              <a:t>: </a:t>
            </a:r>
            <a:r>
              <a:rPr lang="es-ES" sz="1200" dirty="0" err="1" smtClean="0">
                <a:solidFill>
                  <a:srgbClr val="FF0000"/>
                </a:solidFill>
              </a:rPr>
              <a:t>apirilaren</a:t>
            </a:r>
            <a:r>
              <a:rPr lang="es-ES" sz="1200" dirty="0" smtClean="0">
                <a:solidFill>
                  <a:srgbClr val="FF0000"/>
                </a:solidFill>
              </a:rPr>
              <a:t> 5a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>
                <a:solidFill>
                  <a:srgbClr val="00B0F0"/>
                </a:solidFill>
              </a:rPr>
              <a:t>Laborategiko</a:t>
            </a:r>
            <a:r>
              <a:rPr lang="es-ES" sz="1200" dirty="0" smtClean="0">
                <a:solidFill>
                  <a:srgbClr val="00B0F0"/>
                </a:solidFill>
              </a:rPr>
              <a:t> </a:t>
            </a:r>
            <a:r>
              <a:rPr lang="es-ES" sz="1200" dirty="0" err="1" smtClean="0">
                <a:solidFill>
                  <a:srgbClr val="00B0F0"/>
                </a:solidFill>
              </a:rPr>
              <a:t>praktika</a:t>
            </a:r>
            <a:r>
              <a:rPr lang="es-ES" sz="1200" dirty="0" smtClean="0">
                <a:solidFill>
                  <a:srgbClr val="00B0F0"/>
                </a:solidFill>
              </a:rPr>
              <a:t>: 1. </a:t>
            </a:r>
            <a:r>
              <a:rPr lang="es-ES" sz="1200" dirty="0" err="1" smtClean="0">
                <a:solidFill>
                  <a:srgbClr val="00B0F0"/>
                </a:solidFill>
              </a:rPr>
              <a:t>zeregin</a:t>
            </a:r>
            <a:r>
              <a:rPr lang="es-ES" sz="1200" dirty="0" smtClean="0">
                <a:solidFill>
                  <a:srgbClr val="00B0F0"/>
                </a:solidFill>
              </a:rPr>
              <a:t> </a:t>
            </a:r>
            <a:r>
              <a:rPr lang="es-ES" sz="1200" dirty="0" err="1" smtClean="0">
                <a:solidFill>
                  <a:srgbClr val="00B0F0"/>
                </a:solidFill>
              </a:rPr>
              <a:t>ebaluagarria</a:t>
            </a:r>
            <a:endParaRPr lang="es-ES" sz="1200" dirty="0" smtClean="0">
              <a:solidFill>
                <a:srgbClr val="00B0F0"/>
              </a:solidFill>
            </a:endParaRPr>
          </a:p>
          <a:p>
            <a:endParaRPr lang="es-ES" sz="1200" dirty="0" smtClean="0"/>
          </a:p>
          <a:p>
            <a:r>
              <a:rPr lang="es-ES" sz="1200" b="1" dirty="0" smtClean="0"/>
              <a:t>7. astea (</a:t>
            </a:r>
            <a:r>
              <a:rPr lang="es-ES" sz="1200" b="1" dirty="0" err="1" smtClean="0"/>
              <a:t>martxoak</a:t>
            </a:r>
            <a:r>
              <a:rPr lang="es-ES" sz="1200" b="1" dirty="0" smtClean="0"/>
              <a:t> 8 eta 9)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/>
              <a:t> Web </a:t>
            </a:r>
            <a:r>
              <a:rPr lang="es-ES" sz="1200" dirty="0" err="1"/>
              <a:t>aplikazio</a:t>
            </a:r>
            <a:r>
              <a:rPr lang="es-ES" sz="1200" dirty="0"/>
              <a:t> </a:t>
            </a:r>
            <a:r>
              <a:rPr lang="es-ES" sz="1200" dirty="0" err="1"/>
              <a:t>zerbitzariak</a:t>
            </a:r>
            <a:r>
              <a:rPr lang="es-ES" sz="1200" dirty="0"/>
              <a:t> “local”-</a:t>
            </a:r>
            <a:r>
              <a:rPr lang="es-ES" sz="1200" dirty="0" err="1"/>
              <a:t>ean</a:t>
            </a:r>
            <a:r>
              <a:rPr lang="es-ES" sz="1200" dirty="0"/>
              <a:t>: </a:t>
            </a:r>
            <a:r>
              <a:rPr lang="es-ES" sz="1200" dirty="0" err="1"/>
              <a:t>Tomcat</a:t>
            </a:r>
            <a:r>
              <a:rPr lang="es-ES" sz="1200" dirty="0"/>
              <a:t> (</a:t>
            </a:r>
            <a:r>
              <a:rPr lang="es-ES" sz="1200" dirty="0" err="1" smtClean="0"/>
              <a:t>jarraipena</a:t>
            </a:r>
            <a:r>
              <a:rPr lang="es-ES" sz="1200" dirty="0" smtClean="0"/>
              <a:t>)</a:t>
            </a:r>
            <a:endParaRPr lang="es-ES" sz="1200" dirty="0"/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Bezeroaren</a:t>
            </a:r>
            <a:r>
              <a:rPr lang="es-ES" sz="1200" dirty="0" smtClean="0"/>
              <a:t> </a:t>
            </a:r>
            <a:r>
              <a:rPr lang="es-ES" sz="1200" dirty="0" err="1" smtClean="0"/>
              <a:t>aldeko</a:t>
            </a:r>
            <a:r>
              <a:rPr lang="es-ES" sz="1200" dirty="0" smtClean="0"/>
              <a:t> web </a:t>
            </a:r>
            <a:r>
              <a:rPr lang="es-ES" sz="1200" dirty="0" err="1" smtClean="0"/>
              <a:t>orri</a:t>
            </a:r>
            <a:r>
              <a:rPr lang="es-ES" sz="1200" dirty="0" smtClean="0"/>
              <a:t> </a:t>
            </a:r>
            <a:r>
              <a:rPr lang="es-ES" sz="1200" dirty="0" err="1" smtClean="0"/>
              <a:t>dinamikoak</a:t>
            </a:r>
            <a:r>
              <a:rPr lang="es-ES" sz="1200" dirty="0" smtClean="0"/>
              <a:t>: AJAX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Datuak</a:t>
            </a:r>
            <a:r>
              <a:rPr lang="es-ES" sz="1200" dirty="0" smtClean="0"/>
              <a:t> </a:t>
            </a:r>
            <a:r>
              <a:rPr lang="es-ES" sz="1200" dirty="0" err="1" smtClean="0"/>
              <a:t>adierazteko</a:t>
            </a:r>
            <a:r>
              <a:rPr lang="es-ES" sz="1200" dirty="0" smtClean="0"/>
              <a:t> </a:t>
            </a:r>
            <a:r>
              <a:rPr lang="es-ES" sz="1200" dirty="0" err="1" smtClean="0"/>
              <a:t>formatuak</a:t>
            </a:r>
            <a:r>
              <a:rPr lang="es-ES" sz="1200" dirty="0" smtClean="0"/>
              <a:t>: JSON eta XML</a:t>
            </a:r>
          </a:p>
          <a:p>
            <a:endParaRPr lang="es-ES" sz="1200" dirty="0" smtClean="0"/>
          </a:p>
          <a:p>
            <a:r>
              <a:rPr lang="es-ES" sz="1200" b="1" dirty="0" smtClean="0"/>
              <a:t>8. astea (</a:t>
            </a:r>
            <a:r>
              <a:rPr lang="es-ES" sz="1200" b="1" dirty="0" err="1" smtClean="0"/>
              <a:t>martxoak</a:t>
            </a:r>
            <a:r>
              <a:rPr lang="es-ES" sz="1200" b="1" dirty="0" smtClean="0"/>
              <a:t> 15 eta 16)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OAuth</a:t>
            </a:r>
            <a:r>
              <a:rPr lang="es-ES" sz="1200" dirty="0" smtClean="0"/>
              <a:t> </a:t>
            </a:r>
            <a:r>
              <a:rPr lang="es-ES" sz="1200" dirty="0" err="1" smtClean="0"/>
              <a:t>protokolaren</a:t>
            </a:r>
            <a:r>
              <a:rPr lang="es-ES" sz="1200" dirty="0" smtClean="0"/>
              <a:t> </a:t>
            </a:r>
            <a:r>
              <a:rPr lang="es-ES" sz="1200" dirty="0" err="1" smtClean="0"/>
              <a:t>bitartezko</a:t>
            </a:r>
            <a:r>
              <a:rPr lang="es-ES" sz="1200" dirty="0" smtClean="0"/>
              <a:t> </a:t>
            </a:r>
            <a:r>
              <a:rPr lang="es-ES" sz="1200" dirty="0" err="1" smtClean="0"/>
              <a:t>autentikazio</a:t>
            </a:r>
            <a:r>
              <a:rPr lang="es-ES" sz="1200" dirty="0" smtClean="0"/>
              <a:t> eta </a:t>
            </a:r>
            <a:r>
              <a:rPr lang="es-ES" sz="1200" dirty="0" err="1" smtClean="0"/>
              <a:t>baimenaren</a:t>
            </a:r>
            <a:r>
              <a:rPr lang="es-ES" sz="1200" dirty="0" smtClean="0"/>
              <a:t> </a:t>
            </a:r>
            <a:r>
              <a:rPr lang="es-ES" sz="1200" dirty="0" err="1" smtClean="0"/>
              <a:t>eskuordetza</a:t>
            </a: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Adibidea</a:t>
            </a:r>
            <a:r>
              <a:rPr lang="es-ES" sz="1200" dirty="0" smtClean="0"/>
              <a:t>: </a:t>
            </a:r>
            <a:r>
              <a:rPr lang="es-ES" sz="1200" dirty="0" err="1" smtClean="0"/>
              <a:t>OAuth</a:t>
            </a:r>
            <a:r>
              <a:rPr lang="es-ES" sz="1200" dirty="0" smtClean="0"/>
              <a:t> </a:t>
            </a:r>
            <a:r>
              <a:rPr lang="es-ES" sz="1200" dirty="0" err="1" smtClean="0"/>
              <a:t>for</a:t>
            </a:r>
            <a:r>
              <a:rPr lang="es-ES" sz="1200" dirty="0" smtClean="0"/>
              <a:t> “</a:t>
            </a:r>
            <a:r>
              <a:rPr lang="es-ES" sz="1200" dirty="0" err="1" smtClean="0"/>
              <a:t>installed</a:t>
            </a:r>
            <a:r>
              <a:rPr lang="es-ES" sz="1200" dirty="0" smtClean="0"/>
              <a:t> apps”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smtClean="0">
                <a:solidFill>
                  <a:srgbClr val="FF0000"/>
                </a:solidFill>
              </a:rPr>
              <a:t>2. </a:t>
            </a:r>
            <a:r>
              <a:rPr lang="es-ES" sz="1200" dirty="0" err="1">
                <a:solidFill>
                  <a:srgbClr val="FF0000"/>
                </a:solidFill>
              </a:rPr>
              <a:t>zeregin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ebaluagarriaren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aurkezpena</a:t>
            </a:r>
            <a:r>
              <a:rPr lang="es-ES" sz="1200" dirty="0" smtClean="0">
                <a:solidFill>
                  <a:srgbClr val="FF0000"/>
                </a:solidFill>
              </a:rPr>
              <a:t> (</a:t>
            </a:r>
            <a:r>
              <a:rPr lang="es-ES" sz="1200" dirty="0" err="1" smtClean="0">
                <a:solidFill>
                  <a:srgbClr val="FF0000"/>
                </a:solidFill>
              </a:rPr>
              <a:t>bakarkako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lana): 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Helburua</a:t>
            </a:r>
            <a:r>
              <a:rPr lang="es-ES" sz="1200" dirty="0" smtClean="0">
                <a:solidFill>
                  <a:srgbClr val="FF0000"/>
                </a:solidFill>
              </a:rPr>
              <a:t>: Google Drive-n </a:t>
            </a:r>
            <a:r>
              <a:rPr lang="es-ES" sz="1200" dirty="0" err="1" smtClean="0">
                <a:solidFill>
                  <a:srgbClr val="FF0000"/>
                </a:solidFill>
              </a:rPr>
              <a:t>Tª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erregistro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bat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sortu</a:t>
            </a:r>
            <a:endParaRPr lang="es-ES" sz="12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Entregatzeko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azken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eguna</a:t>
            </a:r>
            <a:r>
              <a:rPr lang="es-ES" sz="1200" dirty="0" smtClean="0">
                <a:solidFill>
                  <a:srgbClr val="FF0000"/>
                </a:solidFill>
              </a:rPr>
              <a:t>: </a:t>
            </a:r>
            <a:r>
              <a:rPr lang="es-ES" sz="1200" dirty="0" err="1" smtClean="0">
                <a:solidFill>
                  <a:srgbClr val="FF0000"/>
                </a:solidFill>
              </a:rPr>
              <a:t>apirilaren</a:t>
            </a:r>
            <a:r>
              <a:rPr lang="es-ES" sz="1200" dirty="0" smtClean="0">
                <a:solidFill>
                  <a:srgbClr val="FF0000"/>
                </a:solidFill>
              </a:rPr>
              <a:t> 12a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/>
              <a:t> </a:t>
            </a:r>
            <a:r>
              <a:rPr lang="es-ES" sz="1200" dirty="0" err="1">
                <a:solidFill>
                  <a:srgbClr val="00B0F0"/>
                </a:solidFill>
              </a:rPr>
              <a:t>Laborategiko</a:t>
            </a:r>
            <a:r>
              <a:rPr lang="es-ES" sz="1200" dirty="0">
                <a:solidFill>
                  <a:srgbClr val="00B0F0"/>
                </a:solidFill>
              </a:rPr>
              <a:t> </a:t>
            </a:r>
            <a:r>
              <a:rPr lang="es-ES" sz="1200" dirty="0" err="1">
                <a:solidFill>
                  <a:srgbClr val="00B0F0"/>
                </a:solidFill>
              </a:rPr>
              <a:t>praktika</a:t>
            </a:r>
            <a:r>
              <a:rPr lang="es-ES" sz="1200" dirty="0">
                <a:solidFill>
                  <a:srgbClr val="00B0F0"/>
                </a:solidFill>
              </a:rPr>
              <a:t>: </a:t>
            </a:r>
            <a:r>
              <a:rPr lang="es-ES" sz="1200" dirty="0" smtClean="0">
                <a:solidFill>
                  <a:srgbClr val="00B0F0"/>
                </a:solidFill>
              </a:rPr>
              <a:t>2. </a:t>
            </a:r>
            <a:r>
              <a:rPr lang="es-ES" sz="1200" dirty="0" err="1">
                <a:solidFill>
                  <a:srgbClr val="00B0F0"/>
                </a:solidFill>
              </a:rPr>
              <a:t>zeregin</a:t>
            </a:r>
            <a:r>
              <a:rPr lang="es-ES" sz="1200" dirty="0">
                <a:solidFill>
                  <a:srgbClr val="00B0F0"/>
                </a:solidFill>
              </a:rPr>
              <a:t> </a:t>
            </a:r>
            <a:r>
              <a:rPr lang="es-ES" sz="1200" dirty="0" err="1">
                <a:solidFill>
                  <a:srgbClr val="00B0F0"/>
                </a:solidFill>
              </a:rPr>
              <a:t>ebaluagarria</a:t>
            </a:r>
            <a:endParaRPr lang="es-ES" sz="1200" dirty="0">
              <a:solidFill>
                <a:srgbClr val="00B0F0"/>
              </a:solidFill>
            </a:endParaRPr>
          </a:p>
          <a:p>
            <a:endParaRPr lang="es-ES" sz="1200" b="1" dirty="0" smtClean="0"/>
          </a:p>
          <a:p>
            <a:r>
              <a:rPr lang="es-ES" sz="1200" b="1" dirty="0" smtClean="0"/>
              <a:t>9. astea (</a:t>
            </a:r>
            <a:r>
              <a:rPr lang="es-ES" sz="1200" b="1" dirty="0" err="1" smtClean="0"/>
              <a:t>martxoak</a:t>
            </a:r>
            <a:r>
              <a:rPr lang="es-ES" sz="1200" b="1" dirty="0" smtClean="0"/>
              <a:t> 22 eta 23)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/>
              <a:t> Web </a:t>
            </a:r>
            <a:r>
              <a:rPr lang="es-ES" sz="1200" dirty="0" err="1" smtClean="0"/>
              <a:t>aplikazio</a:t>
            </a:r>
            <a:r>
              <a:rPr lang="es-ES" sz="1200" dirty="0" smtClean="0"/>
              <a:t> </a:t>
            </a:r>
            <a:r>
              <a:rPr lang="es-ES" sz="1200" dirty="0" err="1" smtClean="0"/>
              <a:t>zerbitzariak</a:t>
            </a:r>
            <a:r>
              <a:rPr lang="es-ES" sz="1200" dirty="0" smtClean="0"/>
              <a:t> </a:t>
            </a:r>
            <a:r>
              <a:rPr lang="es-ES" sz="1200" dirty="0" err="1" smtClean="0"/>
              <a:t>odeian</a:t>
            </a:r>
            <a:r>
              <a:rPr lang="es-ES" sz="1200" dirty="0" smtClean="0"/>
              <a:t>: Google App </a:t>
            </a:r>
            <a:r>
              <a:rPr lang="es-ES" sz="1200" dirty="0" err="1" smtClean="0"/>
              <a:t>Engine</a:t>
            </a:r>
            <a:r>
              <a:rPr lang="es-ES" sz="1200" dirty="0" smtClean="0"/>
              <a:t> (</a:t>
            </a:r>
            <a:r>
              <a:rPr lang="es-ES" sz="1200" dirty="0" err="1" smtClean="0"/>
              <a:t>PaaS</a:t>
            </a:r>
            <a:r>
              <a:rPr lang="es-ES" sz="1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Arazketa</a:t>
            </a:r>
            <a:r>
              <a:rPr lang="es-ES" sz="1200" dirty="0" smtClean="0"/>
              <a:t>: </a:t>
            </a:r>
            <a:r>
              <a:rPr lang="es-ES" sz="1200" dirty="0" err="1"/>
              <a:t>logging</a:t>
            </a:r>
            <a:r>
              <a:rPr lang="es-ES" sz="1200" dirty="0"/>
              <a:t> eta </a:t>
            </a:r>
            <a:r>
              <a:rPr lang="es-ES" sz="1200" dirty="0" err="1"/>
              <a:t>erroreak</a:t>
            </a:r>
            <a:endParaRPr lang="es-ES" sz="1200" dirty="0"/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Saioak</a:t>
            </a:r>
            <a:endParaRPr lang="es-ES" sz="1200" dirty="0" smtClean="0"/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Zerbitzariaren</a:t>
            </a:r>
            <a:r>
              <a:rPr lang="es-ES" sz="1200" dirty="0" smtClean="0"/>
              <a:t> </a:t>
            </a:r>
            <a:r>
              <a:rPr lang="es-ES" sz="1200" dirty="0" err="1" smtClean="0"/>
              <a:t>aldeko</a:t>
            </a:r>
            <a:r>
              <a:rPr lang="es-ES" sz="1200" dirty="0" smtClean="0"/>
              <a:t> web </a:t>
            </a:r>
            <a:r>
              <a:rPr lang="es-ES" sz="1200" dirty="0" err="1" smtClean="0"/>
              <a:t>orri</a:t>
            </a:r>
            <a:r>
              <a:rPr lang="es-ES" sz="1200" dirty="0" smtClean="0"/>
              <a:t> </a:t>
            </a:r>
            <a:r>
              <a:rPr lang="es-ES" sz="1200" dirty="0" err="1" smtClean="0"/>
              <a:t>dinamikoak</a:t>
            </a:r>
            <a:r>
              <a:rPr lang="es-ES" sz="1200" dirty="0" smtClean="0"/>
              <a:t>: Jinja2</a:t>
            </a:r>
          </a:p>
          <a:p>
            <a:pPr lvl="1">
              <a:buFont typeface="Arial" pitchFamily="34" charset="0"/>
              <a:buChar char="•"/>
            </a:pPr>
            <a:r>
              <a:rPr lang="es-ES" sz="1200" dirty="0" smtClean="0"/>
              <a:t> </a:t>
            </a:r>
            <a:r>
              <a:rPr lang="es-ES" sz="1200" dirty="0" err="1" smtClean="0"/>
              <a:t>Datu</a:t>
            </a:r>
            <a:r>
              <a:rPr lang="es-ES" sz="1200" dirty="0" smtClean="0"/>
              <a:t> </a:t>
            </a:r>
            <a:r>
              <a:rPr lang="es-ES" sz="1200" dirty="0" err="1" smtClean="0"/>
              <a:t>baseak</a:t>
            </a:r>
            <a:r>
              <a:rPr lang="es-ES" sz="1200" dirty="0" smtClean="0"/>
              <a:t>: Datastore y </a:t>
            </a:r>
            <a:r>
              <a:rPr lang="es-ES" sz="1200" dirty="0" err="1" smtClean="0"/>
              <a:t>Blobstore</a:t>
            </a:r>
            <a:endParaRPr lang="es-ES" sz="1200" dirty="0" smtClean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11655"/>
              </p:ext>
            </p:extLst>
          </p:nvPr>
        </p:nvGraphicFramePr>
        <p:xfrm>
          <a:off x="251520" y="1377312"/>
          <a:ext cx="2160242" cy="2095420"/>
        </p:xfrm>
        <a:graphic>
          <a:graphicData uri="http://schemas.openxmlformats.org/drawingml/2006/table">
            <a:tbl>
              <a:tblPr/>
              <a:tblGrid>
                <a:gridCol w="30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333333"/>
                          </a:solidFill>
                          <a:latin typeface="Calibri"/>
                        </a:rPr>
                        <a:t>marzo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333333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T1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T2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Egutegia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131840" y="1377312"/>
            <a:ext cx="5904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10. astea (</a:t>
            </a:r>
            <a:r>
              <a:rPr lang="es-ES" sz="1400" b="1" dirty="0" err="1" smtClean="0"/>
              <a:t>apirilak</a:t>
            </a:r>
            <a:r>
              <a:rPr lang="es-ES" sz="1400" b="1" dirty="0" smtClean="0"/>
              <a:t> 5 eta 6)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Adibidea</a:t>
            </a:r>
            <a:r>
              <a:rPr lang="es-ES" sz="1400" dirty="0" smtClean="0"/>
              <a:t>: </a:t>
            </a:r>
            <a:r>
              <a:rPr lang="es-ES" sz="1400" dirty="0" err="1" smtClean="0"/>
              <a:t>OAuth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“web </a:t>
            </a:r>
            <a:r>
              <a:rPr lang="es-ES" sz="1400" dirty="0" err="1" smtClean="0"/>
              <a:t>apps</a:t>
            </a:r>
            <a:r>
              <a:rPr lang="es-ES" sz="1400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/>
              <a:t> </a:t>
            </a:r>
            <a:r>
              <a:rPr lang="es-ES" sz="1400" dirty="0" smtClean="0"/>
              <a:t>Google App </a:t>
            </a:r>
            <a:r>
              <a:rPr lang="es-ES" sz="1400" dirty="0" err="1" smtClean="0"/>
              <a:t>Engine-tik</a:t>
            </a:r>
            <a:r>
              <a:rPr lang="es-ES" sz="1400" dirty="0" smtClean="0"/>
              <a:t> Dropbox-</a:t>
            </a:r>
            <a:r>
              <a:rPr lang="es-ES" sz="1400" dirty="0" err="1" smtClean="0"/>
              <a:t>erako</a:t>
            </a:r>
            <a:r>
              <a:rPr lang="es-ES" sz="1400" dirty="0" smtClean="0"/>
              <a:t> </a:t>
            </a:r>
            <a:r>
              <a:rPr lang="es-ES" sz="1400" dirty="0" err="1" smtClean="0"/>
              <a:t>sarrera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Laborategiko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praktika</a:t>
            </a:r>
            <a:r>
              <a:rPr lang="es-ES" sz="1400" dirty="0" smtClean="0">
                <a:solidFill>
                  <a:srgbClr val="00B0F0"/>
                </a:solidFill>
              </a:rPr>
              <a:t>: Google App </a:t>
            </a:r>
            <a:r>
              <a:rPr lang="es-ES" sz="1400" dirty="0" err="1" smtClean="0">
                <a:solidFill>
                  <a:srgbClr val="00B0F0"/>
                </a:solidFill>
              </a:rPr>
              <a:t>Engine-kin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trebatu</a:t>
            </a:r>
            <a:endParaRPr lang="es-ES" sz="1400" dirty="0" smtClean="0">
              <a:solidFill>
                <a:srgbClr val="00B0F0"/>
              </a:solidFill>
            </a:endParaRPr>
          </a:p>
          <a:p>
            <a:endParaRPr lang="es-ES" sz="1400" dirty="0" smtClean="0"/>
          </a:p>
          <a:p>
            <a:r>
              <a:rPr lang="es-ES" sz="1400" b="1" dirty="0" smtClean="0"/>
              <a:t>11. </a:t>
            </a:r>
            <a:r>
              <a:rPr lang="es-ES" sz="1400" b="1" dirty="0"/>
              <a:t>astea (</a:t>
            </a:r>
            <a:r>
              <a:rPr lang="es-ES" sz="1400" b="1" dirty="0" err="1" smtClean="0"/>
              <a:t>apirilak</a:t>
            </a:r>
            <a:r>
              <a:rPr lang="es-ES" sz="1400" b="1" dirty="0" smtClean="0"/>
              <a:t> 12 </a:t>
            </a:r>
            <a:r>
              <a:rPr lang="es-ES" sz="1400" b="1" dirty="0"/>
              <a:t>eta </a:t>
            </a:r>
            <a:r>
              <a:rPr lang="es-ES" sz="1400" b="1" dirty="0" smtClean="0"/>
              <a:t>13)</a:t>
            </a:r>
            <a:endParaRPr lang="es-ES" sz="1400" b="1" dirty="0"/>
          </a:p>
          <a:p>
            <a:pPr>
              <a:buFont typeface="Arial" pitchFamily="34" charset="0"/>
              <a:buChar char="•"/>
            </a:pPr>
            <a:r>
              <a:rPr lang="es-ES" sz="1400" dirty="0"/>
              <a:t> </a:t>
            </a:r>
            <a:r>
              <a:rPr lang="es-ES" sz="1400" dirty="0" err="1"/>
              <a:t>Adibidea</a:t>
            </a:r>
            <a:r>
              <a:rPr lang="es-ES" sz="1400" dirty="0"/>
              <a:t>: </a:t>
            </a:r>
            <a:r>
              <a:rPr lang="es-ES" sz="1400" dirty="0" err="1"/>
              <a:t>OAuth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“web </a:t>
            </a:r>
            <a:r>
              <a:rPr lang="es-ES" sz="1400" dirty="0" err="1"/>
              <a:t>apps</a:t>
            </a:r>
            <a:r>
              <a:rPr lang="es-ES" sz="1400" dirty="0" smtClean="0"/>
              <a:t>”</a:t>
            </a:r>
            <a:endParaRPr lang="es-ES" sz="1400" dirty="0"/>
          </a:p>
          <a:p>
            <a:pPr lvl="1">
              <a:buFont typeface="Arial" pitchFamily="34" charset="0"/>
              <a:buChar char="•"/>
            </a:pPr>
            <a:r>
              <a:rPr lang="es-ES" sz="1400" dirty="0"/>
              <a:t>  Google App </a:t>
            </a:r>
            <a:r>
              <a:rPr lang="es-ES" sz="1400" dirty="0" err="1"/>
              <a:t>Engine-tik</a:t>
            </a:r>
            <a:r>
              <a:rPr lang="es-ES" sz="1400" dirty="0"/>
              <a:t> </a:t>
            </a:r>
            <a:r>
              <a:rPr lang="es-ES" sz="1400" dirty="0" smtClean="0"/>
              <a:t>Twitter-</a:t>
            </a:r>
            <a:r>
              <a:rPr lang="es-ES" sz="1400" dirty="0" err="1" smtClean="0"/>
              <a:t>erako</a:t>
            </a:r>
            <a:r>
              <a:rPr lang="es-ES" sz="1400" dirty="0" smtClean="0"/>
              <a:t> </a:t>
            </a:r>
            <a:r>
              <a:rPr lang="es-ES" sz="1400" dirty="0" err="1"/>
              <a:t>sarrera</a:t>
            </a:r>
            <a:endParaRPr lang="es-ES" sz="1400" dirty="0"/>
          </a:p>
          <a:p>
            <a:endParaRPr lang="es-ES" sz="1400" dirty="0" smtClean="0"/>
          </a:p>
          <a:p>
            <a:r>
              <a:rPr lang="es-ES" sz="1400" b="1" dirty="0" smtClean="0"/>
              <a:t>12. </a:t>
            </a:r>
            <a:r>
              <a:rPr lang="es-ES" sz="1400" b="1" dirty="0"/>
              <a:t>astea (</a:t>
            </a:r>
            <a:r>
              <a:rPr lang="es-ES" sz="1400" b="1" dirty="0" err="1" smtClean="0"/>
              <a:t>apirilak</a:t>
            </a:r>
            <a:r>
              <a:rPr lang="es-ES" sz="1400" b="1" dirty="0" smtClean="0"/>
              <a:t> 19 </a:t>
            </a:r>
            <a:r>
              <a:rPr lang="es-ES" sz="1400" b="1" dirty="0"/>
              <a:t>eta </a:t>
            </a:r>
            <a:r>
              <a:rPr lang="es-ES" sz="1400" b="1" dirty="0" smtClean="0"/>
              <a:t>20)</a:t>
            </a:r>
            <a:endParaRPr lang="es-ES" sz="1400" b="1" dirty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Ikasgai</a:t>
            </a:r>
            <a:r>
              <a:rPr lang="es-ES" sz="1400" dirty="0" smtClean="0"/>
              <a:t> </a:t>
            </a:r>
            <a:r>
              <a:rPr lang="es-ES" sz="1400" dirty="0" err="1" smtClean="0"/>
              <a:t>amaierako</a:t>
            </a:r>
            <a:r>
              <a:rPr lang="es-ES" sz="1400" dirty="0" smtClean="0"/>
              <a:t> </a:t>
            </a:r>
            <a:r>
              <a:rPr lang="es-ES" sz="1400" dirty="0" err="1" smtClean="0"/>
              <a:t>proiektu</a:t>
            </a:r>
            <a:r>
              <a:rPr lang="es-ES" sz="1400" dirty="0" smtClean="0"/>
              <a:t> </a:t>
            </a:r>
            <a:r>
              <a:rPr lang="es-ES" sz="1400" dirty="0" err="1" smtClean="0"/>
              <a:t>txiki</a:t>
            </a:r>
            <a:r>
              <a:rPr lang="es-ES" sz="1400" dirty="0" smtClean="0"/>
              <a:t> baten </a:t>
            </a:r>
            <a:r>
              <a:rPr lang="es-ES" sz="1400" dirty="0" err="1" smtClean="0"/>
              <a:t>aurkezpena</a:t>
            </a:r>
            <a:r>
              <a:rPr lang="es-ES" sz="14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Helburua</a:t>
            </a:r>
            <a:r>
              <a:rPr lang="es-ES" sz="1400" dirty="0" smtClean="0"/>
              <a:t>: AJAX + </a:t>
            </a:r>
            <a:r>
              <a:rPr lang="es-ES" sz="1400" dirty="0" err="1" smtClean="0"/>
              <a:t>OAuth</a:t>
            </a:r>
            <a:r>
              <a:rPr lang="es-ES" sz="1400" dirty="0" smtClean="0"/>
              <a:t> + API Twitter + Google App </a:t>
            </a:r>
            <a:r>
              <a:rPr lang="es-ES" sz="1400" dirty="0" err="1" smtClean="0"/>
              <a:t>Engine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FF0000"/>
                </a:solidFill>
              </a:rPr>
              <a:t> 3. </a:t>
            </a:r>
            <a:r>
              <a:rPr lang="es-ES" sz="1400" dirty="0" err="1" smtClean="0">
                <a:solidFill>
                  <a:srgbClr val="FF0000"/>
                </a:solidFill>
              </a:rPr>
              <a:t>zeregin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ebaluagarria</a:t>
            </a:r>
            <a:r>
              <a:rPr lang="es-ES" sz="1400" dirty="0" smtClean="0">
                <a:solidFill>
                  <a:srgbClr val="FF0000"/>
                </a:solidFill>
              </a:rPr>
              <a:t> (</a:t>
            </a:r>
            <a:r>
              <a:rPr lang="es-ES" sz="1400" dirty="0" err="1" smtClean="0">
                <a:solidFill>
                  <a:srgbClr val="FF0000"/>
                </a:solidFill>
              </a:rPr>
              <a:t>bikoteka</a:t>
            </a:r>
            <a:r>
              <a:rPr lang="es-ES" sz="1400" dirty="0" smtClean="0">
                <a:solidFill>
                  <a:srgbClr val="FF0000"/>
                </a:solidFill>
              </a:rPr>
              <a:t>):</a:t>
            </a: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Helburua</a:t>
            </a:r>
            <a:r>
              <a:rPr lang="es-ES" sz="1400" dirty="0" smtClean="0">
                <a:solidFill>
                  <a:srgbClr val="FF0000"/>
                </a:solidFill>
              </a:rPr>
              <a:t>: web </a:t>
            </a:r>
            <a:r>
              <a:rPr lang="es-ES" sz="1400" dirty="0" err="1" smtClean="0">
                <a:solidFill>
                  <a:srgbClr val="FF0000"/>
                </a:solidFill>
              </a:rPr>
              <a:t>mashup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bat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garatzea</a:t>
            </a:r>
            <a:endParaRPr lang="es-ES" sz="14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Entregatzeko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azken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eguna</a:t>
            </a:r>
            <a:r>
              <a:rPr lang="es-ES" sz="1400" dirty="0" smtClean="0">
                <a:solidFill>
                  <a:srgbClr val="FF0000"/>
                </a:solidFill>
              </a:rPr>
              <a:t>: </a:t>
            </a:r>
            <a:r>
              <a:rPr lang="es-ES" sz="1400" dirty="0" err="1" smtClean="0">
                <a:solidFill>
                  <a:srgbClr val="FF0000"/>
                </a:solidFill>
              </a:rPr>
              <a:t>maitzaren</a:t>
            </a:r>
            <a:r>
              <a:rPr lang="es-ES" sz="1400" dirty="0" smtClean="0">
                <a:solidFill>
                  <a:srgbClr val="FF0000"/>
                </a:solidFill>
              </a:rPr>
              <a:t> 17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Laborategiko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praktika</a:t>
            </a:r>
            <a:r>
              <a:rPr lang="es-ES" sz="1400" dirty="0" smtClean="0">
                <a:solidFill>
                  <a:srgbClr val="00B0F0"/>
                </a:solidFill>
              </a:rPr>
              <a:t>: 3. </a:t>
            </a:r>
            <a:r>
              <a:rPr lang="es-ES" sz="1400" dirty="0" err="1" smtClean="0">
                <a:solidFill>
                  <a:srgbClr val="00B0F0"/>
                </a:solidFill>
              </a:rPr>
              <a:t>zeregin</a:t>
            </a:r>
            <a:r>
              <a:rPr lang="es-ES" sz="1400" dirty="0" smtClean="0">
                <a:solidFill>
                  <a:srgbClr val="00B0F0"/>
                </a:solidFill>
              </a:rPr>
              <a:t> </a:t>
            </a:r>
            <a:r>
              <a:rPr lang="es-ES" sz="1400" dirty="0" err="1" smtClean="0">
                <a:solidFill>
                  <a:srgbClr val="00B0F0"/>
                </a:solidFill>
              </a:rPr>
              <a:t>ebaluagarria</a:t>
            </a:r>
            <a:endParaRPr lang="es-ES" sz="1400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" sz="1400" dirty="0" smtClean="0"/>
          </a:p>
          <a:p>
            <a:r>
              <a:rPr lang="es-ES" sz="1400" b="1" dirty="0" smtClean="0"/>
              <a:t>13. </a:t>
            </a:r>
            <a:r>
              <a:rPr lang="es-ES" sz="1400" b="1" dirty="0"/>
              <a:t>astea (</a:t>
            </a:r>
            <a:r>
              <a:rPr lang="es-ES" sz="1400" b="1" dirty="0" err="1" smtClean="0"/>
              <a:t>apirilak</a:t>
            </a:r>
            <a:r>
              <a:rPr lang="es-ES" sz="1400" b="1" dirty="0" smtClean="0"/>
              <a:t> 26 </a:t>
            </a:r>
            <a:r>
              <a:rPr lang="es-ES" sz="1400" b="1" dirty="0"/>
              <a:t>eta </a:t>
            </a:r>
            <a:r>
              <a:rPr lang="es-ES" sz="1400" b="1" dirty="0" smtClean="0"/>
              <a:t>27)</a:t>
            </a:r>
            <a:endParaRPr lang="es-ES" sz="1400" b="1" dirty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/>
              <a:t>3. </a:t>
            </a:r>
            <a:r>
              <a:rPr lang="es-ES" sz="1400" dirty="0" err="1"/>
              <a:t>zeregin</a:t>
            </a:r>
            <a:r>
              <a:rPr lang="es-ES" sz="1400" dirty="0"/>
              <a:t> </a:t>
            </a:r>
            <a:r>
              <a:rPr lang="es-ES" sz="1400" dirty="0" err="1" smtClean="0"/>
              <a:t>ebaluagarria</a:t>
            </a:r>
            <a:r>
              <a:rPr lang="es-ES" sz="1400" dirty="0" smtClean="0"/>
              <a:t> </a:t>
            </a:r>
            <a:r>
              <a:rPr lang="es-ES" sz="1400" dirty="0" err="1" smtClean="0"/>
              <a:t>klasean</a:t>
            </a:r>
            <a:r>
              <a:rPr lang="es-ES" sz="1400" dirty="0" smtClean="0"/>
              <a:t> </a:t>
            </a:r>
            <a:r>
              <a:rPr lang="es-ES" sz="1400" dirty="0" err="1" smtClean="0"/>
              <a:t>egiteko</a:t>
            </a:r>
            <a:r>
              <a:rPr lang="es-ES" sz="1400" dirty="0" smtClean="0"/>
              <a:t> </a:t>
            </a:r>
            <a:r>
              <a:rPr lang="es-ES" sz="1400" dirty="0" err="1" smtClean="0"/>
              <a:t>denbora</a:t>
            </a:r>
            <a:r>
              <a:rPr lang="es-ES" sz="1400" dirty="0" smtClean="0"/>
              <a:t> (</a:t>
            </a:r>
            <a:r>
              <a:rPr lang="es-ES" sz="1400" dirty="0" err="1" smtClean="0"/>
              <a:t>klasera</a:t>
            </a:r>
            <a:r>
              <a:rPr lang="es-ES" sz="1400" dirty="0" smtClean="0"/>
              <a:t> </a:t>
            </a:r>
            <a:r>
              <a:rPr lang="es-ES" sz="1400" dirty="0" err="1" smtClean="0"/>
              <a:t>etortzea</a:t>
            </a:r>
            <a:r>
              <a:rPr lang="es-ES" sz="1400" dirty="0" smtClean="0"/>
              <a:t> </a:t>
            </a:r>
            <a:r>
              <a:rPr lang="es-ES" sz="1400" dirty="0" err="1" smtClean="0"/>
              <a:t>derrigorrezkoa</a:t>
            </a:r>
            <a:r>
              <a:rPr lang="es-ES" sz="1400" dirty="0" smtClean="0"/>
              <a:t> </a:t>
            </a:r>
            <a:r>
              <a:rPr lang="es-ES" sz="1400" dirty="0" err="1" smtClean="0"/>
              <a:t>delarik</a:t>
            </a:r>
            <a:r>
              <a:rPr lang="es-ES" sz="1400" dirty="0" smtClean="0"/>
              <a:t>)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56531"/>
              </p:ext>
            </p:extLst>
          </p:nvPr>
        </p:nvGraphicFramePr>
        <p:xfrm>
          <a:off x="251520" y="1377312"/>
          <a:ext cx="2160242" cy="2207025"/>
        </p:xfrm>
        <a:graphic>
          <a:graphicData uri="http://schemas.openxmlformats.org/drawingml/2006/table">
            <a:tbl>
              <a:tblPr/>
              <a:tblGrid>
                <a:gridCol w="30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smtClean="0">
                          <a:solidFill>
                            <a:srgbClr val="333333"/>
                          </a:solidFill>
                          <a:latin typeface="Calibri"/>
                        </a:rPr>
                        <a:t>Abril</a:t>
                      </a:r>
                      <a:endParaRPr lang="es-ES" sz="1400" b="1" i="0" u="none" strike="noStrike" dirty="0">
                        <a:solidFill>
                          <a:srgbClr val="333333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333333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333333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T1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sym typeface="Wingdings" panose="05000000000000000000" pitchFamily="2" charset="2"/>
                        </a:rPr>
                        <a:t>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latin typeface="Calibri"/>
                        <a:sym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T2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sym typeface="Wingdings" panose="05000000000000000000" pitchFamily="2" charset="2"/>
                        </a:rPr>
                        <a:t>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</a:p>
                    <a:p>
                      <a:pPr algn="ctr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sym typeface="Wingdings" panose="05000000000000000000" pitchFamily="2" charset="2"/>
                        </a:rPr>
                        <a:t>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W_01_HTTTP_2015_09_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986</Words>
  <Application>Microsoft Office PowerPoint</Application>
  <PresentationFormat>Presentación en pantalla (4:3)</PresentationFormat>
  <Paragraphs>403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SW_01_HTTTP_2015_09_21</vt:lpstr>
      <vt:lpstr>Web Sistemak 2015/2016 IKASTURTEA</vt:lpstr>
      <vt:lpstr>Tutoretzak</vt:lpstr>
      <vt:lpstr>Ebaluazioa</vt:lpstr>
      <vt:lpstr>Zer Ikasiko Duzue (Teoria + Praktika)</vt:lpstr>
      <vt:lpstr>Ordutegia</vt:lpstr>
      <vt:lpstr>Egutegia</vt:lpstr>
      <vt:lpstr>Egutegia</vt:lpstr>
      <vt:lpstr>Egutegia</vt:lpstr>
      <vt:lpstr>Egutegia</vt:lpstr>
      <vt:lpstr>Egutegia</vt:lpstr>
      <vt:lpstr>Instalatu Beharreko Sofware-a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LUZ</dc:creator>
  <cp:lastModifiedBy>Oskar Casquero</cp:lastModifiedBy>
  <cp:revision>314</cp:revision>
  <dcterms:modified xsi:type="dcterms:W3CDTF">2016-02-10T14:34:36Z</dcterms:modified>
</cp:coreProperties>
</file>