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2"/>
  </p:notesMasterIdLst>
  <p:sldIdLst>
    <p:sldId id="616" r:id="rId2"/>
    <p:sldId id="601" r:id="rId3"/>
    <p:sldId id="582" r:id="rId4"/>
    <p:sldId id="583" r:id="rId5"/>
    <p:sldId id="584" r:id="rId6"/>
    <p:sldId id="610" r:id="rId7"/>
    <p:sldId id="609" r:id="rId8"/>
    <p:sldId id="596" r:id="rId9"/>
    <p:sldId id="607" r:id="rId10"/>
    <p:sldId id="597" r:id="rId11"/>
    <p:sldId id="612" r:id="rId12"/>
    <p:sldId id="613" r:id="rId13"/>
    <p:sldId id="617" r:id="rId14"/>
    <p:sldId id="603" r:id="rId15"/>
    <p:sldId id="611" r:id="rId16"/>
    <p:sldId id="618" r:id="rId17"/>
    <p:sldId id="604" r:id="rId18"/>
    <p:sldId id="619" r:id="rId19"/>
    <p:sldId id="605" r:id="rId20"/>
    <p:sldId id="615" r:id="rId21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2" autoAdjust="0"/>
    <p:restoredTop sz="97707" autoAdjust="0"/>
  </p:normalViewPr>
  <p:slideViewPr>
    <p:cSldViewPr>
      <p:cViewPr varScale="1">
        <p:scale>
          <a:sx n="75" d="100"/>
          <a:sy n="75" d="100"/>
        </p:scale>
        <p:origin x="82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78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730"/>
          </a:xfrm>
          <a:prstGeom prst="rect">
            <a:avLst/>
          </a:prstGeom>
        </p:spPr>
        <p:txBody>
          <a:bodyPr vert="horz" lIns="95483" tIns="47741" rIns="95483" bIns="47741" rtlCol="0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1730"/>
          </a:xfrm>
          <a:prstGeom prst="rect">
            <a:avLst/>
          </a:prstGeom>
        </p:spPr>
        <p:txBody>
          <a:bodyPr vert="horz" lIns="95483" tIns="47741" rIns="95483" bIns="47741" rtlCol="0"/>
          <a:lstStyle>
            <a:lvl1pPr algn="r">
              <a:defRPr sz="1300"/>
            </a:lvl1pPr>
          </a:lstStyle>
          <a:p>
            <a:fld id="{EC0E065F-0330-4503-904F-3CB89ACCFD7D}" type="datetimeFigureOut">
              <a:rPr lang="es-ES" smtClean="0"/>
              <a:pPr/>
              <a:t>23/02/2016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3" tIns="47741" rIns="95483" bIns="47741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5483" tIns="47741" rIns="95483" bIns="4774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83" tIns="47741" rIns="95483" bIns="47741" rtlCol="0" anchor="b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83" tIns="47741" rIns="95483" bIns="47741" rtlCol="0" anchor="b"/>
          <a:lstStyle>
            <a:lvl1pPr algn="r">
              <a:defRPr sz="1300"/>
            </a:lvl1pPr>
          </a:lstStyle>
          <a:p>
            <a:fld id="{C6793A32-4E0B-469F-8D80-09B991AA5BD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xolinux.com/apache-tomcat-7-instalac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nexolinux.com/tag/logging/" TargetMode="External"/><Relationship Id="rId5" Type="http://schemas.openxmlformats.org/officeDocument/2006/relationships/hyperlink" Target="http://nexolinux.com/tag/seguridad-2/" TargetMode="External"/><Relationship Id="rId4" Type="http://schemas.openxmlformats.org/officeDocument/2006/relationships/hyperlink" Target="http://nexolinux.com/seguridad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neadecodigo.com/tag/java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bin</a:t>
            </a:r>
            <a:endParaRPr lang="es-ES" b="1" dirty="0" smtClean="0"/>
          </a:p>
          <a:p>
            <a:r>
              <a:rPr lang="es-ES" dirty="0" smtClean="0"/>
              <a:t>Contiene los scripts y códigos requeridos para que se ejecute el servidor. Es el principal utilizado para arrancar y parar </a:t>
            </a:r>
            <a:r>
              <a:rPr lang="es-ES" dirty="0" err="1" smtClean="0"/>
              <a:t>tomcat</a:t>
            </a:r>
            <a:r>
              <a:rPr lang="es-ES" dirty="0" smtClean="0"/>
              <a:t>, en el artículo de </a:t>
            </a:r>
            <a:r>
              <a:rPr lang="es-ES" dirty="0" smtClean="0">
                <a:hlinkClick r:id="rId3"/>
              </a:rPr>
              <a:t>instalación</a:t>
            </a:r>
            <a:r>
              <a:rPr lang="es-ES" dirty="0" smtClean="0"/>
              <a:t> creamos un script para iniciar </a:t>
            </a:r>
            <a:r>
              <a:rPr lang="es-ES" dirty="0" err="1" smtClean="0"/>
              <a:t>tomcat</a:t>
            </a:r>
            <a:r>
              <a:rPr lang="es-ES" dirty="0" smtClean="0"/>
              <a:t> como servicio y apunta a este directorio.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conf</a:t>
            </a:r>
            <a:endParaRPr lang="es-ES" b="1" dirty="0" smtClean="0"/>
          </a:p>
          <a:p>
            <a:r>
              <a:rPr lang="es-ES" dirty="0" smtClean="0"/>
              <a:t>Contiene los ficheros necesarios para configurar y administrar </a:t>
            </a:r>
            <a:r>
              <a:rPr lang="es-ES" dirty="0" err="1" smtClean="0"/>
              <a:t>Tomcat</a:t>
            </a:r>
            <a:r>
              <a:rPr lang="es-ES" dirty="0" smtClean="0"/>
              <a:t>, es lo primero que lee al arrancar y se basa en su contenido para cargar el resto. Contiene estos ficheros imprescindibles:</a:t>
            </a:r>
          </a:p>
          <a:p>
            <a:r>
              <a:rPr lang="es-ES" b="1" dirty="0" smtClean="0"/>
              <a:t>	</a:t>
            </a:r>
            <a:r>
              <a:rPr lang="es-ES" b="1" dirty="0" err="1" smtClean="0"/>
              <a:t>catalina.policy</a:t>
            </a:r>
            <a:r>
              <a:rPr lang="es-ES" b="1" dirty="0" smtClean="0"/>
              <a:t> -</a:t>
            </a:r>
            <a:r>
              <a:rPr lang="es-ES" dirty="0" smtClean="0"/>
              <a:t> Las políticas de </a:t>
            </a:r>
            <a:r>
              <a:rPr lang="es-ES" dirty="0" smtClean="0">
                <a:hlinkClick r:id="rId4" tooltip="seguridad"/>
              </a:rPr>
              <a:t>seguridad</a:t>
            </a:r>
            <a:r>
              <a:rPr lang="es-ES" dirty="0" smtClean="0"/>
              <a:t>, prevalece este fichero sobre el </a:t>
            </a:r>
            <a:r>
              <a:rPr lang="es-ES" dirty="0" err="1" smtClean="0"/>
              <a:t>java.policy</a:t>
            </a:r>
            <a:r>
              <a:rPr lang="es-ES" dirty="0" smtClean="0"/>
              <a:t> que viene con la instalación de Java. No obstante sólo se usa cuando </a:t>
            </a:r>
            <a:r>
              <a:rPr lang="es-ES" dirty="0" err="1" smtClean="0"/>
              <a:t>tomcat</a:t>
            </a:r>
            <a:r>
              <a:rPr lang="es-ES" dirty="0" smtClean="0"/>
              <a:t> se ejecuta con el parámetro -</a:t>
            </a:r>
            <a:r>
              <a:rPr lang="es-ES" dirty="0" err="1" smtClean="0"/>
              <a:t>security</a:t>
            </a:r>
            <a:endParaRPr lang="es-ES" dirty="0" smtClean="0"/>
          </a:p>
          <a:p>
            <a:r>
              <a:rPr lang="es-ES" b="1" dirty="0" smtClean="0"/>
              <a:t>	</a:t>
            </a:r>
            <a:r>
              <a:rPr lang="es-ES" b="1" dirty="0" err="1" smtClean="0"/>
              <a:t>catalina.properties</a:t>
            </a:r>
            <a:r>
              <a:rPr lang="es-ES" b="1" dirty="0" smtClean="0"/>
              <a:t> -</a:t>
            </a:r>
            <a:r>
              <a:rPr lang="es-ES" dirty="0" smtClean="0"/>
              <a:t> Contiene un listado de los paquetes Java que no pueden </a:t>
            </a:r>
            <a:r>
              <a:rPr lang="es-ES" dirty="0" err="1" smtClean="0"/>
              <a:t>seranulados</a:t>
            </a:r>
            <a:r>
              <a:rPr lang="es-ES" dirty="0" smtClean="0"/>
              <a:t> por la programación, ya que podría ser un agujero de </a:t>
            </a:r>
            <a:r>
              <a:rPr lang="es-ES" dirty="0" smtClean="0">
                <a:hlinkClick r:id="rId5" tooltip="seguridad"/>
              </a:rPr>
              <a:t>seguridad</a:t>
            </a:r>
            <a:r>
              <a:rPr lang="es-ES" dirty="0" smtClean="0"/>
              <a:t>.</a:t>
            </a:r>
          </a:p>
          <a:p>
            <a:r>
              <a:rPr lang="es-ES" b="1" dirty="0" smtClean="0"/>
              <a:t>	context.xml -</a:t>
            </a:r>
            <a:r>
              <a:rPr lang="es-ES" dirty="0" smtClean="0"/>
              <a:t> el contexto que es usado en todas las aplicaciones web, normalmente se usa para configurar donde acceder al web.xml</a:t>
            </a:r>
          </a:p>
          <a:p>
            <a:r>
              <a:rPr lang="es-ES" b="1" dirty="0" smtClean="0">
                <a:hlinkClick r:id="rId6" tooltip="logging"/>
              </a:rPr>
              <a:t>	</a:t>
            </a:r>
            <a:r>
              <a:rPr lang="es-ES" b="1" dirty="0" err="1" smtClean="0">
                <a:hlinkClick r:id="rId6" tooltip="logging"/>
              </a:rPr>
              <a:t>logging</a:t>
            </a:r>
            <a:r>
              <a:rPr lang="es-ES" b="1" dirty="0" err="1" smtClean="0"/>
              <a:t>.properties</a:t>
            </a:r>
            <a:r>
              <a:rPr lang="es-ES" b="1" dirty="0" smtClean="0"/>
              <a:t> -</a:t>
            </a:r>
            <a:r>
              <a:rPr lang="es-ES" dirty="0" smtClean="0"/>
              <a:t> La configuración por defecto para </a:t>
            </a:r>
            <a:r>
              <a:rPr lang="es-ES" dirty="0" err="1" smtClean="0"/>
              <a:t>logging</a:t>
            </a:r>
            <a:r>
              <a:rPr lang="es-ES" dirty="0" smtClean="0"/>
              <a:t> en </a:t>
            </a:r>
            <a:r>
              <a:rPr lang="es-ES" dirty="0" err="1" smtClean="0"/>
              <a:t>tomcat</a:t>
            </a:r>
            <a:r>
              <a:rPr lang="es-ES" dirty="0" smtClean="0"/>
              <a:t>, (hay otro mejor que es el Log4J ya veremos más adelante)</a:t>
            </a:r>
          </a:p>
          <a:p>
            <a:r>
              <a:rPr lang="es-ES" b="1" dirty="0" smtClean="0"/>
              <a:t>server.xml -</a:t>
            </a:r>
            <a:r>
              <a:rPr lang="es-ES" dirty="0" smtClean="0"/>
              <a:t> el principal fichero de configuración de </a:t>
            </a:r>
            <a:r>
              <a:rPr lang="es-ES" dirty="0" err="1" smtClean="0"/>
              <a:t>Tomcat</a:t>
            </a:r>
            <a:r>
              <a:rPr lang="es-ES" dirty="0" smtClean="0"/>
              <a:t>, aquí configuramos los puertos que arranca este servicio y muchísima información más.</a:t>
            </a:r>
          </a:p>
          <a:p>
            <a:r>
              <a:rPr lang="es-ES" b="1" dirty="0" smtClean="0"/>
              <a:t>tomcat-users.xml -</a:t>
            </a:r>
            <a:r>
              <a:rPr lang="es-ES" dirty="0" smtClean="0"/>
              <a:t> Seguridad para el acceso a aplicaciones de administración. Por defecto viene todo comentado para que no se pueda acceder.</a:t>
            </a:r>
          </a:p>
          <a:p>
            <a:r>
              <a:rPr lang="es-ES" b="1" dirty="0" smtClean="0"/>
              <a:t>web.xml -</a:t>
            </a:r>
            <a:r>
              <a:rPr lang="es-ES" dirty="0" smtClean="0"/>
              <a:t> Fichero que es utilizado por todas las aplicaciones web, se configuran los </a:t>
            </a:r>
            <a:r>
              <a:rPr lang="es-ES" dirty="0" err="1" smtClean="0"/>
              <a:t>timeout</a:t>
            </a:r>
            <a:r>
              <a:rPr lang="es-ES" dirty="0" smtClean="0"/>
              <a:t> de sesiones y los ficheros principales como index.html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lib</a:t>
            </a:r>
            <a:endParaRPr lang="es-ES" b="1" dirty="0" smtClean="0"/>
          </a:p>
          <a:p>
            <a:r>
              <a:rPr lang="es-ES" dirty="0" smtClean="0"/>
              <a:t>Contiene todos los JAR (Java </a:t>
            </a:r>
            <a:r>
              <a:rPr lang="es-ES" dirty="0" err="1" smtClean="0"/>
              <a:t>ARchive</a:t>
            </a:r>
            <a:r>
              <a:rPr lang="es-ES" dirty="0" smtClean="0"/>
              <a:t>) que usa el servidor.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logs</a:t>
            </a:r>
            <a:endParaRPr lang="es-ES" b="1" dirty="0" smtClean="0"/>
          </a:p>
          <a:p>
            <a:r>
              <a:rPr lang="es-ES" dirty="0" smtClean="0"/>
              <a:t>El directorio usado para </a:t>
            </a:r>
            <a:r>
              <a:rPr lang="es-ES" dirty="0" err="1" smtClean="0"/>
              <a:t>logging</a:t>
            </a:r>
            <a:r>
              <a:rPr lang="es-ES" dirty="0" smtClean="0"/>
              <a:t>, es el que más vamos a consultar en sistemas.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temp</a:t>
            </a:r>
            <a:endParaRPr lang="es-ES" b="1" dirty="0" smtClean="0"/>
          </a:p>
          <a:p>
            <a:r>
              <a:rPr lang="es-ES" dirty="0" smtClean="0"/>
              <a:t>Ficheros temporales.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webapps</a:t>
            </a:r>
            <a:endParaRPr lang="es-ES" b="1" dirty="0" smtClean="0"/>
          </a:p>
          <a:p>
            <a:r>
              <a:rPr lang="es-ES" dirty="0" smtClean="0"/>
              <a:t>Donde desplegamos las aplicaciones, </a:t>
            </a:r>
            <a:r>
              <a:rPr lang="es-ES" dirty="0" err="1" smtClean="0"/>
              <a:t>aqui</a:t>
            </a:r>
            <a:r>
              <a:rPr lang="es-ES" dirty="0" smtClean="0"/>
              <a:t> ponemos los </a:t>
            </a:r>
            <a:r>
              <a:rPr lang="es-ES" dirty="0" err="1" smtClean="0"/>
              <a:t>war</a:t>
            </a:r>
            <a:r>
              <a:rPr lang="es-ES" dirty="0" smtClean="0"/>
              <a:t> y al reiniciar el </a:t>
            </a:r>
            <a:r>
              <a:rPr lang="es-ES" dirty="0" err="1" smtClean="0"/>
              <a:t>tomcat</a:t>
            </a:r>
            <a:r>
              <a:rPr lang="es-ES" dirty="0" smtClean="0"/>
              <a:t> según la configuración que tengamos hará un despliegue.</a:t>
            </a:r>
          </a:p>
          <a:p>
            <a:r>
              <a:rPr lang="es-ES" b="1" dirty="0" smtClean="0"/>
              <a:t>Directorio </a:t>
            </a:r>
            <a:r>
              <a:rPr lang="es-ES" b="1" dirty="0" err="1" smtClean="0"/>
              <a:t>tomcat</a:t>
            </a:r>
            <a:r>
              <a:rPr lang="es-ES" b="1" dirty="0" smtClean="0"/>
              <a:t> /</a:t>
            </a:r>
            <a:r>
              <a:rPr lang="es-ES" b="1" dirty="0" err="1" smtClean="0"/>
              <a:t>work</a:t>
            </a:r>
            <a:endParaRPr lang="es-ES" b="1" dirty="0" smtClean="0"/>
          </a:p>
          <a:p>
            <a:r>
              <a:rPr lang="es-ES" dirty="0" smtClean="0"/>
              <a:t>Ficheros temporales y con los que trabajamos. Es el usado por los JSP para compilarse, convertirse en un Servlet, que es el </a:t>
            </a:r>
            <a:r>
              <a:rPr lang="es-ES" dirty="0" err="1" smtClean="0"/>
              <a:t>miniprograma</a:t>
            </a:r>
            <a:r>
              <a:rPr lang="es-ES" dirty="0" smtClean="0"/>
              <a:t> que está arrancado para cuando un usuario haga una petición específica, el </a:t>
            </a:r>
            <a:r>
              <a:rPr lang="es-ES" dirty="0" err="1" smtClean="0"/>
              <a:t>servlet</a:t>
            </a:r>
            <a:r>
              <a:rPr lang="es-ES" dirty="0" smtClean="0"/>
              <a:t> que corresponde sirve comprueba y manda la información al navegador.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8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Servlets.com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mapa es una estructura de </a:t>
            </a:r>
            <a:r>
              <a:rPr lang="es-ES" dirty="0" smtClean="0">
                <a:hlinkClick r:id="rId3" tooltip="Java"/>
              </a:rPr>
              <a:t>Java</a:t>
            </a:r>
            <a:r>
              <a:rPr lang="es-ES" dirty="0" smtClean="0"/>
              <a:t> que nos permite almacenar pares clave/valor. De tal manera que para una clave solamente tenemos un valor.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Rectángulo"/>
          <p:cNvSpPr/>
          <p:nvPr userDrawn="1"/>
        </p:nvSpPr>
        <p:spPr>
          <a:xfrm>
            <a:off x="0" y="6353944"/>
            <a:ext cx="3528392" cy="531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algn="r">
              <a:spcBef>
                <a:spcPct val="20000"/>
              </a:spcBef>
            </a:pPr>
            <a:r>
              <a:rPr lang="es-ES" sz="3200" dirty="0" smtClean="0">
                <a:solidFill>
                  <a:prstClr val="black">
                    <a:tint val="75000"/>
                  </a:prstClr>
                </a:solidFill>
              </a:rPr>
              <a:t>María Luz Álvarez </a:t>
            </a:r>
          </a:p>
          <a:p>
            <a:pPr algn="r">
              <a:spcBef>
                <a:spcPct val="20000"/>
              </a:spcBef>
            </a:pPr>
            <a:r>
              <a:rPr lang="es-ES" sz="3200" dirty="0" smtClean="0">
                <a:solidFill>
                  <a:prstClr val="black">
                    <a:tint val="75000"/>
                  </a:prstClr>
                </a:solidFill>
              </a:rPr>
              <a:t>Dpto. Ingeniería de Sistemas y Automática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mlns.jcp.org/xml/ns/javaee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sistemak.blogspot.com.es/2016/02/4-astea-20160216-htt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google.es/url?sa=i&amp;rct=j&amp;q=&amp;esrc=s&amp;source=images&amp;cd=&amp;cad=rja&amp;uact=8&amp;ved=0CAcQjRxqFQoTCPqlvYuNmMkCFcZMFAodnQIBxw&amp;url=https://www.flickr.com/photos/mlemos/1487431855&amp;bvm=bv.107467506,d.d24&amp;psig=AFQjCNGIMhv8cjgm9Nr_Y15TbUmv0w_cyw&amp;ust=1447871836863338" TargetMode="External"/><Relationship Id="rId7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5/api/javax/servlet/package-summar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5/api/javax/servlet/http/package-summary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 smtClean="0">
                <a:hlinkClick r:id="rId6"/>
              </a:rPr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 err="1" smtClean="0"/>
              <a:t>Tomcat</a:t>
            </a:r>
            <a:endParaRPr lang="es-ES" sz="4400" dirty="0" smtClean="0"/>
          </a:p>
          <a:p>
            <a:pPr algn="ctr"/>
            <a:r>
              <a:rPr lang="en-US" sz="4400" dirty="0"/>
              <a:t>w</a:t>
            </a:r>
            <a:r>
              <a:rPr lang="en-US" sz="4400" dirty="0" smtClean="0"/>
              <a:t>eb </a:t>
            </a:r>
            <a:r>
              <a:rPr lang="en-US" sz="4400" dirty="0" err="1" smtClean="0"/>
              <a:t>zerbitzaria</a:t>
            </a:r>
            <a:endParaRPr lang="es-ES" sz="4400" dirty="0"/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000" dirty="0"/>
              <a:t>Web </a:t>
            </a:r>
            <a:r>
              <a:rPr lang="es-ES" sz="2000" dirty="0" err="1"/>
              <a:t>Sistemak</a:t>
            </a:r>
            <a:endParaRPr lang="es-ES" sz="2000" dirty="0"/>
          </a:p>
          <a:p>
            <a:pPr marL="0" indent="0" algn="ctr">
              <a:buNone/>
            </a:pPr>
            <a:r>
              <a:rPr lang="es-ES" sz="2000" dirty="0"/>
              <a:t> 5. </a:t>
            </a:r>
            <a:r>
              <a:rPr lang="es-ES" sz="2000" dirty="0"/>
              <a:t>ASTEA (</a:t>
            </a:r>
            <a:r>
              <a:rPr lang="es-ES" sz="2000" dirty="0" smtClean="0"/>
              <a:t>2016/02/24)</a:t>
            </a:r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76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r>
              <a:rPr lang="es-ES" dirty="0" smtClean="0"/>
              <a:t>: </a:t>
            </a:r>
            <a:r>
              <a:rPr lang="es-ES" dirty="0" err="1" smtClean="0"/>
              <a:t>nire</a:t>
            </a:r>
            <a:r>
              <a:rPr lang="es-ES" dirty="0" smtClean="0"/>
              <a:t> </a:t>
            </a:r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servlet</a:t>
            </a:r>
            <a:r>
              <a:rPr lang="es-ES" dirty="0" smtClean="0"/>
              <a:t>-a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88424" y="6520259"/>
            <a:ext cx="72008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13 Grupo"/>
          <p:cNvGrpSpPr/>
          <p:nvPr/>
        </p:nvGrpSpPr>
        <p:grpSpPr>
          <a:xfrm>
            <a:off x="1043608" y="1340768"/>
            <a:ext cx="6569644" cy="936104"/>
            <a:chOff x="755576" y="2276872"/>
            <a:chExt cx="6569644" cy="936104"/>
          </a:xfrm>
        </p:grpSpPr>
        <p:sp>
          <p:nvSpPr>
            <p:cNvPr id="5" name="4 Rectángulo"/>
            <p:cNvSpPr/>
            <p:nvPr/>
          </p:nvSpPr>
          <p:spPr>
            <a:xfrm>
              <a:off x="2843808" y="2276872"/>
              <a:ext cx="2520280" cy="936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PROGRAMA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8 Conector recto de flecha"/>
            <p:cNvCxnSpPr/>
            <p:nvPr/>
          </p:nvCxnSpPr>
          <p:spPr>
            <a:xfrm>
              <a:off x="1619672" y="2744924"/>
              <a:ext cx="1152128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>
              <a:off x="5364088" y="2744924"/>
              <a:ext cx="1152128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755576" y="2560258"/>
              <a:ext cx="84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sarrera</a:t>
              </a:r>
              <a:endParaRPr lang="es-E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16216" y="2560258"/>
              <a:ext cx="809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irteera</a:t>
              </a:r>
              <a:endParaRPr lang="es-ES" dirty="0"/>
            </a:p>
          </p:txBody>
        </p:sp>
      </p:grpSp>
      <p:grpSp>
        <p:nvGrpSpPr>
          <p:cNvPr id="6" name="14 Grupo"/>
          <p:cNvGrpSpPr/>
          <p:nvPr/>
        </p:nvGrpSpPr>
        <p:grpSpPr>
          <a:xfrm>
            <a:off x="323528" y="2348880"/>
            <a:ext cx="8496944" cy="936104"/>
            <a:chOff x="35496" y="2339588"/>
            <a:chExt cx="8496944" cy="936104"/>
          </a:xfrm>
        </p:grpSpPr>
        <p:sp>
          <p:nvSpPr>
            <p:cNvPr id="16" name="15 Rectángulo"/>
            <p:cNvSpPr/>
            <p:nvPr/>
          </p:nvSpPr>
          <p:spPr>
            <a:xfrm>
              <a:off x="2843808" y="2339588"/>
              <a:ext cx="2520280" cy="9361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chemeClr val="tx1"/>
                  </a:solidFill>
                </a:rPr>
                <a:t>HttpServlet</a:t>
              </a:r>
              <a:endParaRPr lang="es-ES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“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Kaixo</a:t>
              </a:r>
              <a:r>
                <a:rPr lang="es-ES" sz="2000" dirty="0" smtClean="0">
                  <a:solidFill>
                    <a:schemeClr val="tx1"/>
                  </a:solidFill>
                </a:rPr>
                <a:t> 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Mundua</a:t>
              </a:r>
              <a:r>
                <a:rPr lang="es-ES" sz="2000" dirty="0" smtClean="0">
                  <a:solidFill>
                    <a:schemeClr val="tx1"/>
                  </a:solidFill>
                </a:rPr>
                <a:t>!”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>
              <a:off x="1619672" y="2807640"/>
              <a:ext cx="1152128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5364088" y="2807640"/>
              <a:ext cx="1152128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CuadroTexto"/>
            <p:cNvSpPr txBox="1"/>
            <p:nvPr/>
          </p:nvSpPr>
          <p:spPr>
            <a:xfrm>
              <a:off x="35496" y="2345975"/>
              <a:ext cx="20127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HttpServletRequest</a:t>
              </a:r>
              <a:endParaRPr lang="es-ES" dirty="0" smtClean="0"/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request</a:t>
              </a:r>
              <a:endParaRPr lang="es-ES" b="1" dirty="0" smtClean="0">
                <a:solidFill>
                  <a:srgbClr val="00B050"/>
                </a:solidFill>
              </a:endParaRPr>
            </a:p>
            <a:p>
              <a:pPr algn="ctr"/>
              <a:r>
                <a:rPr lang="es-ES" dirty="0" smtClean="0">
                  <a:solidFill>
                    <a:srgbClr val="00B050"/>
                  </a:solidFill>
                </a:rPr>
                <a:t>(HTTP </a:t>
              </a:r>
              <a:r>
                <a:rPr lang="es-ES" dirty="0" err="1" smtClean="0">
                  <a:solidFill>
                    <a:srgbClr val="00B050"/>
                  </a:solidFill>
                </a:rPr>
                <a:t>eskera</a:t>
              </a:r>
              <a:r>
                <a:rPr lang="es-ES" dirty="0" smtClean="0">
                  <a:solidFill>
                    <a:srgbClr val="00B050"/>
                  </a:solidFill>
                </a:rPr>
                <a:t>)</a:t>
              </a:r>
              <a:endParaRPr lang="es-ES" dirty="0">
                <a:solidFill>
                  <a:srgbClr val="00B050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6382492" y="2345975"/>
              <a:ext cx="21499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HttpServletResponse</a:t>
              </a:r>
              <a:endParaRPr lang="es-ES" dirty="0" smtClean="0"/>
            </a:p>
            <a:p>
              <a:pPr algn="ctr"/>
              <a:r>
                <a:rPr lang="es-ES" b="1" dirty="0">
                  <a:solidFill>
                    <a:srgbClr val="00B050"/>
                  </a:solidFill>
                </a:rPr>
                <a:t>r</a:t>
              </a:r>
              <a:r>
                <a:rPr lang="es-ES" b="1" dirty="0" smtClean="0">
                  <a:solidFill>
                    <a:srgbClr val="00B050"/>
                  </a:solidFill>
                </a:rPr>
                <a:t>esponse</a:t>
              </a:r>
            </a:p>
            <a:p>
              <a:pPr algn="ctr"/>
              <a:r>
                <a:rPr lang="es-ES" dirty="0" smtClean="0">
                  <a:solidFill>
                    <a:srgbClr val="00B050"/>
                  </a:solidFill>
                </a:rPr>
                <a:t>(HTTP </a:t>
              </a:r>
              <a:r>
                <a:rPr lang="es-ES" dirty="0" err="1" smtClean="0">
                  <a:solidFill>
                    <a:srgbClr val="00B050"/>
                  </a:solidFill>
                </a:rPr>
                <a:t>erantzuna</a:t>
              </a:r>
              <a:r>
                <a:rPr lang="es-ES" dirty="0" smtClean="0">
                  <a:solidFill>
                    <a:srgbClr val="00B050"/>
                  </a:solidFill>
                </a:rPr>
                <a:t>)</a:t>
              </a:r>
              <a:endParaRPr lang="es-ES" dirty="0">
                <a:solidFill>
                  <a:srgbClr val="00B050"/>
                </a:solidFill>
              </a:endParaRP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52000" y="3356992"/>
            <a:ext cx="8640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</a:rPr>
              <a:t>p</a:t>
            </a:r>
            <a:r>
              <a:rPr lang="en-US" sz="1400" dirty="0" smtClean="0">
                <a:latin typeface="Courier New" pitchFamily="49" charset="0"/>
              </a:rPr>
              <a:t>ackage </a:t>
            </a:r>
            <a:r>
              <a:rPr lang="en-US" sz="1400" dirty="0" err="1" smtClean="0">
                <a:latin typeface="Courier New" pitchFamily="49" charset="0"/>
              </a:rPr>
              <a:t>nirepaketea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java.io.*;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latin typeface="Courier New" pitchFamily="49" charset="0"/>
              </a:rPr>
              <a:t>javax.servlet</a:t>
            </a:r>
            <a:r>
              <a:rPr lang="es-ES" sz="1400" b="1" dirty="0" smtClean="0">
                <a:latin typeface="Courier New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latin typeface="Courier New" pitchFamily="49" charset="0"/>
              </a:rPr>
              <a:t>javax.servlet.http</a:t>
            </a:r>
            <a:r>
              <a:rPr lang="es-ES" sz="1400" b="1" dirty="0" smtClean="0">
                <a:latin typeface="Courier New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public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class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latin typeface="Courier New" pitchFamily="49" charset="0"/>
              </a:rPr>
              <a:t>KaixoMundua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extends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</a:rPr>
              <a:t>HttpServlet</a:t>
            </a: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    </a:t>
            </a:r>
            <a:r>
              <a:rPr lang="es-ES" sz="1400" dirty="0" err="1" smtClean="0">
                <a:latin typeface="Courier New" pitchFamily="49" charset="0"/>
              </a:rPr>
              <a:t>public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void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latin typeface="Courier New" pitchFamily="49" charset="0"/>
              </a:rPr>
              <a:t>doGet</a:t>
            </a:r>
            <a:r>
              <a:rPr lang="es-ES" sz="1400" dirty="0" smtClean="0"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</a:rPr>
              <a:t>HttpServletRequest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B050"/>
                </a:solidFill>
                <a:latin typeface="Courier New" pitchFamily="49" charset="0"/>
              </a:rPr>
              <a:t>request</a:t>
            </a:r>
            <a:r>
              <a:rPr lang="es-ES" sz="1400" dirty="0" smtClean="0"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</a:rPr>
              <a:t>HttpServletResponse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B050"/>
                </a:solidFill>
                <a:latin typeface="Courier New" pitchFamily="49" charset="0"/>
              </a:rPr>
              <a:t>response</a:t>
            </a:r>
            <a:r>
              <a:rPr lang="es-ES" sz="1400" dirty="0" smtClean="0">
                <a:latin typeface="Courier New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    </a:t>
            </a:r>
            <a:r>
              <a:rPr lang="es-ES" sz="1400" dirty="0" err="1" smtClean="0">
                <a:latin typeface="Courier New" pitchFamily="49" charset="0"/>
              </a:rPr>
              <a:t>throws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ServletException</a:t>
            </a:r>
            <a:r>
              <a:rPr lang="es-ES" sz="1400" dirty="0" smtClean="0">
                <a:latin typeface="Courier New" pitchFamily="49" charset="0"/>
              </a:rPr>
              <a:t>, </a:t>
            </a:r>
            <a:r>
              <a:rPr lang="es-ES" sz="1400" dirty="0" err="1" smtClean="0">
                <a:latin typeface="Courier New" pitchFamily="49" charset="0"/>
              </a:rPr>
              <a:t>IOException</a:t>
            </a:r>
            <a:r>
              <a:rPr lang="es-ES" sz="1400" dirty="0" smtClean="0">
                <a:latin typeface="Courier New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        </a:t>
            </a:r>
            <a:r>
              <a:rPr lang="es-ES" sz="1400" dirty="0" err="1" smtClean="0">
                <a:latin typeface="Courier New" pitchFamily="49" charset="0"/>
              </a:rPr>
              <a:t>PrintWriter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http_out</a:t>
            </a:r>
            <a:r>
              <a:rPr lang="es-ES" sz="1400" dirty="0" smtClean="0">
                <a:latin typeface="Courier New" pitchFamily="49" charset="0"/>
              </a:rPr>
              <a:t> = </a:t>
            </a:r>
            <a:r>
              <a:rPr lang="es-ES" sz="1400" dirty="0" err="1" smtClean="0">
                <a:latin typeface="Courier New" pitchFamily="49" charset="0"/>
              </a:rPr>
              <a:t>response.</a:t>
            </a:r>
            <a:r>
              <a:rPr lang="es-ES" sz="1400" b="1" dirty="0" err="1" smtClean="0">
                <a:latin typeface="Courier New" pitchFamily="49" charset="0"/>
              </a:rPr>
              <a:t>getWriter</a:t>
            </a:r>
            <a:r>
              <a:rPr lang="es-ES" sz="1400" dirty="0" smtClean="0">
                <a:latin typeface="Courier New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        </a:t>
            </a:r>
            <a:r>
              <a:rPr lang="es-ES" sz="1400" dirty="0" err="1" smtClean="0">
                <a:latin typeface="Courier New" pitchFamily="49" charset="0"/>
              </a:rPr>
              <a:t>http_out.println</a:t>
            </a:r>
            <a:r>
              <a:rPr lang="es-ES" sz="1400" dirty="0" smtClean="0">
                <a:latin typeface="Courier New" pitchFamily="49" charset="0"/>
              </a:rPr>
              <a:t>("</a:t>
            </a:r>
            <a:r>
              <a:rPr lang="es-ES" sz="1400" dirty="0" err="1" smtClean="0">
                <a:latin typeface="Courier New" pitchFamily="49" charset="0"/>
              </a:rPr>
              <a:t>Kaixo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Mundua</a:t>
            </a:r>
            <a:r>
              <a:rPr lang="es-ES" sz="1400" dirty="0" smtClean="0">
                <a:latin typeface="Courier New" pitchFamily="49" charset="0"/>
              </a:rPr>
              <a:t>!");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}</a:t>
            </a:r>
            <a:endParaRPr lang="en-GB" sz="1400" dirty="0" smtClean="0">
              <a:latin typeface="Courier New" pitchFamily="49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043608" y="4050000"/>
            <a:ext cx="2808312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3923928" y="4257092"/>
            <a:ext cx="79208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788024" y="4103204"/>
            <a:ext cx="1121951" cy="3141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Servlet</a:t>
            </a:r>
            <a:r>
              <a:rPr lang="es-ES" sz="1400" dirty="0" smtClean="0"/>
              <a:t> API-a</a:t>
            </a:r>
            <a:endParaRPr lang="es-ES" sz="14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188072" y="4633391"/>
            <a:ext cx="1840312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400" dirty="0" smtClean="0"/>
              <a:t>HTTP </a:t>
            </a:r>
            <a:r>
              <a:rPr lang="es-ES" sz="1400" dirty="0" err="1" smtClean="0"/>
              <a:t>motako</a:t>
            </a:r>
            <a:r>
              <a:rPr lang="es-ES" sz="1400" dirty="0" smtClean="0"/>
              <a:t> </a:t>
            </a:r>
            <a:r>
              <a:rPr lang="es-ES" sz="1400" dirty="0" err="1" smtClean="0"/>
              <a:t>servlet</a:t>
            </a:r>
            <a:r>
              <a:rPr lang="es-ES" sz="1400" dirty="0" smtClean="0"/>
              <a:t>-a</a:t>
            </a:r>
            <a:endParaRPr lang="es-ES" sz="1400" dirty="0"/>
          </a:p>
        </p:txBody>
      </p:sp>
      <p:cxnSp>
        <p:nvCxnSpPr>
          <p:cNvPr id="23" name="23 Conector recto de flecha"/>
          <p:cNvCxnSpPr/>
          <p:nvPr/>
        </p:nvCxnSpPr>
        <p:spPr>
          <a:xfrm>
            <a:off x="5282145" y="4797152"/>
            <a:ext cx="79208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51520" y="3284984"/>
            <a:ext cx="8640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 smtClean="0"/>
              <a:t>lehenengo</a:t>
            </a:r>
            <a:r>
              <a:rPr lang="es-ES" dirty="0" smtClean="0"/>
              <a:t> </a:t>
            </a:r>
            <a:r>
              <a:rPr lang="es-ES" dirty="0" err="1" smtClean="0"/>
              <a:t>servlet</a:t>
            </a:r>
            <a:r>
              <a:rPr lang="es-ES" dirty="0" smtClean="0"/>
              <a:t>-a</a:t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cap="none" dirty="0"/>
              <a:t>web.xml</a:t>
            </a:r>
            <a:endParaRPr lang="es-ES" dirty="0"/>
          </a:p>
        </p:txBody>
      </p:sp>
      <p:sp>
        <p:nvSpPr>
          <p:cNvPr id="8" name="1 Marcador de contenido"/>
          <p:cNvSpPr txBox="1">
            <a:spLocks/>
          </p:cNvSpPr>
          <p:nvPr/>
        </p:nvSpPr>
        <p:spPr>
          <a:xfrm>
            <a:off x="251520" y="1887718"/>
            <a:ext cx="8640000" cy="37735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rtlCol="0">
            <a:normAutofit/>
          </a:bodyPr>
          <a:lstStyle/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&lt;?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xml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version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="1.0"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encoding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="UTF-8"?&gt;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&lt;web-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app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xmlns:xsi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hlinkClick r:id="rId2"/>
              </a:rPr>
              <a:t>http://www.w3.org/2001/XMLSchema-instance</a:t>
            </a:r>
            <a:endParaRPr kumimoji="0" lang="es-E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xmlns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hlinkClick r:id="rId3"/>
              </a:rPr>
              <a:t>http://xmlns.jcp.org/xml/ns/javaee</a:t>
            </a:r>
            <a:endParaRPr kumimoji="0" lang="es-ES" sz="1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xsi:schemaLocation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="http://xmlns.jcp.org/xml/ns/javaee 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http://xmlns.jcp.org/xml/ns/javaee/web-app_3_1.xsd" id="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WebApp_ID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 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version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="3.1"&gt;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1400" dirty="0" smtClean="0">
                <a:latin typeface="Courier New" pitchFamily="49" charset="0"/>
              </a:rPr>
              <a:t>	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	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servlet-name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s-ES" sz="1400" b="1" noProof="0" dirty="0" err="1" smtClean="0">
                <a:latin typeface="Courier New" pitchFamily="49" charset="0"/>
              </a:rPr>
              <a:t>KaixoMundua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servlet-name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servlet-class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s-ES" sz="1400" b="1" dirty="0" err="1" smtClean="0">
                <a:latin typeface="Courier New" pitchFamily="49" charset="0"/>
              </a:rPr>
              <a:t>nire</a:t>
            </a:r>
            <a:r>
              <a:rPr lang="es-ES" sz="1400" b="1" noProof="0" dirty="0" smtClean="0">
                <a:latin typeface="Courier New" pitchFamily="49" charset="0"/>
              </a:rPr>
              <a:t>p</a:t>
            </a:r>
            <a:r>
              <a:rPr lang="es-ES" sz="1400" b="1" dirty="0" err="1" smtClean="0">
                <a:latin typeface="Courier New" pitchFamily="49" charset="0"/>
              </a:rPr>
              <a:t>aketea.KaixoMundua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servlet-class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	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servlet-mapping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	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servlet-name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s-ES" sz="1400" b="1" noProof="0" dirty="0" err="1" smtClean="0">
                <a:latin typeface="Courier New" pitchFamily="49" charset="0"/>
              </a:rPr>
              <a:t>Kaixo</a:t>
            </a:r>
            <a:r>
              <a:rPr lang="es-ES" sz="1400" b="1" dirty="0" err="1" smtClean="0">
                <a:latin typeface="Courier New" pitchFamily="49" charset="0"/>
              </a:rPr>
              <a:t>Mundua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servlet-name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	&lt;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url-pattern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&gt;/</a:t>
            </a:r>
            <a:r>
              <a:rPr kumimoji="0" lang="es-E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</a:t>
            </a: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</a:t>
            </a:r>
            <a:r>
              <a:rPr kumimoji="0" lang="es-E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kaixomundua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url-pattern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	&lt;/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servlet-mapping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-34290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&lt;/web-</a:t>
            </a:r>
            <a:r>
              <a:rPr kumimoji="0" lang="es-E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app</a:t>
            </a:r>
            <a:r>
              <a:rPr kumimoji="0" lang="es-E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r>
              <a:rPr lang="es-ES" dirty="0" smtClean="0"/>
              <a:t>: </a:t>
            </a:r>
            <a:r>
              <a:rPr lang="es-ES" dirty="0" err="1" smtClean="0"/>
              <a:t>arazketa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2000" y="1556792"/>
            <a:ext cx="8640000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package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nirepaketea</a:t>
            </a:r>
            <a:r>
              <a:rPr lang="es-ES" sz="1400" dirty="0" smtClean="0">
                <a:latin typeface="Courier New" pitchFamily="49" charset="0"/>
              </a:rPr>
              <a:t>;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java.io.*;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javax.servlet</a:t>
            </a:r>
            <a:r>
              <a:rPr lang="es-ES" sz="1400" dirty="0" smtClean="0">
                <a:latin typeface="Courier New" pitchFamily="49" charset="0"/>
              </a:rPr>
              <a:t>.*;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import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javax.servlet.http</a:t>
            </a:r>
            <a:r>
              <a:rPr lang="es-ES" sz="1400" dirty="0" smtClean="0">
                <a:latin typeface="Courier New" pitchFamily="49" charset="0"/>
              </a:rPr>
              <a:t>.*;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err="1" smtClean="0">
                <a:latin typeface="Courier New" pitchFamily="49" charset="0"/>
              </a:rPr>
              <a:t>public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class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KaixoMundua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extends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HttpServlet</a:t>
            </a:r>
            <a:r>
              <a:rPr lang="es-ES" sz="1400" dirty="0" smtClean="0">
                <a:latin typeface="Courier New" pitchFamily="49" charset="0"/>
              </a:rPr>
              <a:t> {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</a:t>
            </a:r>
            <a:r>
              <a:rPr lang="es-ES" sz="1400" dirty="0" err="1" smtClean="0">
                <a:latin typeface="Courier New" pitchFamily="49" charset="0"/>
              </a:rPr>
              <a:t>public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void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doGet</a:t>
            </a:r>
            <a:r>
              <a:rPr lang="es-ES" sz="1400" dirty="0" smtClean="0">
                <a:latin typeface="Courier New" pitchFamily="49" charset="0"/>
              </a:rPr>
              <a:t>(</a:t>
            </a:r>
            <a:r>
              <a:rPr lang="es-ES" sz="1400" dirty="0" err="1" smtClean="0">
                <a:latin typeface="Courier New" pitchFamily="49" charset="0"/>
              </a:rPr>
              <a:t>HttpServletRequest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request</a:t>
            </a:r>
            <a:r>
              <a:rPr lang="es-ES" sz="1400" dirty="0" smtClean="0">
                <a:latin typeface="Courier New" pitchFamily="49" charset="0"/>
              </a:rPr>
              <a:t>, </a:t>
            </a:r>
            <a:r>
              <a:rPr lang="es-ES" sz="1400" dirty="0" err="1" smtClean="0">
                <a:latin typeface="Courier New" pitchFamily="49" charset="0"/>
              </a:rPr>
              <a:t>HttpServletResponse</a:t>
            </a:r>
            <a:r>
              <a:rPr lang="es-ES" sz="1400" dirty="0" smtClean="0">
                <a:latin typeface="Courier New" pitchFamily="49" charset="0"/>
              </a:rPr>
              <a:t> response) 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        </a:t>
            </a:r>
            <a:r>
              <a:rPr lang="es-ES" sz="1400" dirty="0" err="1" smtClean="0">
                <a:latin typeface="Courier New" pitchFamily="49" charset="0"/>
              </a:rPr>
              <a:t>throws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ServletException</a:t>
            </a:r>
            <a:r>
              <a:rPr lang="es-ES" sz="1400" dirty="0" smtClean="0">
                <a:latin typeface="Courier New" pitchFamily="49" charset="0"/>
              </a:rPr>
              <a:t>, </a:t>
            </a:r>
            <a:r>
              <a:rPr lang="es-ES" sz="1400" dirty="0" err="1" smtClean="0">
                <a:latin typeface="Courier New" pitchFamily="49" charset="0"/>
              </a:rPr>
              <a:t>IOException</a:t>
            </a:r>
            <a:r>
              <a:rPr lang="es-ES" sz="1400" dirty="0" smtClean="0">
                <a:latin typeface="Courier New" pitchFamily="49" charset="0"/>
              </a:rPr>
              <a:t> {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   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s-ES" sz="1400" dirty="0" smtClean="0">
                <a:latin typeface="Courier New" pitchFamily="49" charset="0"/>
              </a:rPr>
              <a:t>("---&gt; </a:t>
            </a:r>
            <a:r>
              <a:rPr lang="es-ES" sz="1400" dirty="0" err="1" smtClean="0">
                <a:latin typeface="Courier New" pitchFamily="49" charset="0"/>
              </a:rPr>
              <a:t>Entering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KaixoMundua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servlet</a:t>
            </a:r>
            <a:r>
              <a:rPr lang="es-ES" sz="1400" dirty="0" smtClean="0">
                <a:latin typeface="Courier New" pitchFamily="49" charset="0"/>
              </a:rPr>
              <a:t>"); // log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    </a:t>
            </a:r>
            <a:r>
              <a:rPr lang="es-ES" sz="1400" dirty="0" err="1" smtClean="0">
                <a:latin typeface="Courier New" pitchFamily="49" charset="0"/>
              </a:rPr>
              <a:t>PrintWriter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http_out</a:t>
            </a:r>
            <a:r>
              <a:rPr lang="es-ES" sz="1400" dirty="0" smtClean="0">
                <a:latin typeface="Courier New" pitchFamily="49" charset="0"/>
              </a:rPr>
              <a:t> = </a:t>
            </a:r>
            <a:r>
              <a:rPr lang="es-ES" sz="1400" dirty="0" err="1" smtClean="0">
                <a:latin typeface="Courier New" pitchFamily="49" charset="0"/>
              </a:rPr>
              <a:t>response.getWriter</a:t>
            </a:r>
            <a:r>
              <a:rPr lang="es-ES" sz="1400" dirty="0" smtClean="0">
                <a:latin typeface="Courier New" pitchFamily="49" charset="0"/>
              </a:rPr>
              <a:t>();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>
                <a:latin typeface="Courier New" pitchFamily="49" charset="0"/>
              </a:rPr>
              <a:t> </a:t>
            </a:r>
            <a:r>
              <a:rPr lang="es-ES" sz="1400" dirty="0" smtClean="0">
                <a:latin typeface="Courier New" pitchFamily="49" charset="0"/>
              </a:rPr>
              <a:t>       </a:t>
            </a:r>
            <a:r>
              <a:rPr lang="es-ES" sz="1400" dirty="0" err="1" smtClean="0">
                <a:latin typeface="Courier New" pitchFamily="49" charset="0"/>
              </a:rPr>
              <a:t>http_out.println</a:t>
            </a:r>
            <a:r>
              <a:rPr lang="es-ES" sz="1400" dirty="0" smtClean="0">
                <a:latin typeface="Courier New" pitchFamily="49" charset="0"/>
              </a:rPr>
              <a:t>("</a:t>
            </a:r>
            <a:r>
              <a:rPr lang="es-ES" sz="1400" dirty="0" err="1" smtClean="0">
                <a:latin typeface="Courier New" pitchFamily="49" charset="0"/>
              </a:rPr>
              <a:t>Kaixo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Mundua</a:t>
            </a:r>
            <a:r>
              <a:rPr lang="es-ES" sz="1400" dirty="0" smtClean="0">
                <a:latin typeface="Courier New" pitchFamily="49" charset="0"/>
              </a:rPr>
              <a:t>!");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nsolas" pitchFamily="49" charset="0"/>
              </a:rPr>
              <a:t>        </a:t>
            </a:r>
            <a:endParaRPr lang="es-ES" sz="1400" dirty="0"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smtClean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FF0000"/>
                </a:solidFill>
                <a:latin typeface="Courier New" pitchFamily="49" charset="0"/>
              </a:rPr>
              <a:t>System.out.println</a:t>
            </a:r>
            <a:r>
              <a:rPr lang="es-ES" sz="1400" dirty="0" smtClean="0">
                <a:latin typeface="Courier New" pitchFamily="49" charset="0"/>
              </a:rPr>
              <a:t>("&lt;--- </a:t>
            </a:r>
            <a:r>
              <a:rPr lang="es-ES" sz="1400" dirty="0" err="1" smtClean="0">
                <a:latin typeface="Courier New" pitchFamily="49" charset="0"/>
              </a:rPr>
              <a:t>Exiting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KaixoMundua</a:t>
            </a:r>
            <a:r>
              <a:rPr lang="es-ES" sz="1400" dirty="0" smtClean="0">
                <a:latin typeface="Courier New" pitchFamily="49" charset="0"/>
              </a:rPr>
              <a:t> </a:t>
            </a:r>
            <a:r>
              <a:rPr lang="es-ES" sz="1400" dirty="0" err="1" smtClean="0">
                <a:latin typeface="Courier New" pitchFamily="49" charset="0"/>
              </a:rPr>
              <a:t>servlet</a:t>
            </a:r>
            <a:r>
              <a:rPr lang="es-ES" sz="1400" dirty="0" smtClean="0">
                <a:latin typeface="Courier New" pitchFamily="49" charset="0"/>
              </a:rPr>
              <a:t>"); // log</a:t>
            </a: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	}</a:t>
            </a:r>
            <a:endParaRPr lang="es-ES" sz="1400" dirty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dirty="0" smtClean="0">
              <a:latin typeface="Courier New" pitchFamily="49" charset="0"/>
            </a:endParaRPr>
          </a:p>
          <a:p>
            <a:pPr defTabSz="360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latin typeface="Courier New" pitchFamily="49" charset="0"/>
              </a:rPr>
              <a:t>}</a:t>
            </a:r>
            <a:endParaRPr lang="en-GB" sz="14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352928" cy="5024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r>
              <a:rPr lang="es-ES" dirty="0" smtClean="0"/>
              <a:t>: </a:t>
            </a:r>
            <a:r>
              <a:rPr lang="es-ES" dirty="0" err="1" smtClean="0"/>
              <a:t>arazketa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466000" y="5666400"/>
            <a:ext cx="1800200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69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 smtClean="0"/>
          </a:p>
          <a:p>
            <a:r>
              <a:rPr lang="es-ES" sz="2400" dirty="0" err="1" smtClean="0"/>
              <a:t>String</a:t>
            </a:r>
            <a:r>
              <a:rPr lang="es-ES" sz="2400" dirty="0" smtClean="0"/>
              <a:t> </a:t>
            </a:r>
            <a:r>
              <a:rPr lang="es-ES" sz="2400" b="1" dirty="0" err="1"/>
              <a:t>getMethod</a:t>
            </a:r>
            <a:r>
              <a:rPr lang="es-ES" sz="2400" dirty="0" smtClean="0"/>
              <a:t>()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String</a:t>
            </a:r>
            <a:r>
              <a:rPr lang="es-ES" sz="2400" dirty="0" smtClean="0"/>
              <a:t> </a:t>
            </a:r>
            <a:r>
              <a:rPr lang="es-ES" sz="2400" b="1" dirty="0" err="1" smtClean="0"/>
              <a:t>getHeader</a:t>
            </a:r>
            <a:r>
              <a:rPr lang="es-ES" sz="2400" dirty="0" smtClean="0"/>
              <a:t>(</a:t>
            </a:r>
            <a:r>
              <a:rPr lang="es-ES" sz="2400" dirty="0" err="1" smtClean="0"/>
              <a:t>String</a:t>
            </a:r>
            <a:r>
              <a:rPr lang="es-ES" sz="2400" dirty="0" smtClean="0"/>
              <a:t> </a:t>
            </a:r>
            <a:r>
              <a:rPr lang="es-ES" sz="2400" dirty="0" err="1" smtClean="0"/>
              <a:t>name</a:t>
            </a:r>
            <a:r>
              <a:rPr lang="es-ES" sz="2400" dirty="0" smtClean="0"/>
              <a:t>)</a:t>
            </a:r>
          </a:p>
          <a:p>
            <a:endParaRPr lang="es-ES" sz="2400" dirty="0" smtClean="0"/>
          </a:p>
          <a:p>
            <a:r>
              <a:rPr lang="es-ES" sz="2400" dirty="0" err="1" smtClean="0"/>
              <a:t>java.util.Enumeration</a:t>
            </a:r>
            <a:r>
              <a:rPr lang="es-ES" sz="2400" dirty="0" smtClean="0"/>
              <a:t>&lt;</a:t>
            </a:r>
            <a:r>
              <a:rPr lang="es-ES" sz="2400" dirty="0" err="1" smtClean="0"/>
              <a:t>String</a:t>
            </a:r>
            <a:r>
              <a:rPr lang="es-ES" sz="2400" dirty="0" smtClean="0"/>
              <a:t>&gt; </a:t>
            </a:r>
            <a:r>
              <a:rPr lang="es-ES" sz="2400" b="1" dirty="0" err="1" smtClean="0"/>
              <a:t>getHeaderNames</a:t>
            </a:r>
            <a:r>
              <a:rPr lang="es-ES" sz="2400" dirty="0" smtClean="0"/>
              <a:t>()</a:t>
            </a:r>
          </a:p>
          <a:p>
            <a:endParaRPr lang="es-ES" sz="2400" dirty="0" smtClean="0"/>
          </a:p>
          <a:p>
            <a:r>
              <a:rPr lang="en-US" sz="2400" dirty="0" err="1" smtClean="0"/>
              <a:t>java.util.Enumeration</a:t>
            </a:r>
            <a:r>
              <a:rPr lang="en-US" sz="2400" dirty="0" smtClean="0"/>
              <a:t>&lt;String&gt; </a:t>
            </a:r>
            <a:r>
              <a:rPr lang="en-US" sz="2400" b="1" dirty="0" err="1" smtClean="0"/>
              <a:t>getHeaders</a:t>
            </a:r>
            <a:r>
              <a:rPr lang="en-US" sz="2400" dirty="0" smtClean="0"/>
              <a:t>(String name)</a:t>
            </a:r>
          </a:p>
          <a:p>
            <a:endParaRPr lang="en-US" sz="2400" dirty="0"/>
          </a:p>
          <a:p>
            <a:r>
              <a:rPr lang="en-US" sz="2400" dirty="0" smtClean="0"/>
              <a:t>…</a:t>
            </a:r>
            <a:endParaRPr lang="es-ES" sz="24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r>
              <a:rPr lang="es-ES" dirty="0" smtClean="0"/>
              <a:t>: </a:t>
            </a:r>
            <a:r>
              <a:rPr lang="es-ES" dirty="0" err="1" smtClean="0"/>
              <a:t>HttpServlet</a:t>
            </a:r>
            <a:r>
              <a:rPr lang="es-ES" dirty="0" err="1" smtClean="0">
                <a:solidFill>
                  <a:srgbClr val="FF0000"/>
                </a:solidFill>
              </a:rPr>
              <a:t>Request</a:t>
            </a:r>
            <a:r>
              <a:rPr lang="es-ES" dirty="0" smtClean="0"/>
              <a:t>: </a:t>
            </a:r>
            <a:r>
              <a:rPr lang="es-ES" dirty="0" err="1" smtClean="0"/>
              <a:t>Metodoak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0863" y="6565900"/>
            <a:ext cx="720725" cy="25241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971600" y="1412776"/>
            <a:ext cx="7200800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package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nirepaketea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java.io.*;</a:t>
            </a:r>
          </a:p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java.util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javax.servlet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javax.servlet.http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.*;</a:t>
            </a:r>
          </a:p>
          <a:p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KaixoMunduaGoiburuak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extends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HttpServlet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doGet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request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HttpServletResponse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response)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throws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ServletException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{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("---&gt;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Entering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KaixoMunduaGoiburuak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servlet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");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   	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response.setContentType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("text/plain; charset=utf-8");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PrintWriter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http_out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response.getWriter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();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http_out.println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("HTTP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eskaeraren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goiburuak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:");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"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HTTP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eskaeraren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goiburuak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:");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	 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Enumeration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headerNames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request.getHeaderNames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headerNames.hasMoreElements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headerNames.nextElement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headerNameValue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+ ": " +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request.getHeader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http_out.println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("     " +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headerNameValue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("          " +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headerNameValue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);            </a:t>
            </a:r>
            <a:endParaRPr lang="es-E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s-ES" sz="11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("&lt;---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Exiting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KaixoMunduaGoiburuak</a:t>
            </a:r>
            <a:r>
              <a:rPr lang="es-E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100" dirty="0" err="1">
                <a:latin typeface="Consolas" pitchFamily="49" charset="0"/>
                <a:cs typeface="Consolas" pitchFamily="49" charset="0"/>
              </a:rPr>
              <a:t>servlet</a:t>
            </a:r>
            <a:r>
              <a:rPr lang="es-ES" sz="1100" dirty="0" smtClean="0">
                <a:latin typeface="Consolas" pitchFamily="49" charset="0"/>
                <a:cs typeface="Consolas" pitchFamily="49" charset="0"/>
              </a:rPr>
              <a:t>");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s-ES" sz="1100" dirty="0">
              <a:latin typeface="Consolas" pitchFamily="49" charset="0"/>
              <a:cs typeface="Consolas" pitchFamily="49" charset="0"/>
            </a:endParaRPr>
          </a:p>
          <a:p>
            <a:r>
              <a:rPr lang="es-ES" sz="1100" dirty="0">
                <a:latin typeface="Consolas" pitchFamily="49" charset="0"/>
                <a:cs typeface="Consolas" pitchFamily="49" charset="0"/>
              </a:rPr>
              <a:t>}</a:t>
            </a:r>
            <a:endParaRPr lang="es-E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 smtClean="0"/>
              <a:t>bigarren</a:t>
            </a:r>
            <a:r>
              <a:rPr lang="es-ES" dirty="0" smtClean="0"/>
              <a:t> </a:t>
            </a:r>
            <a:r>
              <a:rPr lang="es-ES" dirty="0" err="1"/>
              <a:t>servlet</a:t>
            </a:r>
            <a:r>
              <a:rPr lang="es-ES" dirty="0"/>
              <a:t>-a</a:t>
            </a:r>
            <a:br>
              <a:rPr lang="es-ES" dirty="0"/>
            </a:br>
            <a:r>
              <a:rPr lang="es-ES" dirty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HTTP </a:t>
            </a:r>
            <a:r>
              <a:rPr lang="es-ES" dirty="0" err="1">
                <a:sym typeface="Wingdings" panose="05000000000000000000" pitchFamily="2" charset="2"/>
              </a:rPr>
              <a:t>eskaeraren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goiburuak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irakurri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 smtClean="0"/>
              <a:t>bigarren</a:t>
            </a:r>
            <a:r>
              <a:rPr lang="es-ES" dirty="0" smtClean="0"/>
              <a:t> </a:t>
            </a:r>
            <a:r>
              <a:rPr lang="es-ES" dirty="0" err="1"/>
              <a:t>servlet</a:t>
            </a:r>
            <a:r>
              <a:rPr lang="es-ES" dirty="0"/>
              <a:t>-a</a:t>
            </a:r>
            <a:br>
              <a:rPr lang="es-ES" dirty="0"/>
            </a:br>
            <a:r>
              <a:rPr lang="es-ES" dirty="0"/>
              <a:t>		</a:t>
            </a:r>
            <a:r>
              <a:rPr lang="es-ES" dirty="0" smtClean="0">
                <a:sym typeface="Wingdings" panose="05000000000000000000" pitchFamily="2" charset="2"/>
              </a:rPr>
              <a:t> HTTP </a:t>
            </a:r>
            <a:r>
              <a:rPr lang="es-ES" dirty="0" err="1">
                <a:sym typeface="Wingdings" panose="05000000000000000000" pitchFamily="2" charset="2"/>
              </a:rPr>
              <a:t>eskaeraren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goiburuak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irakurri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424936" cy="5072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65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 smtClean="0"/>
              <a:t>HttpServlet</a:t>
            </a:r>
            <a:r>
              <a:rPr lang="es-ES" dirty="0" err="1" smtClean="0">
                <a:solidFill>
                  <a:srgbClr val="FF0000"/>
                </a:solidFill>
              </a:rPr>
              <a:t>Response</a:t>
            </a:r>
            <a:r>
              <a:rPr lang="es-ES" dirty="0" smtClean="0"/>
              <a:t>: </a:t>
            </a:r>
            <a:r>
              <a:rPr lang="es-ES" dirty="0" err="1"/>
              <a:t>Metodoak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59"/>
            <a:ext cx="8640000" cy="5251499"/>
          </a:xfrm>
        </p:spPr>
        <p:txBody>
          <a:bodyPr>
            <a:noAutofit/>
          </a:bodyPr>
          <a:lstStyle/>
          <a:p>
            <a:r>
              <a:rPr lang="es-ES" sz="2200" dirty="0" err="1" smtClean="0"/>
              <a:t>void</a:t>
            </a:r>
            <a:r>
              <a:rPr lang="es-ES" sz="2200" dirty="0" smtClean="0"/>
              <a:t> </a:t>
            </a:r>
            <a:r>
              <a:rPr lang="es-ES" sz="2200" b="1" dirty="0" err="1" smtClean="0"/>
              <a:t>setContentType</a:t>
            </a:r>
            <a:r>
              <a:rPr lang="es-ES" sz="2200" dirty="0" smtClean="0"/>
              <a:t>(</a:t>
            </a:r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dirty="0" err="1" smtClean="0"/>
              <a:t>type</a:t>
            </a:r>
            <a:r>
              <a:rPr lang="es-ES" sz="2200" dirty="0" smtClean="0"/>
              <a:t>)</a:t>
            </a:r>
          </a:p>
          <a:p>
            <a:endParaRPr lang="es-ES" sz="2200" dirty="0" smtClean="0"/>
          </a:p>
          <a:p>
            <a:r>
              <a:rPr lang="es-ES" sz="2200" dirty="0" err="1" smtClean="0"/>
              <a:t>void</a:t>
            </a:r>
            <a:r>
              <a:rPr lang="es-ES" sz="2200" dirty="0" smtClean="0"/>
              <a:t> </a:t>
            </a:r>
            <a:r>
              <a:rPr lang="es-ES" sz="2200" b="1" dirty="0" err="1" smtClean="0"/>
              <a:t>addCookie</a:t>
            </a:r>
            <a:r>
              <a:rPr lang="es-ES" sz="2200" dirty="0" smtClean="0"/>
              <a:t>(Cookie cookie)</a:t>
            </a:r>
          </a:p>
          <a:p>
            <a:endParaRPr lang="es-ES" sz="2200" dirty="0" smtClean="0"/>
          </a:p>
          <a:p>
            <a:r>
              <a:rPr lang="es-ES" sz="2200" dirty="0" err="1" smtClean="0"/>
              <a:t>void</a:t>
            </a:r>
            <a:r>
              <a:rPr lang="es-ES" sz="2200" dirty="0" smtClean="0"/>
              <a:t> </a:t>
            </a:r>
            <a:r>
              <a:rPr lang="es-ES" sz="2200" b="1" dirty="0" err="1" smtClean="0"/>
              <a:t>addHeader</a:t>
            </a:r>
            <a:r>
              <a:rPr lang="es-ES" sz="2200" dirty="0" smtClean="0"/>
              <a:t>(</a:t>
            </a:r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r>
              <a:rPr lang="es-ES" sz="2200" dirty="0" smtClean="0"/>
              <a:t>, </a:t>
            </a:r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dirty="0" err="1" smtClean="0"/>
              <a:t>value</a:t>
            </a:r>
            <a:r>
              <a:rPr lang="es-ES" sz="2200" dirty="0" smtClean="0"/>
              <a:t>)</a:t>
            </a:r>
          </a:p>
          <a:p>
            <a:endParaRPr lang="es-ES" sz="2200" dirty="0" smtClean="0"/>
          </a:p>
          <a:p>
            <a:r>
              <a:rPr lang="es-ES" sz="2200" dirty="0" err="1" smtClean="0"/>
              <a:t>boolean</a:t>
            </a:r>
            <a:r>
              <a:rPr lang="es-ES" sz="2200" dirty="0" smtClean="0"/>
              <a:t> </a:t>
            </a:r>
            <a:r>
              <a:rPr lang="es-ES" sz="2200" b="1" dirty="0" err="1" smtClean="0"/>
              <a:t>containsHeader</a:t>
            </a:r>
            <a:r>
              <a:rPr lang="es-ES" sz="2200" dirty="0" smtClean="0"/>
              <a:t>(</a:t>
            </a:r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dirty="0" err="1" smtClean="0"/>
              <a:t>name</a:t>
            </a:r>
            <a:r>
              <a:rPr lang="es-ES" sz="2200" dirty="0" smtClean="0"/>
              <a:t>)</a:t>
            </a:r>
          </a:p>
          <a:p>
            <a:endParaRPr lang="es-ES" sz="2200" dirty="0" smtClean="0"/>
          </a:p>
          <a:p>
            <a:r>
              <a:rPr lang="es-ES" sz="2200" dirty="0" err="1"/>
              <a:t>java.io.PrintWriter</a:t>
            </a:r>
            <a:r>
              <a:rPr lang="es-ES" sz="2200" dirty="0"/>
              <a:t> </a:t>
            </a:r>
            <a:r>
              <a:rPr lang="es-ES" sz="2200" b="1" dirty="0" err="1"/>
              <a:t>getWriter</a:t>
            </a:r>
            <a:r>
              <a:rPr lang="es-ES" sz="2200" dirty="0"/>
              <a:t>() 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b="1" dirty="0" err="1" smtClean="0"/>
              <a:t>encodeRedirectURL</a:t>
            </a:r>
            <a:r>
              <a:rPr lang="es-ES" sz="2200" dirty="0" smtClean="0"/>
              <a:t>(</a:t>
            </a:r>
            <a:r>
              <a:rPr lang="es-ES" sz="2200" dirty="0" err="1" smtClean="0"/>
              <a:t>String</a:t>
            </a:r>
            <a:r>
              <a:rPr lang="es-ES" sz="2200" dirty="0" smtClean="0"/>
              <a:t> </a:t>
            </a:r>
            <a:r>
              <a:rPr lang="es-ES" sz="2200" dirty="0" err="1" smtClean="0"/>
              <a:t>url</a:t>
            </a:r>
            <a:r>
              <a:rPr lang="es-ES" sz="2200" dirty="0" smtClean="0"/>
              <a:t>)</a:t>
            </a:r>
          </a:p>
          <a:p>
            <a:endParaRPr lang="en-US" sz="2200" dirty="0"/>
          </a:p>
          <a:p>
            <a:r>
              <a:rPr lang="en-US" sz="2200" dirty="0" smtClean="0"/>
              <a:t>…</a:t>
            </a:r>
            <a:endParaRPr lang="es-ES" sz="22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388424" y="6520259"/>
            <a:ext cx="72008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/>
              <a:t>servlet</a:t>
            </a:r>
            <a:r>
              <a:rPr lang="es-ES" dirty="0"/>
              <a:t>-a</a:t>
            </a:r>
            <a:br>
              <a:rPr lang="es-ES" dirty="0"/>
            </a:br>
            <a:r>
              <a:rPr lang="es-ES" dirty="0" smtClean="0"/>
              <a:t>	</a:t>
            </a:r>
            <a:r>
              <a:rPr lang="es-ES" dirty="0" smtClean="0">
                <a:sym typeface="Wingdings" panose="05000000000000000000" pitchFamily="2" charset="2"/>
              </a:rPr>
              <a:t> cachea: </a:t>
            </a:r>
            <a:r>
              <a:rPr lang="es-ES" dirty="0" err="1" smtClean="0">
                <a:sym typeface="Wingdings" panose="05000000000000000000" pitchFamily="2" charset="2"/>
              </a:rPr>
              <a:t>freskotasuna</a:t>
            </a:r>
            <a:r>
              <a:rPr lang="es-ES" dirty="0" smtClean="0">
                <a:sym typeface="Wingdings" panose="05000000000000000000" pitchFamily="2" charset="2"/>
              </a:rPr>
              <a:t> eta </a:t>
            </a:r>
            <a:r>
              <a:rPr lang="es-ES" dirty="0" err="1" smtClean="0">
                <a:sym typeface="Wingdings" panose="05000000000000000000" pitchFamily="2" charset="2"/>
              </a:rPr>
              <a:t>balidazioa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252008" y="1377312"/>
            <a:ext cx="8640000" cy="4860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Kodea</a:t>
            </a:r>
            <a:r>
              <a:rPr lang="en-US" dirty="0" smtClean="0"/>
              <a:t> blog-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hartu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erantzunean</a:t>
            </a:r>
            <a:r>
              <a:rPr lang="en-US" dirty="0" smtClean="0"/>
              <a:t> </a:t>
            </a:r>
            <a:r>
              <a:rPr lang="en-US" dirty="0" err="1" smtClean="0"/>
              <a:t>ondorengo</a:t>
            </a:r>
            <a:r>
              <a:rPr lang="en-US" dirty="0" smtClean="0"/>
              <a:t> </a:t>
            </a:r>
            <a:r>
              <a:rPr lang="en-US" dirty="0" err="1" smtClean="0"/>
              <a:t>goiburuak</a:t>
            </a:r>
            <a:r>
              <a:rPr lang="en-US" dirty="0" smtClean="0"/>
              <a:t> </a:t>
            </a:r>
            <a:r>
              <a:rPr lang="en-US" dirty="0" err="1" smtClean="0"/>
              <a:t>sartuko</a:t>
            </a:r>
            <a:r>
              <a:rPr lang="en-US" dirty="0"/>
              <a:t> </a:t>
            </a:r>
            <a:r>
              <a:rPr lang="en-US" dirty="0" err="1" smtClean="0"/>
              <a:t>doguz</a:t>
            </a:r>
            <a:r>
              <a:rPr lang="en-US" dirty="0" smtClean="0"/>
              <a:t>:</a:t>
            </a:r>
          </a:p>
          <a:p>
            <a:pPr lvl="1"/>
            <a:r>
              <a:rPr lang="es-ES" sz="2000" dirty="0" err="1"/>
              <a:t>response.addHeader</a:t>
            </a:r>
            <a:r>
              <a:rPr lang="es-ES" sz="2000" dirty="0"/>
              <a:t>("Cache-Control", "</a:t>
            </a:r>
            <a:r>
              <a:rPr lang="es-ES" sz="2000" dirty="0" err="1"/>
              <a:t>max-age</a:t>
            </a:r>
            <a:r>
              <a:rPr lang="es-ES" sz="2000" dirty="0"/>
              <a:t>=60</a:t>
            </a:r>
            <a:r>
              <a:rPr lang="es-ES" sz="2000" dirty="0" smtClean="0"/>
              <a:t>");</a:t>
            </a:r>
          </a:p>
          <a:p>
            <a:pPr lvl="1"/>
            <a:r>
              <a:rPr lang="en-US" sz="2000" dirty="0" err="1" smtClean="0"/>
              <a:t>response.addHeader</a:t>
            </a:r>
            <a:r>
              <a:rPr lang="en-US" sz="2000" dirty="0"/>
              <a:t>("Last-Modified", "Tue, 23 Feb 2016 13:47:02 GMT</a:t>
            </a:r>
            <a:r>
              <a:rPr lang="en-US" sz="2000" dirty="0" smtClean="0"/>
              <a:t>");</a:t>
            </a:r>
          </a:p>
          <a:p>
            <a:pPr lvl="1"/>
            <a:r>
              <a:rPr lang="es-ES" sz="2000" dirty="0" err="1" smtClean="0"/>
              <a:t>response.addHeader</a:t>
            </a:r>
            <a:r>
              <a:rPr lang="es-ES" sz="2000" dirty="0"/>
              <a:t>("</a:t>
            </a:r>
            <a:r>
              <a:rPr lang="es-ES" sz="2000" dirty="0" err="1"/>
              <a:t>ETag</a:t>
            </a:r>
            <a:r>
              <a:rPr lang="es-ES" sz="2000" dirty="0"/>
              <a:t>", "\"666XXX</a:t>
            </a:r>
            <a:r>
              <a:rPr lang="es-ES" sz="2000" dirty="0" smtClean="0"/>
              <a:t>\"");</a:t>
            </a:r>
          </a:p>
          <a:p>
            <a:endParaRPr lang="en-US" dirty="0" smtClean="0"/>
          </a:p>
          <a:p>
            <a:r>
              <a:rPr lang="en-US" dirty="0" err="1" smtClean="0"/>
              <a:t>Egiaztatu</a:t>
            </a:r>
            <a:r>
              <a:rPr lang="en-US" dirty="0" smtClean="0"/>
              <a:t> </a:t>
            </a:r>
            <a:r>
              <a:rPr lang="en-US" dirty="0" err="1" smtClean="0"/>
              <a:t>cachea-ri</a:t>
            </a:r>
            <a:r>
              <a:rPr lang="en-US" dirty="0" smtClean="0"/>
              <a:t> </a:t>
            </a:r>
            <a:r>
              <a:rPr lang="en-US" dirty="0" err="1" smtClean="0"/>
              <a:t>buruz</a:t>
            </a:r>
            <a:r>
              <a:rPr lang="en-US" dirty="0" smtClean="0"/>
              <a:t> </a:t>
            </a:r>
            <a:r>
              <a:rPr lang="en-US" dirty="0" err="1" smtClean="0"/>
              <a:t>ikasi</a:t>
            </a:r>
            <a:r>
              <a:rPr lang="en-US" dirty="0" smtClean="0"/>
              <a:t> </a:t>
            </a:r>
            <a:r>
              <a:rPr lang="en-US" dirty="0" err="1" smtClean="0"/>
              <a:t>genuena</a:t>
            </a:r>
            <a:r>
              <a:rPr lang="en-US" dirty="0" smtClean="0"/>
              <a:t> </a:t>
            </a:r>
            <a:r>
              <a:rPr lang="en-US" dirty="0" err="1" smtClean="0"/>
              <a:t>betetzen</a:t>
            </a:r>
            <a:r>
              <a:rPr lang="en-US" smtClean="0"/>
              <a:t> dela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websistemak.blogspot.com.es/2016/02/4-astea-20160216-http.html</a:t>
            </a:r>
            <a:endParaRPr lang="en-US" dirty="0" smtClean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552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1548144" y="3861048"/>
            <a:ext cx="6192208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 smtClean="0"/>
              <a:t>laugarren</a:t>
            </a:r>
            <a:r>
              <a:rPr lang="es-ES" dirty="0" smtClean="0"/>
              <a:t> </a:t>
            </a:r>
            <a:r>
              <a:rPr lang="es-ES" dirty="0" err="1"/>
              <a:t>servlet</a:t>
            </a:r>
            <a:r>
              <a:rPr lang="es-ES" dirty="0"/>
              <a:t>-a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smtClean="0">
                <a:sym typeface="Wingdings" panose="05000000000000000000" pitchFamily="2" charset="2"/>
              </a:rPr>
              <a:t>HTML </a:t>
            </a:r>
            <a:r>
              <a:rPr lang="es-ES" dirty="0" err="1" smtClean="0">
                <a:sym typeface="Wingdings" panose="05000000000000000000" pitchFamily="2" charset="2"/>
              </a:rPr>
              <a:t>orria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sortu</a:t>
            </a:r>
            <a:endParaRPr lang="en-GB" dirty="0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548144" y="1268760"/>
            <a:ext cx="6192208" cy="5194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err="1">
                <a:latin typeface="Consolas" pitchFamily="49" charset="0"/>
              </a:rPr>
              <a:t>package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nirepaketea</a:t>
            </a:r>
            <a:r>
              <a:rPr lang="es-ES" sz="1050" dirty="0">
                <a:latin typeface="Consolas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err="1">
                <a:latin typeface="Consolas" pitchFamily="49" charset="0"/>
              </a:rPr>
              <a:t>import</a:t>
            </a:r>
            <a:r>
              <a:rPr lang="es-ES" sz="1050" dirty="0">
                <a:latin typeface="Consolas" pitchFamily="49" charset="0"/>
              </a:rPr>
              <a:t> java.io.*;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err="1">
                <a:latin typeface="Consolas" pitchFamily="49" charset="0"/>
              </a:rPr>
              <a:t>import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javax.servlet</a:t>
            </a:r>
            <a:r>
              <a:rPr lang="es-ES" sz="1050" dirty="0">
                <a:latin typeface="Consolas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err="1">
                <a:latin typeface="Consolas" pitchFamily="49" charset="0"/>
              </a:rPr>
              <a:t>import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javax.servlet.http</a:t>
            </a:r>
            <a:r>
              <a:rPr lang="es-ES" sz="1050" dirty="0">
                <a:latin typeface="Consolas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err="1">
                <a:latin typeface="Consolas" pitchFamily="49" charset="0"/>
              </a:rPr>
              <a:t>public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class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KaixoMunduaHTMLhardcoded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extends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HttpServlet</a:t>
            </a:r>
            <a:r>
              <a:rPr lang="es-ES" sz="1050" dirty="0">
                <a:latin typeface="Consolas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err="1">
                <a:latin typeface="Consolas" pitchFamily="49" charset="0"/>
              </a:rPr>
              <a:t>public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void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doGet</a:t>
            </a:r>
            <a:r>
              <a:rPr lang="es-ES" sz="1050" dirty="0">
                <a:latin typeface="Consolas" pitchFamily="49" charset="0"/>
              </a:rPr>
              <a:t>(</a:t>
            </a:r>
            <a:r>
              <a:rPr lang="es-ES" sz="1050" dirty="0" err="1">
                <a:latin typeface="Consolas" pitchFamily="49" charset="0"/>
              </a:rPr>
              <a:t>HttpServletRequest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request</a:t>
            </a:r>
            <a:r>
              <a:rPr lang="es-ES" sz="1050" dirty="0">
                <a:latin typeface="Consolas" pitchFamily="49" charset="0"/>
              </a:rPr>
              <a:t>, </a:t>
            </a:r>
            <a:r>
              <a:rPr lang="es-ES" sz="1050" dirty="0" err="1">
                <a:latin typeface="Consolas" pitchFamily="49" charset="0"/>
              </a:rPr>
              <a:t>HttpServletResponse</a:t>
            </a:r>
            <a:r>
              <a:rPr lang="es-ES" sz="1050" dirty="0">
                <a:latin typeface="Consolas" pitchFamily="49" charset="0"/>
              </a:rPr>
              <a:t> response)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    </a:t>
            </a:r>
            <a:r>
              <a:rPr lang="es-ES" sz="1050" dirty="0" err="1">
                <a:latin typeface="Consolas" pitchFamily="49" charset="0"/>
              </a:rPr>
              <a:t>throws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ServletException</a:t>
            </a:r>
            <a:r>
              <a:rPr lang="es-ES" sz="1050" dirty="0">
                <a:latin typeface="Consolas" pitchFamily="49" charset="0"/>
              </a:rPr>
              <a:t>, </a:t>
            </a:r>
            <a:r>
              <a:rPr lang="es-ES" sz="1050" dirty="0" err="1">
                <a:latin typeface="Consolas" pitchFamily="49" charset="0"/>
              </a:rPr>
              <a:t>IOException</a:t>
            </a:r>
            <a:r>
              <a:rPr lang="es-ES" sz="1050" dirty="0">
                <a:latin typeface="Consolas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System.out.println</a:t>
            </a:r>
            <a:r>
              <a:rPr lang="es-ES" sz="1050" dirty="0">
                <a:latin typeface="Consolas" pitchFamily="49" charset="0"/>
              </a:rPr>
              <a:t>("---&gt; </a:t>
            </a:r>
            <a:r>
              <a:rPr lang="es-ES" sz="1050" dirty="0" err="1">
                <a:latin typeface="Consolas" pitchFamily="49" charset="0"/>
              </a:rPr>
              <a:t>Entering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KaixoMunduaHTMLhardcoded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servlet</a:t>
            </a:r>
            <a:r>
              <a:rPr lang="es-ES" sz="105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response.setContentType</a:t>
            </a:r>
            <a:r>
              <a:rPr lang="es-ES" sz="1050" dirty="0">
                <a:latin typeface="Consolas" pitchFamily="49" charset="0"/>
              </a:rPr>
              <a:t>("</a:t>
            </a:r>
            <a:r>
              <a:rPr lang="es-ES" sz="1050" dirty="0" err="1">
                <a:latin typeface="Consolas" pitchFamily="49" charset="0"/>
              </a:rPr>
              <a:t>text</a:t>
            </a:r>
            <a:r>
              <a:rPr lang="es-ES" sz="1050" dirty="0">
                <a:latin typeface="Consolas" pitchFamily="49" charset="0"/>
              </a:rPr>
              <a:t>/</a:t>
            </a:r>
            <a:r>
              <a:rPr lang="es-ES" sz="1050" dirty="0" err="1">
                <a:latin typeface="Consolas" pitchFamily="49" charset="0"/>
              </a:rPr>
              <a:t>html</a:t>
            </a:r>
            <a:r>
              <a:rPr lang="es-ES" sz="105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PrintWriter</a:t>
            </a:r>
            <a:r>
              <a:rPr lang="es-ES" sz="1050" dirty="0" smtClean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http_out</a:t>
            </a:r>
            <a:r>
              <a:rPr lang="es-ES" sz="1050" dirty="0">
                <a:latin typeface="Consolas" pitchFamily="49" charset="0"/>
              </a:rPr>
              <a:t> = </a:t>
            </a:r>
            <a:r>
              <a:rPr lang="es-ES" sz="1050" dirty="0" err="1">
                <a:latin typeface="Consolas" pitchFamily="49" charset="0"/>
              </a:rPr>
              <a:t>response.getWriter</a:t>
            </a:r>
            <a:r>
              <a:rPr lang="es-ES" sz="1050" dirty="0">
                <a:latin typeface="Consolas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("&lt;HTML&gt;");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("&lt;HEAD&gt;&lt;TITLE&gt;HTML </a:t>
            </a:r>
            <a:r>
              <a:rPr lang="es-ES" sz="1050" dirty="0" err="1">
                <a:latin typeface="Consolas" pitchFamily="49" charset="0"/>
              </a:rPr>
              <a:t>servlet</a:t>
            </a:r>
            <a:r>
              <a:rPr lang="es-ES" sz="1050" dirty="0">
                <a:latin typeface="Consolas" pitchFamily="49" charset="0"/>
              </a:rPr>
              <a:t>&lt;/TITLE&gt;&lt;/HEAD&gt;");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("&lt;BODY&gt;");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("&lt;H2&gt;HTML </a:t>
            </a:r>
            <a:r>
              <a:rPr lang="es-ES" sz="1050" dirty="0" err="1">
                <a:latin typeface="Consolas" pitchFamily="49" charset="0"/>
              </a:rPr>
              <a:t>irteera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sortzen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duen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servlet</a:t>
            </a:r>
            <a:r>
              <a:rPr lang="es-ES" sz="1050" dirty="0">
                <a:latin typeface="Consolas" pitchFamily="49" charset="0"/>
              </a:rPr>
              <a:t>-a&lt;/H2&gt;");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("&lt;P&gt;</a:t>
            </a:r>
            <a:r>
              <a:rPr lang="es-ES" sz="1050" dirty="0" err="1">
                <a:latin typeface="Consolas" pitchFamily="49" charset="0"/>
              </a:rPr>
              <a:t>Servlet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honek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bere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barnean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kodifikatuta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duen</a:t>
            </a:r>
            <a:r>
              <a:rPr lang="es-ES" sz="105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 HTML </a:t>
            </a:r>
            <a:r>
              <a:rPr lang="es-ES" sz="1050" dirty="0" err="1">
                <a:latin typeface="Consolas" pitchFamily="49" charset="0"/>
              </a:rPr>
              <a:t>dokumentua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itzultzen</a:t>
            </a:r>
            <a:r>
              <a:rPr lang="es-ES" sz="1050" dirty="0">
                <a:latin typeface="Consolas" pitchFamily="49" charset="0"/>
              </a:rPr>
              <a:t> du.&lt;/P&gt;");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("&lt;/BODY&gt;");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http_out.println</a:t>
            </a:r>
            <a:r>
              <a:rPr lang="es-ES" sz="1050" dirty="0">
                <a:latin typeface="Consolas" pitchFamily="49" charset="0"/>
              </a:rPr>
              <a:t>("&lt;/HTML&gt;");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http_out.flush</a:t>
            </a:r>
            <a:r>
              <a:rPr lang="es-ES" sz="1050" dirty="0">
                <a:latin typeface="Consolas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   </a:t>
            </a:r>
            <a:r>
              <a:rPr lang="es-ES" sz="1050" dirty="0" smtClean="0">
                <a:latin typeface="Consolas" pitchFamily="49" charset="0"/>
              </a:rPr>
              <a:t>    </a:t>
            </a:r>
            <a:r>
              <a:rPr lang="es-ES" sz="1050" dirty="0" err="1" smtClean="0">
                <a:latin typeface="Consolas" pitchFamily="49" charset="0"/>
              </a:rPr>
              <a:t>http_out.close</a:t>
            </a:r>
            <a:r>
              <a:rPr lang="es-ES" sz="1050" dirty="0">
                <a:latin typeface="Consolas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smtClean="0">
                <a:latin typeface="Consolas" pitchFamily="49" charset="0"/>
              </a:rPr>
              <a:t>       </a:t>
            </a:r>
            <a:r>
              <a:rPr lang="es-ES" sz="1050" dirty="0" err="1" smtClean="0">
                <a:latin typeface="Consolas" pitchFamily="49" charset="0"/>
              </a:rPr>
              <a:t>System.out.println</a:t>
            </a:r>
            <a:r>
              <a:rPr lang="es-ES" sz="1050" dirty="0">
                <a:latin typeface="Consolas" pitchFamily="49" charset="0"/>
              </a:rPr>
              <a:t>("&lt;--- </a:t>
            </a:r>
            <a:r>
              <a:rPr lang="es-ES" sz="1050" dirty="0" err="1">
                <a:latin typeface="Consolas" pitchFamily="49" charset="0"/>
              </a:rPr>
              <a:t>Exiting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KaixoMunduaHTMLhardcoded</a:t>
            </a:r>
            <a:r>
              <a:rPr lang="es-ES" sz="1050" dirty="0">
                <a:latin typeface="Consolas" pitchFamily="49" charset="0"/>
              </a:rPr>
              <a:t> </a:t>
            </a:r>
            <a:r>
              <a:rPr lang="es-ES" sz="1050" dirty="0" err="1">
                <a:latin typeface="Consolas" pitchFamily="49" charset="0"/>
              </a:rPr>
              <a:t>servlet</a:t>
            </a:r>
            <a:r>
              <a:rPr lang="es-ES" sz="1050" dirty="0">
                <a:latin typeface="Consolas" pitchFamily="49" charset="0"/>
              </a:rPr>
              <a:t>"); </a:t>
            </a:r>
            <a:endParaRPr lang="es-ES" sz="1050" dirty="0" smtClean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smtClean="0">
                <a:latin typeface="Consolas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 smtClean="0">
                <a:latin typeface="Consolas" pitchFamily="49" charset="0"/>
              </a:rPr>
              <a:t>    </a:t>
            </a:r>
            <a:endParaRPr lang="es-ES" sz="105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5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699792" y="1988840"/>
            <a:ext cx="216024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Zerbitzaria</a:t>
            </a:r>
            <a:r>
              <a:rPr lang="en-US" dirty="0" smtClean="0"/>
              <a:t>: HTTP </a:t>
            </a:r>
            <a:r>
              <a:rPr lang="en-US" dirty="0" err="1" smtClean="0"/>
              <a:t>eskaerak</a:t>
            </a:r>
            <a:r>
              <a:rPr lang="en-US" dirty="0" smtClean="0"/>
              <a:t> </a:t>
            </a:r>
            <a:r>
              <a:rPr lang="en-US" dirty="0" err="1" smtClean="0"/>
              <a:t>prozesatzen</a:t>
            </a:r>
            <a:r>
              <a:rPr lang="en-US" dirty="0" smtClean="0"/>
              <a:t> </a:t>
            </a:r>
            <a:r>
              <a:rPr lang="en-US" dirty="0" err="1" smtClean="0"/>
              <a:t>ditu</a:t>
            </a:r>
            <a:r>
              <a:rPr lang="en-US" dirty="0" smtClean="0"/>
              <a:t> 				eta HTTP </a:t>
            </a:r>
            <a:r>
              <a:rPr lang="en-US" dirty="0" err="1" smtClean="0"/>
              <a:t>erantzunak</a:t>
            </a:r>
            <a:r>
              <a:rPr lang="en-US" dirty="0" smtClean="0"/>
              <a:t> </a:t>
            </a:r>
            <a:r>
              <a:rPr lang="en-US" dirty="0" err="1" smtClean="0"/>
              <a:t>itzultzen</a:t>
            </a:r>
            <a:r>
              <a:rPr lang="en-US" dirty="0" smtClean="0"/>
              <a:t> </a:t>
            </a:r>
            <a:r>
              <a:rPr lang="en-US" dirty="0" err="1" smtClean="0"/>
              <a:t>ditu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grpSp>
        <p:nvGrpSpPr>
          <p:cNvPr id="3" name="100 Grupo"/>
          <p:cNvGrpSpPr/>
          <p:nvPr/>
        </p:nvGrpSpPr>
        <p:grpSpPr>
          <a:xfrm>
            <a:off x="251520" y="2031231"/>
            <a:ext cx="4464496" cy="3630017"/>
            <a:chOff x="251520" y="1743199"/>
            <a:chExt cx="4464496" cy="3630017"/>
          </a:xfrm>
        </p:grpSpPr>
        <p:sp>
          <p:nvSpPr>
            <p:cNvPr id="6" name="5 Rectángulo"/>
            <p:cNvSpPr/>
            <p:nvPr/>
          </p:nvSpPr>
          <p:spPr>
            <a:xfrm>
              <a:off x="467544" y="2629361"/>
              <a:ext cx="158417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611560" y="2773377"/>
              <a:ext cx="1296144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251520" y="3781489"/>
              <a:ext cx="2016224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https://c2.staticflickr.com/2/1431/1487431855_ec233a3ee5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2901390"/>
              <a:ext cx="1008112" cy="392044"/>
            </a:xfrm>
            <a:prstGeom prst="rect">
              <a:avLst/>
            </a:prstGeom>
            <a:noFill/>
          </p:spPr>
        </p:pic>
        <p:sp>
          <p:nvSpPr>
            <p:cNvPr id="17" name="16 Rectángulo"/>
            <p:cNvSpPr/>
            <p:nvPr/>
          </p:nvSpPr>
          <p:spPr>
            <a:xfrm>
              <a:off x="2987824" y="2204864"/>
              <a:ext cx="1584176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899592" y="3565465"/>
              <a:ext cx="720080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3131840" y="3869432"/>
              <a:ext cx="1287760" cy="279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31 Conector recto"/>
            <p:cNvCxnSpPr/>
            <p:nvPr/>
          </p:nvCxnSpPr>
          <p:spPr>
            <a:xfrm>
              <a:off x="3275856" y="3941440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275856" y="4013448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3275856" y="4085456"/>
              <a:ext cx="10081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Rectángulo"/>
            <p:cNvSpPr/>
            <p:nvPr/>
          </p:nvSpPr>
          <p:spPr>
            <a:xfrm>
              <a:off x="3275856" y="3356992"/>
              <a:ext cx="1008112" cy="351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2" name="41 Elipse"/>
            <p:cNvSpPr/>
            <p:nvPr/>
          </p:nvSpPr>
          <p:spPr>
            <a:xfrm>
              <a:off x="4139952" y="3068960"/>
              <a:ext cx="72008" cy="720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Elipse"/>
            <p:cNvSpPr/>
            <p:nvPr/>
          </p:nvSpPr>
          <p:spPr>
            <a:xfrm>
              <a:off x="4139952" y="3573016"/>
              <a:ext cx="72008" cy="720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3275856" y="3356992"/>
              <a:ext cx="504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HDD2</a:t>
              </a:r>
              <a:endParaRPr lang="es-ES" sz="1050" dirty="0"/>
            </a:p>
          </p:txBody>
        </p:sp>
        <p:pic>
          <p:nvPicPr>
            <p:cNvPr id="2054" name="Picture 6" descr="https://cdn4.iconfinder.com/data/icons/Primo_Icons/PNG/128x128/power_blue.pn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5536" y="3925505"/>
              <a:ext cx="288032" cy="288032"/>
            </a:xfrm>
            <a:prstGeom prst="rect">
              <a:avLst/>
            </a:prstGeom>
            <a:noFill/>
          </p:spPr>
        </p:pic>
        <p:pic>
          <p:nvPicPr>
            <p:cNvPr id="58" name="Picture 6" descr="https://cdn4.iconfinder.com/data/icons/Primo_Icons/PNG/128x128/power_blue.png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059832" y="2276872"/>
              <a:ext cx="288032" cy="288032"/>
            </a:xfrm>
            <a:prstGeom prst="rect">
              <a:avLst/>
            </a:prstGeom>
            <a:noFill/>
          </p:spPr>
        </p:pic>
        <p:sp>
          <p:nvSpPr>
            <p:cNvPr id="26" name="25 CuadroTexto"/>
            <p:cNvSpPr txBox="1"/>
            <p:nvPr/>
          </p:nvSpPr>
          <p:spPr>
            <a:xfrm>
              <a:off x="539552" y="2175247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BEZEROA</a:t>
              </a:r>
              <a:endParaRPr lang="es-ES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843808" y="1743199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/>
                <a:t>ZERBITZARIA</a:t>
              </a:r>
              <a:endParaRPr lang="es-ES" b="1" dirty="0"/>
            </a:p>
          </p:txBody>
        </p:sp>
        <p:cxnSp>
          <p:nvCxnSpPr>
            <p:cNvPr id="48" name="47 Conector recto"/>
            <p:cNvCxnSpPr/>
            <p:nvPr/>
          </p:nvCxnSpPr>
          <p:spPr>
            <a:xfrm>
              <a:off x="1475656" y="4365104"/>
              <a:ext cx="0" cy="648072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1115616" y="4365104"/>
              <a:ext cx="0" cy="1008112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>
              <a:off x="3995936" y="4365104"/>
              <a:ext cx="0" cy="1008112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>
              <a:off x="3635896" y="4365104"/>
              <a:ext cx="0" cy="648072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>
              <a:off x="1475656" y="5013176"/>
              <a:ext cx="216024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"/>
            <p:cNvCxnSpPr/>
            <p:nvPr/>
          </p:nvCxnSpPr>
          <p:spPr>
            <a:xfrm>
              <a:off x="1115616" y="5373216"/>
              <a:ext cx="2880320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64 CuadroTexto"/>
            <p:cNvSpPr txBox="1"/>
            <p:nvPr/>
          </p:nvSpPr>
          <p:spPr>
            <a:xfrm>
              <a:off x="1763688" y="465313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chemeClr val="accent2">
                      <a:lumMod val="75000"/>
                    </a:schemeClr>
                  </a:solidFill>
                </a:rPr>
                <a:t>TCP </a:t>
              </a:r>
              <a:r>
                <a:rPr lang="es-E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konexioa</a:t>
              </a:r>
              <a:endParaRPr lang="es-E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6" name="65 Rectángulo"/>
            <p:cNvSpPr/>
            <p:nvPr/>
          </p:nvSpPr>
          <p:spPr>
            <a:xfrm>
              <a:off x="1691680" y="5085184"/>
              <a:ext cx="1656184" cy="2160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 smtClean="0"/>
                <a:t>HTTP </a:t>
              </a:r>
              <a:r>
                <a:rPr lang="es-ES" sz="1600" b="1" dirty="0" err="1" smtClean="0"/>
                <a:t>erantzuna</a:t>
              </a:r>
              <a:endParaRPr lang="es-ES" sz="1600" b="1" dirty="0"/>
            </a:p>
          </p:txBody>
        </p:sp>
        <p:cxnSp>
          <p:nvCxnSpPr>
            <p:cNvPr id="68" name="67 Conector angular"/>
            <p:cNvCxnSpPr>
              <a:stCxn id="66" idx="1"/>
              <a:endCxn id="76" idx="4"/>
            </p:cNvCxnSpPr>
            <p:nvPr/>
          </p:nvCxnSpPr>
          <p:spPr>
            <a:xfrm rot="10800000">
              <a:off x="1259632" y="4437112"/>
              <a:ext cx="432048" cy="756084"/>
            </a:xfrm>
            <a:prstGeom prst="bentConnector2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67 Conector angular"/>
            <p:cNvCxnSpPr>
              <a:stCxn id="77" idx="4"/>
              <a:endCxn id="66" idx="3"/>
            </p:cNvCxnSpPr>
            <p:nvPr/>
          </p:nvCxnSpPr>
          <p:spPr>
            <a:xfrm rot="5400000">
              <a:off x="3185846" y="4599130"/>
              <a:ext cx="756084" cy="432048"/>
            </a:xfrm>
            <a:prstGeom prst="bentConnector2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5 Elipse"/>
            <p:cNvSpPr/>
            <p:nvPr/>
          </p:nvSpPr>
          <p:spPr>
            <a:xfrm>
              <a:off x="1187624" y="4293096"/>
              <a:ext cx="144016" cy="144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76 Elipse"/>
            <p:cNvSpPr/>
            <p:nvPr/>
          </p:nvSpPr>
          <p:spPr>
            <a:xfrm>
              <a:off x="3707904" y="4293096"/>
              <a:ext cx="144016" cy="1440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3779912" y="4149080"/>
              <a:ext cx="504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8080</a:t>
              </a:r>
              <a:endParaRPr lang="es-E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755576" y="4149080"/>
              <a:ext cx="5760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2">
                      <a:lumMod val="75000"/>
                    </a:schemeClr>
                  </a:solidFill>
                </a:rPr>
                <a:t>57535</a:t>
              </a:r>
              <a:endParaRPr lang="es-ES" sz="105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052" name="Picture 4" descr="https://encrypted-tbn1.gstatic.com/images?q=tbn:ANd9GcTgqW4EdEt6TaQufrJ7nX5shS7Qvj5bcAySudA8M3f7qABxC-L-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47864" y="2221168"/>
              <a:ext cx="1152128" cy="768087"/>
            </a:xfrm>
            <a:prstGeom prst="rect">
              <a:avLst/>
            </a:prstGeom>
            <a:noFill/>
          </p:spPr>
        </p:pic>
        <p:sp>
          <p:nvSpPr>
            <p:cNvPr id="39" name="38 Rectángulo"/>
            <p:cNvSpPr/>
            <p:nvPr/>
          </p:nvSpPr>
          <p:spPr>
            <a:xfrm>
              <a:off x="3275856" y="2852936"/>
              <a:ext cx="1008112" cy="351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3275856" y="2852936"/>
              <a:ext cx="504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smtClean="0"/>
                <a:t>HDD1</a:t>
              </a:r>
              <a:endParaRPr lang="es-ES" sz="1050" dirty="0"/>
            </a:p>
          </p:txBody>
        </p:sp>
      </p:grpSp>
      <p:sp>
        <p:nvSpPr>
          <p:cNvPr id="97" name="96 CuadroTexto"/>
          <p:cNvSpPr txBox="1"/>
          <p:nvPr/>
        </p:nvSpPr>
        <p:spPr>
          <a:xfrm>
            <a:off x="5220072" y="2199055"/>
            <a:ext cx="3672408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Status </a:t>
            </a:r>
            <a:r>
              <a:rPr lang="es-ES" sz="1400" dirty="0" err="1"/>
              <a:t>Deskribapena</a:t>
            </a:r>
            <a:endParaRPr lang="es-ES" sz="1400" dirty="0" smtClean="0"/>
          </a:p>
          <a:p>
            <a:r>
              <a:rPr lang="es-ES" sz="1400" dirty="0" err="1"/>
              <a:t>Goiburuak</a:t>
            </a:r>
            <a:endParaRPr lang="es-ES" sz="1400" dirty="0" smtClean="0"/>
          </a:p>
          <a:p>
            <a:r>
              <a:rPr lang="es-ES" sz="1400" dirty="0" smtClean="0"/>
              <a:t>CRLF</a:t>
            </a:r>
          </a:p>
          <a:p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</a:t>
            </a:r>
            <a:r>
              <a:rPr lang="es-ES" sz="1400" dirty="0"/>
              <a:t> (</a:t>
            </a:r>
            <a:r>
              <a:rPr lang="es-ES" sz="1400" dirty="0" err="1"/>
              <a:t>zortzikoteetan</a:t>
            </a:r>
            <a:r>
              <a:rPr lang="es-ES" sz="1400" dirty="0" smtClean="0"/>
              <a:t>)</a:t>
            </a:r>
            <a:endParaRPr lang="es-ES" sz="1400" dirty="0"/>
          </a:p>
        </p:txBody>
      </p:sp>
      <p:sp>
        <p:nvSpPr>
          <p:cNvPr id="98" name="97 Rectángulo"/>
          <p:cNvSpPr/>
          <p:nvPr/>
        </p:nvSpPr>
        <p:spPr>
          <a:xfrm>
            <a:off x="5220072" y="1916832"/>
            <a:ext cx="3672408" cy="2102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HTTP </a:t>
            </a:r>
            <a:r>
              <a:rPr lang="es-ES" sz="1600" b="1" dirty="0" err="1" smtClean="0"/>
              <a:t>erantzunaren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sintaxia</a:t>
            </a:r>
            <a:endParaRPr lang="es-ES" sz="1600" b="1" dirty="0"/>
          </a:p>
        </p:txBody>
      </p:sp>
      <p:sp>
        <p:nvSpPr>
          <p:cNvPr id="109" name="108 CuadroTexto"/>
          <p:cNvSpPr txBox="1"/>
          <p:nvPr/>
        </p:nvSpPr>
        <p:spPr>
          <a:xfrm>
            <a:off x="5220072" y="3702511"/>
            <a:ext cx="3672408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HTTP/1.1 200 OK</a:t>
            </a:r>
          </a:p>
          <a:p>
            <a:r>
              <a:rPr lang="es-ES" sz="1400" dirty="0" smtClean="0"/>
              <a:t>Date: </a:t>
            </a:r>
            <a:r>
              <a:rPr lang="es-ES" sz="1400" dirty="0" err="1" smtClean="0"/>
              <a:t>Thu</a:t>
            </a:r>
            <a:r>
              <a:rPr lang="es-ES" sz="1400" dirty="0" smtClean="0"/>
              <a:t>, 20 </a:t>
            </a:r>
            <a:r>
              <a:rPr lang="es-ES" sz="1400" dirty="0" err="1" smtClean="0"/>
              <a:t>Nov</a:t>
            </a:r>
            <a:r>
              <a:rPr lang="es-ES" sz="1400" dirty="0" smtClean="0"/>
              <a:t> 2015 20:25:52 GMT</a:t>
            </a:r>
          </a:p>
          <a:p>
            <a:r>
              <a:rPr lang="es-ES" sz="1400" dirty="0" err="1" smtClean="0"/>
              <a:t>Last-Modified</a:t>
            </a:r>
            <a:r>
              <a:rPr lang="es-ES" sz="1400" dirty="0" smtClean="0"/>
              <a:t>: </a:t>
            </a:r>
            <a:r>
              <a:rPr lang="es-ES" sz="1400" dirty="0" err="1" smtClean="0"/>
              <a:t>Tue</a:t>
            </a:r>
            <a:r>
              <a:rPr lang="es-ES" sz="1400" dirty="0" smtClean="0"/>
              <a:t>, 17 </a:t>
            </a:r>
            <a:r>
              <a:rPr lang="es-ES" sz="1400" dirty="0" err="1" smtClean="0"/>
              <a:t>Sep</a:t>
            </a:r>
            <a:r>
              <a:rPr lang="es-ES" sz="1400" dirty="0" smtClean="0"/>
              <a:t> 2015 13:00:02 GMT</a:t>
            </a:r>
          </a:p>
          <a:p>
            <a:r>
              <a:rPr lang="es-ES" sz="1400" dirty="0" err="1" smtClean="0"/>
              <a:t>ETag</a:t>
            </a:r>
            <a:r>
              <a:rPr lang="es-ES" sz="1400" dirty="0" smtClean="0"/>
              <a:t>: "1a968-3ec-4e693e61bb8b6"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Length</a:t>
            </a:r>
            <a:r>
              <a:rPr lang="es-ES" sz="1400" dirty="0" smtClean="0"/>
              <a:t>: 76</a:t>
            </a:r>
          </a:p>
          <a:p>
            <a:r>
              <a:rPr lang="es-ES" sz="1400" dirty="0" smtClean="0"/>
              <a:t>Content-</a:t>
            </a:r>
            <a:r>
              <a:rPr lang="es-ES" sz="1400" dirty="0" err="1" smtClean="0"/>
              <a:t>Type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r>
              <a:rPr lang="es-ES" sz="1400" dirty="0" smtClean="0"/>
              <a:t>; </a:t>
            </a:r>
            <a:r>
              <a:rPr lang="es-ES" sz="1400" dirty="0" err="1" smtClean="0"/>
              <a:t>charset</a:t>
            </a:r>
            <a:r>
              <a:rPr lang="es-ES" sz="1400" dirty="0" smtClean="0"/>
              <a:t>=ISO-8859-1</a:t>
            </a:r>
          </a:p>
          <a:p>
            <a:endParaRPr lang="es-ES" sz="1400" dirty="0" smtClean="0"/>
          </a:p>
          <a:p>
            <a:r>
              <a:rPr lang="en-US" sz="1400" dirty="0" smtClean="0"/>
              <a:t>&lt;html&gt;&lt;head&gt;&lt;title&gt;index.html&lt;/title&gt;&lt;/head&gt;&lt;body&gt;Hello World!&lt;/body&gt;&lt;/html&gt;</a:t>
            </a:r>
            <a:endParaRPr lang="es-ES" sz="1400" dirty="0" smtClean="0"/>
          </a:p>
        </p:txBody>
      </p:sp>
      <p:sp>
        <p:nvSpPr>
          <p:cNvPr id="110" name="109 Rectángulo"/>
          <p:cNvSpPr/>
          <p:nvPr/>
        </p:nvSpPr>
        <p:spPr>
          <a:xfrm>
            <a:off x="5220072" y="3414479"/>
            <a:ext cx="3672408" cy="2160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HTTP </a:t>
            </a:r>
            <a:r>
              <a:rPr lang="es-ES" sz="1600" b="1" dirty="0" err="1" smtClean="0"/>
              <a:t>erantzun</a:t>
            </a:r>
            <a:r>
              <a:rPr lang="es-ES" sz="1600" b="1" dirty="0" smtClean="0"/>
              <a:t> baten </a:t>
            </a:r>
            <a:r>
              <a:rPr lang="es-ES" sz="1600" b="1" dirty="0" err="1" smtClean="0"/>
              <a:t>adibidea</a:t>
            </a:r>
            <a:endParaRPr lang="es-ES" sz="1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/>
              <a:t>Servlet-ak</a:t>
            </a:r>
            <a:r>
              <a:rPr lang="es-ES" dirty="0"/>
              <a:t>: </a:t>
            </a:r>
            <a:r>
              <a:rPr lang="es-ES" dirty="0" err="1"/>
              <a:t>nire</a:t>
            </a:r>
            <a:r>
              <a:rPr lang="es-ES" dirty="0"/>
              <a:t> </a:t>
            </a:r>
            <a:r>
              <a:rPr lang="es-ES" dirty="0" err="1"/>
              <a:t>bostgarren</a:t>
            </a:r>
            <a:r>
              <a:rPr lang="es-ES" dirty="0" smtClean="0"/>
              <a:t> </a:t>
            </a:r>
            <a:r>
              <a:rPr lang="es-ES" dirty="0" err="1"/>
              <a:t>servlet</a:t>
            </a:r>
            <a:r>
              <a:rPr lang="es-ES" dirty="0"/>
              <a:t>-a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Bista</a:t>
            </a:r>
            <a:r>
              <a:rPr lang="es-ES" dirty="0" smtClean="0">
                <a:sym typeface="Wingdings" panose="05000000000000000000" pitchFamily="2" charset="2"/>
              </a:rPr>
              <a:t> eta </a:t>
            </a:r>
            <a:r>
              <a:rPr lang="es-ES" dirty="0" err="1" smtClean="0">
                <a:sym typeface="Wingdings" panose="05000000000000000000" pitchFamily="2" charset="2"/>
              </a:rPr>
              <a:t>Kontrola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banandu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0" y="2204864"/>
            <a:ext cx="2971800" cy="3648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75856" y="1340768"/>
            <a:ext cx="5688632" cy="32177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>
                <a:latin typeface="Consolas" pitchFamily="49" charset="0"/>
              </a:rPr>
              <a:t>package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nirepaketea</a:t>
            </a:r>
            <a:r>
              <a:rPr lang="es-ES" sz="900" dirty="0">
                <a:latin typeface="Consolas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>
                <a:latin typeface="Consolas" pitchFamily="49" charset="0"/>
              </a:rPr>
              <a:t>import</a:t>
            </a:r>
            <a:r>
              <a:rPr lang="es-ES" sz="900" dirty="0">
                <a:latin typeface="Consolas" pitchFamily="49" charset="0"/>
              </a:rPr>
              <a:t> java.io.*;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>
                <a:latin typeface="Consolas" pitchFamily="49" charset="0"/>
              </a:rPr>
              <a:t>import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javax.servlet</a:t>
            </a:r>
            <a:r>
              <a:rPr lang="es-ES" sz="900" dirty="0">
                <a:latin typeface="Consolas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>
                <a:latin typeface="Consolas" pitchFamily="49" charset="0"/>
              </a:rPr>
              <a:t>import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javax.servlet.http</a:t>
            </a:r>
            <a:r>
              <a:rPr lang="es-ES" sz="900" dirty="0">
                <a:latin typeface="Consolas" pitchFamily="49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err="1">
                <a:latin typeface="Consolas" pitchFamily="49" charset="0"/>
              </a:rPr>
              <a:t>public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class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 smtClean="0">
                <a:latin typeface="Consolas" pitchFamily="49" charset="0"/>
              </a:rPr>
              <a:t>KaixoMunduaHTMLdispatched</a:t>
            </a:r>
            <a:r>
              <a:rPr lang="es-ES" sz="900" dirty="0" smtClean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extends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HttpServlet</a:t>
            </a:r>
            <a:r>
              <a:rPr lang="es-ES" sz="900" dirty="0">
                <a:latin typeface="Consolas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err="1">
                <a:latin typeface="Consolas" pitchFamily="49" charset="0"/>
              </a:rPr>
              <a:t>public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void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doGet</a:t>
            </a:r>
            <a:r>
              <a:rPr lang="es-ES" sz="900" dirty="0">
                <a:latin typeface="Consolas" pitchFamily="49" charset="0"/>
              </a:rPr>
              <a:t>(</a:t>
            </a:r>
            <a:r>
              <a:rPr lang="es-ES" sz="900" dirty="0" err="1">
                <a:latin typeface="Consolas" pitchFamily="49" charset="0"/>
              </a:rPr>
              <a:t>HttpServletRequest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request</a:t>
            </a:r>
            <a:r>
              <a:rPr lang="es-ES" sz="900" dirty="0">
                <a:latin typeface="Consolas" pitchFamily="49" charset="0"/>
              </a:rPr>
              <a:t>, </a:t>
            </a:r>
            <a:r>
              <a:rPr lang="es-ES" sz="900" dirty="0" err="1">
                <a:latin typeface="Consolas" pitchFamily="49" charset="0"/>
              </a:rPr>
              <a:t>HttpServletResponse</a:t>
            </a:r>
            <a:r>
              <a:rPr lang="es-ES" sz="900" dirty="0">
                <a:latin typeface="Consolas" pitchFamily="49" charset="0"/>
              </a:rPr>
              <a:t> response)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    </a:t>
            </a:r>
            <a:r>
              <a:rPr lang="es-ES" sz="900" dirty="0" err="1">
                <a:latin typeface="Consolas" pitchFamily="49" charset="0"/>
              </a:rPr>
              <a:t>throws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ServletException</a:t>
            </a:r>
            <a:r>
              <a:rPr lang="es-ES" sz="900" dirty="0">
                <a:latin typeface="Consolas" pitchFamily="49" charset="0"/>
              </a:rPr>
              <a:t>, </a:t>
            </a:r>
            <a:r>
              <a:rPr lang="es-ES" sz="900" dirty="0" err="1">
                <a:latin typeface="Consolas" pitchFamily="49" charset="0"/>
              </a:rPr>
              <a:t>IOException</a:t>
            </a:r>
            <a:r>
              <a:rPr lang="es-ES" sz="900" dirty="0">
                <a:latin typeface="Consolas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    </a:t>
            </a:r>
            <a:r>
              <a:rPr lang="es-ES" sz="900" dirty="0" err="1">
                <a:latin typeface="Consolas" pitchFamily="49" charset="0"/>
              </a:rPr>
              <a:t>System.out.println</a:t>
            </a:r>
            <a:r>
              <a:rPr lang="es-ES" sz="900" dirty="0">
                <a:latin typeface="Consolas" pitchFamily="49" charset="0"/>
              </a:rPr>
              <a:t>("---&gt; </a:t>
            </a:r>
            <a:r>
              <a:rPr lang="es-ES" sz="900" dirty="0" err="1">
                <a:latin typeface="Consolas" pitchFamily="49" charset="0"/>
              </a:rPr>
              <a:t>Entering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KaixoMunduaHTMLdispatched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servlet</a:t>
            </a:r>
            <a:r>
              <a:rPr lang="es-ES" sz="90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smtClean="0">
                <a:latin typeface="Consolas" pitchFamily="49" charset="0"/>
              </a:rPr>
              <a:t>    </a:t>
            </a:r>
            <a:r>
              <a:rPr lang="es-ES" sz="900" dirty="0" err="1" smtClean="0">
                <a:latin typeface="Consolas" pitchFamily="49" charset="0"/>
              </a:rPr>
              <a:t>response.setContentType</a:t>
            </a:r>
            <a:r>
              <a:rPr lang="es-ES" sz="900" dirty="0">
                <a:latin typeface="Consolas" pitchFamily="49" charset="0"/>
              </a:rPr>
              <a:t>("</a:t>
            </a:r>
            <a:r>
              <a:rPr lang="es-ES" sz="900" dirty="0" err="1">
                <a:latin typeface="Consolas" pitchFamily="49" charset="0"/>
              </a:rPr>
              <a:t>text</a:t>
            </a:r>
            <a:r>
              <a:rPr lang="es-ES" sz="900" dirty="0">
                <a:latin typeface="Consolas" pitchFamily="49" charset="0"/>
              </a:rPr>
              <a:t>/</a:t>
            </a:r>
            <a:r>
              <a:rPr lang="es-ES" sz="900" dirty="0" err="1">
                <a:latin typeface="Consolas" pitchFamily="49" charset="0"/>
              </a:rPr>
              <a:t>html</a:t>
            </a:r>
            <a:r>
              <a:rPr lang="es-ES" sz="90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smtClean="0">
                <a:latin typeface="Consolas" pitchFamily="49" charset="0"/>
              </a:rPr>
              <a:t>    </a:t>
            </a:r>
            <a:r>
              <a:rPr lang="es-ES" sz="900" dirty="0" err="1" smtClean="0">
                <a:latin typeface="Consolas" pitchFamily="49" charset="0"/>
              </a:rPr>
              <a:t>RequestDispatcher</a:t>
            </a:r>
            <a:r>
              <a:rPr lang="es-ES" sz="900" dirty="0" smtClean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rd</a:t>
            </a:r>
            <a:r>
              <a:rPr lang="es-ES" sz="900" dirty="0">
                <a:latin typeface="Consolas" pitchFamily="49" charset="0"/>
              </a:rPr>
              <a:t> = </a:t>
            </a:r>
            <a:r>
              <a:rPr lang="es-ES" sz="900" dirty="0" err="1">
                <a:latin typeface="Consolas" pitchFamily="49" charset="0"/>
              </a:rPr>
              <a:t>request.getRequestDispatcher</a:t>
            </a:r>
            <a:r>
              <a:rPr lang="es-ES" sz="900" dirty="0">
                <a:latin typeface="Consolas" pitchFamily="49" charset="0"/>
              </a:rPr>
              <a:t>("/</a:t>
            </a:r>
            <a:r>
              <a:rPr lang="es-ES" sz="900" dirty="0" err="1">
                <a:latin typeface="Consolas" pitchFamily="49" charset="0"/>
              </a:rPr>
              <a:t>html</a:t>
            </a:r>
            <a:r>
              <a:rPr lang="es-ES" sz="900" dirty="0">
                <a:latin typeface="Consolas" pitchFamily="49" charset="0"/>
              </a:rPr>
              <a:t>/weborria.html");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     </a:t>
            </a:r>
            <a:r>
              <a:rPr lang="es-ES" sz="900" dirty="0" err="1" smtClean="0">
                <a:latin typeface="Consolas" pitchFamily="49" charset="0"/>
              </a:rPr>
              <a:t>rd.forward</a:t>
            </a:r>
            <a:r>
              <a:rPr lang="es-ES" sz="900" dirty="0" smtClean="0">
                <a:latin typeface="Consolas" pitchFamily="49" charset="0"/>
              </a:rPr>
              <a:t>(</a:t>
            </a:r>
            <a:r>
              <a:rPr lang="es-ES" sz="900" dirty="0" err="1" smtClean="0">
                <a:latin typeface="Consolas" pitchFamily="49" charset="0"/>
              </a:rPr>
              <a:t>request</a:t>
            </a:r>
            <a:r>
              <a:rPr lang="es-ES" sz="900" dirty="0">
                <a:latin typeface="Consolas" pitchFamily="49" charset="0"/>
              </a:rPr>
              <a:t>, response);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smtClean="0">
                <a:latin typeface="Consolas" pitchFamily="49" charset="0"/>
              </a:rPr>
              <a:t>       </a:t>
            </a:r>
            <a:r>
              <a:rPr lang="es-ES" sz="900" dirty="0" err="1">
                <a:latin typeface="Consolas" pitchFamily="49" charset="0"/>
              </a:rPr>
              <a:t>System.out.println</a:t>
            </a:r>
            <a:r>
              <a:rPr lang="es-ES" sz="900" dirty="0">
                <a:latin typeface="Consolas" pitchFamily="49" charset="0"/>
              </a:rPr>
              <a:t>("     </a:t>
            </a:r>
            <a:r>
              <a:rPr lang="es-ES" sz="900" dirty="0" err="1">
                <a:latin typeface="Consolas" pitchFamily="49" charset="0"/>
              </a:rPr>
              <a:t>Redirecting</a:t>
            </a:r>
            <a:r>
              <a:rPr lang="es-ES" sz="900" dirty="0">
                <a:latin typeface="Consolas" pitchFamily="49" charset="0"/>
              </a:rPr>
              <a:t> to HTML </a:t>
            </a:r>
            <a:r>
              <a:rPr lang="es-ES" sz="900" dirty="0" err="1">
                <a:latin typeface="Consolas" pitchFamily="49" charset="0"/>
              </a:rPr>
              <a:t>document</a:t>
            </a:r>
            <a:r>
              <a:rPr lang="es-ES" sz="900" dirty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smtClean="0">
                <a:latin typeface="Consolas" pitchFamily="49" charset="0"/>
              </a:rPr>
              <a:t>       </a:t>
            </a:r>
            <a:r>
              <a:rPr lang="es-ES" sz="900" dirty="0" err="1" smtClean="0">
                <a:latin typeface="Consolas" pitchFamily="49" charset="0"/>
              </a:rPr>
              <a:t>System.out.println</a:t>
            </a:r>
            <a:r>
              <a:rPr lang="es-ES" sz="900" dirty="0">
                <a:latin typeface="Consolas" pitchFamily="49" charset="0"/>
              </a:rPr>
              <a:t>("&lt;--- </a:t>
            </a:r>
            <a:r>
              <a:rPr lang="es-ES" sz="900" dirty="0" err="1">
                <a:latin typeface="Consolas" pitchFamily="49" charset="0"/>
              </a:rPr>
              <a:t>Exiting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KaixoMunduaHTMLdispatched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servlet</a:t>
            </a:r>
            <a:r>
              <a:rPr lang="es-ES" sz="900" dirty="0" smtClean="0">
                <a:latin typeface="Consolas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</a:t>
            </a: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75856" y="4797152"/>
            <a:ext cx="5688632" cy="15841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&lt;!DOCTYPE </a:t>
            </a:r>
            <a:r>
              <a:rPr lang="es-ES" sz="900" dirty="0" err="1">
                <a:latin typeface="Consolas" pitchFamily="49" charset="0"/>
              </a:rPr>
              <a:t>html</a:t>
            </a:r>
            <a:r>
              <a:rPr lang="es-ES" sz="900" dirty="0">
                <a:latin typeface="Consolas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  &lt;</a:t>
            </a:r>
            <a:r>
              <a:rPr lang="es-ES" sz="900" dirty="0">
                <a:latin typeface="Consolas" pitchFamily="49" charset="0"/>
              </a:rPr>
              <a:t>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       &lt;</a:t>
            </a:r>
            <a:r>
              <a:rPr lang="es-ES" sz="900" dirty="0">
                <a:latin typeface="Consolas" pitchFamily="49" charset="0"/>
              </a:rPr>
              <a:t>TITLE&gt;HTML </a:t>
            </a:r>
            <a:r>
              <a:rPr lang="es-ES" sz="900" dirty="0" err="1">
                <a:latin typeface="Consolas" pitchFamily="49" charset="0"/>
              </a:rPr>
              <a:t>servlet</a:t>
            </a:r>
            <a:r>
              <a:rPr lang="es-ES" sz="900" dirty="0">
                <a:latin typeface="Consolas" pitchFamily="49" charset="0"/>
              </a:rPr>
              <a:t>&lt;/TITLE&gt;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 smtClean="0">
                <a:latin typeface="Consolas" pitchFamily="49" charset="0"/>
              </a:rPr>
              <a:t>     &lt;/</a:t>
            </a:r>
            <a:r>
              <a:rPr lang="es-ES" sz="900" dirty="0">
                <a:latin typeface="Consolas" pitchFamily="49" charset="0"/>
              </a:rPr>
              <a:t>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smtClean="0">
                <a:latin typeface="Consolas" pitchFamily="49" charset="0"/>
              </a:rPr>
              <a:t> &lt;</a:t>
            </a:r>
            <a:r>
              <a:rPr lang="es-ES" sz="900" dirty="0">
                <a:latin typeface="Consolas" pitchFamily="49" charset="0"/>
              </a:rPr>
              <a:t>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smtClean="0">
                <a:latin typeface="Consolas" pitchFamily="49" charset="0"/>
              </a:rPr>
              <a:t>      &lt;</a:t>
            </a:r>
            <a:r>
              <a:rPr lang="es-ES" sz="900" dirty="0">
                <a:latin typeface="Consolas" pitchFamily="49" charset="0"/>
              </a:rPr>
              <a:t>H2&gt;HTML </a:t>
            </a:r>
            <a:r>
              <a:rPr lang="es-ES" sz="900" dirty="0" err="1">
                <a:latin typeface="Consolas" pitchFamily="49" charset="0"/>
              </a:rPr>
              <a:t>irteera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sortzen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duen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servlet</a:t>
            </a:r>
            <a:r>
              <a:rPr lang="es-ES" sz="900" dirty="0">
                <a:latin typeface="Consolas" pitchFamily="49" charset="0"/>
              </a:rPr>
              <a:t>-a&lt;/H2&gt;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   </a:t>
            </a:r>
            <a:r>
              <a:rPr lang="es-ES" sz="900" dirty="0" smtClean="0">
                <a:latin typeface="Consolas" pitchFamily="49" charset="0"/>
              </a:rPr>
              <a:t>   &lt;</a:t>
            </a:r>
            <a:r>
              <a:rPr lang="es-ES" sz="900" dirty="0">
                <a:latin typeface="Consolas" pitchFamily="49" charset="0"/>
              </a:rPr>
              <a:t>P&gt;</a:t>
            </a:r>
            <a:r>
              <a:rPr lang="es-ES" sz="900" dirty="0" err="1">
                <a:latin typeface="Consolas" pitchFamily="49" charset="0"/>
              </a:rPr>
              <a:t>Servlet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honek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bere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barnean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kodifikatuta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duen</a:t>
            </a:r>
            <a:endParaRPr lang="es-ES" sz="900" dirty="0">
              <a:latin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     </a:t>
            </a:r>
            <a:r>
              <a:rPr lang="es-ES" sz="900" dirty="0" smtClean="0">
                <a:latin typeface="Consolas" pitchFamily="49" charset="0"/>
              </a:rPr>
              <a:t>    HTML </a:t>
            </a:r>
            <a:r>
              <a:rPr lang="es-ES" sz="900" dirty="0" err="1">
                <a:latin typeface="Consolas" pitchFamily="49" charset="0"/>
              </a:rPr>
              <a:t>dokumentua</a:t>
            </a:r>
            <a:r>
              <a:rPr lang="es-ES" sz="900" dirty="0">
                <a:latin typeface="Consolas" pitchFamily="49" charset="0"/>
              </a:rPr>
              <a:t> </a:t>
            </a:r>
            <a:r>
              <a:rPr lang="es-ES" sz="900" dirty="0" err="1">
                <a:latin typeface="Consolas" pitchFamily="49" charset="0"/>
              </a:rPr>
              <a:t>itzultzen</a:t>
            </a:r>
            <a:r>
              <a:rPr lang="es-ES" sz="900" dirty="0">
                <a:latin typeface="Consolas" pitchFamily="49" charset="0"/>
              </a:rPr>
              <a:t> du.&lt;/P&gt;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    </a:t>
            </a:r>
            <a:r>
              <a:rPr lang="es-ES" sz="900" dirty="0" smtClean="0">
                <a:latin typeface="Consolas" pitchFamily="49" charset="0"/>
              </a:rPr>
              <a:t> &lt;/</a:t>
            </a:r>
            <a:r>
              <a:rPr lang="es-ES" sz="900" dirty="0">
                <a:latin typeface="Consolas" pitchFamily="49" charset="0"/>
              </a:rPr>
              <a:t>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900" dirty="0">
                <a:latin typeface="Consolas" pitchFamily="49" charset="0"/>
              </a:rPr>
              <a:t>&lt;/HTML&gt;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899592" y="3717032"/>
            <a:ext cx="2232248" cy="21602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529816" y="4777200"/>
            <a:ext cx="1305880" cy="3601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curvado 14"/>
          <p:cNvCxnSpPr>
            <a:stCxn id="13" idx="0"/>
            <a:endCxn id="8" idx="1"/>
          </p:cNvCxnSpPr>
          <p:nvPr/>
        </p:nvCxnSpPr>
        <p:spPr>
          <a:xfrm rot="5400000" flipH="1" flipV="1">
            <a:off x="2262080" y="2703256"/>
            <a:ext cx="767413" cy="126014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curvado 16"/>
          <p:cNvCxnSpPr>
            <a:stCxn id="14" idx="2"/>
            <a:endCxn id="9" idx="1"/>
          </p:cNvCxnSpPr>
          <p:nvPr/>
        </p:nvCxnSpPr>
        <p:spPr>
          <a:xfrm rot="16200000" flipH="1">
            <a:off x="2003356" y="4316740"/>
            <a:ext cx="451900" cy="209310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>
          <a:xfrm>
            <a:off x="3779912" y="3420000"/>
            <a:ext cx="4896544" cy="50405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curvado 20"/>
          <p:cNvCxnSpPr>
            <a:stCxn id="20" idx="2"/>
            <a:endCxn id="9" idx="0"/>
          </p:cNvCxnSpPr>
          <p:nvPr/>
        </p:nvCxnSpPr>
        <p:spPr>
          <a:xfrm rot="5400000">
            <a:off x="5737630" y="4306598"/>
            <a:ext cx="873096" cy="108012"/>
          </a:xfrm>
          <a:prstGeom prst="curvedConnector3">
            <a:avLst>
              <a:gd name="adj1" fmla="val 50000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Zerbitzaria</a:t>
            </a:r>
            <a:r>
              <a:rPr lang="en-US" dirty="0"/>
              <a:t>: Tomcat (Servlet </a:t>
            </a:r>
            <a:r>
              <a:rPr lang="en-US" dirty="0" err="1"/>
              <a:t>edukitzailea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direktorio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egitura</a:t>
            </a:r>
            <a:endParaRPr lang="es-ES" dirty="0"/>
          </a:p>
        </p:txBody>
      </p:sp>
      <p:grpSp>
        <p:nvGrpSpPr>
          <p:cNvPr id="4" name="71 Grupo"/>
          <p:cNvGrpSpPr/>
          <p:nvPr/>
        </p:nvGrpSpPr>
        <p:grpSpPr>
          <a:xfrm>
            <a:off x="251520" y="1412776"/>
            <a:ext cx="2934680" cy="4680520"/>
            <a:chOff x="4716016" y="1340768"/>
            <a:chExt cx="2934680" cy="4680520"/>
          </a:xfrm>
        </p:grpSpPr>
        <p:grpSp>
          <p:nvGrpSpPr>
            <p:cNvPr id="5" name="7 Grupo"/>
            <p:cNvGrpSpPr/>
            <p:nvPr/>
          </p:nvGrpSpPr>
          <p:grpSpPr>
            <a:xfrm>
              <a:off x="4716016" y="1340768"/>
              <a:ext cx="2376264" cy="576064"/>
              <a:chOff x="755576" y="2420888"/>
              <a:chExt cx="2376264" cy="576064"/>
            </a:xfrm>
          </p:grpSpPr>
          <p:pic>
            <p:nvPicPr>
              <p:cNvPr id="9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10" name="9 CuadroTexto"/>
              <p:cNvSpPr txBox="1"/>
              <p:nvPr/>
            </p:nvSpPr>
            <p:spPr>
              <a:xfrm>
                <a:off x="1331640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CATALINA_HOME</a:t>
                </a:r>
                <a:endParaRPr lang="es-ES" sz="1600" dirty="0"/>
              </a:p>
            </p:txBody>
          </p:sp>
        </p:grpSp>
        <p:grpSp>
          <p:nvGrpSpPr>
            <p:cNvPr id="6" name="31 Grupo"/>
            <p:cNvGrpSpPr/>
            <p:nvPr/>
          </p:nvGrpSpPr>
          <p:grpSpPr>
            <a:xfrm>
              <a:off x="5364088" y="1988840"/>
              <a:ext cx="2286608" cy="576064"/>
              <a:chOff x="755576" y="2420888"/>
              <a:chExt cx="2286608" cy="576064"/>
            </a:xfrm>
          </p:grpSpPr>
          <p:pic>
            <p:nvPicPr>
              <p:cNvPr id="33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34" name="33 CuadroTexto"/>
              <p:cNvSpPr txBox="1"/>
              <p:nvPr/>
            </p:nvSpPr>
            <p:spPr>
              <a:xfrm>
                <a:off x="1241984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bin</a:t>
                </a:r>
                <a:endParaRPr lang="es-ES" sz="1600" dirty="0"/>
              </a:p>
            </p:txBody>
          </p:sp>
        </p:grpSp>
        <p:grpSp>
          <p:nvGrpSpPr>
            <p:cNvPr id="7" name="34 Grupo"/>
            <p:cNvGrpSpPr/>
            <p:nvPr/>
          </p:nvGrpSpPr>
          <p:grpSpPr>
            <a:xfrm>
              <a:off x="5364088" y="2564904"/>
              <a:ext cx="2286608" cy="576064"/>
              <a:chOff x="755576" y="2420888"/>
              <a:chExt cx="2286608" cy="576064"/>
            </a:xfrm>
          </p:grpSpPr>
          <p:pic>
            <p:nvPicPr>
              <p:cNvPr id="36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37" name="36 CuadroTexto"/>
              <p:cNvSpPr txBox="1"/>
              <p:nvPr/>
            </p:nvSpPr>
            <p:spPr>
              <a:xfrm>
                <a:off x="1241984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conf</a:t>
                </a:r>
                <a:endParaRPr lang="es-ES" sz="1600" dirty="0"/>
              </a:p>
            </p:txBody>
          </p:sp>
        </p:grpSp>
        <p:grpSp>
          <p:nvGrpSpPr>
            <p:cNvPr id="8" name="37 Grupo"/>
            <p:cNvGrpSpPr/>
            <p:nvPr/>
          </p:nvGrpSpPr>
          <p:grpSpPr>
            <a:xfrm>
              <a:off x="5364088" y="3140968"/>
              <a:ext cx="2286608" cy="576064"/>
              <a:chOff x="755576" y="2420888"/>
              <a:chExt cx="2286608" cy="576064"/>
            </a:xfrm>
          </p:grpSpPr>
          <p:pic>
            <p:nvPicPr>
              <p:cNvPr id="39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40" name="39 CuadroTexto"/>
              <p:cNvSpPr txBox="1"/>
              <p:nvPr/>
            </p:nvSpPr>
            <p:spPr>
              <a:xfrm>
                <a:off x="1241984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lib</a:t>
                </a:r>
                <a:endParaRPr lang="es-ES" sz="1600" dirty="0"/>
              </a:p>
            </p:txBody>
          </p:sp>
        </p:grpSp>
        <p:grpSp>
          <p:nvGrpSpPr>
            <p:cNvPr id="11" name="40 Grupo"/>
            <p:cNvGrpSpPr/>
            <p:nvPr/>
          </p:nvGrpSpPr>
          <p:grpSpPr>
            <a:xfrm>
              <a:off x="5364088" y="3717032"/>
              <a:ext cx="2286608" cy="576064"/>
              <a:chOff x="755576" y="2420888"/>
              <a:chExt cx="2286608" cy="576064"/>
            </a:xfrm>
          </p:grpSpPr>
          <p:pic>
            <p:nvPicPr>
              <p:cNvPr id="42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43" name="42 CuadroTexto"/>
              <p:cNvSpPr txBox="1"/>
              <p:nvPr/>
            </p:nvSpPr>
            <p:spPr>
              <a:xfrm>
                <a:off x="1241984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logs</a:t>
                </a:r>
                <a:endParaRPr lang="es-ES" sz="1600" dirty="0"/>
              </a:p>
            </p:txBody>
          </p:sp>
        </p:grpSp>
        <p:grpSp>
          <p:nvGrpSpPr>
            <p:cNvPr id="12" name="43 Grupo"/>
            <p:cNvGrpSpPr/>
            <p:nvPr/>
          </p:nvGrpSpPr>
          <p:grpSpPr>
            <a:xfrm>
              <a:off x="5364088" y="4293096"/>
              <a:ext cx="1278496" cy="576064"/>
              <a:chOff x="755576" y="2420888"/>
              <a:chExt cx="1278496" cy="576064"/>
            </a:xfrm>
          </p:grpSpPr>
          <p:pic>
            <p:nvPicPr>
              <p:cNvPr id="45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46" name="45 CuadroTexto"/>
              <p:cNvSpPr txBox="1"/>
              <p:nvPr/>
            </p:nvSpPr>
            <p:spPr>
              <a:xfrm>
                <a:off x="1241984" y="2524254"/>
                <a:ext cx="792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temp</a:t>
                </a:r>
                <a:endParaRPr lang="es-ES" sz="1600" dirty="0" smtClean="0"/>
              </a:p>
            </p:txBody>
          </p:sp>
        </p:grpSp>
        <p:grpSp>
          <p:nvGrpSpPr>
            <p:cNvPr id="13" name="46 Grupo"/>
            <p:cNvGrpSpPr/>
            <p:nvPr/>
          </p:nvGrpSpPr>
          <p:grpSpPr>
            <a:xfrm>
              <a:off x="5364088" y="4869160"/>
              <a:ext cx="1422512" cy="576064"/>
              <a:chOff x="755576" y="2420888"/>
              <a:chExt cx="1422512" cy="576064"/>
            </a:xfrm>
          </p:grpSpPr>
          <p:pic>
            <p:nvPicPr>
              <p:cNvPr id="48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49" name="48 CuadroTexto"/>
              <p:cNvSpPr txBox="1"/>
              <p:nvPr/>
            </p:nvSpPr>
            <p:spPr>
              <a:xfrm>
                <a:off x="1241984" y="2524254"/>
                <a:ext cx="9361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/>
                  <a:t>webapps</a:t>
                </a:r>
                <a:endParaRPr lang="es-ES" sz="1600" dirty="0"/>
              </a:p>
            </p:txBody>
          </p:sp>
        </p:grpSp>
        <p:grpSp>
          <p:nvGrpSpPr>
            <p:cNvPr id="14" name="49 Grupo"/>
            <p:cNvGrpSpPr/>
            <p:nvPr/>
          </p:nvGrpSpPr>
          <p:grpSpPr>
            <a:xfrm>
              <a:off x="5364088" y="5445224"/>
              <a:ext cx="2286608" cy="576064"/>
              <a:chOff x="755576" y="2420888"/>
              <a:chExt cx="2286608" cy="576064"/>
            </a:xfrm>
          </p:grpSpPr>
          <p:pic>
            <p:nvPicPr>
              <p:cNvPr id="51" name="Picture 2" descr="D:\Documents and Settings\LUZ\Configuración local\Archivos temporales de Internet\Content.IE5\DOZXZDYB\MC900431624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55576" y="2420888"/>
                <a:ext cx="576064" cy="576064"/>
              </a:xfrm>
              <a:prstGeom prst="rect">
                <a:avLst/>
              </a:prstGeom>
              <a:noFill/>
            </p:spPr>
          </p:pic>
          <p:sp>
            <p:nvSpPr>
              <p:cNvPr id="52" name="51 CuadroTexto"/>
              <p:cNvSpPr txBox="1"/>
              <p:nvPr/>
            </p:nvSpPr>
            <p:spPr>
              <a:xfrm>
                <a:off x="1241984" y="2524254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 smtClean="0"/>
                  <a:t>work</a:t>
                </a:r>
                <a:endParaRPr lang="es-ES" sz="1600" dirty="0"/>
              </a:p>
            </p:txBody>
          </p:sp>
        </p:grpSp>
        <p:grpSp>
          <p:nvGrpSpPr>
            <p:cNvPr id="15" name="70 Grupo"/>
            <p:cNvGrpSpPr/>
            <p:nvPr/>
          </p:nvGrpSpPr>
          <p:grpSpPr>
            <a:xfrm>
              <a:off x="5004048" y="1916832"/>
              <a:ext cx="360040" cy="3888432"/>
              <a:chOff x="5004048" y="1916832"/>
              <a:chExt cx="360040" cy="3888432"/>
            </a:xfrm>
          </p:grpSpPr>
          <p:cxnSp>
            <p:nvCxnSpPr>
              <p:cNvPr id="59" name="58 Conector recto"/>
              <p:cNvCxnSpPr>
                <a:stCxn id="9" idx="2"/>
              </p:cNvCxnSpPr>
              <p:nvPr/>
            </p:nvCxnSpPr>
            <p:spPr>
              <a:xfrm>
                <a:off x="5004048" y="1916832"/>
                <a:ext cx="0" cy="38884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60 Conector recto"/>
              <p:cNvCxnSpPr/>
              <p:nvPr/>
            </p:nvCxnSpPr>
            <p:spPr>
              <a:xfrm flipH="1">
                <a:off x="5004048" y="2276872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"/>
              <p:cNvCxnSpPr/>
              <p:nvPr/>
            </p:nvCxnSpPr>
            <p:spPr>
              <a:xfrm flipH="1">
                <a:off x="5004048" y="2852936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"/>
              <p:cNvCxnSpPr/>
              <p:nvPr/>
            </p:nvCxnSpPr>
            <p:spPr>
              <a:xfrm flipH="1">
                <a:off x="5004048" y="3429000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65 Conector recto"/>
              <p:cNvCxnSpPr/>
              <p:nvPr/>
            </p:nvCxnSpPr>
            <p:spPr>
              <a:xfrm flipH="1">
                <a:off x="5004048" y="400506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66 Conector recto"/>
              <p:cNvCxnSpPr/>
              <p:nvPr/>
            </p:nvCxnSpPr>
            <p:spPr>
              <a:xfrm flipH="1">
                <a:off x="5004048" y="5157192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67 Conector recto"/>
              <p:cNvCxnSpPr/>
              <p:nvPr/>
            </p:nvCxnSpPr>
            <p:spPr>
              <a:xfrm flipH="1">
                <a:off x="5004048" y="4581128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 flipH="1">
                <a:off x="5004048" y="5733256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2 Marcador de contenido"/>
          <p:cNvSpPr txBox="1">
            <a:spLocks/>
          </p:cNvSpPr>
          <p:nvPr/>
        </p:nvSpPr>
        <p:spPr>
          <a:xfrm>
            <a:off x="2339752" y="1988840"/>
            <a:ext cx="6588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ES" sz="1600" dirty="0" err="1" smtClean="0"/>
              <a:t>Tomcat</a:t>
            </a:r>
            <a:r>
              <a:rPr lang="es-ES" sz="1600" dirty="0" smtClean="0"/>
              <a:t> </a:t>
            </a:r>
            <a:r>
              <a:rPr lang="es-ES" sz="1600" dirty="0" err="1" smtClean="0"/>
              <a:t>erabiltzeko</a:t>
            </a:r>
            <a:r>
              <a:rPr lang="es-ES" sz="1600" dirty="0" smtClean="0"/>
              <a:t> script-</a:t>
            </a:r>
            <a:r>
              <a:rPr lang="es-ES" sz="1600" dirty="0" err="1" smtClean="0"/>
              <a:t>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,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: </a:t>
            </a:r>
            <a:r>
              <a:rPr lang="es-ES" sz="1600" dirty="0" err="1" smtClean="0"/>
              <a:t>Tomcat</a:t>
            </a:r>
            <a:r>
              <a:rPr lang="es-ES" sz="1600" dirty="0" smtClean="0"/>
              <a:t> </a:t>
            </a:r>
            <a:r>
              <a:rPr lang="es-ES" sz="1600" dirty="0" err="1" smtClean="0"/>
              <a:t>abiarazi</a:t>
            </a:r>
            <a:r>
              <a:rPr lang="es-ES" sz="1600" dirty="0" smtClean="0"/>
              <a:t> eta </a:t>
            </a:r>
            <a:r>
              <a:rPr lang="es-ES" sz="1600" dirty="0" err="1" smtClean="0"/>
              <a:t>itzaltzeko</a:t>
            </a:r>
            <a:r>
              <a:rPr lang="es-ES" sz="1600" dirty="0" smtClean="0"/>
              <a:t> script-</a:t>
            </a:r>
            <a:r>
              <a:rPr lang="es-ES" sz="1600" dirty="0" err="1" smtClean="0"/>
              <a:t>ak</a:t>
            </a:r>
            <a:r>
              <a:rPr lang="es-ES" sz="1600" dirty="0" smtClean="0"/>
              <a:t>.</a:t>
            </a:r>
            <a:endParaRPr lang="es-ES" sz="1600" b="1" dirty="0" smtClean="0"/>
          </a:p>
        </p:txBody>
      </p:sp>
      <p:sp>
        <p:nvSpPr>
          <p:cNvPr id="74" name="2 Marcador de contenido"/>
          <p:cNvSpPr txBox="1">
            <a:spLocks/>
          </p:cNvSpPr>
          <p:nvPr/>
        </p:nvSpPr>
        <p:spPr>
          <a:xfrm>
            <a:off x="2339752" y="2588907"/>
            <a:ext cx="6588224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ES" sz="1600" dirty="0" err="1" smtClean="0"/>
              <a:t>Tomcat</a:t>
            </a:r>
            <a:r>
              <a:rPr lang="es-ES" sz="1600" dirty="0" smtClean="0"/>
              <a:t>-en </a:t>
            </a:r>
            <a:r>
              <a:rPr lang="es-ES" sz="1600" dirty="0" err="1" smtClean="0"/>
              <a:t>konfigurazio</a:t>
            </a:r>
            <a:r>
              <a:rPr lang="es-ES" sz="1600" dirty="0" smtClean="0"/>
              <a:t> </a:t>
            </a:r>
            <a:r>
              <a:rPr lang="es-ES" sz="1600" dirty="0" err="1" smtClean="0"/>
              <a:t>orokorra</a:t>
            </a:r>
            <a:r>
              <a:rPr lang="es-ES" sz="1600" dirty="0" smtClean="0"/>
              <a:t> </a:t>
            </a:r>
            <a:r>
              <a:rPr lang="es-ES" sz="1600" dirty="0" err="1" smtClean="0"/>
              <a:t>adierazten</a:t>
            </a:r>
            <a:r>
              <a:rPr lang="es-ES" sz="1600" dirty="0" smtClean="0"/>
              <a:t> </a:t>
            </a:r>
            <a:r>
              <a:rPr lang="es-ES" sz="1600" dirty="0" err="1" smtClean="0"/>
              <a:t>duten</a:t>
            </a:r>
            <a:r>
              <a:rPr lang="es-ES" sz="1600" dirty="0" smtClean="0"/>
              <a:t> </a:t>
            </a:r>
            <a:r>
              <a:rPr lang="es-ES" sz="1600" dirty="0" err="1" smtClean="0"/>
              <a:t>ezaugarri</a:t>
            </a:r>
            <a:r>
              <a:rPr lang="es-ES" sz="1600" dirty="0" smtClean="0"/>
              <a:t> </a:t>
            </a:r>
            <a:r>
              <a:rPr lang="es-ES" sz="1600" dirty="0" err="1" smtClean="0"/>
              <a:t>fitxategiak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/>
              <a:t>.</a:t>
            </a:r>
            <a:r>
              <a:rPr lang="es-ES" sz="1600" dirty="0" smtClean="0"/>
              <a:t> </a:t>
            </a:r>
          </a:p>
        </p:txBody>
      </p:sp>
      <p:sp>
        <p:nvSpPr>
          <p:cNvPr id="75" name="2 Marcador de contenido"/>
          <p:cNvSpPr txBox="1">
            <a:spLocks/>
          </p:cNvSpPr>
          <p:nvPr/>
        </p:nvSpPr>
        <p:spPr>
          <a:xfrm>
            <a:off x="2339752" y="3188974"/>
            <a:ext cx="6588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ES" sz="1600" dirty="0" err="1" smtClean="0"/>
              <a:t>Tomcat</a:t>
            </a:r>
            <a:r>
              <a:rPr lang="es-ES" sz="1600" dirty="0" smtClean="0"/>
              <a:t>-en </a:t>
            </a:r>
            <a:r>
              <a:rPr lang="es-ES" sz="1600" dirty="0" err="1" smtClean="0"/>
              <a:t>bihotza</a:t>
            </a:r>
            <a:r>
              <a:rPr lang="es-ES" sz="1600" dirty="0" smtClean="0"/>
              <a:t> </a:t>
            </a:r>
            <a:r>
              <a:rPr lang="es-ES" sz="1600" dirty="0" err="1" smtClean="0"/>
              <a:t>osotzen</a:t>
            </a:r>
            <a:r>
              <a:rPr lang="es-ES" sz="1600" dirty="0" smtClean="0"/>
              <a:t> </a:t>
            </a:r>
            <a:r>
              <a:rPr lang="es-ES" sz="1600" dirty="0" err="1" smtClean="0"/>
              <a:t>duten</a:t>
            </a:r>
            <a:r>
              <a:rPr lang="es-ES" sz="1600" dirty="0" smtClean="0"/>
              <a:t> </a:t>
            </a:r>
            <a:r>
              <a:rPr lang="es-ES" sz="1600" dirty="0" err="1" smtClean="0"/>
              <a:t>liburutegiak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,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: </a:t>
            </a:r>
            <a:r>
              <a:rPr lang="es-ES" sz="1600" dirty="0" err="1" smtClean="0"/>
              <a:t>servlet</a:t>
            </a:r>
            <a:r>
              <a:rPr lang="es-ES" sz="1600" dirty="0"/>
              <a:t> </a:t>
            </a:r>
            <a:r>
              <a:rPr lang="es-ES" sz="1600" dirty="0" smtClean="0"/>
              <a:t>API-a. </a:t>
            </a:r>
            <a:r>
              <a:rPr lang="es-ES" sz="1600" dirty="0" err="1" smtClean="0"/>
              <a:t>Liburutegi</a:t>
            </a:r>
            <a:r>
              <a:rPr lang="es-ES" sz="1600" dirty="0" smtClean="0"/>
              <a:t> </a:t>
            </a:r>
            <a:r>
              <a:rPr lang="es-ES" sz="1600" dirty="0" err="1" smtClean="0"/>
              <a:t>hauek</a:t>
            </a:r>
            <a:r>
              <a:rPr lang="es-ES" sz="1600" dirty="0" smtClean="0"/>
              <a:t> web </a:t>
            </a:r>
            <a:r>
              <a:rPr lang="es-ES" sz="1600" dirty="0" err="1" smtClean="0"/>
              <a:t>aplikazio</a:t>
            </a:r>
            <a:r>
              <a:rPr lang="es-ES" sz="1600" dirty="0" smtClean="0"/>
              <a:t> </a:t>
            </a:r>
            <a:r>
              <a:rPr lang="es-ES" sz="1600" dirty="0" err="1" smtClean="0"/>
              <a:t>guztientzako</a:t>
            </a:r>
            <a:r>
              <a:rPr lang="es-ES" sz="1600" dirty="0" smtClean="0"/>
              <a:t> </a:t>
            </a:r>
            <a:r>
              <a:rPr lang="es-ES" sz="1600" dirty="0" err="1" smtClean="0"/>
              <a:t>eskuragarri</a:t>
            </a:r>
            <a:r>
              <a:rPr lang="es-ES" sz="1600" dirty="0" smtClean="0"/>
              <a:t> </a:t>
            </a:r>
            <a:r>
              <a:rPr lang="es-ES" sz="1600" dirty="0" err="1" smtClean="0"/>
              <a:t>daude</a:t>
            </a:r>
            <a:r>
              <a:rPr lang="es-ES" sz="1600" dirty="0" smtClean="0"/>
              <a:t>.</a:t>
            </a:r>
          </a:p>
        </p:txBody>
      </p:sp>
      <p:sp>
        <p:nvSpPr>
          <p:cNvPr id="76" name="2 Marcador de contenido"/>
          <p:cNvSpPr txBox="1">
            <a:spLocks/>
          </p:cNvSpPr>
          <p:nvPr/>
        </p:nvSpPr>
        <p:spPr>
          <a:xfrm>
            <a:off x="2339752" y="3789041"/>
            <a:ext cx="6588224" cy="576064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600" dirty="0" err="1" smtClean="0"/>
              <a:t>Tomcat</a:t>
            </a:r>
            <a:r>
              <a:rPr lang="es-ES" sz="1600" dirty="0" smtClean="0"/>
              <a:t>-en log </a:t>
            </a:r>
            <a:r>
              <a:rPr lang="es-ES" sz="1600" dirty="0" err="1" smtClean="0"/>
              <a:t>fitxategiak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.</a:t>
            </a:r>
          </a:p>
        </p:txBody>
      </p:sp>
      <p:sp>
        <p:nvSpPr>
          <p:cNvPr id="77" name="2 Marcador de contenido"/>
          <p:cNvSpPr txBox="1">
            <a:spLocks/>
          </p:cNvSpPr>
          <p:nvPr/>
        </p:nvSpPr>
        <p:spPr>
          <a:xfrm>
            <a:off x="2339752" y="4389108"/>
            <a:ext cx="658822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600" dirty="0" err="1" smtClean="0"/>
              <a:t>Tomcat</a:t>
            </a:r>
            <a:r>
              <a:rPr lang="es-ES" sz="1600" dirty="0" smtClean="0"/>
              <a:t>-en </a:t>
            </a:r>
            <a:r>
              <a:rPr lang="es-ES" sz="1600" dirty="0" err="1" smtClean="0"/>
              <a:t>aldi</a:t>
            </a:r>
            <a:r>
              <a:rPr lang="es-ES" sz="1600" dirty="0" smtClean="0"/>
              <a:t> </a:t>
            </a:r>
            <a:r>
              <a:rPr lang="es-ES" sz="1600" dirty="0" err="1" smtClean="0"/>
              <a:t>baterako</a:t>
            </a:r>
            <a:r>
              <a:rPr lang="es-ES" sz="1600" dirty="0" smtClean="0"/>
              <a:t> </a:t>
            </a:r>
            <a:r>
              <a:rPr lang="es-ES" sz="1600" dirty="0" err="1" smtClean="0"/>
              <a:t>fitxategiak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.</a:t>
            </a:r>
          </a:p>
        </p:txBody>
      </p:sp>
      <p:sp>
        <p:nvSpPr>
          <p:cNvPr id="79" name="2 Marcador de contenido"/>
          <p:cNvSpPr txBox="1">
            <a:spLocks/>
          </p:cNvSpPr>
          <p:nvPr/>
        </p:nvSpPr>
        <p:spPr>
          <a:xfrm>
            <a:off x="2339752" y="4989175"/>
            <a:ext cx="6588224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600" dirty="0" err="1" smtClean="0"/>
              <a:t>Hemen</a:t>
            </a:r>
            <a:r>
              <a:rPr lang="es-ES" sz="1600" dirty="0" smtClean="0"/>
              <a:t> web </a:t>
            </a:r>
            <a:r>
              <a:rPr lang="es-ES" sz="1600" dirty="0" err="1" smtClean="0"/>
              <a:t>aplikazioak</a:t>
            </a:r>
            <a:r>
              <a:rPr lang="es-ES" sz="1600" dirty="0" smtClean="0"/>
              <a:t> </a:t>
            </a:r>
            <a:r>
              <a:rPr lang="es-ES" sz="1600" dirty="0" err="1" smtClean="0"/>
              <a:t>hedatzen</a:t>
            </a:r>
            <a:r>
              <a:rPr lang="es-ES" sz="1600" dirty="0" smtClean="0"/>
              <a:t> </a:t>
            </a:r>
            <a:r>
              <a:rPr lang="es-ES" sz="1600" dirty="0" err="1" smtClean="0"/>
              <a:t>dira</a:t>
            </a:r>
            <a:r>
              <a:rPr lang="es-ES" sz="1600" dirty="0" smtClean="0"/>
              <a:t>.</a:t>
            </a:r>
          </a:p>
        </p:txBody>
      </p:sp>
      <p:sp>
        <p:nvSpPr>
          <p:cNvPr id="80" name="2 Marcador de contenido"/>
          <p:cNvSpPr txBox="1">
            <a:spLocks/>
          </p:cNvSpPr>
          <p:nvPr/>
        </p:nvSpPr>
        <p:spPr>
          <a:xfrm>
            <a:off x="2339752" y="5589240"/>
            <a:ext cx="658822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600" dirty="0" err="1" smtClean="0"/>
              <a:t>Tomcat-ek</a:t>
            </a:r>
            <a:r>
              <a:rPr lang="es-ES" sz="1600" dirty="0" smtClean="0"/>
              <a:t> </a:t>
            </a:r>
            <a:r>
              <a:rPr lang="es-ES" sz="1600" dirty="0" err="1" smtClean="0"/>
              <a:t>tarteko</a:t>
            </a:r>
            <a:r>
              <a:rPr lang="es-ES" sz="1600" dirty="0" smtClean="0"/>
              <a:t> </a:t>
            </a:r>
            <a:r>
              <a:rPr lang="es-ES" sz="1600" dirty="0" err="1" smtClean="0"/>
              <a:t>ekintzak</a:t>
            </a:r>
            <a:r>
              <a:rPr lang="es-ES" sz="1600" dirty="0" smtClean="0"/>
              <a:t> </a:t>
            </a:r>
            <a:r>
              <a:rPr lang="es-ES" sz="1600" dirty="0" err="1" smtClean="0"/>
              <a:t>burutzean</a:t>
            </a:r>
            <a:r>
              <a:rPr lang="es-ES" sz="1600" dirty="0" smtClean="0"/>
              <a:t> </a:t>
            </a:r>
            <a:r>
              <a:rPr lang="es-ES" sz="1600" dirty="0" err="1" smtClean="0"/>
              <a:t>sortzen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dituen</a:t>
            </a:r>
            <a:r>
              <a:rPr lang="es-ES" sz="1600" dirty="0" smtClean="0"/>
              <a:t> </a:t>
            </a:r>
            <a:r>
              <a:rPr lang="es-ES" sz="1600" dirty="0" err="1" smtClean="0"/>
              <a:t>fitxategiak</a:t>
            </a:r>
            <a:r>
              <a:rPr lang="es-ES" sz="1600" dirty="0" smtClean="0"/>
              <a:t> </a:t>
            </a:r>
            <a:r>
              <a:rPr lang="es-ES" sz="1600" dirty="0" err="1" smtClean="0"/>
              <a:t>gordetzen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, </a:t>
            </a:r>
            <a:r>
              <a:rPr lang="es-ES" sz="1600" dirty="0" err="1" smtClean="0"/>
              <a:t>adibidez</a:t>
            </a:r>
            <a:r>
              <a:rPr lang="es-ES" sz="1600" dirty="0" smtClean="0"/>
              <a:t>: JSP-</a:t>
            </a:r>
            <a:r>
              <a:rPr lang="es-ES" sz="1600" dirty="0" err="1" smtClean="0"/>
              <a:t>ak</a:t>
            </a:r>
            <a:r>
              <a:rPr lang="es-ES" sz="1600" dirty="0" smtClean="0"/>
              <a:t> </a:t>
            </a:r>
            <a:r>
              <a:rPr lang="es-ES" sz="1600" dirty="0" err="1" smtClean="0"/>
              <a:t>konpilatzerakoan</a:t>
            </a:r>
            <a:r>
              <a:rPr lang="es-ES" sz="1600" dirty="0" smtClean="0"/>
              <a:t> </a:t>
            </a:r>
            <a:r>
              <a:rPr lang="es-ES" sz="1600" dirty="0" err="1" smtClean="0"/>
              <a:t>sortzen</a:t>
            </a:r>
            <a:r>
              <a:rPr lang="es-ES" sz="1600" dirty="0" smtClean="0"/>
              <a:t> den </a:t>
            </a:r>
            <a:r>
              <a:rPr lang="es-ES" sz="1600" dirty="0" err="1" smtClean="0"/>
              <a:t>servlet-ak</a:t>
            </a:r>
            <a:r>
              <a:rPr lang="es-ES" sz="16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480131" y="3318631"/>
            <a:ext cx="3404237" cy="580777"/>
          </a:xfrm>
        </p:spPr>
        <p:txBody>
          <a:bodyPr>
            <a:normAutofit fontScale="92500" lnSpcReduction="20000"/>
          </a:bodyPr>
          <a:lstStyle/>
          <a:p>
            <a:pPr marL="457200" lvl="1" indent="-457200" algn="just">
              <a:buNone/>
            </a:pPr>
            <a:r>
              <a:rPr lang="es-ES" sz="1800" dirty="0" err="1" smtClean="0"/>
              <a:t>Aplikazioaren</a:t>
            </a:r>
            <a:r>
              <a:rPr lang="es-ES" sz="1800" dirty="0" smtClean="0"/>
              <a:t> </a:t>
            </a:r>
            <a:r>
              <a:rPr lang="es-ES" sz="1800" dirty="0" err="1" smtClean="0"/>
              <a:t>zati</a:t>
            </a:r>
            <a:r>
              <a:rPr lang="es-ES" sz="1800" dirty="0" smtClean="0"/>
              <a:t> </a:t>
            </a:r>
            <a:r>
              <a:rPr lang="es-ES" sz="1800" dirty="0" err="1" smtClean="0"/>
              <a:t>publikoa</a:t>
            </a:r>
            <a:r>
              <a:rPr lang="es-ES" sz="1800" dirty="0" smtClean="0"/>
              <a:t>: </a:t>
            </a:r>
          </a:p>
          <a:p>
            <a:pPr marL="457200" lvl="1" indent="-457200" algn="just">
              <a:buNone/>
            </a:pPr>
            <a:r>
              <a:rPr lang="es-ES" sz="1800" dirty="0" smtClean="0"/>
              <a:t>JSP, HTML, CSS, JavaScript, </a:t>
            </a:r>
            <a:r>
              <a:rPr lang="es-ES" sz="1800" dirty="0" err="1" smtClean="0"/>
              <a:t>irudiak</a:t>
            </a:r>
            <a:r>
              <a:rPr lang="es-ES" sz="1800" dirty="0" smtClean="0"/>
              <a:t>...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Zerbitzaria</a:t>
            </a:r>
            <a:r>
              <a:rPr lang="en-US" dirty="0"/>
              <a:t>: </a:t>
            </a:r>
            <a:r>
              <a:rPr lang="en-US" dirty="0" smtClean="0"/>
              <a:t>Web </a:t>
            </a:r>
            <a:r>
              <a:rPr lang="en-US" dirty="0" err="1" smtClean="0"/>
              <a:t>Aplikazioak</a:t>
            </a:r>
            <a:r>
              <a:rPr lang="en-US" dirty="0"/>
              <a:t>			</a:t>
            </a:r>
            <a:r>
              <a:rPr lang="en-US" dirty="0" smtClean="0"/>
              <a:t>			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direktorio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egitura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123" y="1268760"/>
            <a:ext cx="576064" cy="57606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1917187" y="137212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ea typeface="DejaVu Sans" pitchFamily="2"/>
                <a:cs typeface="Lohit Hindi" pitchFamily="2"/>
              </a:rPr>
              <a:t>/ </a:t>
            </a:r>
            <a:r>
              <a:rPr lang="es-ES" b="1" dirty="0" err="1" smtClean="0">
                <a:ea typeface="DejaVu Sans" pitchFamily="2"/>
                <a:cs typeface="Lohit Hindi" pitchFamily="2"/>
              </a:rPr>
              <a:t>webapps</a:t>
            </a:r>
            <a:endParaRPr lang="es-ES" b="1" dirty="0">
              <a:ea typeface="DejaVu Sans" pitchFamily="2"/>
              <a:cs typeface="Lohit Hindi" pitchFamily="2"/>
            </a:endParaRPr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981083" y="1556792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211" y="1916832"/>
            <a:ext cx="576064" cy="576064"/>
          </a:xfrm>
          <a:prstGeom prst="rect">
            <a:avLst/>
          </a:prstGeom>
          <a:noFill/>
        </p:spPr>
      </p:pic>
      <p:cxnSp>
        <p:nvCxnSpPr>
          <p:cNvPr id="11" name="10 Conector recto"/>
          <p:cNvCxnSpPr/>
          <p:nvPr/>
        </p:nvCxnSpPr>
        <p:spPr>
          <a:xfrm>
            <a:off x="1773171" y="1844824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H="1">
            <a:off x="1773171" y="2204864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637267" y="2060848"/>
            <a:ext cx="143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/&lt;</a:t>
            </a:r>
            <a:r>
              <a:rPr lang="en-US" dirty="0" err="1" smtClean="0">
                <a:ea typeface="DejaVu Sans" pitchFamily="2"/>
                <a:cs typeface="Lohit Hindi" pitchFamily="2"/>
              </a:rPr>
              <a:t>aplikazioa</a:t>
            </a:r>
            <a:r>
              <a:rPr lang="en-US" dirty="0" smtClean="0">
                <a:ea typeface="DejaVu Sans" pitchFamily="2"/>
                <a:cs typeface="Lohit Hindi" pitchFamily="2"/>
              </a:rPr>
              <a:t>&gt;</a:t>
            </a:r>
            <a:endParaRPr lang="es-ES" dirty="0"/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4499992" y="5085184"/>
            <a:ext cx="3384376" cy="137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s-ES" b="1" dirty="0" smtClean="0"/>
              <a:t>web.xml </a:t>
            </a:r>
            <a:r>
              <a:rPr lang="es-ES" b="1" dirty="0" smtClean="0">
                <a:sym typeface="Wingdings" pitchFamily="2" charset="2"/>
              </a:rPr>
              <a:t> </a:t>
            </a:r>
            <a:r>
              <a:rPr lang="es-ES" dirty="0" err="1" smtClean="0"/>
              <a:t>hedapen</a:t>
            </a:r>
            <a:r>
              <a:rPr lang="es-ES" dirty="0" smtClean="0"/>
              <a:t> </a:t>
            </a:r>
            <a:r>
              <a:rPr lang="es-ES" dirty="0" err="1" smtClean="0"/>
              <a:t>deskriptorea</a:t>
            </a:r>
            <a:endParaRPr lang="es-ES" dirty="0" smtClean="0"/>
          </a:p>
          <a:p>
            <a:pPr algn="just">
              <a:spcBef>
                <a:spcPct val="20000"/>
              </a:spcBef>
            </a:pPr>
            <a:r>
              <a:rPr kumimoji="0" lang="es-E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</a:t>
            </a:r>
            <a:r>
              <a:rPr kumimoji="0" lang="es-E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src</a:t>
            </a:r>
            <a:r>
              <a:rPr lang="es-ES" b="1" dirty="0"/>
              <a:t>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kumimoji="0" lang="es-E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java </a:t>
            </a:r>
            <a:r>
              <a:rPr kumimoji="0" lang="es-E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fitxategiak</a:t>
            </a:r>
            <a:r>
              <a:rPr kumimoji="0" lang="es-E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kumimoji="0" lang="es-E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</a:t>
            </a:r>
            <a:r>
              <a:rPr kumimoji="0" lang="es-E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classes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</a:t>
            </a:r>
            <a:r>
              <a:rPr lang="es-ES" noProof="0" dirty="0" smtClean="0"/>
              <a:t> </a:t>
            </a:r>
            <a:r>
              <a:rPr lang="es-ES" noProof="0" dirty="0" err="1" smtClean="0"/>
              <a:t>class</a:t>
            </a:r>
            <a:r>
              <a:rPr lang="es-ES" noProof="0" dirty="0" smtClean="0"/>
              <a:t> </a:t>
            </a:r>
            <a:r>
              <a:rPr lang="es-ES" noProof="0" dirty="0" err="1" smtClean="0"/>
              <a:t>fitxategiak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kumimoji="0" lang="es-E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/</a:t>
            </a:r>
            <a:r>
              <a:rPr kumimoji="0" lang="es-E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lib</a:t>
            </a:r>
            <a:r>
              <a:rPr lang="es-ES" b="1" dirty="0"/>
              <a:t> </a:t>
            </a:r>
            <a:r>
              <a:rPr lang="es-ES" b="1" dirty="0" smtClean="0">
                <a:sym typeface="Wingdings" panose="05000000000000000000" pitchFamily="2" charset="2"/>
              </a:rPr>
              <a:t>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liburutegiak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6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433" y="4653136"/>
            <a:ext cx="576064" cy="576064"/>
          </a:xfrm>
          <a:prstGeom prst="rect">
            <a:avLst/>
          </a:prstGeom>
          <a:noFill/>
        </p:spPr>
      </p:pic>
      <p:cxnSp>
        <p:nvCxnSpPr>
          <p:cNvPr id="17" name="16 Conector recto"/>
          <p:cNvCxnSpPr/>
          <p:nvPr/>
        </p:nvCxnSpPr>
        <p:spPr>
          <a:xfrm>
            <a:off x="2590856" y="2492896"/>
            <a:ext cx="23537" cy="2448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>
            <a:off x="2614393" y="4941168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482165" y="4787860"/>
            <a:ext cx="3757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/WEB-INF:</a:t>
            </a:r>
            <a:r>
              <a:rPr lang="es-ES" dirty="0"/>
              <a:t> </a:t>
            </a:r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/>
              <a:t>zati</a:t>
            </a:r>
            <a:r>
              <a:rPr lang="es-ES" dirty="0"/>
              <a:t> </a:t>
            </a:r>
            <a:r>
              <a:rPr lang="es-ES" dirty="0" err="1"/>
              <a:t>pribatua</a:t>
            </a:r>
            <a:r>
              <a:rPr lang="en-US" dirty="0" smtClean="0">
                <a:ea typeface="DejaVu Sans" pitchFamily="2"/>
                <a:cs typeface="Lohit Hindi" pitchFamily="2"/>
              </a:rPr>
              <a:t> </a:t>
            </a:r>
            <a:endParaRPr lang="es-ES" dirty="0"/>
          </a:p>
        </p:txBody>
      </p:sp>
      <p:pic>
        <p:nvPicPr>
          <p:cNvPr id="23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433" y="3140968"/>
            <a:ext cx="576064" cy="576064"/>
          </a:xfrm>
          <a:prstGeom prst="rect">
            <a:avLst/>
          </a:prstGeom>
          <a:noFill/>
        </p:spPr>
      </p:pic>
      <p:cxnSp>
        <p:nvCxnSpPr>
          <p:cNvPr id="24" name="17 Conector recto"/>
          <p:cNvCxnSpPr/>
          <p:nvPr/>
        </p:nvCxnSpPr>
        <p:spPr>
          <a:xfrm flipH="1">
            <a:off x="2614393" y="3429000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19 Rectángulo"/>
          <p:cNvSpPr/>
          <p:nvPr/>
        </p:nvSpPr>
        <p:spPr>
          <a:xfrm>
            <a:off x="3482165" y="3275692"/>
            <a:ext cx="708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/html</a:t>
            </a:r>
            <a:endParaRPr lang="es-ES" dirty="0"/>
          </a:p>
        </p:txBody>
      </p:sp>
      <p:pic>
        <p:nvPicPr>
          <p:cNvPr id="26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0896" y="2636912"/>
            <a:ext cx="576064" cy="576064"/>
          </a:xfrm>
          <a:prstGeom prst="rect">
            <a:avLst/>
          </a:prstGeom>
          <a:noFill/>
        </p:spPr>
      </p:pic>
      <p:cxnSp>
        <p:nvCxnSpPr>
          <p:cNvPr id="27" name="17 Conector recto"/>
          <p:cNvCxnSpPr/>
          <p:nvPr/>
        </p:nvCxnSpPr>
        <p:spPr>
          <a:xfrm flipH="1">
            <a:off x="2590856" y="2924944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9 Rectángulo"/>
          <p:cNvSpPr/>
          <p:nvPr/>
        </p:nvSpPr>
        <p:spPr>
          <a:xfrm>
            <a:off x="3458628" y="2771636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</a:t>
            </a:r>
            <a:r>
              <a:rPr lang="en-US" dirty="0" err="1" smtClean="0">
                <a:ea typeface="DejaVu Sans" pitchFamily="2"/>
                <a:cs typeface="Lohit Hindi" pitchFamily="2"/>
              </a:rPr>
              <a:t>jsp</a:t>
            </a:r>
            <a:endParaRPr lang="es-ES" dirty="0"/>
          </a:p>
        </p:txBody>
      </p:sp>
      <p:pic>
        <p:nvPicPr>
          <p:cNvPr id="29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433" y="3645024"/>
            <a:ext cx="576064" cy="576064"/>
          </a:xfrm>
          <a:prstGeom prst="rect">
            <a:avLst/>
          </a:prstGeom>
          <a:noFill/>
        </p:spPr>
      </p:pic>
      <p:cxnSp>
        <p:nvCxnSpPr>
          <p:cNvPr id="30" name="17 Conector recto"/>
          <p:cNvCxnSpPr/>
          <p:nvPr/>
        </p:nvCxnSpPr>
        <p:spPr>
          <a:xfrm flipH="1">
            <a:off x="2614393" y="3933056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9 Rectángulo"/>
          <p:cNvSpPr/>
          <p:nvPr/>
        </p:nvSpPr>
        <p:spPr>
          <a:xfrm>
            <a:off x="3482165" y="377974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</a:t>
            </a:r>
            <a:r>
              <a:rPr lang="en-US" dirty="0" err="1" smtClean="0">
                <a:ea typeface="DejaVu Sans" pitchFamily="2"/>
                <a:cs typeface="Lohit Hindi" pitchFamily="2"/>
              </a:rPr>
              <a:t>js</a:t>
            </a:r>
            <a:endParaRPr lang="es-ES" dirty="0"/>
          </a:p>
        </p:txBody>
      </p:sp>
      <p:pic>
        <p:nvPicPr>
          <p:cNvPr id="34" name="Picture 2" descr="D:\Documents and Settings\LUZ\Configuración local\Archivos temporales de Internet\Content.IE5\DOZXZDYB\MC90043162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433" y="4149080"/>
            <a:ext cx="576064" cy="576064"/>
          </a:xfrm>
          <a:prstGeom prst="rect">
            <a:avLst/>
          </a:prstGeom>
          <a:noFill/>
        </p:spPr>
      </p:pic>
      <p:cxnSp>
        <p:nvCxnSpPr>
          <p:cNvPr id="35" name="17 Conector recto"/>
          <p:cNvCxnSpPr/>
          <p:nvPr/>
        </p:nvCxnSpPr>
        <p:spPr>
          <a:xfrm flipH="1">
            <a:off x="2614393" y="4437112"/>
            <a:ext cx="360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9 Rectángulo"/>
          <p:cNvSpPr/>
          <p:nvPr/>
        </p:nvSpPr>
        <p:spPr>
          <a:xfrm>
            <a:off x="3482165" y="428380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DejaVu Sans" pitchFamily="2"/>
                <a:cs typeface="Lohit Hindi" pitchFamily="2"/>
              </a:rPr>
              <a:t>/</a:t>
            </a:r>
            <a:r>
              <a:rPr lang="en-US" dirty="0" err="1" smtClean="0">
                <a:ea typeface="DejaVu Sans" pitchFamily="2"/>
                <a:cs typeface="Lohit Hindi" pitchFamily="2"/>
              </a:rPr>
              <a:t>img</a:t>
            </a:r>
            <a:endParaRPr lang="es-ES" dirty="0"/>
          </a:p>
        </p:txBody>
      </p:sp>
      <p:sp>
        <p:nvSpPr>
          <p:cNvPr id="37" name="Cerrar llave 36"/>
          <p:cNvSpPr/>
          <p:nvPr/>
        </p:nvSpPr>
        <p:spPr>
          <a:xfrm>
            <a:off x="4190500" y="2636912"/>
            <a:ext cx="316393" cy="1944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300" b="1" dirty="0" smtClean="0"/>
          </a:p>
          <a:p>
            <a:r>
              <a:rPr lang="en-US" sz="2300" b="1" dirty="0" err="1" smtClean="0"/>
              <a:t>Zuzenean</a:t>
            </a:r>
            <a:r>
              <a:rPr lang="en-US" sz="2300" b="1" dirty="0" smtClean="0"/>
              <a:t>: </a:t>
            </a:r>
            <a:r>
              <a:rPr lang="en-US" sz="2300" dirty="0" smtClean="0"/>
              <a:t>web </a:t>
            </a:r>
            <a:r>
              <a:rPr lang="en-US" sz="2300" dirty="0" err="1" smtClean="0"/>
              <a:t>aplikazioaren</a:t>
            </a:r>
            <a:r>
              <a:rPr lang="en-US" sz="2300" dirty="0" smtClean="0"/>
              <a:t> </a:t>
            </a:r>
            <a:r>
              <a:rPr lang="en-US" sz="2300" dirty="0" err="1" smtClean="0"/>
              <a:t>direktorio</a:t>
            </a:r>
            <a:r>
              <a:rPr lang="en-US" sz="2300" dirty="0" smtClean="0"/>
              <a:t> </a:t>
            </a:r>
            <a:r>
              <a:rPr lang="en-US" sz="2300" dirty="0" err="1" smtClean="0"/>
              <a:t>egitura</a:t>
            </a:r>
            <a:r>
              <a:rPr lang="en-US" sz="2300" dirty="0" smtClean="0"/>
              <a:t> </a:t>
            </a:r>
            <a:r>
              <a:rPr lang="en-US" sz="2300" dirty="0" err="1" smtClean="0"/>
              <a:t>sortu</a:t>
            </a:r>
            <a:r>
              <a:rPr lang="en-US" sz="2300" dirty="0"/>
              <a:t> </a:t>
            </a:r>
            <a:r>
              <a:rPr lang="en-US" sz="2300" dirty="0" smtClean="0"/>
              <a:t>eta </a:t>
            </a:r>
            <a:r>
              <a:rPr lang="en-US" sz="2300" dirty="0" err="1" smtClean="0"/>
              <a:t>fitxategi</a:t>
            </a:r>
            <a:r>
              <a:rPr lang="en-US" sz="2300" dirty="0" smtClean="0"/>
              <a:t> </a:t>
            </a:r>
            <a:r>
              <a:rPr lang="en-US" sz="2300" dirty="0" err="1" smtClean="0"/>
              <a:t>bakoitza</a:t>
            </a:r>
            <a:r>
              <a:rPr lang="en-US" sz="2300" dirty="0" smtClean="0"/>
              <a:t> </a:t>
            </a:r>
            <a:r>
              <a:rPr lang="en-US" sz="2300" dirty="0" err="1" smtClean="0"/>
              <a:t>dagokion</a:t>
            </a:r>
            <a:r>
              <a:rPr lang="en-US" sz="2300" dirty="0" smtClean="0"/>
              <a:t> </a:t>
            </a:r>
            <a:r>
              <a:rPr lang="en-US" sz="2300" dirty="0" err="1" smtClean="0"/>
              <a:t>direktorioan</a:t>
            </a:r>
            <a:r>
              <a:rPr lang="en-US" sz="2300" dirty="0" smtClean="0"/>
              <a:t> </a:t>
            </a:r>
            <a:r>
              <a:rPr lang="en-US" sz="2300" dirty="0" err="1" smtClean="0"/>
              <a:t>sartu</a:t>
            </a:r>
            <a:r>
              <a:rPr lang="en-US" sz="2300" dirty="0" smtClean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300" dirty="0"/>
          </a:p>
          <a:p>
            <a:r>
              <a:rPr lang="es-ES" sz="2300" b="1" dirty="0" smtClean="0"/>
              <a:t>WAR </a:t>
            </a:r>
            <a:r>
              <a:rPr lang="es-ES" sz="2300" b="1" dirty="0" err="1"/>
              <a:t>fitxategia</a:t>
            </a:r>
            <a:endParaRPr lang="es-ES" sz="2300" b="1" dirty="0"/>
          </a:p>
          <a:p>
            <a:pPr lvl="1">
              <a:lnSpc>
                <a:spcPct val="120000"/>
              </a:lnSpc>
            </a:pPr>
            <a:r>
              <a:rPr lang="es-ES" sz="2300" dirty="0"/>
              <a:t>Web </a:t>
            </a:r>
            <a:r>
              <a:rPr lang="es-ES" sz="2300" dirty="0" err="1"/>
              <a:t>aplikazioaren</a:t>
            </a:r>
            <a:r>
              <a:rPr lang="es-ES" sz="2300" dirty="0"/>
              <a:t> </a:t>
            </a:r>
            <a:r>
              <a:rPr lang="es-ES" sz="2300" dirty="0" err="1"/>
              <a:t>direktorioa</a:t>
            </a:r>
            <a:r>
              <a:rPr lang="es-ES" sz="2300" dirty="0"/>
              <a:t> ZIP </a:t>
            </a:r>
            <a:r>
              <a:rPr lang="es-ES" sz="2300" dirty="0" err="1"/>
              <a:t>formatuan</a:t>
            </a:r>
            <a:r>
              <a:rPr lang="es-ES" sz="2300" dirty="0"/>
              <a:t> </a:t>
            </a:r>
            <a:r>
              <a:rPr lang="es-ES" sz="2300" dirty="0" err="1"/>
              <a:t>konprimatu</a:t>
            </a:r>
            <a:r>
              <a:rPr lang="es-ES" sz="2300" dirty="0"/>
              <a:t> eta </a:t>
            </a:r>
            <a:r>
              <a:rPr lang="es-ES" sz="2300" dirty="0" err="1"/>
              <a:t>paketatzerakoan</a:t>
            </a:r>
            <a:r>
              <a:rPr lang="es-ES" sz="2300" dirty="0"/>
              <a:t> </a:t>
            </a:r>
            <a:r>
              <a:rPr lang="es-ES" sz="2300" dirty="0" err="1"/>
              <a:t>eratortzen</a:t>
            </a:r>
            <a:r>
              <a:rPr lang="es-ES" sz="2300" dirty="0"/>
              <a:t> den </a:t>
            </a:r>
            <a:r>
              <a:rPr lang="es-ES" sz="2300" dirty="0" err="1"/>
              <a:t>fitxategia</a:t>
            </a:r>
            <a:r>
              <a:rPr lang="es-ES" sz="2300" dirty="0"/>
              <a:t> da.</a:t>
            </a:r>
          </a:p>
          <a:p>
            <a:pPr lvl="1">
              <a:lnSpc>
                <a:spcPct val="120000"/>
              </a:lnSpc>
            </a:pPr>
            <a:r>
              <a:rPr lang="es-ES" sz="2300" dirty="0"/>
              <a:t>Eclipse-k WAR </a:t>
            </a:r>
            <a:r>
              <a:rPr lang="es-ES" sz="2300" dirty="0" err="1"/>
              <a:t>fitxategiak</a:t>
            </a:r>
            <a:r>
              <a:rPr lang="es-ES" sz="2300" dirty="0"/>
              <a:t> </a:t>
            </a:r>
            <a:r>
              <a:rPr lang="es-ES" sz="2300" dirty="0" err="1"/>
              <a:t>automatikoki</a:t>
            </a:r>
            <a:r>
              <a:rPr lang="es-ES" sz="2300" dirty="0"/>
              <a:t> </a:t>
            </a:r>
            <a:r>
              <a:rPr lang="es-ES" sz="2300" dirty="0" err="1" smtClean="0"/>
              <a:t>sortzen</a:t>
            </a:r>
            <a:r>
              <a:rPr lang="es-ES" sz="2300" dirty="0" smtClean="0"/>
              <a:t> </a:t>
            </a:r>
            <a:r>
              <a:rPr lang="es-ES" sz="2300" dirty="0" err="1" smtClean="0"/>
              <a:t>ditu</a:t>
            </a:r>
            <a:r>
              <a:rPr lang="es-ES" sz="2300" dirty="0" smtClean="0"/>
              <a:t>:</a:t>
            </a:r>
          </a:p>
          <a:p>
            <a:pPr lvl="2">
              <a:lnSpc>
                <a:spcPct val="120000"/>
              </a:lnSpc>
            </a:pPr>
            <a:r>
              <a:rPr lang="es-ES" sz="2300" dirty="0" err="1" smtClean="0"/>
              <a:t>Proiektua</a:t>
            </a:r>
            <a:r>
              <a:rPr lang="es-ES" sz="2300" dirty="0" smtClean="0"/>
              <a:t> </a:t>
            </a:r>
            <a:r>
              <a:rPr lang="es-ES" sz="2300" dirty="0" smtClean="0">
                <a:sym typeface="Wingdings" panose="05000000000000000000" pitchFamily="2" charset="2"/>
              </a:rPr>
              <a:t> </a:t>
            </a:r>
            <a:r>
              <a:rPr lang="es-ES" sz="2300" dirty="0" err="1" smtClean="0">
                <a:sym typeface="Wingdings" panose="05000000000000000000" pitchFamily="2" charset="2"/>
              </a:rPr>
              <a:t>Export</a:t>
            </a:r>
            <a:r>
              <a:rPr lang="es-ES" sz="2300" dirty="0" smtClean="0">
                <a:sym typeface="Wingdings" panose="05000000000000000000" pitchFamily="2" charset="2"/>
              </a:rPr>
              <a:t>  WAR file</a:t>
            </a:r>
            <a:r>
              <a:rPr lang="es-ES" sz="23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s-ES" sz="23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Tomcat: web </a:t>
            </a:r>
            <a:r>
              <a:rPr lang="en-US" dirty="0" err="1" smtClean="0"/>
              <a:t>aplikazio</a:t>
            </a:r>
            <a:r>
              <a:rPr lang="en-US" dirty="0" smtClean="0"/>
              <a:t> </a:t>
            </a:r>
            <a:r>
              <a:rPr lang="en-US" dirty="0" err="1" smtClean="0"/>
              <a:t>baten</a:t>
            </a:r>
            <a:r>
              <a:rPr lang="en-US" dirty="0" smtClean="0"/>
              <a:t> </a:t>
            </a:r>
            <a:r>
              <a:rPr lang="en-US" dirty="0" err="1" smtClean="0"/>
              <a:t>hedapena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44"/>
          <p:cNvSpPr/>
          <p:nvPr/>
        </p:nvSpPr>
        <p:spPr>
          <a:xfrm>
            <a:off x="3851920" y="1340768"/>
            <a:ext cx="5126534" cy="50405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Tomcat: web </a:t>
            </a:r>
            <a:r>
              <a:rPr lang="en-US" dirty="0" err="1"/>
              <a:t>aplikazio</a:t>
            </a:r>
            <a:r>
              <a:rPr lang="en-US" dirty="0"/>
              <a:t> </a:t>
            </a:r>
            <a:r>
              <a:rPr lang="en-US" dirty="0" err="1"/>
              <a:t>baten</a:t>
            </a:r>
            <a:r>
              <a:rPr lang="en-US" dirty="0"/>
              <a:t> </a:t>
            </a:r>
            <a:r>
              <a:rPr lang="en-US" dirty="0" err="1" smtClean="0"/>
              <a:t>hedapena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s-ES" cap="none" dirty="0" smtClean="0"/>
              <a:t>web.xml</a:t>
            </a:r>
            <a:endParaRPr lang="es-ES" cap="non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319972" y="4500000"/>
            <a:ext cx="3744416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1100" dirty="0" smtClean="0"/>
              <a:t>&lt;web-app&gt; </a:t>
            </a:r>
          </a:p>
          <a:p>
            <a:pPr lvl="1"/>
            <a:r>
              <a:rPr lang="es-ES" sz="1100" dirty="0" smtClean="0"/>
              <a:t>&lt;</a:t>
            </a:r>
            <a:r>
              <a:rPr lang="es-ES" sz="1100" dirty="0" err="1" smtClean="0"/>
              <a:t>servlet</a:t>
            </a:r>
            <a:r>
              <a:rPr lang="es-ES" sz="1100" dirty="0" smtClean="0"/>
              <a:t>&gt; </a:t>
            </a:r>
          </a:p>
          <a:p>
            <a:pPr lvl="2"/>
            <a:r>
              <a:rPr lang="es-ES" sz="1100" dirty="0" smtClean="0"/>
              <a:t>&lt;</a:t>
            </a:r>
            <a:r>
              <a:rPr lang="es-ES" sz="1100" dirty="0" err="1" smtClean="0"/>
              <a:t>servlet-name</a:t>
            </a:r>
            <a:r>
              <a:rPr lang="es-ES" sz="1100" dirty="0" smtClean="0"/>
              <a:t>&gt; </a:t>
            </a:r>
            <a:r>
              <a:rPr lang="es-ES" sz="1100" b="1" dirty="0" err="1" smtClean="0"/>
              <a:t>servletName</a:t>
            </a:r>
            <a:r>
              <a:rPr lang="es-ES" sz="1100" b="1" dirty="0" smtClean="0"/>
              <a:t> </a:t>
            </a:r>
            <a:r>
              <a:rPr lang="es-ES" sz="1100" dirty="0" smtClean="0"/>
              <a:t>&lt;/</a:t>
            </a:r>
            <a:r>
              <a:rPr lang="es-ES" sz="1100" dirty="0" err="1" smtClean="0"/>
              <a:t>servlet-name</a:t>
            </a:r>
            <a:r>
              <a:rPr lang="es-ES" sz="1100" dirty="0" smtClean="0"/>
              <a:t>&gt; </a:t>
            </a:r>
          </a:p>
          <a:p>
            <a:pPr lvl="2"/>
            <a:r>
              <a:rPr lang="es-ES" sz="1100" dirty="0" smtClean="0"/>
              <a:t>&lt;</a:t>
            </a:r>
            <a:r>
              <a:rPr lang="es-ES" sz="1100" dirty="0" err="1" smtClean="0"/>
              <a:t>servlet-class</a:t>
            </a:r>
            <a:r>
              <a:rPr lang="es-ES" sz="1100" dirty="0" smtClean="0"/>
              <a:t>&gt; </a:t>
            </a:r>
            <a:r>
              <a:rPr lang="es-ES" sz="1100" b="1" dirty="0" err="1" smtClean="0"/>
              <a:t>servletClass</a:t>
            </a:r>
            <a:r>
              <a:rPr lang="es-ES" sz="1100" dirty="0" smtClean="0"/>
              <a:t> &lt;/</a:t>
            </a:r>
            <a:r>
              <a:rPr lang="es-ES" sz="1100" dirty="0" err="1" smtClean="0"/>
              <a:t>servlet-class</a:t>
            </a:r>
            <a:r>
              <a:rPr lang="es-ES" sz="1100" dirty="0" smtClean="0"/>
              <a:t>&gt; </a:t>
            </a:r>
          </a:p>
          <a:p>
            <a:pPr lvl="1"/>
            <a:r>
              <a:rPr lang="es-ES" sz="1100" dirty="0" smtClean="0"/>
              <a:t>&lt;/</a:t>
            </a:r>
            <a:r>
              <a:rPr lang="es-ES" sz="1100" dirty="0" err="1" smtClean="0"/>
              <a:t>servlet</a:t>
            </a:r>
            <a:r>
              <a:rPr lang="es-ES" sz="1100" dirty="0" smtClean="0"/>
              <a:t>&gt; </a:t>
            </a:r>
          </a:p>
          <a:p>
            <a:pPr lvl="1"/>
            <a:r>
              <a:rPr lang="es-ES" sz="1100" dirty="0" smtClean="0"/>
              <a:t>&lt;</a:t>
            </a:r>
            <a:r>
              <a:rPr lang="es-ES" sz="1100" dirty="0" err="1" smtClean="0"/>
              <a:t>servlet-mapping</a:t>
            </a:r>
            <a:r>
              <a:rPr lang="es-ES" sz="1100" dirty="0" smtClean="0"/>
              <a:t>&gt; </a:t>
            </a:r>
          </a:p>
          <a:p>
            <a:pPr lvl="2"/>
            <a:r>
              <a:rPr lang="es-ES" sz="1100" dirty="0" smtClean="0"/>
              <a:t>&lt;</a:t>
            </a:r>
            <a:r>
              <a:rPr lang="es-ES" sz="1100" dirty="0" err="1" smtClean="0"/>
              <a:t>servlet-name</a:t>
            </a:r>
            <a:r>
              <a:rPr lang="es-ES" sz="1100" dirty="0" smtClean="0"/>
              <a:t>&gt; </a:t>
            </a:r>
            <a:r>
              <a:rPr lang="es-ES" sz="1100" b="1" dirty="0" err="1" smtClean="0"/>
              <a:t>servletName</a:t>
            </a:r>
            <a:r>
              <a:rPr lang="es-ES" sz="1100" dirty="0" smtClean="0"/>
              <a:t> &lt;/</a:t>
            </a:r>
            <a:r>
              <a:rPr lang="es-ES" sz="1100" dirty="0" err="1" smtClean="0"/>
              <a:t>servlet-name</a:t>
            </a:r>
            <a:r>
              <a:rPr lang="es-ES" sz="1100" dirty="0" smtClean="0"/>
              <a:t>&gt; </a:t>
            </a:r>
          </a:p>
          <a:p>
            <a:pPr lvl="2"/>
            <a:r>
              <a:rPr lang="es-ES" sz="1100" dirty="0" smtClean="0"/>
              <a:t>&lt;</a:t>
            </a:r>
            <a:r>
              <a:rPr lang="es-ES" sz="1100" dirty="0" err="1" smtClean="0"/>
              <a:t>url-pattern</a:t>
            </a:r>
            <a:r>
              <a:rPr lang="es-ES" sz="1100" dirty="0" smtClean="0"/>
              <a:t>&gt; /</a:t>
            </a:r>
            <a:r>
              <a:rPr lang="es-ES" sz="1100" b="1" dirty="0" err="1" smtClean="0"/>
              <a:t>servletURL</a:t>
            </a:r>
            <a:r>
              <a:rPr lang="es-ES" sz="1100" dirty="0" smtClean="0"/>
              <a:t> &lt;/</a:t>
            </a:r>
            <a:r>
              <a:rPr lang="es-ES" sz="1100" dirty="0" err="1" smtClean="0"/>
              <a:t>url-pattern</a:t>
            </a:r>
            <a:r>
              <a:rPr lang="es-ES" sz="1100" dirty="0" smtClean="0"/>
              <a:t>&gt; </a:t>
            </a:r>
          </a:p>
          <a:p>
            <a:pPr lvl="1"/>
            <a:r>
              <a:rPr lang="es-ES" sz="1100" dirty="0" smtClean="0"/>
              <a:t>&lt;/</a:t>
            </a:r>
            <a:r>
              <a:rPr lang="es-ES" sz="1100" dirty="0" err="1" smtClean="0"/>
              <a:t>servlet-mapping</a:t>
            </a:r>
            <a:r>
              <a:rPr lang="es-ES" sz="1100" dirty="0" smtClean="0"/>
              <a:t>&gt;</a:t>
            </a:r>
          </a:p>
          <a:p>
            <a:r>
              <a:rPr lang="es-ES" sz="1100" dirty="0" smtClean="0"/>
              <a:t>&lt;/web-</a:t>
            </a:r>
            <a:r>
              <a:rPr lang="es-ES" sz="1100" dirty="0" err="1" smtClean="0"/>
              <a:t>app</a:t>
            </a:r>
            <a:r>
              <a:rPr lang="es-ES" sz="1100" dirty="0" smtClean="0"/>
              <a:t>&gt;</a:t>
            </a:r>
            <a:endParaRPr lang="es-ES" sz="1050" dirty="0" smtClean="0"/>
          </a:p>
        </p:txBody>
      </p:sp>
      <p:grpSp>
        <p:nvGrpSpPr>
          <p:cNvPr id="42" name="Grupo 41"/>
          <p:cNvGrpSpPr/>
          <p:nvPr/>
        </p:nvGrpSpPr>
        <p:grpSpPr>
          <a:xfrm>
            <a:off x="3923928" y="1340768"/>
            <a:ext cx="5054526" cy="3537684"/>
            <a:chOff x="35496" y="1268760"/>
            <a:chExt cx="5054526" cy="3537684"/>
          </a:xfrm>
        </p:grpSpPr>
        <p:pic>
          <p:nvPicPr>
            <p:cNvPr id="10" name="Picture 2" descr="D:\Documents and Settings\LUZ\Configuración local\Archivos temporales de Internet\Content.IE5\DOZXZDYB\MC90043162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496" y="1268760"/>
              <a:ext cx="576064" cy="576064"/>
            </a:xfrm>
            <a:prstGeom prst="rect">
              <a:avLst/>
            </a:prstGeom>
            <a:noFill/>
          </p:spPr>
        </p:pic>
        <p:sp>
          <p:nvSpPr>
            <p:cNvPr id="11" name="6 CuadroTexto"/>
            <p:cNvSpPr txBox="1"/>
            <p:nvPr/>
          </p:nvSpPr>
          <p:spPr>
            <a:xfrm>
              <a:off x="611560" y="137212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ea typeface="DejaVu Sans" pitchFamily="2"/>
                  <a:cs typeface="Lohit Hindi" pitchFamily="2"/>
                </a:rPr>
                <a:t>/ </a:t>
              </a:r>
              <a:r>
                <a:rPr lang="es-ES" dirty="0" err="1" smtClean="0">
                  <a:ea typeface="DejaVu Sans" pitchFamily="2"/>
                  <a:cs typeface="Lohit Hindi" pitchFamily="2"/>
                </a:rPr>
                <a:t>webapps</a:t>
              </a:r>
              <a:endParaRPr lang="es-ES" dirty="0">
                <a:ea typeface="DejaVu Sans" pitchFamily="2"/>
                <a:cs typeface="Lohit Hindi" pitchFamily="2"/>
              </a:endParaRPr>
            </a:p>
          </p:txBody>
        </p:sp>
        <p:pic>
          <p:nvPicPr>
            <p:cNvPr id="12" name="Picture 2" descr="D:\Documents and Settings\LUZ\Configuración local\Archivos temporales de Internet\Content.IE5\DOZXZDYB\MC90043162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1916832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13" name="10 Conector recto"/>
            <p:cNvCxnSpPr/>
            <p:nvPr/>
          </p:nvCxnSpPr>
          <p:spPr>
            <a:xfrm>
              <a:off x="467544" y="1844824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 Conector recto"/>
            <p:cNvCxnSpPr/>
            <p:nvPr/>
          </p:nvCxnSpPr>
          <p:spPr>
            <a:xfrm flipH="1">
              <a:off x="467544" y="2204864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D:\Documents and Settings\LUZ\Configuración local\Archivos temporales de Internet\Content.IE5\DOZXZDYB\MC90043162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8806" y="2564904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17" name="16 Conector recto"/>
            <p:cNvCxnSpPr/>
            <p:nvPr/>
          </p:nvCxnSpPr>
          <p:spPr>
            <a:xfrm>
              <a:off x="1308766" y="2492896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H="1">
              <a:off x="1308766" y="285293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9 Rectángulo"/>
            <p:cNvSpPr/>
            <p:nvPr/>
          </p:nvSpPr>
          <p:spPr>
            <a:xfrm>
              <a:off x="2176538" y="2699628"/>
              <a:ext cx="1099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a typeface="DejaVu Sans" pitchFamily="2"/>
                  <a:cs typeface="Lohit Hindi" pitchFamily="2"/>
                </a:rPr>
                <a:t>/WEB-INF</a:t>
              </a:r>
              <a:endParaRPr lang="es-ES" dirty="0"/>
            </a:p>
          </p:txBody>
        </p:sp>
        <p:cxnSp>
          <p:nvCxnSpPr>
            <p:cNvPr id="27" name="16 Conector recto"/>
            <p:cNvCxnSpPr/>
            <p:nvPr/>
          </p:nvCxnSpPr>
          <p:spPr>
            <a:xfrm>
              <a:off x="2123728" y="3140968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7 Conector recto"/>
            <p:cNvCxnSpPr/>
            <p:nvPr/>
          </p:nvCxnSpPr>
          <p:spPr>
            <a:xfrm flipH="1">
              <a:off x="2123728" y="3501008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 descr="D:\Documents and Settings\LUZ\Configuración local\Archivos temporales de Internet\Content.IE5\DOZXZDYB\MC900431624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3768" y="3212976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30" name="16 Conector recto"/>
            <p:cNvCxnSpPr/>
            <p:nvPr/>
          </p:nvCxnSpPr>
          <p:spPr>
            <a:xfrm>
              <a:off x="2123728" y="3501008"/>
              <a:ext cx="0" cy="11336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7 Conector recto"/>
            <p:cNvCxnSpPr/>
            <p:nvPr/>
          </p:nvCxnSpPr>
          <p:spPr>
            <a:xfrm flipH="1">
              <a:off x="2123728" y="4634646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19 Rectángulo"/>
            <p:cNvSpPr/>
            <p:nvPr/>
          </p:nvSpPr>
          <p:spPr>
            <a:xfrm>
              <a:off x="2915816" y="3344124"/>
              <a:ext cx="969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DejaVu Sans" pitchFamily="2"/>
                </a:rPr>
                <a:t> </a:t>
              </a:r>
              <a:r>
                <a:rPr lang="en-US" dirty="0" smtClean="0">
                  <a:ea typeface="DejaVu Sans" pitchFamily="2"/>
                </a:rPr>
                <a:t>/classes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1308766" y="2067720"/>
              <a:ext cx="1431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DejaVu Sans" pitchFamily="2"/>
                  <a:cs typeface="Lohit Hindi" pitchFamily="2"/>
                </a:rPr>
                <a:t>/&lt;</a:t>
              </a:r>
              <a:r>
                <a:rPr lang="en-US" dirty="0" err="1">
                  <a:ea typeface="DejaVu Sans" pitchFamily="2"/>
                  <a:cs typeface="Lohit Hindi" pitchFamily="2"/>
                </a:rPr>
                <a:t>aplikazioa</a:t>
              </a:r>
              <a:r>
                <a:rPr lang="en-US" dirty="0">
                  <a:ea typeface="DejaVu Sans" pitchFamily="2"/>
                  <a:cs typeface="Lohit Hindi" pitchFamily="2"/>
                </a:rPr>
                <a:t>&gt;</a:t>
              </a:r>
              <a:endParaRPr lang="es-ES" dirty="0"/>
            </a:p>
          </p:txBody>
        </p:sp>
        <p:sp>
          <p:nvSpPr>
            <p:cNvPr id="36" name="19 Rectángulo"/>
            <p:cNvSpPr/>
            <p:nvPr/>
          </p:nvSpPr>
          <p:spPr>
            <a:xfrm>
              <a:off x="2431228" y="4437112"/>
              <a:ext cx="1056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ea typeface="DejaVu Sans" pitchFamily="2"/>
                </a:rPr>
                <a:t> </a:t>
              </a:r>
              <a:r>
                <a:rPr lang="en-US" b="1" dirty="0" smtClean="0">
                  <a:ea typeface="DejaVu Sans" pitchFamily="2"/>
                </a:rPr>
                <a:t>web.xml</a:t>
              </a:r>
              <a:endParaRPr lang="es-ES" b="1" dirty="0"/>
            </a:p>
          </p:txBody>
        </p:sp>
        <p:cxnSp>
          <p:nvCxnSpPr>
            <p:cNvPr id="37" name="16 Conector recto"/>
            <p:cNvCxnSpPr/>
            <p:nvPr/>
          </p:nvCxnSpPr>
          <p:spPr>
            <a:xfrm>
              <a:off x="2947331" y="3789040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17 Conector recto"/>
            <p:cNvCxnSpPr/>
            <p:nvPr/>
          </p:nvCxnSpPr>
          <p:spPr>
            <a:xfrm flipH="1">
              <a:off x="2947331" y="4149080"/>
              <a:ext cx="360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19 Rectángulo"/>
            <p:cNvSpPr/>
            <p:nvPr/>
          </p:nvSpPr>
          <p:spPr>
            <a:xfrm>
              <a:off x="3251762" y="3947269"/>
              <a:ext cx="1838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DejaVu Sans" pitchFamily="2"/>
                </a:rPr>
                <a:t> </a:t>
              </a:r>
              <a:r>
                <a:rPr lang="en-US" dirty="0" err="1" smtClean="0">
                  <a:ea typeface="DejaVu Sans" pitchFamily="2"/>
                </a:rPr>
                <a:t>servletClass.class</a:t>
              </a:r>
              <a:endParaRPr lang="es-ES" dirty="0"/>
            </a:p>
          </p:txBody>
        </p:sp>
      </p:grpSp>
      <p:pic>
        <p:nvPicPr>
          <p:cNvPr id="46" name="Picture 2" descr="File:Tomca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6168" y="1413834"/>
            <a:ext cx="1529496" cy="1019664"/>
          </a:xfrm>
          <a:prstGeom prst="rect">
            <a:avLst/>
          </a:prstGeom>
          <a:noFill/>
        </p:spPr>
      </p:pic>
      <p:sp>
        <p:nvSpPr>
          <p:cNvPr id="55" name="Flecha derecha 54"/>
          <p:cNvSpPr/>
          <p:nvPr/>
        </p:nvSpPr>
        <p:spPr>
          <a:xfrm>
            <a:off x="179512" y="3284984"/>
            <a:ext cx="3559908" cy="1105856"/>
          </a:xfrm>
          <a:prstGeom prst="rightArrow">
            <a:avLst>
              <a:gd name="adj1" fmla="val 50000"/>
              <a:gd name="adj2" fmla="val 34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</a:t>
            </a:r>
            <a:r>
              <a:rPr lang="en-US" dirty="0" err="1" smtClean="0"/>
              <a:t>eskaera</a:t>
            </a:r>
            <a:endParaRPr lang="en-US" dirty="0" smtClean="0"/>
          </a:p>
          <a:p>
            <a:pPr algn="ctr"/>
            <a:r>
              <a:rPr lang="en-US" sz="1600" dirty="0" smtClean="0"/>
              <a:t>http://host:port/aplikazioa/servletURL</a:t>
            </a:r>
            <a:endParaRPr lang="es-ES" sz="1600" dirty="0"/>
          </a:p>
        </p:txBody>
      </p:sp>
      <p:cxnSp>
        <p:nvCxnSpPr>
          <p:cNvPr id="57" name="Conector curvado 56"/>
          <p:cNvCxnSpPr>
            <a:endCxn id="54" idx="0"/>
          </p:cNvCxnSpPr>
          <p:nvPr/>
        </p:nvCxnSpPr>
        <p:spPr>
          <a:xfrm flipV="1">
            <a:off x="1691680" y="2348880"/>
            <a:ext cx="6376083" cy="1114336"/>
          </a:xfrm>
          <a:prstGeom prst="curvedConnector4">
            <a:avLst>
              <a:gd name="adj1" fmla="val 736"/>
              <a:gd name="adj2" fmla="val 184793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curvado 62"/>
          <p:cNvCxnSpPr>
            <a:stCxn id="54" idx="1"/>
            <a:endCxn id="35" idx="0"/>
          </p:cNvCxnSpPr>
          <p:nvPr/>
        </p:nvCxnSpPr>
        <p:spPr>
          <a:xfrm rot="10800000">
            <a:off x="5912715" y="2139728"/>
            <a:ext cx="1618362" cy="393818"/>
          </a:xfrm>
          <a:prstGeom prst="curvedConnector4">
            <a:avLst>
              <a:gd name="adj1" fmla="val 27894"/>
              <a:gd name="adj2" fmla="val 15804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19 Rectángulo"/>
          <p:cNvSpPr/>
          <p:nvPr/>
        </p:nvSpPr>
        <p:spPr>
          <a:xfrm>
            <a:off x="7531077" y="2348880"/>
            <a:ext cx="107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a typeface="DejaVu Sans" pitchFamily="2"/>
              </a:rPr>
              <a:t>host:port</a:t>
            </a:r>
            <a:endParaRPr lang="es-ES" b="1" dirty="0"/>
          </a:p>
        </p:txBody>
      </p:sp>
      <p:cxnSp>
        <p:nvCxnSpPr>
          <p:cNvPr id="74" name="Conector curvado 73"/>
          <p:cNvCxnSpPr>
            <a:stCxn id="35" idx="2"/>
            <a:endCxn id="36" idx="0"/>
          </p:cNvCxnSpPr>
          <p:nvPr/>
        </p:nvCxnSpPr>
        <p:spPr>
          <a:xfrm rot="16200000" flipH="1">
            <a:off x="5380284" y="3041490"/>
            <a:ext cx="2000060" cy="935199"/>
          </a:xfrm>
          <a:prstGeom prst="curvedConnector3">
            <a:avLst>
              <a:gd name="adj1" fmla="val 6409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curvado 77"/>
          <p:cNvCxnSpPr/>
          <p:nvPr/>
        </p:nvCxnSpPr>
        <p:spPr>
          <a:xfrm rot="5400000">
            <a:off x="6281857" y="4892145"/>
            <a:ext cx="1224806" cy="828089"/>
          </a:xfrm>
          <a:prstGeom prst="curvedConnector3">
            <a:avLst>
              <a:gd name="adj1" fmla="val 12132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curvado 88"/>
          <p:cNvCxnSpPr/>
          <p:nvPr/>
        </p:nvCxnSpPr>
        <p:spPr>
          <a:xfrm rot="10800000">
            <a:off x="5274079" y="4998740"/>
            <a:ext cx="1314147" cy="523419"/>
          </a:xfrm>
          <a:prstGeom prst="curvedConnector3">
            <a:avLst>
              <a:gd name="adj1" fmla="val 14219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curvado 92"/>
          <p:cNvCxnSpPr>
            <a:endCxn id="39" idx="0"/>
          </p:cNvCxnSpPr>
          <p:nvPr/>
        </p:nvCxnSpPr>
        <p:spPr>
          <a:xfrm rot="5400000" flipH="1" flipV="1">
            <a:off x="7372921" y="4470789"/>
            <a:ext cx="1137915" cy="234892"/>
          </a:xfrm>
          <a:prstGeom prst="curvedConnector5">
            <a:avLst>
              <a:gd name="adj1" fmla="val 3638"/>
              <a:gd name="adj2" fmla="val 464564"/>
              <a:gd name="adj3" fmla="val 12008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/>
          <p:cNvSpPr txBox="1"/>
          <p:nvPr/>
        </p:nvSpPr>
        <p:spPr>
          <a:xfrm>
            <a:off x="1745366" y="22048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6407296" y="186662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6208373" y="374204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6948264" y="59616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6275071" y="52138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8298413" y="47878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68" name="67 Rectángulo"/>
          <p:cNvSpPr/>
          <p:nvPr/>
        </p:nvSpPr>
        <p:spPr>
          <a:xfrm>
            <a:off x="4788024" y="3033410"/>
            <a:ext cx="198000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656088" y="2529354"/>
            <a:ext cx="3213498" cy="3707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716016" y="2529354"/>
            <a:ext cx="30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ZERBITZARIA</a:t>
            </a:r>
            <a:endParaRPr lang="es-ES" b="1" dirty="0"/>
          </a:p>
        </p:txBody>
      </p:sp>
      <p:pic>
        <p:nvPicPr>
          <p:cNvPr id="38" name="Picture 4" descr="https://encrypted-tbn1.gstatic.com/images?q=tbn:ANd9GcTgqW4EdEt6TaQufrJ7nX5shS7Qvj5bcAySudA8M3f7qABxC-L-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9822" y="3050959"/>
            <a:ext cx="922662" cy="576063"/>
          </a:xfrm>
          <a:prstGeom prst="rect">
            <a:avLst/>
          </a:prstGeom>
          <a:noFill/>
        </p:spPr>
      </p:pic>
      <p:pic>
        <p:nvPicPr>
          <p:cNvPr id="43" name="Picture 1028" descr="Navegad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935432"/>
            <a:ext cx="3012392" cy="2834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8" name="47 Rectángulo"/>
          <p:cNvSpPr/>
          <p:nvPr/>
        </p:nvSpPr>
        <p:spPr>
          <a:xfrm>
            <a:off x="5039832" y="3717032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Servlet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5192232" y="4149080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Servlet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4860032" y="4581128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Servlet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5724128" y="4797152"/>
            <a:ext cx="93610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Servlet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0" name="AutoShape 1049"/>
          <p:cNvSpPr>
            <a:spLocks noChangeArrowheads="1"/>
          </p:cNvSpPr>
          <p:nvPr/>
        </p:nvSpPr>
        <p:spPr bwMode="auto">
          <a:xfrm>
            <a:off x="6865352" y="3756975"/>
            <a:ext cx="658976" cy="752145"/>
          </a:xfrm>
          <a:prstGeom prst="can">
            <a:avLst>
              <a:gd name="adj" fmla="val 2552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smtClean="0">
                <a:solidFill>
                  <a:srgbClr val="000000"/>
                </a:solidFill>
              </a:rPr>
              <a:t>BD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1" name="AutoShape 1049"/>
          <p:cNvSpPr>
            <a:spLocks noChangeArrowheads="1"/>
          </p:cNvSpPr>
          <p:nvPr/>
        </p:nvSpPr>
        <p:spPr bwMode="auto">
          <a:xfrm>
            <a:off x="7081376" y="3972999"/>
            <a:ext cx="658976" cy="752145"/>
          </a:xfrm>
          <a:prstGeom prst="can">
            <a:avLst>
              <a:gd name="adj" fmla="val 2552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rgbClr val="000000"/>
                </a:solidFill>
              </a:rPr>
              <a:t>DB</a:t>
            </a:r>
            <a:endParaRPr lang="en-GB" sz="1200" b="1" dirty="0" smtClean="0">
              <a:solidFill>
                <a:srgbClr val="000000"/>
              </a:solidFill>
            </a:endParaRPr>
          </a:p>
        </p:txBody>
      </p:sp>
      <p:sp>
        <p:nvSpPr>
          <p:cNvPr id="64" name="AutoShape 1049"/>
          <p:cNvSpPr>
            <a:spLocks noChangeArrowheads="1"/>
          </p:cNvSpPr>
          <p:nvPr/>
        </p:nvSpPr>
        <p:spPr bwMode="auto">
          <a:xfrm>
            <a:off x="8017479" y="4765087"/>
            <a:ext cx="751987" cy="752145"/>
          </a:xfrm>
          <a:prstGeom prst="can">
            <a:avLst>
              <a:gd name="adj" fmla="val 2552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smtClean="0">
                <a:solidFill>
                  <a:srgbClr val="000000"/>
                </a:solidFill>
              </a:rPr>
              <a:t>BD</a:t>
            </a:r>
            <a:endParaRPr lang="en-GB" sz="1200" b="1" smtClean="0">
              <a:solidFill>
                <a:srgbClr val="000000"/>
              </a:solidFill>
            </a:endParaRPr>
          </a:p>
        </p:txBody>
      </p:sp>
      <p:sp>
        <p:nvSpPr>
          <p:cNvPr id="65" name="AutoShape 1049"/>
          <p:cNvSpPr>
            <a:spLocks noChangeArrowheads="1"/>
          </p:cNvSpPr>
          <p:nvPr/>
        </p:nvSpPr>
        <p:spPr bwMode="auto">
          <a:xfrm>
            <a:off x="8233503" y="4981111"/>
            <a:ext cx="751987" cy="752145"/>
          </a:xfrm>
          <a:prstGeom prst="can">
            <a:avLst>
              <a:gd name="adj" fmla="val 25521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 smtClean="0">
                <a:solidFill>
                  <a:srgbClr val="000000"/>
                </a:solidFill>
              </a:rPr>
              <a:t>DB</a:t>
            </a:r>
            <a:endParaRPr lang="en-GB" sz="1200" b="1" dirty="0" smtClean="0">
              <a:solidFill>
                <a:srgbClr val="000000"/>
              </a:solidFill>
            </a:endParaRPr>
          </a:p>
        </p:txBody>
      </p:sp>
      <p:sp>
        <p:nvSpPr>
          <p:cNvPr id="66" name="Rectangle 1050"/>
          <p:cNvSpPr>
            <a:spLocks noChangeArrowheads="1"/>
          </p:cNvSpPr>
          <p:nvPr/>
        </p:nvSpPr>
        <p:spPr bwMode="auto">
          <a:xfrm>
            <a:off x="6444208" y="5552846"/>
            <a:ext cx="104434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100" b="1" dirty="0" smtClean="0">
                <a:solidFill>
                  <a:srgbClr val="000000"/>
                </a:solidFill>
              </a:rPr>
              <a:t>Aplicación</a:t>
            </a:r>
          </a:p>
        </p:txBody>
      </p:sp>
      <p:sp>
        <p:nvSpPr>
          <p:cNvPr id="67" name="Rectangle 1050"/>
          <p:cNvSpPr>
            <a:spLocks noChangeArrowheads="1"/>
          </p:cNvSpPr>
          <p:nvPr/>
        </p:nvSpPr>
        <p:spPr bwMode="auto">
          <a:xfrm>
            <a:off x="6357418" y="5481682"/>
            <a:ext cx="104434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 err="1" smtClean="0">
                <a:solidFill>
                  <a:srgbClr val="000000"/>
                </a:solidFill>
              </a:rPr>
              <a:t>Aplikazioak</a:t>
            </a:r>
            <a:endParaRPr lang="es-ES" sz="1100" b="1" dirty="0" smtClean="0">
              <a:solidFill>
                <a:srgbClr val="000000"/>
              </a:solidFill>
            </a:endParaRPr>
          </a:p>
        </p:txBody>
      </p:sp>
      <p:sp>
        <p:nvSpPr>
          <p:cNvPr id="69" name="AutoShape 1051"/>
          <p:cNvSpPr>
            <a:spLocks noChangeArrowheads="1"/>
          </p:cNvSpPr>
          <p:nvPr/>
        </p:nvSpPr>
        <p:spPr bwMode="auto">
          <a:xfrm>
            <a:off x="3347864" y="3753538"/>
            <a:ext cx="1152000" cy="432000"/>
          </a:xfrm>
          <a:prstGeom prst="rightArrow">
            <a:avLst>
              <a:gd name="adj1" fmla="val 50000"/>
              <a:gd name="adj2" fmla="val 7326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b="1" dirty="0" err="1" smtClean="0">
                <a:solidFill>
                  <a:srgbClr val="000000"/>
                </a:solidFill>
              </a:rPr>
              <a:t>Eskaera</a:t>
            </a:r>
            <a:endParaRPr lang="es-ES" sz="1600" b="1" dirty="0" smtClean="0">
              <a:solidFill>
                <a:srgbClr val="000000"/>
              </a:solidFill>
            </a:endParaRPr>
          </a:p>
        </p:txBody>
      </p:sp>
      <p:sp>
        <p:nvSpPr>
          <p:cNvPr id="70" name="AutoShape 1052"/>
          <p:cNvSpPr>
            <a:spLocks noChangeArrowheads="1"/>
          </p:cNvSpPr>
          <p:nvPr/>
        </p:nvSpPr>
        <p:spPr bwMode="auto">
          <a:xfrm>
            <a:off x="3347864" y="4473618"/>
            <a:ext cx="1152000" cy="432000"/>
          </a:xfrm>
          <a:prstGeom prst="leftArrow">
            <a:avLst>
              <a:gd name="adj1" fmla="val 50000"/>
              <a:gd name="adj2" fmla="val 7171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b="1" dirty="0" err="1" smtClean="0">
                <a:solidFill>
                  <a:srgbClr val="000000"/>
                </a:solidFill>
              </a:rPr>
              <a:t>Erantzuna</a:t>
            </a:r>
            <a:endParaRPr lang="es-ES" sz="1600" b="1" dirty="0" smtClean="0">
              <a:solidFill>
                <a:srgbClr val="000000"/>
              </a:solidFill>
            </a:endParaRPr>
          </a:p>
        </p:txBody>
      </p:sp>
      <p:cxnSp>
        <p:nvCxnSpPr>
          <p:cNvPr id="74" name="73 Conector angular"/>
          <p:cNvCxnSpPr>
            <a:stCxn id="51" idx="3"/>
            <a:endCxn id="65" idx="2"/>
          </p:cNvCxnSpPr>
          <p:nvPr/>
        </p:nvCxnSpPr>
        <p:spPr>
          <a:xfrm>
            <a:off x="6660232" y="5049180"/>
            <a:ext cx="1573271" cy="3080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49" idx="3"/>
            <a:endCxn id="60" idx="2"/>
          </p:cNvCxnSpPr>
          <p:nvPr/>
        </p:nvCxnSpPr>
        <p:spPr>
          <a:xfrm flipV="1">
            <a:off x="6128336" y="4133048"/>
            <a:ext cx="737016" cy="2680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angular"/>
          <p:cNvCxnSpPr>
            <a:stCxn id="50" idx="2"/>
            <a:endCxn id="67" idx="1"/>
          </p:cNvCxnSpPr>
          <p:nvPr/>
        </p:nvCxnSpPr>
        <p:spPr>
          <a:xfrm rot="16200000" flipH="1">
            <a:off x="5500486" y="4912782"/>
            <a:ext cx="684530" cy="1029334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2 Marcador de contenido"/>
          <p:cNvSpPr txBox="1">
            <a:spLocks/>
          </p:cNvSpPr>
          <p:nvPr/>
        </p:nvSpPr>
        <p:spPr>
          <a:xfrm>
            <a:off x="251520" y="1377312"/>
            <a:ext cx="8640000" cy="93610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dirty="0" err="1" smtClean="0"/>
              <a:t>Servlet</a:t>
            </a:r>
            <a:r>
              <a:rPr lang="es-ES" dirty="0" smtClean="0"/>
              <a:t>-a web </a:t>
            </a:r>
            <a:r>
              <a:rPr lang="es-ES" dirty="0" err="1" smtClean="0"/>
              <a:t>bezero</a:t>
            </a:r>
            <a:r>
              <a:rPr lang="es-ES" dirty="0" smtClean="0"/>
              <a:t> baten </a:t>
            </a:r>
            <a:r>
              <a:rPr lang="es-ES" dirty="0" err="1" smtClean="0"/>
              <a:t>eskaerak</a:t>
            </a:r>
            <a:r>
              <a:rPr lang="es-ES" dirty="0" smtClean="0"/>
              <a:t> </a:t>
            </a:r>
            <a:r>
              <a:rPr lang="es-ES" dirty="0" err="1" smtClean="0"/>
              <a:t>prozesatu</a:t>
            </a:r>
            <a:r>
              <a:rPr lang="es-ES" dirty="0" smtClean="0"/>
              <a:t> eta </a:t>
            </a:r>
            <a:r>
              <a:rPr lang="es-ES" dirty="0" err="1" smtClean="0"/>
              <a:t>erantzuten</a:t>
            </a:r>
            <a:r>
              <a:rPr lang="es-ES" dirty="0" smtClean="0"/>
              <a:t> </a:t>
            </a:r>
            <a:r>
              <a:rPr lang="es-ES" dirty="0" err="1" smtClean="0"/>
              <a:t>dituen</a:t>
            </a:r>
            <a:r>
              <a:rPr lang="es-ES" dirty="0" smtClean="0"/>
              <a:t> programa </a:t>
            </a:r>
            <a:r>
              <a:rPr lang="es-ES" dirty="0" err="1" smtClean="0"/>
              <a:t>bat</a:t>
            </a:r>
            <a:r>
              <a:rPr lang="es-ES" dirty="0" smtClean="0"/>
              <a:t> da.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Web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aplikazio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bat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hain</a:t>
            </a:r>
            <a:r>
              <a:rPr lang="en-US" dirty="0" smtClean="0"/>
              <a:t>bat servlet-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osoturik</a:t>
            </a:r>
            <a:r>
              <a:rPr lang="en-US" dirty="0" smtClean="0"/>
              <a:t> </a:t>
            </a:r>
            <a:r>
              <a:rPr lang="en-US" dirty="0" err="1" smtClean="0"/>
              <a:t>egon</a:t>
            </a:r>
            <a:r>
              <a:rPr lang="en-US" dirty="0" smtClean="0"/>
              <a:t> </a:t>
            </a:r>
            <a:r>
              <a:rPr lang="en-US" dirty="0" err="1" smtClean="0"/>
              <a:t>daiteke</a:t>
            </a:r>
            <a:r>
              <a:rPr lang="en-US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Tomcat servlet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edukitzailea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da.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1050"/>
          <p:cNvSpPr>
            <a:spLocks noChangeArrowheads="1"/>
          </p:cNvSpPr>
          <p:nvPr/>
        </p:nvSpPr>
        <p:spPr bwMode="auto">
          <a:xfrm>
            <a:off x="8028384" y="3140968"/>
            <a:ext cx="104434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100" b="1" dirty="0" smtClean="0">
                <a:solidFill>
                  <a:srgbClr val="000000"/>
                </a:solidFill>
              </a:rPr>
              <a:t>Aplicación</a:t>
            </a:r>
          </a:p>
        </p:txBody>
      </p:sp>
      <p:sp>
        <p:nvSpPr>
          <p:cNvPr id="32" name="Rectangle 1050"/>
          <p:cNvSpPr>
            <a:spLocks noChangeArrowheads="1"/>
          </p:cNvSpPr>
          <p:nvPr/>
        </p:nvSpPr>
        <p:spPr bwMode="auto">
          <a:xfrm>
            <a:off x="7941594" y="3069804"/>
            <a:ext cx="1044348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Web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 smtClean="0">
                <a:solidFill>
                  <a:srgbClr val="000000"/>
                </a:solidFill>
              </a:rPr>
              <a:t>Aplikazioak</a:t>
            </a:r>
            <a:endParaRPr lang="es-ES" sz="1100" b="1" dirty="0" smtClean="0">
              <a:solidFill>
                <a:srgbClr val="000000"/>
              </a:solidFill>
            </a:endParaRPr>
          </a:p>
        </p:txBody>
      </p:sp>
      <p:cxnSp>
        <p:nvCxnSpPr>
          <p:cNvPr id="33" name="83 Conector angular"/>
          <p:cNvCxnSpPr>
            <a:stCxn id="48" idx="3"/>
          </p:cNvCxnSpPr>
          <p:nvPr/>
        </p:nvCxnSpPr>
        <p:spPr>
          <a:xfrm flipV="1">
            <a:off x="5975936" y="3284984"/>
            <a:ext cx="2195584" cy="684076"/>
          </a:xfrm>
          <a:prstGeom prst="bentConnector3">
            <a:avLst>
              <a:gd name="adj1" fmla="val 1692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 err="1" smtClean="0"/>
              <a:t>Servlet-ak</a:t>
            </a:r>
            <a:r>
              <a:rPr lang="es-ES" sz="2400" dirty="0" smtClean="0"/>
              <a:t> mota </a:t>
            </a:r>
            <a:r>
              <a:rPr lang="es-ES" sz="2400" dirty="0" err="1" smtClean="0"/>
              <a:t>askotako</a:t>
            </a:r>
            <a:r>
              <a:rPr lang="es-ES" sz="2400" dirty="0" smtClean="0"/>
              <a:t> </a:t>
            </a:r>
            <a:r>
              <a:rPr lang="es-ES" sz="2400" dirty="0" err="1" smtClean="0"/>
              <a:t>eskaerei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</a:t>
            </a:r>
            <a:r>
              <a:rPr lang="es-ES" sz="2400" dirty="0" smtClean="0"/>
              <a:t> </a:t>
            </a:r>
            <a:r>
              <a:rPr lang="es-ES" sz="2400" dirty="0" err="1" smtClean="0"/>
              <a:t>diezaieke</a:t>
            </a:r>
            <a:r>
              <a:rPr lang="es-ES" sz="2400" dirty="0" smtClean="0"/>
              <a:t>, </a:t>
            </a:r>
            <a:r>
              <a:rPr lang="es-ES" sz="2400" dirty="0" err="1" smtClean="0"/>
              <a:t>baina</a:t>
            </a:r>
            <a:r>
              <a:rPr lang="es-ES" sz="2400" dirty="0" smtClean="0"/>
              <a:t> </a:t>
            </a:r>
            <a:r>
              <a:rPr lang="es-ES" sz="2400" dirty="0" err="1" smtClean="0"/>
              <a:t>orokorrean</a:t>
            </a:r>
            <a:r>
              <a:rPr lang="es-ES" sz="2400" dirty="0" smtClean="0"/>
              <a:t> web </a:t>
            </a:r>
            <a:r>
              <a:rPr lang="es-ES" sz="2400" dirty="0" err="1" smtClean="0"/>
              <a:t>zerbitzariek</a:t>
            </a:r>
            <a:r>
              <a:rPr lang="es-ES" sz="2400" dirty="0" smtClean="0"/>
              <a:t> </a:t>
            </a:r>
            <a:r>
              <a:rPr lang="es-ES" sz="2400" dirty="0" err="1" smtClean="0"/>
              <a:t>jasotzen</a:t>
            </a:r>
            <a:r>
              <a:rPr lang="es-ES" sz="2400" dirty="0"/>
              <a:t> </a:t>
            </a:r>
            <a:r>
              <a:rPr lang="es-ES" sz="2400" dirty="0" err="1" smtClean="0"/>
              <a:t>dituzten</a:t>
            </a:r>
            <a:r>
              <a:rPr lang="es-ES" sz="2400" dirty="0" smtClean="0"/>
              <a:t> HTTP </a:t>
            </a:r>
            <a:r>
              <a:rPr lang="es-ES" sz="2400" dirty="0" err="1" smtClean="0"/>
              <a:t>eskaerak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prozesatu</a:t>
            </a:r>
            <a:r>
              <a:rPr lang="es-ES" sz="2400" dirty="0" smtClean="0"/>
              <a:t> eta </a:t>
            </a:r>
            <a:r>
              <a:rPr lang="es-ES" sz="2400" dirty="0" err="1" smtClean="0"/>
              <a:t>erantzuteko</a:t>
            </a:r>
            <a:r>
              <a:rPr lang="es-ES" sz="2400" dirty="0" smtClean="0"/>
              <a:t> </a:t>
            </a:r>
            <a:r>
              <a:rPr lang="es-ES" sz="2400" dirty="0" err="1" smtClean="0"/>
              <a:t>erabiltzen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. </a:t>
            </a:r>
          </a:p>
          <a:p>
            <a:pPr algn="just"/>
            <a:endParaRPr lang="es-ES" sz="2000" dirty="0" smtClean="0"/>
          </a:p>
          <a:p>
            <a:pPr algn="just"/>
            <a:r>
              <a:rPr lang="es-ES" sz="2400" dirty="0" err="1" smtClean="0"/>
              <a:t>Eginkizun</a:t>
            </a:r>
            <a:r>
              <a:rPr lang="es-ES" sz="2400" dirty="0" smtClean="0"/>
              <a:t> </a:t>
            </a:r>
            <a:r>
              <a:rPr lang="es-ES" sz="2400" dirty="0" err="1" smtClean="0"/>
              <a:t>honetarako</a:t>
            </a:r>
            <a:r>
              <a:rPr lang="es-ES" sz="2400" dirty="0" smtClean="0"/>
              <a:t> Java </a:t>
            </a:r>
            <a:r>
              <a:rPr lang="es-ES" sz="2400" dirty="0" err="1" smtClean="0"/>
              <a:t>Servlet</a:t>
            </a:r>
            <a:r>
              <a:rPr lang="es-ES" sz="2400" dirty="0" smtClean="0"/>
              <a:t> </a:t>
            </a:r>
            <a:r>
              <a:rPr lang="es-ES" sz="2400" dirty="0" err="1" smtClean="0"/>
              <a:t>teknologiak</a:t>
            </a:r>
            <a:r>
              <a:rPr lang="es-ES" sz="2400" dirty="0" smtClean="0"/>
              <a:t> API </a:t>
            </a:r>
            <a:r>
              <a:rPr lang="es-ES" sz="2400" dirty="0" err="1" smtClean="0"/>
              <a:t>jakin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darabil</a:t>
            </a:r>
            <a:r>
              <a:rPr lang="es-ES" sz="2400" dirty="0" smtClean="0"/>
              <a:t>: </a:t>
            </a:r>
            <a:r>
              <a:rPr lang="es-ES" sz="2400" b="1" dirty="0" err="1" smtClean="0"/>
              <a:t>javax.servlet</a:t>
            </a:r>
            <a:r>
              <a:rPr lang="es-ES" sz="2400" dirty="0" smtClean="0"/>
              <a:t> eta </a:t>
            </a:r>
            <a:r>
              <a:rPr lang="es-ES" sz="2400" b="1" dirty="0" err="1" smtClean="0"/>
              <a:t>javax.servlet.http</a:t>
            </a:r>
            <a:r>
              <a:rPr lang="es-ES" sz="2400" dirty="0"/>
              <a:t> </a:t>
            </a:r>
            <a:r>
              <a:rPr lang="es-ES" sz="2400" dirty="0" err="1" smtClean="0"/>
              <a:t>interfazeetan</a:t>
            </a:r>
            <a:r>
              <a:rPr lang="es-ES" sz="2400" dirty="0" smtClean="0"/>
              <a:t> </a:t>
            </a:r>
            <a:r>
              <a:rPr lang="es-ES" sz="2400" dirty="0" err="1" smtClean="0"/>
              <a:t>definiturikoa</a:t>
            </a:r>
            <a:r>
              <a:rPr lang="es-ES" sz="2400" dirty="0" smtClean="0"/>
              <a:t>. </a:t>
            </a:r>
            <a:r>
              <a:rPr lang="en-US" sz="2400" dirty="0" smtClean="0"/>
              <a:t>Tomcat API </a:t>
            </a:r>
            <a:r>
              <a:rPr lang="en-US" sz="2400" dirty="0" err="1" smtClean="0"/>
              <a:t>honen</a:t>
            </a:r>
            <a:r>
              <a:rPr lang="en-US" sz="2400" dirty="0" smtClean="0"/>
              <a:t> </a:t>
            </a:r>
            <a:r>
              <a:rPr lang="en-US" sz="2400" dirty="0" err="1" smtClean="0"/>
              <a:t>inplementazio</a:t>
            </a:r>
            <a:r>
              <a:rPr lang="en-US" sz="2400" dirty="0" smtClean="0"/>
              <a:t> bat da.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0863" y="6565900"/>
            <a:ext cx="720725" cy="25241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3528" y="4437112"/>
            <a:ext cx="849694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S" sz="2000" i="1" dirty="0" smtClean="0"/>
              <a:t>j</a:t>
            </a:r>
            <a:r>
              <a:rPr kumimoji="0" lang="es-E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avax.servlet</a:t>
            </a:r>
            <a:endParaRPr kumimoji="0" lang="es-E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http://docs.oracle.com/javaee/5/api/javax/servlet/package-summary.html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s-ES" sz="2000" i="1" dirty="0" err="1"/>
              <a:t>j</a:t>
            </a:r>
            <a:r>
              <a:rPr kumimoji="0" lang="es-E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avax.servlet.http</a:t>
            </a:r>
            <a:endParaRPr kumimoji="0" lang="es-E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http://docs.oracle.com/javaee/5/api/javax/servlet/http/package-summary.html</a:t>
            </a:r>
            <a:endParaRPr kumimoji="0" lang="es-E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>
          <a:xfrm>
            <a:off x="395536" y="1412776"/>
            <a:ext cx="8424936" cy="48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+mj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Servlet-ak</a:t>
            </a:r>
            <a:r>
              <a:rPr lang="es-ES" dirty="0" smtClean="0"/>
              <a:t>: </a:t>
            </a:r>
            <a:r>
              <a:rPr lang="es-ES" dirty="0" err="1" smtClean="0"/>
              <a:t>bizitza</a:t>
            </a:r>
            <a:r>
              <a:rPr lang="es-ES" dirty="0" smtClean="0"/>
              <a:t> </a:t>
            </a:r>
            <a:r>
              <a:rPr lang="es-ES" dirty="0" err="1" smtClean="0"/>
              <a:t>zikloa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grpSp>
        <p:nvGrpSpPr>
          <p:cNvPr id="3" name="34 Grupo"/>
          <p:cNvGrpSpPr/>
          <p:nvPr/>
        </p:nvGrpSpPr>
        <p:grpSpPr>
          <a:xfrm>
            <a:off x="1115616" y="1592256"/>
            <a:ext cx="7012652" cy="4536504"/>
            <a:chOff x="971600" y="1484784"/>
            <a:chExt cx="7012652" cy="4536504"/>
          </a:xfrm>
        </p:grpSpPr>
        <p:cxnSp>
          <p:nvCxnSpPr>
            <p:cNvPr id="21" name="20 Conector recto de flecha"/>
            <p:cNvCxnSpPr>
              <a:endCxn id="15" idx="1"/>
            </p:cNvCxnSpPr>
            <p:nvPr/>
          </p:nvCxnSpPr>
          <p:spPr>
            <a:xfrm>
              <a:off x="3923928" y="3789040"/>
              <a:ext cx="2664296" cy="144016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6 Rectángulo"/>
            <p:cNvSpPr/>
            <p:nvPr/>
          </p:nvSpPr>
          <p:spPr>
            <a:xfrm>
              <a:off x="971600" y="1484784"/>
              <a:ext cx="2736304" cy="1224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2400" dirty="0" smtClean="0">
                  <a:ln w="1270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</a:t>
              </a:r>
              <a:endParaRPr lang="es-ES" dirty="0" smtClean="0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 flipH="1">
              <a:off x="3275856" y="2096852"/>
              <a:ext cx="4708396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9 Rectángulo"/>
            <p:cNvSpPr/>
            <p:nvPr/>
          </p:nvSpPr>
          <p:spPr>
            <a:xfrm>
              <a:off x="971600" y="3068960"/>
              <a:ext cx="2736304" cy="1224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2400" dirty="0" smtClean="0">
                  <a:ln w="127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lt"/>
                </a:rPr>
                <a:t>Server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971600" y="4797152"/>
              <a:ext cx="2736304" cy="1224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2400" dirty="0" smtClean="0">
                  <a:ln w="12700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lt"/>
                </a:rPr>
                <a:t>Server</a:t>
              </a:r>
            </a:p>
          </p:txBody>
        </p:sp>
        <p:sp>
          <p:nvSpPr>
            <p:cNvPr id="12" name="11 Elipse"/>
            <p:cNvSpPr/>
            <p:nvPr/>
          </p:nvSpPr>
          <p:spPr>
            <a:xfrm>
              <a:off x="3995936" y="1736812"/>
              <a:ext cx="2376264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+mj-lt"/>
                </a:rPr>
                <a:t>Servlet </a:t>
              </a:r>
              <a:r>
                <a:rPr lang="es-ES" dirty="0" err="1" smtClean="0">
                  <a:solidFill>
                    <a:schemeClr val="tx1"/>
                  </a:solidFill>
                  <a:latin typeface="+mj-lt"/>
                </a:rPr>
                <a:t>Code</a:t>
              </a:r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6588224" y="2924944"/>
              <a:ext cx="1368152" cy="576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bg1"/>
                  </a:solidFill>
                  <a:latin typeface="+mj-lt"/>
                </a:rPr>
                <a:t>Bezeroa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6588224" y="3645024"/>
              <a:ext cx="1368152" cy="576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bg1"/>
                  </a:solidFill>
                  <a:latin typeface="+mj-lt"/>
                </a:rPr>
                <a:t>Bezeroa</a:t>
              </a:r>
              <a:endParaRPr lang="es-ES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8" name="17 Conector recto de flecha"/>
            <p:cNvCxnSpPr>
              <a:endCxn id="13" idx="1"/>
            </p:cNvCxnSpPr>
            <p:nvPr/>
          </p:nvCxnSpPr>
          <p:spPr>
            <a:xfrm flipV="1">
              <a:off x="3851920" y="3212976"/>
              <a:ext cx="2736304" cy="21602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Elipse"/>
            <p:cNvSpPr/>
            <p:nvPr/>
          </p:nvSpPr>
          <p:spPr>
            <a:xfrm>
              <a:off x="1835696" y="3320988"/>
              <a:ext cx="2376264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+mj-lt"/>
                </a:rPr>
                <a:t>Servlet </a:t>
              </a:r>
              <a:r>
                <a:rPr lang="es-ES" dirty="0" err="1" smtClean="0">
                  <a:solidFill>
                    <a:schemeClr val="tx1"/>
                  </a:solidFill>
                  <a:latin typeface="+mj-lt"/>
                </a:rPr>
                <a:t>Code</a:t>
              </a:r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22 Conector recto de flecha"/>
            <p:cNvCxnSpPr/>
            <p:nvPr/>
          </p:nvCxnSpPr>
          <p:spPr>
            <a:xfrm flipH="1">
              <a:off x="4139952" y="3356992"/>
              <a:ext cx="2664296" cy="216024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 de flecha"/>
            <p:cNvCxnSpPr/>
            <p:nvPr/>
          </p:nvCxnSpPr>
          <p:spPr>
            <a:xfrm flipH="1" flipV="1">
              <a:off x="3995936" y="3933056"/>
              <a:ext cx="2664296" cy="144016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30 CuadroTexto"/>
            <p:cNvSpPr txBox="1"/>
            <p:nvPr/>
          </p:nvSpPr>
          <p:spPr>
            <a:xfrm>
              <a:off x="7118309" y="170080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Load </a:t>
              </a:r>
              <a:endParaRPr lang="es-ES" sz="2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32" name="31 Conector recto de flecha"/>
            <p:cNvCxnSpPr/>
            <p:nvPr/>
          </p:nvCxnSpPr>
          <p:spPr>
            <a:xfrm flipH="1">
              <a:off x="3663772" y="5409220"/>
              <a:ext cx="432048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6876256" y="494116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Unload</a:t>
              </a:r>
              <a:endParaRPr lang="es-ES" sz="2400" b="1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8" name="27 Elipse"/>
            <p:cNvSpPr/>
            <p:nvPr/>
          </p:nvSpPr>
          <p:spPr>
            <a:xfrm>
              <a:off x="3131840" y="5049180"/>
              <a:ext cx="2376264" cy="72008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  <a:latin typeface="+mj-lt"/>
                </a:rPr>
                <a:t>Servlet </a:t>
              </a:r>
              <a:r>
                <a:rPr lang="es-ES" dirty="0" err="1" smtClean="0">
                  <a:solidFill>
                    <a:schemeClr val="tx1"/>
                  </a:solidFill>
                  <a:latin typeface="+mj-lt"/>
                </a:rPr>
                <a:t>Code</a:t>
              </a:r>
              <a:endParaRPr lang="es-E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4" name="23 CuadroTexto"/>
          <p:cNvSpPr txBox="1"/>
          <p:nvPr/>
        </p:nvSpPr>
        <p:spPr>
          <a:xfrm>
            <a:off x="2150975" y="224032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F0000"/>
                </a:solidFill>
                <a:latin typeface="+mj-lt"/>
              </a:rPr>
              <a:t>Init</a:t>
            </a:r>
            <a:r>
              <a:rPr lang="es-ES" sz="2400" b="1" dirty="0" smtClean="0">
                <a:solidFill>
                  <a:srgbClr val="FF0000"/>
                </a:solidFill>
                <a:latin typeface="+mj-lt"/>
              </a:rPr>
              <a:t>()</a:t>
            </a:r>
            <a:endParaRPr lang="es-E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835696" y="5595087"/>
            <a:ext cx="136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 smtClean="0">
                <a:solidFill>
                  <a:srgbClr val="FF0000"/>
                </a:solidFill>
                <a:latin typeface="+mj-lt"/>
              </a:rPr>
              <a:t>Destroy</a:t>
            </a:r>
            <a:r>
              <a:rPr lang="es-ES" sz="2400" b="1" dirty="0" smtClean="0">
                <a:solidFill>
                  <a:srgbClr val="FF0000"/>
                </a:solidFill>
                <a:latin typeface="+mj-lt"/>
              </a:rPr>
              <a:t>()</a:t>
            </a:r>
            <a:endParaRPr lang="es-ES" sz="2400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_01_HTTTP_2015_09_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SW_01_HTTTP_2015_09_21</Template>
  <TotalTime>7108</TotalTime>
  <Words>1055</Words>
  <Application>Microsoft Office PowerPoint</Application>
  <PresentationFormat>Presentación en pantalla (4:3)</PresentationFormat>
  <Paragraphs>379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DejaVu Sans</vt:lpstr>
      <vt:lpstr>Lohit Hindi</vt:lpstr>
      <vt:lpstr>Wingdings</vt:lpstr>
      <vt:lpstr>SW_01_HTTTP_2015_09_21</vt:lpstr>
      <vt:lpstr>Presentación de PowerPoint</vt:lpstr>
      <vt:lpstr>Web Zerbitzaria: HTTP eskaerak prozesatzen ditu     eta HTTP erantzunak itzultzen ditu</vt:lpstr>
      <vt:lpstr>Web Zerbitzaria: Tomcat (Servlet edukitzailea)     direktorio egitura</vt:lpstr>
      <vt:lpstr>Web Zerbitzaria: Web Aplikazioak        direktorio egitura</vt:lpstr>
      <vt:lpstr>Tomcat: web aplikazio baten hedapena</vt:lpstr>
      <vt:lpstr>Tomcat: web aplikazio baten hedapena    web.xml</vt:lpstr>
      <vt:lpstr>Servlet-ak</vt:lpstr>
      <vt:lpstr>Servlet-ak</vt:lpstr>
      <vt:lpstr>Servlet-ak: bizitza zikloa</vt:lpstr>
      <vt:lpstr>Servlet-ak: nire lehenengo servlet-a</vt:lpstr>
      <vt:lpstr>Servlet-ak: nire lehenengo servlet-a    web.xml</vt:lpstr>
      <vt:lpstr>Servlet-ak: arazketa</vt:lpstr>
      <vt:lpstr>Servlet-ak: arazketa</vt:lpstr>
      <vt:lpstr>Servlet-ak: HttpServletRequest: Metodoak</vt:lpstr>
      <vt:lpstr>Servlet-ak: nire bigarren servlet-a    HTTP eskaeraren goiburuak irakurri</vt:lpstr>
      <vt:lpstr>Servlet-ak: nire bigarren servlet-a    HTTP eskaeraren goiburuak irakurri</vt:lpstr>
      <vt:lpstr>Servlet-ak: HttpServletResponse: Metodoak</vt:lpstr>
      <vt:lpstr>Servlet-ak: nire hirugarren servlet-a   cachea: freskotasuna eta balidazioa</vt:lpstr>
      <vt:lpstr>Servlet-ak: nire laugarren servlet-a   HTML orria sortu</vt:lpstr>
      <vt:lpstr> Servlet-ak: nire bostgarren servlet-a   Bista eta Kontrola banandu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LUZ</dc:creator>
  <cp:lastModifiedBy>Oskar Casquero</cp:lastModifiedBy>
  <cp:revision>694</cp:revision>
  <dcterms:modified xsi:type="dcterms:W3CDTF">2016-02-23T20:41:29Z</dcterms:modified>
</cp:coreProperties>
</file>