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90" r:id="rId5"/>
    <p:sldId id="292" r:id="rId6"/>
    <p:sldId id="324" r:id="rId7"/>
    <p:sldId id="291" r:id="rId8"/>
    <p:sldId id="302" r:id="rId9"/>
    <p:sldId id="294" r:id="rId10"/>
    <p:sldId id="323" r:id="rId11"/>
    <p:sldId id="298" r:id="rId12"/>
    <p:sldId id="299" r:id="rId13"/>
    <p:sldId id="295" r:id="rId14"/>
    <p:sldId id="308" r:id="rId15"/>
    <p:sldId id="309" r:id="rId16"/>
    <p:sldId id="300" r:id="rId17"/>
    <p:sldId id="296" r:id="rId18"/>
    <p:sldId id="322" r:id="rId19"/>
    <p:sldId id="306" r:id="rId20"/>
    <p:sldId id="305" r:id="rId21"/>
    <p:sldId id="297" r:id="rId22"/>
    <p:sldId id="310" r:id="rId23"/>
    <p:sldId id="311" r:id="rId24"/>
    <p:sldId id="312" r:id="rId25"/>
    <p:sldId id="313" r:id="rId26"/>
    <p:sldId id="314" r:id="rId27"/>
    <p:sldId id="315" r:id="rId28"/>
    <p:sldId id="317" r:id="rId29"/>
    <p:sldId id="325" r:id="rId30"/>
    <p:sldId id="326" r:id="rId31"/>
    <p:sldId id="327" r:id="rId32"/>
    <p:sldId id="328" r:id="rId33"/>
    <p:sldId id="329" r:id="rId34"/>
    <p:sldId id="330" r:id="rId35"/>
    <p:sldId id="307" r:id="rId36"/>
    <p:sldId id="318" r:id="rId37"/>
    <p:sldId id="321" r:id="rId38"/>
    <p:sldId id="319" r:id="rId39"/>
    <p:sldId id="320" r:id="rId40"/>
    <p:sldId id="316" r:id="rId41"/>
    <p:sldId id="301" r:id="rId42"/>
    <p:sldId id="332" r:id="rId43"/>
    <p:sldId id="331" r:id="rId44"/>
    <p:sldId id="334" r:id="rId45"/>
    <p:sldId id="333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16F"/>
    <a:srgbClr val="95B3D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4660"/>
  </p:normalViewPr>
  <p:slideViewPr>
    <p:cSldViewPr>
      <p:cViewPr varScale="1">
        <p:scale>
          <a:sx n="68" d="100"/>
          <a:sy n="68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7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7BCA8-81B0-493D-A587-1DCC342B0DF9}" type="datetimeFigureOut">
              <a:rPr lang="en-US"/>
              <a:pPr>
                <a:defRPr/>
              </a:pPr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A981A-63AA-42AC-970C-33AB4A303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A6C88-8850-4B8E-8F04-C5C11D321BCA}" type="datetimeFigureOut">
              <a:rPr lang="en-US"/>
              <a:pPr>
                <a:defRPr/>
              </a:pPr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02BB2-86AF-4BB3-8C61-CF55B784A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0BDDD-5121-4E2F-A863-0E35C2A48641}" type="datetimeFigureOut">
              <a:rPr lang="en-US"/>
              <a:pPr>
                <a:defRPr/>
              </a:pPr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F8919-6B65-46DA-8CE1-377495D9C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82398-7A33-4EDE-AB7B-C0A60728C65A}" type="datetimeFigureOut">
              <a:rPr lang="en-US"/>
              <a:pPr>
                <a:defRPr/>
              </a:pPr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FC636-62D6-43E0-ACF3-2C96DCA9A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A1FAC-2404-4DA7-9072-98EC73888B82}" type="datetimeFigureOut">
              <a:rPr lang="en-US"/>
              <a:pPr>
                <a:defRPr/>
              </a:pPr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22CE-C500-45E6-B80B-53811C2B4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FC670-ED4F-4B63-95E3-87F66A83346B}" type="datetimeFigureOut">
              <a:rPr lang="en-US"/>
              <a:pPr>
                <a:defRPr/>
              </a:pPr>
              <a:t>11/30/2009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86D9B-87F4-483E-B0AD-AAD2BE533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E06D5-666E-4EE4-94EB-AF1AE9FD95E4}" type="datetimeFigureOut">
              <a:rPr lang="en-US"/>
              <a:pPr>
                <a:defRPr/>
              </a:pPr>
              <a:t>11/30/2009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51406-2F46-4B49-A35E-E477A62B2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871F-F5BB-47F0-9959-C615CE8157B9}" type="datetimeFigureOut">
              <a:rPr lang="en-US"/>
              <a:pPr>
                <a:defRPr/>
              </a:pPr>
              <a:t>11/30/2009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3F063-CD11-43CA-B99B-743B656B6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CEBAA-8180-46B1-84AE-E6BA7AFE2936}" type="datetimeFigureOut">
              <a:rPr lang="en-US"/>
              <a:pPr>
                <a:defRPr/>
              </a:pPr>
              <a:t>11/30/2009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7C8D3-51B4-4CE0-823B-1D39CEF0E7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D74E2-BA62-45F0-8E6A-0EA01CFEBBB3}" type="datetimeFigureOut">
              <a:rPr lang="en-US"/>
              <a:pPr>
                <a:defRPr/>
              </a:pPr>
              <a:t>11/30/2009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25185-E5E9-42A0-8C87-21D1161CC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B62E4-8C38-458C-8730-943162A3F640}" type="datetimeFigureOut">
              <a:rPr lang="en-US"/>
              <a:pPr>
                <a:defRPr/>
              </a:pPr>
              <a:t>11/30/2009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DAFE6-F5A6-410F-832B-08E1509BE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8F0E1CD-BFBF-4D8F-83DE-431CECC2D94D}" type="datetimeFigureOut">
              <a:rPr lang="en-US"/>
              <a:pPr>
                <a:defRPr/>
              </a:pPr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B05856A-5073-4A24-B5F0-D9D5AFF68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5amsolutions.com/fhh-web/home.ac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anet.5amsolutions.com/download/attachments/12452380/Test+Summary+2009-11-16.xls" TargetMode="External"/><Relationship Id="rId2" Type="http://schemas.openxmlformats.org/officeDocument/2006/relationships/hyperlink" Target="https://intranet.5amsolutions.com/download/attachments/12451872/Automated_Test_Cases_Tracebility_Matrix.xls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intranet.5amsolutions.com/display/fhh/2.3+M4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5amsolutions.com/secure/ChartBoard.jspa?decorator=none&amp;selectedProjectId=10060" TargetMode="External"/><Relationship Id="rId2" Type="http://schemas.openxmlformats.org/officeDocument/2006/relationships/hyperlink" Target="https://jira.5amsolutions.com/secure/ChartBoard.jspa?decorator=none&amp;selectedProjectId=10060&amp;selectedBoardId=10395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sdev.us/5am/fhh/hv/connection_error.php" TargetMode="External"/><Relationship Id="rId7" Type="http://schemas.openxmlformats.org/officeDocument/2006/relationships/hyperlink" Target="http://www.nsdev.us/5am/fhh/hv/save_confirm.php" TargetMode="External"/><Relationship Id="rId2" Type="http://schemas.openxmlformats.org/officeDocument/2006/relationships/hyperlink" Target="http://www.nsdev.us/5am/fhh/h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sdev.us/5am/fhh/hv/save_error.php" TargetMode="External"/><Relationship Id="rId5" Type="http://schemas.openxmlformats.org/officeDocument/2006/relationships/hyperlink" Target="http://www.nsdev.us/5am/fhh/hv/save.php" TargetMode="External"/><Relationship Id="rId4" Type="http://schemas.openxmlformats.org/officeDocument/2006/relationships/hyperlink" Target="http://www.nsdev.us/5am/fhh/hv/timeout_error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686800" cy="1470025"/>
          </a:xfrm>
        </p:spPr>
        <p:txBody>
          <a:bodyPr/>
          <a:lstStyle/>
          <a:p>
            <a:pPr eaLnBrk="1" hangingPunct="1"/>
            <a:r>
              <a:rPr lang="en-US" smtClean="0"/>
              <a:t>FHH HealthVault Integration Project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Iteration 4 Review</a:t>
            </a:r>
          </a:p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Retrospective</a:t>
            </a:r>
          </a:p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Iteration 5 Plan</a:t>
            </a:r>
          </a:p>
        </p:txBody>
      </p:sp>
      <p:sp>
        <p:nvSpPr>
          <p:cNvPr id="13315" name="Title 1"/>
          <p:cNvSpPr>
            <a:spLocks/>
          </p:cNvSpPr>
          <p:nvPr/>
        </p:nvSpPr>
        <p:spPr bwMode="auto">
          <a:xfrm>
            <a:off x="838200" y="4876800"/>
            <a:ext cx="7772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latin typeface="Calibri" pitchFamily="34" charset="0"/>
              </a:rPr>
              <a:t>November 30,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Demo: User Interface Concepts</a:t>
            </a:r>
          </a:p>
        </p:txBody>
      </p:sp>
      <p:sp>
        <p:nvSpPr>
          <p:cNvPr id="5120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Icon for HealthVault co-brand (Matt)</a:t>
            </a:r>
          </a:p>
          <a:p>
            <a:r>
              <a:rPr lang="en-US" smtClean="0"/>
              <a:t>Wireframe mockups (Wayne)</a:t>
            </a:r>
          </a:p>
          <a:p>
            <a:pPr lvl="1"/>
            <a:r>
              <a:rPr lang="en-US" smtClean="0"/>
              <a:t> HealthVault pre-export proband feature</a:t>
            </a:r>
          </a:p>
          <a:p>
            <a:r>
              <a:rPr lang="en-US" smtClean="0"/>
              <a:t>Requirements for Browser support (Wayne)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Browser Requirements</a:t>
            </a:r>
          </a:p>
        </p:txBody>
      </p:sp>
      <p:sp>
        <p:nvSpPr>
          <p:cNvPr id="52226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Confirmed with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Susanne Furman (HHS)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Chris Piepenbring (NCI/NIH)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Required Versions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    Microsoft Internet Explorer version 6.0 or higher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    Mozilla Firefox version 2.0 or higher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    Opera version 9.0 or higher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    Apple Safari version 3.0 or higher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Browser Requirements</a:t>
            </a:r>
          </a:p>
        </p:txBody>
      </p:sp>
      <p:sp>
        <p:nvSpPr>
          <p:cNvPr id="53250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smtClean="0"/>
              <a:t>Required standard</a:t>
            </a:r>
          </a:p>
          <a:p>
            <a:pPr lvl="1"/>
            <a:r>
              <a:rPr lang="en-US" smtClean="0"/>
              <a:t>XHTML 1.0 Transitional standard</a:t>
            </a:r>
          </a:p>
          <a:p>
            <a:pPr lvl="1"/>
            <a:r>
              <a:rPr lang="en-US" smtClean="0"/>
              <a:t>New HTML wireframes validated for compliance (Using validator.w3.org)</a:t>
            </a:r>
          </a:p>
          <a:p>
            <a:pPr lvl="1"/>
            <a:r>
              <a:rPr lang="en-US" smtClean="0"/>
              <a:t>Automated regression tests will validate changed pages for compliance</a:t>
            </a:r>
          </a:p>
          <a:p>
            <a:pPr lvl="2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Demo: executable software</a:t>
            </a:r>
          </a:p>
        </p:txBody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58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“Save File" changed from browser default to active saving (Brian H.)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user can provide filename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Save Family History (Brian H.)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Use case: User Exports to HealthVault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steps 1-3 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3810000" y="507365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Calibri" pitchFamily="34" charset="0"/>
                <a:hlinkClick r:id="rId2"/>
              </a:rPr>
              <a:t>DEMO</a:t>
            </a:r>
            <a:endParaRPr lang="en-US" sz="3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563563"/>
          </a:xfrm>
        </p:spPr>
        <p:txBody>
          <a:bodyPr/>
          <a:lstStyle/>
          <a:p>
            <a:r>
              <a:rPr lang="en-US" sz="4000" smtClean="0"/>
              <a:t>Demo Script: Browser File Save</a:t>
            </a:r>
          </a:p>
        </p:txBody>
      </p:sp>
      <p:sp>
        <p:nvSpPr>
          <p:cNvPr id="55298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1524000"/>
            <a:ext cx="8229600" cy="4953000"/>
          </a:xfrm>
        </p:spPr>
        <p:txBody>
          <a:bodyPr/>
          <a:lstStyle/>
          <a:p>
            <a:r>
              <a:rPr lang="en-US" smtClean="0"/>
              <a:t>Open browser</a:t>
            </a:r>
          </a:p>
          <a:p>
            <a:r>
              <a:rPr lang="en-US" smtClean="0"/>
              <a:t>Load a family history file</a:t>
            </a:r>
          </a:p>
          <a:p>
            <a:r>
              <a:rPr lang="en-US" smtClean="0"/>
              <a:t>Choose </a:t>
            </a:r>
            <a:r>
              <a:rPr lang="en-US" b="1" smtClean="0"/>
              <a:t>“Save Family History”</a:t>
            </a:r>
          </a:p>
          <a:p>
            <a:r>
              <a:rPr lang="en-US" smtClean="0"/>
              <a:t>System prompts for file name for Family History .xml file</a:t>
            </a:r>
          </a:p>
          <a:p>
            <a:r>
              <a:rPr lang="en-US" smtClean="0"/>
              <a:t>System saved the file locally</a:t>
            </a:r>
          </a:p>
          <a:p>
            <a:r>
              <a:rPr lang="en-US" smtClean="0"/>
              <a:t>View saved file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563563"/>
          </a:xfrm>
        </p:spPr>
        <p:txBody>
          <a:bodyPr/>
          <a:lstStyle/>
          <a:p>
            <a:r>
              <a:rPr lang="en-US" sz="4000" smtClean="0"/>
              <a:t>Demo Script: Save to HealthVault</a:t>
            </a:r>
          </a:p>
        </p:txBody>
      </p:sp>
      <p:sp>
        <p:nvSpPr>
          <p:cNvPr id="56322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14400"/>
            <a:ext cx="82296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(continued…)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Click on </a:t>
            </a:r>
            <a:r>
              <a:rPr lang="en-US" sz="2400" b="1" smtClean="0"/>
              <a:t>Save Family History</a:t>
            </a:r>
            <a:r>
              <a:rPr lang="en-US" sz="2400" smtClean="0"/>
              <a:t> button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HealthVault Manager Wizard step 1 appears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Click </a:t>
            </a:r>
            <a:r>
              <a:rPr lang="en-US" sz="2400" b="1" smtClean="0"/>
              <a:t>Cancel/Close</a:t>
            </a:r>
            <a:r>
              <a:rPr lang="en-US" sz="2400" smtClean="0"/>
              <a:t>; user returned to previous page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Click on </a:t>
            </a:r>
            <a:r>
              <a:rPr lang="en-US" sz="2400" b="1" smtClean="0"/>
              <a:t>Save Family History</a:t>
            </a:r>
            <a:r>
              <a:rPr lang="en-US" sz="2400" smtClean="0"/>
              <a:t> button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Click </a:t>
            </a:r>
            <a:r>
              <a:rPr lang="en-US" sz="2400" b="1" smtClean="0"/>
              <a:t>Download Now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HealthVault Manager Wizard step 2 appears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Click </a:t>
            </a:r>
            <a:r>
              <a:rPr lang="en-US" sz="2400" b="1" smtClean="0"/>
              <a:t>Cancel/Close</a:t>
            </a:r>
            <a:r>
              <a:rPr lang="en-US" sz="2400" smtClean="0"/>
              <a:t>; user returned to step 1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Click </a:t>
            </a:r>
            <a:r>
              <a:rPr lang="en-US" sz="2400" b="1" smtClean="0"/>
              <a:t>Save Now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HealthVault login screen appears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Point out new MFHP icon</a:t>
            </a:r>
          </a:p>
          <a:p>
            <a:pPr>
              <a:lnSpc>
                <a:spcPct val="90000"/>
              </a:lnSpc>
            </a:pPr>
            <a:r>
              <a:rPr lang="en-US" sz="2400" b="1" smtClean="0"/>
              <a:t>Log in to HealthVault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HealthVault Manager </a:t>
            </a:r>
            <a:r>
              <a:rPr lang="en-US" sz="2400" b="1" smtClean="0"/>
              <a:t>successful connection</a:t>
            </a:r>
            <a:r>
              <a:rPr lang="en-US" sz="2400" smtClean="0"/>
              <a:t> page appears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“You are now connected to the Microsoft HealthVault account for </a:t>
            </a:r>
            <a:r>
              <a:rPr lang="en-US" sz="2000" i="1" smtClean="0"/>
              <a:t>[proband name].</a:t>
            </a:r>
            <a:r>
              <a:rPr lang="en-US" sz="2000" smtClean="0"/>
              <a:t> ”</a:t>
            </a:r>
          </a:p>
          <a:p>
            <a:pPr>
              <a:lnSpc>
                <a:spcPct val="90000"/>
              </a:lnSpc>
            </a:pPr>
            <a:endParaRPr lang="en-US" sz="2400" b="1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Demo: Automated Tests</a:t>
            </a:r>
          </a:p>
        </p:txBody>
      </p:sp>
      <p:sp>
        <p:nvSpPr>
          <p:cNvPr id="57346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smtClean="0"/>
              <a:t>Regression Tests (Khalid)</a:t>
            </a:r>
          </a:p>
          <a:p>
            <a:pPr lvl="1"/>
            <a:r>
              <a:rPr lang="en-US" smtClean="0"/>
              <a:t>Creating a family history and saving it as a file</a:t>
            </a:r>
          </a:p>
          <a:p>
            <a:pPr lvl="1"/>
            <a:r>
              <a:rPr lang="en-US" smtClean="0"/>
              <a:t>Creating a family history and saving a diagram</a:t>
            </a:r>
          </a:p>
          <a:p>
            <a:pPr lvl="1"/>
            <a:r>
              <a:rPr lang="en-US" smtClean="0"/>
              <a:t>Loading a legacy .htm file</a:t>
            </a:r>
          </a:p>
          <a:p>
            <a:pPr lvl="1"/>
            <a:r>
              <a:rPr lang="en-US" smtClean="0"/>
              <a:t>Adding a relative</a:t>
            </a:r>
          </a:p>
          <a:p>
            <a:pPr lvl="1"/>
            <a:endParaRPr lang="en-US" smtClean="0"/>
          </a:p>
          <a:p>
            <a:r>
              <a:rPr lang="en-US" smtClean="0"/>
              <a:t>New Feature Tests (Khalid)</a:t>
            </a:r>
          </a:p>
          <a:p>
            <a:pPr lvl="1"/>
            <a:r>
              <a:rPr lang="en-US" smtClean="0"/>
              <a:t>Logging in to HealthVault through MFHP.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Coverage</a:t>
            </a:r>
          </a:p>
        </p:txBody>
      </p:sp>
      <p:sp>
        <p:nvSpPr>
          <p:cNvPr id="58370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983163"/>
          </a:xfrm>
        </p:spPr>
        <p:txBody>
          <a:bodyPr/>
          <a:lstStyle/>
          <a:p>
            <a:r>
              <a:rPr lang="en-US" smtClean="0"/>
              <a:t>Regression coverage (old features)</a:t>
            </a:r>
          </a:p>
          <a:p>
            <a:pPr lvl="1"/>
            <a:r>
              <a:rPr lang="en-US" smtClean="0"/>
              <a:t>8 of 23 features = 24%</a:t>
            </a:r>
          </a:p>
          <a:p>
            <a:pPr lvl="1"/>
            <a:r>
              <a:rPr lang="en-US" smtClean="0">
                <a:hlinkClick r:id="rId2"/>
              </a:rPr>
              <a:t>Requirements Traceability Matrix</a:t>
            </a:r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Total coverage (old &amp; new features)</a:t>
            </a:r>
          </a:p>
          <a:p>
            <a:pPr lvl="1"/>
            <a:r>
              <a:rPr lang="en-US" smtClean="0">
                <a:hlinkClick r:id="rId3"/>
              </a:rPr>
              <a:t>Test Summary</a:t>
            </a:r>
            <a:endParaRPr lang="en-US" smtClean="0"/>
          </a:p>
          <a:p>
            <a:pPr lvl="1"/>
            <a:r>
              <a:rPr lang="en-US" smtClean="0"/>
              <a:t>OLD: 9 of 86 points = 5.7%</a:t>
            </a:r>
          </a:p>
          <a:p>
            <a:pPr lvl="1"/>
            <a:r>
              <a:rPr lang="en-US" smtClean="0"/>
              <a:t>NEW: 13 of 71 points = 8.3%</a:t>
            </a:r>
          </a:p>
          <a:p>
            <a:pPr lvl="1"/>
            <a:r>
              <a:rPr lang="en-US" smtClean="0"/>
              <a:t>TOTAL: 22 of 157 points = 14%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SPRINT REVIEW (2.3 M4)</a:t>
            </a:r>
          </a:p>
          <a:p>
            <a:pPr lvl="1" eaLnBrk="1" hangingPunct="1"/>
            <a:r>
              <a:rPr lang="en-US" smtClean="0"/>
              <a:t>Review Actions from last meeting</a:t>
            </a:r>
          </a:p>
          <a:p>
            <a:pPr lvl="1" eaLnBrk="1" hangingPunct="1"/>
            <a:r>
              <a:rPr lang="en-US" smtClean="0"/>
              <a:t>Project Timeline </a:t>
            </a:r>
          </a:p>
          <a:p>
            <a:pPr lvl="1" eaLnBrk="1" hangingPunct="1"/>
            <a:r>
              <a:rPr lang="en-US" smtClean="0"/>
              <a:t>Demonstrate Iteration 4 Results</a:t>
            </a:r>
          </a:p>
          <a:p>
            <a:pPr eaLnBrk="1" hangingPunct="1"/>
            <a:r>
              <a:rPr lang="en-US" smtClean="0"/>
              <a:t>SPRINT PLANNING (2.3 M5)</a:t>
            </a:r>
          </a:p>
          <a:p>
            <a:pPr lvl="1" eaLnBrk="1" hangingPunct="1"/>
            <a:r>
              <a:rPr lang="en-US" smtClean="0"/>
              <a:t>Proposed Iteration 5 Objectives</a:t>
            </a:r>
          </a:p>
          <a:p>
            <a:pPr lvl="1" eaLnBrk="1" hangingPunct="1"/>
            <a:r>
              <a:rPr lang="en-US" smtClean="0"/>
              <a:t>Schedule Sprint Review</a:t>
            </a:r>
          </a:p>
          <a:p>
            <a:pPr lvl="1" eaLnBrk="1" hangingPunct="1"/>
            <a:r>
              <a:rPr lang="en-US" smtClean="0"/>
              <a:t>Conduct Retrospective</a:t>
            </a:r>
          </a:p>
          <a:p>
            <a:pPr lvl="1" eaLnBrk="1" hangingPunct="1"/>
            <a:r>
              <a:rPr lang="en-US" smtClean="0"/>
              <a:t>Iteration 5 Fine-grained Planning</a:t>
            </a: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381000" y="3810000"/>
            <a:ext cx="8382000" cy="27432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503238"/>
          </a:xfrm>
        </p:spPr>
        <p:txBody>
          <a:bodyPr/>
          <a:lstStyle/>
          <a:p>
            <a:pPr eaLnBrk="1" hangingPunct="1"/>
            <a:r>
              <a:rPr lang="en-US" sz="2400" smtClean="0"/>
              <a:t>Project Timeline</a:t>
            </a:r>
          </a:p>
        </p:txBody>
      </p:sp>
      <p:graphicFrame>
        <p:nvGraphicFramePr>
          <p:cNvPr id="94256" name="Group 48"/>
          <p:cNvGraphicFramePr>
            <a:graphicFrameLocks noGrp="1"/>
          </p:cNvGraphicFramePr>
          <p:nvPr/>
        </p:nvGraphicFramePr>
        <p:xfrm>
          <a:off x="609600" y="457200"/>
          <a:ext cx="8229600" cy="5838825"/>
        </p:xfrm>
        <a:graphic>
          <a:graphicData uri="http://schemas.openxmlformats.org/drawingml/2006/table">
            <a:tbl>
              <a:tblPr/>
              <a:tblGrid>
                <a:gridCol w="762000"/>
                <a:gridCol w="1447800"/>
                <a:gridCol w="990600"/>
                <a:gridCol w="3729038"/>
                <a:gridCol w="1300162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Phase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Objectives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24-Jun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15-Jul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Explore how to enable a user to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–"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export family history to HealthVault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–"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import family history from HealthVault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Complete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Elaboration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13-Oct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24-Nov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Implement Communication Specification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Establish user interface concepts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Develop &amp; Execute Regression Tests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Demonstrate executable software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Complete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Development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30-Nov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2-Feb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Refine requirements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Translate Family History Items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Develop user interface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Develop system &amp; regression tests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Support CBIT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Recruit Testers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Establish the Beta test environment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Beta Testing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3-Feb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16-Feb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Testing with current MFHP users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Testing with current HealthVault users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Testing with general users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Transition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17-Feb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10-Mar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Provide technical assistance to NCI team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Close out the project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SPRINT REVIEW (2.3 M4)</a:t>
            </a:r>
          </a:p>
          <a:p>
            <a:pPr lvl="1" eaLnBrk="1" hangingPunct="1"/>
            <a:r>
              <a:rPr lang="en-US" smtClean="0"/>
              <a:t>Review Actions from last meeting</a:t>
            </a:r>
          </a:p>
          <a:p>
            <a:pPr lvl="1" eaLnBrk="1" hangingPunct="1"/>
            <a:r>
              <a:rPr lang="en-US" smtClean="0"/>
              <a:t>Project Timeline </a:t>
            </a:r>
          </a:p>
          <a:p>
            <a:pPr lvl="1" eaLnBrk="1" hangingPunct="1"/>
            <a:r>
              <a:rPr lang="en-US" smtClean="0"/>
              <a:t>Demonstrate Iteration 4 Results</a:t>
            </a:r>
          </a:p>
          <a:p>
            <a:pPr eaLnBrk="1" hangingPunct="1"/>
            <a:r>
              <a:rPr lang="en-US" smtClean="0"/>
              <a:t>SPRINT PLANNING (2.3 M5)</a:t>
            </a:r>
          </a:p>
          <a:p>
            <a:pPr lvl="1" eaLnBrk="1" hangingPunct="1"/>
            <a:r>
              <a:rPr lang="en-US" smtClean="0"/>
              <a:t>Proposed Iteration 5 Objectives</a:t>
            </a:r>
          </a:p>
          <a:p>
            <a:pPr lvl="1" eaLnBrk="1" hangingPunct="1"/>
            <a:r>
              <a:rPr lang="en-US" smtClean="0"/>
              <a:t>Schedule Sprint Review</a:t>
            </a:r>
          </a:p>
          <a:p>
            <a:pPr lvl="1" eaLnBrk="1" hangingPunct="1"/>
            <a:r>
              <a:rPr lang="en-US" smtClean="0"/>
              <a:t>Conduct Retrospective</a:t>
            </a:r>
          </a:p>
          <a:p>
            <a:pPr lvl="1" eaLnBrk="1" hangingPunct="1"/>
            <a:r>
              <a:rPr lang="en-US" smtClean="0"/>
              <a:t>Iteration 5 Fine-grained Planning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04800" y="1371600"/>
            <a:ext cx="8382000" cy="23622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Iteration 5 Objectives</a:t>
            </a:r>
          </a:p>
        </p:txBody>
      </p:sp>
      <p:sp>
        <p:nvSpPr>
          <p:cNvPr id="6144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BUILD SAVE FAMILY HISTORY EXPORT</a:t>
            </a:r>
          </a:p>
          <a:p>
            <a:pPr lvl="2"/>
            <a:r>
              <a:rPr lang="en-US" smtClean="0"/>
              <a:t>refine Export requirements</a:t>
            </a:r>
          </a:p>
          <a:p>
            <a:pPr lvl="3"/>
            <a:r>
              <a:rPr lang="en-US" smtClean="0"/>
              <a:t>Change Proband</a:t>
            </a:r>
          </a:p>
          <a:p>
            <a:pPr lvl="3"/>
            <a:r>
              <a:rPr lang="en-US" smtClean="0"/>
              <a:t>Data Translation		</a:t>
            </a:r>
          </a:p>
          <a:p>
            <a:pPr lvl="2"/>
            <a:r>
              <a:rPr lang="en-US" smtClean="0"/>
              <a:t>develop Export			</a:t>
            </a:r>
          </a:p>
          <a:p>
            <a:pPr lvl="2"/>
            <a:r>
              <a:rPr lang="en-US" smtClean="0"/>
              <a:t>automate Export tests		</a:t>
            </a:r>
          </a:p>
          <a:p>
            <a:pPr lvl="2"/>
            <a:r>
              <a:rPr lang="en-US" smtClean="0"/>
              <a:t>demonstrate Export feature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Data Translation Issues</a:t>
            </a:r>
          </a:p>
        </p:txBody>
      </p:sp>
      <p:sp>
        <p:nvSpPr>
          <p:cNvPr id="6246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Reviewed issues from earlier Gap Analysis</a:t>
            </a:r>
          </a:p>
          <a:p>
            <a:endParaRPr lang="en-US" smtClean="0"/>
          </a:p>
          <a:p>
            <a:r>
              <a:rPr lang="en-US" smtClean="0"/>
              <a:t>Met with Brian Humphrey to understand current situation</a:t>
            </a:r>
          </a:p>
          <a:p>
            <a:pPr lvl="1"/>
            <a:r>
              <a:rPr lang="en-US" smtClean="0"/>
              <a:t>Some issues already fixed on our end</a:t>
            </a:r>
          </a:p>
          <a:p>
            <a:pPr lvl="1"/>
            <a:r>
              <a:rPr lang="en-US" smtClean="0"/>
              <a:t>Some issues can be worked around on HV side</a:t>
            </a:r>
          </a:p>
          <a:p>
            <a:pPr lvl="1"/>
            <a:r>
              <a:rPr lang="en-US" smtClean="0"/>
              <a:t>Others can be worked around in MFHP side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656" name="Group 144"/>
          <p:cNvGraphicFramePr>
            <a:graphicFrameLocks noGrp="1"/>
          </p:cNvGraphicFramePr>
          <p:nvPr/>
        </p:nvGraphicFramePr>
        <p:xfrm>
          <a:off x="304800" y="1828800"/>
          <a:ext cx="8610600" cy="4222750"/>
        </p:xfrm>
        <a:graphic>
          <a:graphicData uri="http://schemas.openxmlformats.org/drawingml/2006/table">
            <a:tbl>
              <a:tblPr/>
              <a:tblGrid>
                <a:gridCol w="685800"/>
                <a:gridCol w="1828800"/>
                <a:gridCol w="2057400"/>
                <a:gridCol w="1905000"/>
                <a:gridCol w="2133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Prior Situation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MFHP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HealthVault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MFHP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HealthVault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HAS family tree 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 family tree 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Use “Related Item” to store 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 change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1-2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MULTIPLE conditions per person allowed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ONLY ONE condition per person allowed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 change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FIXED – HealthVault allows multiple conditions for one person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Person can exist without a condition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Condition can exist without a person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 change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FIXED – condition must be tied to a person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25" name="Rectangle 2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400">
                <a:latin typeface="Calibri" pitchFamily="34" charset="0"/>
              </a:rPr>
              <a:t>Data Translation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621" name="Group 85"/>
          <p:cNvGraphicFramePr>
            <a:graphicFrameLocks noGrp="1"/>
          </p:cNvGraphicFramePr>
          <p:nvPr/>
        </p:nvGraphicFramePr>
        <p:xfrm>
          <a:off x="228600" y="252413"/>
          <a:ext cx="8610600" cy="6069012"/>
        </p:xfrm>
        <a:graphic>
          <a:graphicData uri="http://schemas.openxmlformats.org/drawingml/2006/table">
            <a:tbl>
              <a:tblPr/>
              <a:tblGrid>
                <a:gridCol w="685800"/>
                <a:gridCol w="1828800"/>
                <a:gridCol w="2057400"/>
                <a:gridCol w="1905000"/>
                <a:gridCol w="2133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Prior Situation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MFHP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HealthVault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MFHP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HealthVault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DOESN’T handle all third-party condition coding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DOES handle all third-party condition coding systems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 DO – store unrecognized codes as user-entered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 change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DOESN’T recognize code synonyms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ALLOWS multiple code representing the same condition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 change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Fixed – HOW?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ALLOWS Estimated dates &amp; 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DOES NOT allow estimated dates &amp; ages – requires exact dates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 DO (INTERIM) – store estimated dates/ages in text fields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 be fixed AFTER we go live.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Ethnicity &amp; Race represented differently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Ethnicity &amp; Race represented differently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 DO – Add Mixed/Other Race values;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other???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400">
                <a:latin typeface="Calibri" pitchFamily="34" charset="0"/>
              </a:rPr>
              <a:t>Sally’s Family</a:t>
            </a:r>
          </a:p>
        </p:txBody>
      </p:sp>
      <p:grpSp>
        <p:nvGrpSpPr>
          <p:cNvPr id="65538" name="Group 6"/>
          <p:cNvGrpSpPr>
            <a:grpSpLocks/>
          </p:cNvGrpSpPr>
          <p:nvPr/>
        </p:nvGrpSpPr>
        <p:grpSpPr bwMode="auto">
          <a:xfrm>
            <a:off x="1371600" y="1295400"/>
            <a:ext cx="6276975" cy="3724275"/>
            <a:chOff x="864" y="816"/>
            <a:chExt cx="3954" cy="2346"/>
          </a:xfrm>
        </p:grpSpPr>
        <p:pic>
          <p:nvPicPr>
            <p:cNvPr id="65539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4" y="816"/>
              <a:ext cx="3948" cy="1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540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04" y="2592"/>
              <a:ext cx="3714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/>
          </p:cNvSpPr>
          <p:nvPr/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400">
                <a:latin typeface="Calibri" pitchFamily="34" charset="0"/>
              </a:rPr>
              <a:t>Save Family History Scenarios</a:t>
            </a:r>
          </a:p>
        </p:txBody>
      </p:sp>
      <p:grpSp>
        <p:nvGrpSpPr>
          <p:cNvPr id="66562" name="Group 13"/>
          <p:cNvGrpSpPr>
            <a:grpSpLocks/>
          </p:cNvGrpSpPr>
          <p:nvPr/>
        </p:nvGrpSpPr>
        <p:grpSpPr bwMode="auto">
          <a:xfrm>
            <a:off x="1143000" y="1981200"/>
            <a:ext cx="990600" cy="685800"/>
            <a:chOff x="240" y="1104"/>
            <a:chExt cx="1008" cy="768"/>
          </a:xfrm>
        </p:grpSpPr>
        <p:sp>
          <p:nvSpPr>
            <p:cNvPr id="66654" name="Line 4"/>
            <p:cNvSpPr>
              <a:spLocks noChangeShapeType="1"/>
            </p:cNvSpPr>
            <p:nvPr/>
          </p:nvSpPr>
          <p:spPr bwMode="auto">
            <a:xfrm>
              <a:off x="384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55" name="Line 5"/>
            <p:cNvSpPr>
              <a:spLocks noChangeShapeType="1"/>
            </p:cNvSpPr>
            <p:nvPr/>
          </p:nvSpPr>
          <p:spPr bwMode="auto">
            <a:xfrm>
              <a:off x="384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56" name="Rectangle 6"/>
            <p:cNvSpPr>
              <a:spLocks noChangeArrowheads="1"/>
            </p:cNvSpPr>
            <p:nvPr/>
          </p:nvSpPr>
          <p:spPr bwMode="auto">
            <a:xfrm>
              <a:off x="240" y="1680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6657" name="Rectangle 7"/>
            <p:cNvSpPr>
              <a:spLocks noChangeArrowheads="1"/>
            </p:cNvSpPr>
            <p:nvPr/>
          </p:nvSpPr>
          <p:spPr bwMode="auto">
            <a:xfrm>
              <a:off x="624" y="1680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58" name="Rectangle 8"/>
            <p:cNvSpPr>
              <a:spLocks noChangeArrowheads="1"/>
            </p:cNvSpPr>
            <p:nvPr/>
          </p:nvSpPr>
          <p:spPr bwMode="auto">
            <a:xfrm>
              <a:off x="1008" y="1680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59" name="Line 9"/>
            <p:cNvSpPr>
              <a:spLocks noChangeShapeType="1"/>
            </p:cNvSpPr>
            <p:nvPr/>
          </p:nvSpPr>
          <p:spPr bwMode="auto">
            <a:xfrm>
              <a:off x="720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60" name="Line 10"/>
            <p:cNvSpPr>
              <a:spLocks noChangeShapeType="1"/>
            </p:cNvSpPr>
            <p:nvPr/>
          </p:nvSpPr>
          <p:spPr bwMode="auto">
            <a:xfrm>
              <a:off x="1104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61" name="Rectangle 11"/>
            <p:cNvSpPr>
              <a:spLocks noChangeArrowheads="1"/>
            </p:cNvSpPr>
            <p:nvPr/>
          </p:nvSpPr>
          <p:spPr bwMode="auto">
            <a:xfrm>
              <a:off x="624" y="1104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62" name="Line 12"/>
            <p:cNvSpPr>
              <a:spLocks noChangeShapeType="1"/>
            </p:cNvSpPr>
            <p:nvPr/>
          </p:nvSpPr>
          <p:spPr bwMode="auto">
            <a:xfrm>
              <a:off x="720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563" name="Line 14"/>
          <p:cNvSpPr>
            <a:spLocks noChangeShapeType="1"/>
          </p:cNvSpPr>
          <p:nvPr/>
        </p:nvSpPr>
        <p:spPr bwMode="auto">
          <a:xfrm>
            <a:off x="0" y="3048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4" name="Line 15"/>
          <p:cNvSpPr>
            <a:spLocks noChangeShapeType="1"/>
          </p:cNvSpPr>
          <p:nvPr/>
        </p:nvSpPr>
        <p:spPr bwMode="auto">
          <a:xfrm>
            <a:off x="0" y="5029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5" name="AutoShape 16"/>
          <p:cNvSpPr>
            <a:spLocks noChangeArrowheads="1"/>
          </p:cNvSpPr>
          <p:nvPr/>
        </p:nvSpPr>
        <p:spPr bwMode="auto">
          <a:xfrm>
            <a:off x="1447800" y="28956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66566" name="Group 47"/>
          <p:cNvGrpSpPr>
            <a:grpSpLocks/>
          </p:cNvGrpSpPr>
          <p:nvPr/>
        </p:nvGrpSpPr>
        <p:grpSpPr bwMode="auto">
          <a:xfrm>
            <a:off x="1219200" y="3581400"/>
            <a:ext cx="838200" cy="762000"/>
            <a:chOff x="384" y="2160"/>
            <a:chExt cx="672" cy="720"/>
          </a:xfrm>
        </p:grpSpPr>
        <p:sp>
          <p:nvSpPr>
            <p:cNvPr id="66647" name="Rectangle 40"/>
            <p:cNvSpPr>
              <a:spLocks noChangeArrowheads="1"/>
            </p:cNvSpPr>
            <p:nvPr/>
          </p:nvSpPr>
          <p:spPr bwMode="auto">
            <a:xfrm>
              <a:off x="384" y="2160"/>
              <a:ext cx="67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8" name="Line 41"/>
            <p:cNvSpPr>
              <a:spLocks noChangeShapeType="1"/>
            </p:cNvSpPr>
            <p:nvPr/>
          </p:nvSpPr>
          <p:spPr bwMode="auto">
            <a:xfrm>
              <a:off x="384" y="23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49" name="Line 42"/>
            <p:cNvSpPr>
              <a:spLocks noChangeShapeType="1"/>
            </p:cNvSpPr>
            <p:nvPr/>
          </p:nvSpPr>
          <p:spPr bwMode="auto">
            <a:xfrm>
              <a:off x="384" y="24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50" name="Line 43"/>
            <p:cNvSpPr>
              <a:spLocks noChangeShapeType="1"/>
            </p:cNvSpPr>
            <p:nvPr/>
          </p:nvSpPr>
          <p:spPr bwMode="auto">
            <a:xfrm>
              <a:off x="384" y="25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51" name="Line 44"/>
            <p:cNvSpPr>
              <a:spLocks noChangeShapeType="1"/>
            </p:cNvSpPr>
            <p:nvPr/>
          </p:nvSpPr>
          <p:spPr bwMode="auto">
            <a:xfrm>
              <a:off x="384" y="273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52" name="Line 45"/>
            <p:cNvSpPr>
              <a:spLocks noChangeShapeType="1"/>
            </p:cNvSpPr>
            <p:nvPr/>
          </p:nvSpPr>
          <p:spPr bwMode="auto">
            <a:xfrm>
              <a:off x="576" y="21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53" name="Line 46"/>
            <p:cNvSpPr>
              <a:spLocks noChangeShapeType="1"/>
            </p:cNvSpPr>
            <p:nvPr/>
          </p:nvSpPr>
          <p:spPr bwMode="auto">
            <a:xfrm>
              <a:off x="816" y="21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567" name="Line 50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8" name="AutoShape 51"/>
          <p:cNvSpPr>
            <a:spLocks noChangeArrowheads="1"/>
          </p:cNvSpPr>
          <p:nvPr/>
        </p:nvSpPr>
        <p:spPr bwMode="auto">
          <a:xfrm>
            <a:off x="1524000" y="4724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6569" name="Text Box 52"/>
          <p:cNvSpPr txBox="1">
            <a:spLocks noChangeArrowheads="1"/>
          </p:cNvSpPr>
          <p:nvPr/>
        </p:nvSpPr>
        <p:spPr bwMode="auto">
          <a:xfrm>
            <a:off x="0" y="1538288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MFHP</a:t>
            </a:r>
          </a:p>
        </p:txBody>
      </p:sp>
      <p:sp>
        <p:nvSpPr>
          <p:cNvPr id="66570" name="Text Box 53"/>
          <p:cNvSpPr txBox="1">
            <a:spLocks noChangeArrowheads="1"/>
          </p:cNvSpPr>
          <p:nvPr/>
        </p:nvSpPr>
        <p:spPr bwMode="auto">
          <a:xfrm>
            <a:off x="0" y="306228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HV</a:t>
            </a:r>
          </a:p>
        </p:txBody>
      </p:sp>
      <p:sp>
        <p:nvSpPr>
          <p:cNvPr id="66571" name="Text Box 54"/>
          <p:cNvSpPr txBox="1">
            <a:spLocks noChangeArrowheads="1"/>
          </p:cNvSpPr>
          <p:nvPr/>
        </p:nvSpPr>
        <p:spPr bwMode="auto">
          <a:xfrm>
            <a:off x="0" y="5029200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  <a:r>
              <a:rPr lang="en-US" b="1" baseline="30000"/>
              <a:t>rd</a:t>
            </a:r>
            <a:r>
              <a:rPr lang="en-US" b="1"/>
              <a:t> PARTY</a:t>
            </a:r>
          </a:p>
        </p:txBody>
      </p:sp>
      <p:grpSp>
        <p:nvGrpSpPr>
          <p:cNvPr id="66572" name="Group 55"/>
          <p:cNvGrpSpPr>
            <a:grpSpLocks/>
          </p:cNvGrpSpPr>
          <p:nvPr/>
        </p:nvGrpSpPr>
        <p:grpSpPr bwMode="auto">
          <a:xfrm>
            <a:off x="1219200" y="5486400"/>
            <a:ext cx="838200" cy="762000"/>
            <a:chOff x="384" y="2160"/>
            <a:chExt cx="672" cy="720"/>
          </a:xfrm>
        </p:grpSpPr>
        <p:sp>
          <p:nvSpPr>
            <p:cNvPr id="66640" name="Rectangle 56"/>
            <p:cNvSpPr>
              <a:spLocks noChangeArrowheads="1"/>
            </p:cNvSpPr>
            <p:nvPr/>
          </p:nvSpPr>
          <p:spPr bwMode="auto">
            <a:xfrm>
              <a:off x="384" y="2160"/>
              <a:ext cx="67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41" name="Line 57"/>
            <p:cNvSpPr>
              <a:spLocks noChangeShapeType="1"/>
            </p:cNvSpPr>
            <p:nvPr/>
          </p:nvSpPr>
          <p:spPr bwMode="auto">
            <a:xfrm>
              <a:off x="384" y="23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42" name="Line 58"/>
            <p:cNvSpPr>
              <a:spLocks noChangeShapeType="1"/>
            </p:cNvSpPr>
            <p:nvPr/>
          </p:nvSpPr>
          <p:spPr bwMode="auto">
            <a:xfrm>
              <a:off x="384" y="24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43" name="Line 59"/>
            <p:cNvSpPr>
              <a:spLocks noChangeShapeType="1"/>
            </p:cNvSpPr>
            <p:nvPr/>
          </p:nvSpPr>
          <p:spPr bwMode="auto">
            <a:xfrm>
              <a:off x="384" y="25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44" name="Line 60"/>
            <p:cNvSpPr>
              <a:spLocks noChangeShapeType="1"/>
            </p:cNvSpPr>
            <p:nvPr/>
          </p:nvSpPr>
          <p:spPr bwMode="auto">
            <a:xfrm>
              <a:off x="384" y="273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45" name="Line 61"/>
            <p:cNvSpPr>
              <a:spLocks noChangeShapeType="1"/>
            </p:cNvSpPr>
            <p:nvPr/>
          </p:nvSpPr>
          <p:spPr bwMode="auto">
            <a:xfrm>
              <a:off x="576" y="21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46" name="Line 62"/>
            <p:cNvSpPr>
              <a:spLocks noChangeShapeType="1"/>
            </p:cNvSpPr>
            <p:nvPr/>
          </p:nvSpPr>
          <p:spPr bwMode="auto">
            <a:xfrm>
              <a:off x="816" y="21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573" name="Line 63"/>
          <p:cNvSpPr>
            <a:spLocks noChangeShapeType="1"/>
          </p:cNvSpPr>
          <p:nvPr/>
        </p:nvSpPr>
        <p:spPr bwMode="auto">
          <a:xfrm>
            <a:off x="2590800" y="1066800"/>
            <a:ext cx="0" cy="571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6574" name="Group 64"/>
          <p:cNvGrpSpPr>
            <a:grpSpLocks/>
          </p:cNvGrpSpPr>
          <p:nvPr/>
        </p:nvGrpSpPr>
        <p:grpSpPr bwMode="auto">
          <a:xfrm>
            <a:off x="2895600" y="1981200"/>
            <a:ext cx="990600" cy="685800"/>
            <a:chOff x="240" y="1104"/>
            <a:chExt cx="1008" cy="768"/>
          </a:xfrm>
        </p:grpSpPr>
        <p:sp>
          <p:nvSpPr>
            <p:cNvPr id="66631" name="Line 65"/>
            <p:cNvSpPr>
              <a:spLocks noChangeShapeType="1"/>
            </p:cNvSpPr>
            <p:nvPr/>
          </p:nvSpPr>
          <p:spPr bwMode="auto">
            <a:xfrm>
              <a:off x="384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32" name="Line 66"/>
            <p:cNvSpPr>
              <a:spLocks noChangeShapeType="1"/>
            </p:cNvSpPr>
            <p:nvPr/>
          </p:nvSpPr>
          <p:spPr bwMode="auto">
            <a:xfrm>
              <a:off x="384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33" name="Rectangle 67"/>
            <p:cNvSpPr>
              <a:spLocks noChangeArrowheads="1"/>
            </p:cNvSpPr>
            <p:nvPr/>
          </p:nvSpPr>
          <p:spPr bwMode="auto">
            <a:xfrm>
              <a:off x="240" y="1680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6634" name="Rectangle 68"/>
            <p:cNvSpPr>
              <a:spLocks noChangeArrowheads="1"/>
            </p:cNvSpPr>
            <p:nvPr/>
          </p:nvSpPr>
          <p:spPr bwMode="auto">
            <a:xfrm>
              <a:off x="624" y="1680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5" name="Rectangle 69"/>
            <p:cNvSpPr>
              <a:spLocks noChangeArrowheads="1"/>
            </p:cNvSpPr>
            <p:nvPr/>
          </p:nvSpPr>
          <p:spPr bwMode="auto">
            <a:xfrm>
              <a:off x="1008" y="1680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6" name="Line 70"/>
            <p:cNvSpPr>
              <a:spLocks noChangeShapeType="1"/>
            </p:cNvSpPr>
            <p:nvPr/>
          </p:nvSpPr>
          <p:spPr bwMode="auto">
            <a:xfrm>
              <a:off x="720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37" name="Line 71"/>
            <p:cNvSpPr>
              <a:spLocks noChangeShapeType="1"/>
            </p:cNvSpPr>
            <p:nvPr/>
          </p:nvSpPr>
          <p:spPr bwMode="auto">
            <a:xfrm>
              <a:off x="1104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38" name="Rectangle 72"/>
            <p:cNvSpPr>
              <a:spLocks noChangeArrowheads="1"/>
            </p:cNvSpPr>
            <p:nvPr/>
          </p:nvSpPr>
          <p:spPr bwMode="auto">
            <a:xfrm>
              <a:off x="624" y="1104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9" name="Line 73"/>
            <p:cNvSpPr>
              <a:spLocks noChangeShapeType="1"/>
            </p:cNvSpPr>
            <p:nvPr/>
          </p:nvSpPr>
          <p:spPr bwMode="auto">
            <a:xfrm>
              <a:off x="720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575" name="Group 74"/>
          <p:cNvGrpSpPr>
            <a:grpSpLocks/>
          </p:cNvGrpSpPr>
          <p:nvPr/>
        </p:nvGrpSpPr>
        <p:grpSpPr bwMode="auto">
          <a:xfrm>
            <a:off x="3124200" y="3581400"/>
            <a:ext cx="838200" cy="762000"/>
            <a:chOff x="384" y="2160"/>
            <a:chExt cx="672" cy="720"/>
          </a:xfrm>
        </p:grpSpPr>
        <p:sp>
          <p:nvSpPr>
            <p:cNvPr id="66624" name="Rectangle 75"/>
            <p:cNvSpPr>
              <a:spLocks noChangeArrowheads="1"/>
            </p:cNvSpPr>
            <p:nvPr/>
          </p:nvSpPr>
          <p:spPr bwMode="auto">
            <a:xfrm>
              <a:off x="384" y="2160"/>
              <a:ext cx="67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5" name="Line 76"/>
            <p:cNvSpPr>
              <a:spLocks noChangeShapeType="1"/>
            </p:cNvSpPr>
            <p:nvPr/>
          </p:nvSpPr>
          <p:spPr bwMode="auto">
            <a:xfrm>
              <a:off x="384" y="23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26" name="Line 77"/>
            <p:cNvSpPr>
              <a:spLocks noChangeShapeType="1"/>
            </p:cNvSpPr>
            <p:nvPr/>
          </p:nvSpPr>
          <p:spPr bwMode="auto">
            <a:xfrm>
              <a:off x="384" y="24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27" name="Line 78"/>
            <p:cNvSpPr>
              <a:spLocks noChangeShapeType="1"/>
            </p:cNvSpPr>
            <p:nvPr/>
          </p:nvSpPr>
          <p:spPr bwMode="auto">
            <a:xfrm>
              <a:off x="384" y="25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28" name="Line 79"/>
            <p:cNvSpPr>
              <a:spLocks noChangeShapeType="1"/>
            </p:cNvSpPr>
            <p:nvPr/>
          </p:nvSpPr>
          <p:spPr bwMode="auto">
            <a:xfrm>
              <a:off x="384" y="273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29" name="Line 80"/>
            <p:cNvSpPr>
              <a:spLocks noChangeShapeType="1"/>
            </p:cNvSpPr>
            <p:nvPr/>
          </p:nvSpPr>
          <p:spPr bwMode="auto">
            <a:xfrm>
              <a:off x="576" y="21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30" name="Line 81"/>
            <p:cNvSpPr>
              <a:spLocks noChangeShapeType="1"/>
            </p:cNvSpPr>
            <p:nvPr/>
          </p:nvSpPr>
          <p:spPr bwMode="auto">
            <a:xfrm>
              <a:off x="816" y="21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576" name="AutoShape 82"/>
          <p:cNvSpPr>
            <a:spLocks noChangeArrowheads="1"/>
          </p:cNvSpPr>
          <p:nvPr/>
        </p:nvSpPr>
        <p:spPr bwMode="auto">
          <a:xfrm>
            <a:off x="3352800" y="28956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6577" name="Rectangle 85"/>
          <p:cNvSpPr>
            <a:spLocks noChangeArrowheads="1"/>
          </p:cNvSpPr>
          <p:nvPr/>
        </p:nvSpPr>
        <p:spPr bwMode="auto">
          <a:xfrm>
            <a:off x="4267200" y="4114800"/>
            <a:ext cx="533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8" name="AutoShape 86"/>
          <p:cNvSpPr>
            <a:spLocks noChangeArrowheads="1"/>
          </p:cNvSpPr>
          <p:nvPr/>
        </p:nvSpPr>
        <p:spPr bwMode="auto">
          <a:xfrm>
            <a:off x="4648200" y="2895600"/>
            <a:ext cx="228600" cy="1219200"/>
          </a:xfrm>
          <a:prstGeom prst="upArrow">
            <a:avLst>
              <a:gd name="adj1" fmla="val 50000"/>
              <a:gd name="adj2" fmla="val 1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66579" name="Group 87"/>
          <p:cNvGrpSpPr>
            <a:grpSpLocks/>
          </p:cNvGrpSpPr>
          <p:nvPr/>
        </p:nvGrpSpPr>
        <p:grpSpPr bwMode="auto">
          <a:xfrm>
            <a:off x="4191000" y="1981200"/>
            <a:ext cx="990600" cy="685800"/>
            <a:chOff x="240" y="1104"/>
            <a:chExt cx="1008" cy="768"/>
          </a:xfrm>
        </p:grpSpPr>
        <p:sp>
          <p:nvSpPr>
            <p:cNvPr id="66615" name="Line 88"/>
            <p:cNvSpPr>
              <a:spLocks noChangeShapeType="1"/>
            </p:cNvSpPr>
            <p:nvPr/>
          </p:nvSpPr>
          <p:spPr bwMode="auto">
            <a:xfrm>
              <a:off x="384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16" name="Line 89"/>
            <p:cNvSpPr>
              <a:spLocks noChangeShapeType="1"/>
            </p:cNvSpPr>
            <p:nvPr/>
          </p:nvSpPr>
          <p:spPr bwMode="auto">
            <a:xfrm>
              <a:off x="384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17" name="Rectangle 90"/>
            <p:cNvSpPr>
              <a:spLocks noChangeArrowheads="1"/>
            </p:cNvSpPr>
            <p:nvPr/>
          </p:nvSpPr>
          <p:spPr bwMode="auto">
            <a:xfrm>
              <a:off x="240" y="1680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6618" name="Rectangle 91"/>
            <p:cNvSpPr>
              <a:spLocks noChangeArrowheads="1"/>
            </p:cNvSpPr>
            <p:nvPr/>
          </p:nvSpPr>
          <p:spPr bwMode="auto">
            <a:xfrm>
              <a:off x="624" y="1680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9" name="Rectangle 92"/>
            <p:cNvSpPr>
              <a:spLocks noChangeArrowheads="1"/>
            </p:cNvSpPr>
            <p:nvPr/>
          </p:nvSpPr>
          <p:spPr bwMode="auto">
            <a:xfrm>
              <a:off x="1008" y="1680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0" name="Line 93"/>
            <p:cNvSpPr>
              <a:spLocks noChangeShapeType="1"/>
            </p:cNvSpPr>
            <p:nvPr/>
          </p:nvSpPr>
          <p:spPr bwMode="auto">
            <a:xfrm>
              <a:off x="720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21" name="Line 94"/>
            <p:cNvSpPr>
              <a:spLocks noChangeShapeType="1"/>
            </p:cNvSpPr>
            <p:nvPr/>
          </p:nvSpPr>
          <p:spPr bwMode="auto">
            <a:xfrm>
              <a:off x="1104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22" name="Rectangle 95"/>
            <p:cNvSpPr>
              <a:spLocks noChangeArrowheads="1"/>
            </p:cNvSpPr>
            <p:nvPr/>
          </p:nvSpPr>
          <p:spPr bwMode="auto">
            <a:xfrm>
              <a:off x="624" y="1104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3" name="Line 96"/>
            <p:cNvSpPr>
              <a:spLocks noChangeShapeType="1"/>
            </p:cNvSpPr>
            <p:nvPr/>
          </p:nvSpPr>
          <p:spPr bwMode="auto">
            <a:xfrm>
              <a:off x="720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580" name="Text Box 97"/>
          <p:cNvSpPr txBox="1">
            <a:spLocks noChangeArrowheads="1"/>
          </p:cNvSpPr>
          <p:nvPr/>
        </p:nvSpPr>
        <p:spPr bwMode="auto">
          <a:xfrm>
            <a:off x="914400" y="990600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1. Save</a:t>
            </a:r>
          </a:p>
        </p:txBody>
      </p:sp>
      <p:sp>
        <p:nvSpPr>
          <p:cNvPr id="66581" name="Text Box 98"/>
          <p:cNvSpPr txBox="1">
            <a:spLocks noChangeArrowheads="1"/>
          </p:cNvSpPr>
          <p:nvPr/>
        </p:nvSpPr>
        <p:spPr bwMode="auto">
          <a:xfrm>
            <a:off x="3124200" y="990600"/>
            <a:ext cx="161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2. Save/Open</a:t>
            </a:r>
          </a:p>
        </p:txBody>
      </p:sp>
      <p:sp>
        <p:nvSpPr>
          <p:cNvPr id="66582" name="Text Box 100"/>
          <p:cNvSpPr txBox="1">
            <a:spLocks noChangeArrowheads="1"/>
          </p:cNvSpPr>
          <p:nvPr/>
        </p:nvSpPr>
        <p:spPr bwMode="auto">
          <a:xfrm>
            <a:off x="5562600" y="990600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3. Open HV</a:t>
            </a:r>
          </a:p>
        </p:txBody>
      </p:sp>
      <p:grpSp>
        <p:nvGrpSpPr>
          <p:cNvPr id="66583" name="Group 101"/>
          <p:cNvGrpSpPr>
            <a:grpSpLocks/>
          </p:cNvGrpSpPr>
          <p:nvPr/>
        </p:nvGrpSpPr>
        <p:grpSpPr bwMode="auto">
          <a:xfrm>
            <a:off x="6019800" y="3581400"/>
            <a:ext cx="838200" cy="762000"/>
            <a:chOff x="384" y="2160"/>
            <a:chExt cx="672" cy="720"/>
          </a:xfrm>
        </p:grpSpPr>
        <p:sp>
          <p:nvSpPr>
            <p:cNvPr id="66608" name="Rectangle 102"/>
            <p:cNvSpPr>
              <a:spLocks noChangeArrowheads="1"/>
            </p:cNvSpPr>
            <p:nvPr/>
          </p:nvSpPr>
          <p:spPr bwMode="auto">
            <a:xfrm>
              <a:off x="384" y="2160"/>
              <a:ext cx="67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9" name="Line 103"/>
            <p:cNvSpPr>
              <a:spLocks noChangeShapeType="1"/>
            </p:cNvSpPr>
            <p:nvPr/>
          </p:nvSpPr>
          <p:spPr bwMode="auto">
            <a:xfrm>
              <a:off x="384" y="23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10" name="Line 104"/>
            <p:cNvSpPr>
              <a:spLocks noChangeShapeType="1"/>
            </p:cNvSpPr>
            <p:nvPr/>
          </p:nvSpPr>
          <p:spPr bwMode="auto">
            <a:xfrm>
              <a:off x="384" y="24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11" name="Line 105"/>
            <p:cNvSpPr>
              <a:spLocks noChangeShapeType="1"/>
            </p:cNvSpPr>
            <p:nvPr/>
          </p:nvSpPr>
          <p:spPr bwMode="auto">
            <a:xfrm>
              <a:off x="384" y="25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12" name="Line 106"/>
            <p:cNvSpPr>
              <a:spLocks noChangeShapeType="1"/>
            </p:cNvSpPr>
            <p:nvPr/>
          </p:nvSpPr>
          <p:spPr bwMode="auto">
            <a:xfrm>
              <a:off x="384" y="273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13" name="Line 107"/>
            <p:cNvSpPr>
              <a:spLocks noChangeShapeType="1"/>
            </p:cNvSpPr>
            <p:nvPr/>
          </p:nvSpPr>
          <p:spPr bwMode="auto">
            <a:xfrm>
              <a:off x="576" y="21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14" name="Line 108"/>
            <p:cNvSpPr>
              <a:spLocks noChangeShapeType="1"/>
            </p:cNvSpPr>
            <p:nvPr/>
          </p:nvSpPr>
          <p:spPr bwMode="auto">
            <a:xfrm>
              <a:off x="816" y="21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584" name="Group 109"/>
          <p:cNvGrpSpPr>
            <a:grpSpLocks/>
          </p:cNvGrpSpPr>
          <p:nvPr/>
        </p:nvGrpSpPr>
        <p:grpSpPr bwMode="auto">
          <a:xfrm>
            <a:off x="7848600" y="3581400"/>
            <a:ext cx="838200" cy="762000"/>
            <a:chOff x="384" y="2160"/>
            <a:chExt cx="672" cy="720"/>
          </a:xfrm>
        </p:grpSpPr>
        <p:sp>
          <p:nvSpPr>
            <p:cNvPr id="66601" name="Rectangle 110"/>
            <p:cNvSpPr>
              <a:spLocks noChangeArrowheads="1"/>
            </p:cNvSpPr>
            <p:nvPr/>
          </p:nvSpPr>
          <p:spPr bwMode="auto">
            <a:xfrm>
              <a:off x="384" y="2160"/>
              <a:ext cx="67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2" name="Line 111"/>
            <p:cNvSpPr>
              <a:spLocks noChangeShapeType="1"/>
            </p:cNvSpPr>
            <p:nvPr/>
          </p:nvSpPr>
          <p:spPr bwMode="auto">
            <a:xfrm>
              <a:off x="384" y="23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03" name="Line 112"/>
            <p:cNvSpPr>
              <a:spLocks noChangeShapeType="1"/>
            </p:cNvSpPr>
            <p:nvPr/>
          </p:nvSpPr>
          <p:spPr bwMode="auto">
            <a:xfrm>
              <a:off x="384" y="24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04" name="Line 113"/>
            <p:cNvSpPr>
              <a:spLocks noChangeShapeType="1"/>
            </p:cNvSpPr>
            <p:nvPr/>
          </p:nvSpPr>
          <p:spPr bwMode="auto">
            <a:xfrm>
              <a:off x="384" y="25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05" name="Line 114"/>
            <p:cNvSpPr>
              <a:spLocks noChangeShapeType="1"/>
            </p:cNvSpPr>
            <p:nvPr/>
          </p:nvSpPr>
          <p:spPr bwMode="auto">
            <a:xfrm>
              <a:off x="384" y="273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06" name="Line 115"/>
            <p:cNvSpPr>
              <a:spLocks noChangeShapeType="1"/>
            </p:cNvSpPr>
            <p:nvPr/>
          </p:nvSpPr>
          <p:spPr bwMode="auto">
            <a:xfrm>
              <a:off x="576" y="21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07" name="Line 116"/>
            <p:cNvSpPr>
              <a:spLocks noChangeShapeType="1"/>
            </p:cNvSpPr>
            <p:nvPr/>
          </p:nvSpPr>
          <p:spPr bwMode="auto">
            <a:xfrm>
              <a:off x="816" y="21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585" name="Group 117"/>
          <p:cNvGrpSpPr>
            <a:grpSpLocks/>
          </p:cNvGrpSpPr>
          <p:nvPr/>
        </p:nvGrpSpPr>
        <p:grpSpPr bwMode="auto">
          <a:xfrm>
            <a:off x="7848600" y="5562600"/>
            <a:ext cx="838200" cy="762000"/>
            <a:chOff x="384" y="2160"/>
            <a:chExt cx="672" cy="720"/>
          </a:xfrm>
        </p:grpSpPr>
        <p:sp>
          <p:nvSpPr>
            <p:cNvPr id="66594" name="Rectangle 118"/>
            <p:cNvSpPr>
              <a:spLocks noChangeArrowheads="1"/>
            </p:cNvSpPr>
            <p:nvPr/>
          </p:nvSpPr>
          <p:spPr bwMode="auto">
            <a:xfrm>
              <a:off x="384" y="2160"/>
              <a:ext cx="67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5" name="Line 119"/>
            <p:cNvSpPr>
              <a:spLocks noChangeShapeType="1"/>
            </p:cNvSpPr>
            <p:nvPr/>
          </p:nvSpPr>
          <p:spPr bwMode="auto">
            <a:xfrm>
              <a:off x="384" y="23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96" name="Line 120"/>
            <p:cNvSpPr>
              <a:spLocks noChangeShapeType="1"/>
            </p:cNvSpPr>
            <p:nvPr/>
          </p:nvSpPr>
          <p:spPr bwMode="auto">
            <a:xfrm>
              <a:off x="384" y="24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97" name="Line 121"/>
            <p:cNvSpPr>
              <a:spLocks noChangeShapeType="1"/>
            </p:cNvSpPr>
            <p:nvPr/>
          </p:nvSpPr>
          <p:spPr bwMode="auto">
            <a:xfrm>
              <a:off x="384" y="259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98" name="Line 122"/>
            <p:cNvSpPr>
              <a:spLocks noChangeShapeType="1"/>
            </p:cNvSpPr>
            <p:nvPr/>
          </p:nvSpPr>
          <p:spPr bwMode="auto">
            <a:xfrm>
              <a:off x="384" y="273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99" name="Line 123"/>
            <p:cNvSpPr>
              <a:spLocks noChangeShapeType="1"/>
            </p:cNvSpPr>
            <p:nvPr/>
          </p:nvSpPr>
          <p:spPr bwMode="auto">
            <a:xfrm>
              <a:off x="576" y="21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00" name="Line 124"/>
            <p:cNvSpPr>
              <a:spLocks noChangeShapeType="1"/>
            </p:cNvSpPr>
            <p:nvPr/>
          </p:nvSpPr>
          <p:spPr bwMode="auto">
            <a:xfrm>
              <a:off x="816" y="21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586" name="WordArt 125"/>
          <p:cNvSpPr>
            <a:spLocks noChangeArrowheads="1" noChangeShapeType="1" noTextEdit="1"/>
          </p:cNvSpPr>
          <p:nvPr/>
        </p:nvSpPr>
        <p:spPr bwMode="auto">
          <a:xfrm>
            <a:off x="6324600" y="1905000"/>
            <a:ext cx="2762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CC99"/>
                </a:solidFill>
                <a:latin typeface="Arial Black"/>
              </a:rPr>
              <a:t>?</a:t>
            </a:r>
          </a:p>
        </p:txBody>
      </p:sp>
      <p:sp>
        <p:nvSpPr>
          <p:cNvPr id="66587" name="WordArt 126"/>
          <p:cNvSpPr>
            <a:spLocks noChangeArrowheads="1" noChangeShapeType="1" noTextEdit="1"/>
          </p:cNvSpPr>
          <p:nvPr/>
        </p:nvSpPr>
        <p:spPr bwMode="auto">
          <a:xfrm>
            <a:off x="8105775" y="1905000"/>
            <a:ext cx="2762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CC99"/>
                </a:solidFill>
                <a:latin typeface="Arial Black"/>
              </a:rPr>
              <a:t>?</a:t>
            </a:r>
          </a:p>
        </p:txBody>
      </p:sp>
      <p:sp>
        <p:nvSpPr>
          <p:cNvPr id="66588" name="AutoShape 128"/>
          <p:cNvSpPr>
            <a:spLocks noChangeArrowheads="1"/>
          </p:cNvSpPr>
          <p:nvPr/>
        </p:nvSpPr>
        <p:spPr bwMode="auto">
          <a:xfrm rot="10800000">
            <a:off x="8077200" y="2819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6589" name="AutoShape 129"/>
          <p:cNvSpPr>
            <a:spLocks noChangeArrowheads="1"/>
          </p:cNvSpPr>
          <p:nvPr/>
        </p:nvSpPr>
        <p:spPr bwMode="auto">
          <a:xfrm rot="10800000">
            <a:off x="6324600" y="2819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6590" name="AutoShape 130"/>
          <p:cNvSpPr>
            <a:spLocks noChangeArrowheads="1"/>
          </p:cNvSpPr>
          <p:nvPr/>
        </p:nvSpPr>
        <p:spPr bwMode="auto">
          <a:xfrm rot="10800000">
            <a:off x="8153400" y="4724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6591" name="Text Box 132"/>
          <p:cNvSpPr txBox="1">
            <a:spLocks noChangeArrowheads="1"/>
          </p:cNvSpPr>
          <p:nvPr/>
        </p:nvSpPr>
        <p:spPr bwMode="auto">
          <a:xfrm>
            <a:off x="7391400" y="990600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4. Open 3rd</a:t>
            </a:r>
          </a:p>
        </p:txBody>
      </p:sp>
      <p:sp>
        <p:nvSpPr>
          <p:cNvPr id="66592" name="Line 133"/>
          <p:cNvSpPr>
            <a:spLocks noChangeShapeType="1"/>
          </p:cNvSpPr>
          <p:nvPr/>
        </p:nvSpPr>
        <p:spPr bwMode="auto">
          <a:xfrm>
            <a:off x="5486400" y="1066800"/>
            <a:ext cx="0" cy="571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93" name="Line 134"/>
          <p:cNvSpPr>
            <a:spLocks noChangeShapeType="1"/>
          </p:cNvSpPr>
          <p:nvPr/>
        </p:nvSpPr>
        <p:spPr bwMode="auto">
          <a:xfrm>
            <a:off x="7239000" y="1066800"/>
            <a:ext cx="0" cy="571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114800"/>
            <a:ext cx="55340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Line 47"/>
          <p:cNvSpPr>
            <a:spLocks noChangeShapeType="1"/>
          </p:cNvSpPr>
          <p:nvPr/>
        </p:nvSpPr>
        <p:spPr bwMode="auto">
          <a:xfrm>
            <a:off x="0" y="3657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87" name="AutoShape 48"/>
          <p:cNvSpPr>
            <a:spLocks noChangeArrowheads="1"/>
          </p:cNvSpPr>
          <p:nvPr/>
        </p:nvSpPr>
        <p:spPr bwMode="auto">
          <a:xfrm>
            <a:off x="4038600" y="34290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7588" name="Rectangle 2"/>
          <p:cNvSpPr>
            <a:spLocks/>
          </p:cNvSpPr>
          <p:nvPr/>
        </p:nvSpPr>
        <p:spPr bwMode="auto">
          <a:xfrm>
            <a:off x="228600" y="3048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800">
                <a:latin typeface="Calibri" pitchFamily="34" charset="0"/>
              </a:rPr>
              <a:t>Scenarios 1,2:  Create in FHH, Save/Open HealthVault</a:t>
            </a:r>
          </a:p>
        </p:txBody>
      </p:sp>
      <p:sp>
        <p:nvSpPr>
          <p:cNvPr id="67589" name="AutoShape 48"/>
          <p:cNvSpPr>
            <a:spLocks noChangeArrowheads="1"/>
          </p:cNvSpPr>
          <p:nvPr/>
        </p:nvSpPr>
        <p:spPr bwMode="auto">
          <a:xfrm rot="10800000">
            <a:off x="5105400" y="34290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67590" name="Rectangle 8"/>
          <p:cNvSpPr>
            <a:spLocks noChangeArrowheads="1"/>
          </p:cNvSpPr>
          <p:nvPr/>
        </p:nvSpPr>
        <p:spPr bwMode="auto">
          <a:xfrm>
            <a:off x="1752600" y="5181600"/>
            <a:ext cx="2133600" cy="228600"/>
          </a:xfrm>
          <a:prstGeom prst="rect">
            <a:avLst/>
          </a:prstGeom>
          <a:solidFill>
            <a:srgbClr val="FF9900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591" name="Group 9"/>
          <p:cNvGrpSpPr>
            <a:grpSpLocks/>
          </p:cNvGrpSpPr>
          <p:nvPr/>
        </p:nvGrpSpPr>
        <p:grpSpPr bwMode="auto">
          <a:xfrm>
            <a:off x="1600200" y="1066800"/>
            <a:ext cx="5486400" cy="2362200"/>
            <a:chOff x="864" y="816"/>
            <a:chExt cx="3954" cy="2346"/>
          </a:xfrm>
        </p:grpSpPr>
        <p:pic>
          <p:nvPicPr>
            <p:cNvPr id="67592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64" y="816"/>
              <a:ext cx="3948" cy="1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593" name="Picture 1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04" y="2592"/>
              <a:ext cx="3714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55" name="Group 47"/>
          <p:cNvGraphicFramePr>
            <a:graphicFrameLocks noGrp="1"/>
          </p:cNvGraphicFramePr>
          <p:nvPr/>
        </p:nvGraphicFramePr>
        <p:xfrm>
          <a:off x="685800" y="1676400"/>
          <a:ext cx="7924800" cy="2157413"/>
        </p:xfrm>
        <a:graphic>
          <a:graphicData uri="http://schemas.openxmlformats.org/drawingml/2006/table">
            <a:tbl>
              <a:tblPr/>
              <a:tblGrid>
                <a:gridCol w="2641600"/>
                <a:gridCol w="2641600"/>
                <a:gridCol w="2641600"/>
              </a:tblGrid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Condition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Relationship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&lt;none&gt;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91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Uncle (Paternal)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Paternal Uncle2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Diabetes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Uncle (Paternal)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Paternal Uncle1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Kidney Cancer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Grandmother (Maternal)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Maternal Grandmother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Heart Disease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Grandmother (Maternal)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Maternal Grandmother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35" name="Rectangle 2"/>
          <p:cNvSpPr>
            <a:spLocks/>
          </p:cNvSpPr>
          <p:nvPr/>
        </p:nvSpPr>
        <p:spPr bwMode="auto">
          <a:xfrm>
            <a:off x="0" y="274638"/>
            <a:ext cx="8686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400">
                <a:latin typeface="Calibri" pitchFamily="34" charset="0"/>
              </a:rPr>
              <a:t>Sally’s Family History in HealthVault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114800"/>
            <a:ext cx="55340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4" name="Line 47"/>
          <p:cNvSpPr>
            <a:spLocks noChangeShapeType="1"/>
          </p:cNvSpPr>
          <p:nvPr/>
        </p:nvSpPr>
        <p:spPr bwMode="auto">
          <a:xfrm>
            <a:off x="0" y="3657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5" name="Rectangle 2"/>
          <p:cNvSpPr>
            <a:spLocks/>
          </p:cNvSpPr>
          <p:nvPr/>
        </p:nvSpPr>
        <p:spPr bwMode="auto">
          <a:xfrm>
            <a:off x="228600" y="3048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800">
                <a:latin typeface="Calibri" pitchFamily="34" charset="0"/>
              </a:rPr>
              <a:t>Scenario 3:  Create in HealthVault, Open in FHH</a:t>
            </a:r>
          </a:p>
        </p:txBody>
      </p:sp>
      <p:sp>
        <p:nvSpPr>
          <p:cNvPr id="69636" name="AutoShape 48"/>
          <p:cNvSpPr>
            <a:spLocks noChangeArrowheads="1"/>
          </p:cNvSpPr>
          <p:nvPr/>
        </p:nvSpPr>
        <p:spPr bwMode="auto">
          <a:xfrm rot="10800000">
            <a:off x="4267200" y="34290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69637" name="WordArt 126"/>
          <p:cNvSpPr>
            <a:spLocks noChangeArrowheads="1" noChangeShapeType="1" noTextEdit="1"/>
          </p:cNvSpPr>
          <p:nvPr/>
        </p:nvSpPr>
        <p:spPr bwMode="auto">
          <a:xfrm>
            <a:off x="1752600" y="1295400"/>
            <a:ext cx="1600200" cy="152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CC99"/>
                </a:solidFill>
                <a:latin typeface="Arial Black"/>
              </a:rPr>
              <a:t>?</a:t>
            </a:r>
          </a:p>
        </p:txBody>
      </p:sp>
      <p:sp>
        <p:nvSpPr>
          <p:cNvPr id="69638" name="Rectangle 3"/>
          <p:cNvSpPr>
            <a:spLocks/>
          </p:cNvSpPr>
          <p:nvPr/>
        </p:nvSpPr>
        <p:spPr bwMode="auto">
          <a:xfrm>
            <a:off x="3733800" y="990600"/>
            <a:ext cx="4953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What family tree can/should we display?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How to resolve open issues?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Is a Wizard interface out of scope?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000">
                <a:latin typeface="Calibri" pitchFamily="34" charset="0"/>
              </a:rPr>
              <a:t>Ask user to resolve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7" name="Rectangle 2"/>
          <p:cNvSpPr>
            <a:spLocks/>
          </p:cNvSpPr>
          <p:nvPr/>
        </p:nvSpPr>
        <p:spPr bwMode="auto">
          <a:xfrm>
            <a:off x="2286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600">
                <a:latin typeface="Calibri" pitchFamily="34" charset="0"/>
              </a:rPr>
              <a:t>Data Translation Issues</a:t>
            </a:r>
          </a:p>
        </p:txBody>
      </p:sp>
      <p:sp>
        <p:nvSpPr>
          <p:cNvPr id="78858" name="Rectangle 3"/>
          <p:cNvSpPr>
            <a:spLocks/>
          </p:cNvSpPr>
          <p:nvPr/>
        </p:nvSpPr>
        <p:spPr bwMode="auto">
          <a:xfrm>
            <a:off x="762000" y="1219200"/>
            <a:ext cx="7696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What is the data mapping, field-by-field?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Define unit test cases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Enable test-driven development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Identify open issues</a:t>
            </a:r>
          </a:p>
        </p:txBody>
      </p:sp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1676400" y="3505200"/>
          <a:ext cx="5943600" cy="3036888"/>
        </p:xfrm>
        <a:graphic>
          <a:graphicData uri="http://schemas.openxmlformats.org/presentationml/2006/ole">
            <p:oleObj spid="_x0000_s78856" name="Worksheet" r:id="rId3" imgW="3992730" imgH="2040531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Actions from last meeting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Wayne: Update JIRA task list (DONE)</a:t>
            </a:r>
          </a:p>
          <a:p>
            <a:pPr eaLnBrk="1" hangingPunct="1"/>
            <a:r>
              <a:rPr lang="en-US" sz="2400" smtClean="0"/>
              <a:t>Wayne: prepare agenda &amp; demo script (DONE)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Rectangle 2"/>
          <p:cNvSpPr>
            <a:spLocks/>
          </p:cNvSpPr>
          <p:nvPr/>
        </p:nvSpPr>
        <p:spPr bwMode="auto">
          <a:xfrm>
            <a:off x="2286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600">
                <a:latin typeface="Calibri" pitchFamily="34" charset="0"/>
              </a:rPr>
              <a:t>Data Translation Issues: Name</a:t>
            </a:r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304800" y="1447800"/>
          <a:ext cx="8610600" cy="3997325"/>
        </p:xfrm>
        <a:graphic>
          <a:graphicData uri="http://schemas.openxmlformats.org/presentationml/2006/ole">
            <p:oleObj spid="_x0000_s79877" name="Worksheet" r:id="rId3" imgW="5590182" imgH="2593865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Rectangle 2"/>
          <p:cNvSpPr>
            <a:spLocks/>
          </p:cNvSpPr>
          <p:nvPr/>
        </p:nvSpPr>
        <p:spPr bwMode="auto">
          <a:xfrm>
            <a:off x="2286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600">
                <a:latin typeface="Calibri" pitchFamily="34" charset="0"/>
              </a:rPr>
              <a:t>Data Translation Issues: Relationship</a:t>
            </a: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1905000" y="1219200"/>
          <a:ext cx="5029200" cy="5105400"/>
        </p:xfrm>
        <a:graphic>
          <a:graphicData uri="http://schemas.openxmlformats.org/presentationml/2006/ole">
            <p:oleObj spid="_x0000_s80900" name="Worksheet" r:id="rId3" imgW="3645348" imgH="3700173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Rectangle 2"/>
          <p:cNvSpPr>
            <a:spLocks/>
          </p:cNvSpPr>
          <p:nvPr/>
        </p:nvSpPr>
        <p:spPr bwMode="auto">
          <a:xfrm>
            <a:off x="2286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600">
                <a:latin typeface="Calibri" pitchFamily="34" charset="0"/>
              </a:rPr>
              <a:t>Data Translation Issues: Relationship</a:t>
            </a: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066800" y="1295400"/>
          <a:ext cx="6715125" cy="5076825"/>
        </p:xfrm>
        <a:graphic>
          <a:graphicData uri="http://schemas.openxmlformats.org/presentationml/2006/ole">
            <p:oleObj spid="_x0000_s81924" name="Worksheet" r:id="rId3" imgW="4893617" imgH="3700173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2"/>
          <p:cNvSpPr>
            <a:spLocks/>
          </p:cNvSpPr>
          <p:nvPr/>
        </p:nvSpPr>
        <p:spPr bwMode="auto">
          <a:xfrm>
            <a:off x="2286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600">
                <a:latin typeface="Calibri" pitchFamily="34" charset="0"/>
              </a:rPr>
              <a:t>Data Translation Issues: Ethnicity/Race</a:t>
            </a: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381000" y="1143000"/>
          <a:ext cx="8458200" cy="5507038"/>
        </p:xfrm>
        <a:graphic>
          <a:graphicData uri="http://schemas.openxmlformats.org/presentationml/2006/ole">
            <p:oleObj spid="_x0000_s90116" name="Worksheet" r:id="rId3" imgW="7665825" imgH="4991166" progId="Excel.Sheet.8">
              <p:embed/>
            </p:oleObj>
          </a:graphicData>
        </a:graphic>
      </p:graphicFrame>
      <p:sp>
        <p:nvSpPr>
          <p:cNvPr id="90118" name="Text Box 5"/>
          <p:cNvSpPr txBox="1">
            <a:spLocks noChangeArrowheads="1"/>
          </p:cNvSpPr>
          <p:nvPr/>
        </p:nvSpPr>
        <p:spPr bwMode="auto">
          <a:xfrm>
            <a:off x="6553200" y="2590800"/>
            <a:ext cx="2057400" cy="10699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NOTE: if multiple values set in MFHP, set only the FIRST one in HV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2" name="Rectangle 2"/>
          <p:cNvSpPr>
            <a:spLocks/>
          </p:cNvSpPr>
          <p:nvPr/>
        </p:nvSpPr>
        <p:spPr bwMode="auto">
          <a:xfrm>
            <a:off x="2286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600">
                <a:latin typeface="Calibri" pitchFamily="34" charset="0"/>
              </a:rPr>
              <a:t>Data Translation Issues: Ethnicity/Race</a:t>
            </a:r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457200" y="1295400"/>
          <a:ext cx="8305800" cy="2809875"/>
        </p:xfrm>
        <a:graphic>
          <a:graphicData uri="http://schemas.openxmlformats.org/presentationml/2006/ole">
            <p:oleObj spid="_x0000_s91141" name="Worksheet" r:id="rId3" imgW="7665825" imgH="2593865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Issues With Change Proband</a:t>
            </a:r>
          </a:p>
        </p:txBody>
      </p:sp>
      <p:sp>
        <p:nvSpPr>
          <p:cNvPr id="9216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en-US" sz="2800" smtClean="0"/>
              <a:t>Export Use case Alternative flow 8a1</a:t>
            </a:r>
          </a:p>
          <a:p>
            <a:pPr lvl="1"/>
            <a:r>
              <a:rPr lang="en-US" sz="2400" smtClean="0"/>
              <a:t>“User changes the proband (“Self”) on which the MFHP data orients itself ”</a:t>
            </a:r>
          </a:p>
          <a:p>
            <a:pPr lvl="1"/>
            <a:r>
              <a:rPr lang="en-US" sz="2400" smtClean="0"/>
              <a:t>We agree that this requirement is questionable</a:t>
            </a:r>
          </a:p>
          <a:p>
            <a:pPr lvl="2"/>
            <a:r>
              <a:rPr lang="en-US" sz="2000" smtClean="0"/>
              <a:t>Better to change proband BEFORE connecting to HealthVault</a:t>
            </a:r>
          </a:p>
          <a:p>
            <a:pPr lvl="1"/>
            <a:endParaRPr lang="en-US" sz="2400" smtClean="0"/>
          </a:p>
          <a:p>
            <a:r>
              <a:rPr lang="en-US" sz="2800" smtClean="0"/>
              <a:t>Feature name no longer appropriate on export to HealthVault</a:t>
            </a:r>
          </a:p>
          <a:p>
            <a:pPr lvl="1"/>
            <a:r>
              <a:rPr lang="en-US" sz="2400" smtClean="0"/>
              <a:t>Old name: “Copy for Family Member”</a:t>
            </a:r>
          </a:p>
          <a:p>
            <a:pPr lvl="1"/>
            <a:r>
              <a:rPr lang="en-US" sz="2400" smtClean="0"/>
              <a:t>New name: </a:t>
            </a:r>
          </a:p>
          <a:p>
            <a:pPr lvl="2"/>
            <a:r>
              <a:rPr lang="en-US" sz="2000" smtClean="0"/>
              <a:t>“Center My Family History” ?</a:t>
            </a:r>
          </a:p>
          <a:p>
            <a:pPr lvl="2"/>
            <a:r>
              <a:rPr lang="en-US" sz="2000" smtClean="0"/>
              <a:t>“Recenter My Family History” ?</a:t>
            </a:r>
          </a:p>
          <a:p>
            <a:pPr lvl="2"/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Current Page</a:t>
            </a:r>
          </a:p>
        </p:txBody>
      </p:sp>
      <p:pic>
        <p:nvPicPr>
          <p:cNvPr id="93186" name="Picture 26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839200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Current Navigation</a:t>
            </a:r>
          </a:p>
        </p:txBody>
      </p:sp>
      <p:pic>
        <p:nvPicPr>
          <p:cNvPr id="94210" name="Picture 3" descr="current navig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6010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Future Navigation</a:t>
            </a:r>
          </a:p>
        </p:txBody>
      </p:sp>
      <p:pic>
        <p:nvPicPr>
          <p:cNvPr id="95234" name="Picture 3" descr="future navig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04950"/>
            <a:ext cx="88296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Changes </a:t>
            </a:r>
          </a:p>
        </p:txBody>
      </p:sp>
      <p:sp>
        <p:nvSpPr>
          <p:cNvPr id="96258" name="Rectangle 3"/>
          <p:cNvSpPr>
            <a:spLocks/>
          </p:cNvSpPr>
          <p:nvPr/>
        </p:nvSpPr>
        <p:spPr bwMode="auto">
          <a:xfrm>
            <a:off x="457200" y="13716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Tab text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>
                <a:latin typeface="Calibri" pitchFamily="34" charset="0"/>
              </a:rPr>
              <a:t>“Copy for Family Member” becomes…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b="1">
                <a:latin typeface="Calibri" pitchFamily="34" charset="0"/>
              </a:rPr>
              <a:t>“Recenter My Family History”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Headline text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>
                <a:latin typeface="Calibri" pitchFamily="34" charset="0"/>
              </a:rPr>
              <a:t>“Copy My Family History for another Family Member” becomes…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b="1">
                <a:latin typeface="Calibri" pitchFamily="34" charset="0"/>
              </a:rPr>
              <a:t>“Recenter My Family History on another Family Member”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Button text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>
                <a:latin typeface="Calibri" pitchFamily="34" charset="0"/>
              </a:rPr>
              <a:t>“Copy and Save History” becomes…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b="1">
                <a:latin typeface="Calibri" pitchFamily="34" charset="0"/>
              </a:rPr>
              <a:t>“Recenter and Save History”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2400"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2400" b="1">
              <a:latin typeface="Calibri" pitchFamily="34" charset="0"/>
            </a:endParaRPr>
          </a:p>
          <a:p>
            <a:pPr marL="1143000" lvl="2" indent="-2286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503238"/>
          </a:xfrm>
        </p:spPr>
        <p:txBody>
          <a:bodyPr/>
          <a:lstStyle/>
          <a:p>
            <a:pPr eaLnBrk="1" hangingPunct="1"/>
            <a:r>
              <a:rPr lang="en-US" sz="2400" smtClean="0"/>
              <a:t>Project Timeline</a:t>
            </a:r>
          </a:p>
        </p:txBody>
      </p:sp>
      <p:graphicFrame>
        <p:nvGraphicFramePr>
          <p:cNvPr id="16431" name="Group 47"/>
          <p:cNvGraphicFramePr>
            <a:graphicFrameLocks noGrp="1"/>
          </p:cNvGraphicFramePr>
          <p:nvPr/>
        </p:nvGraphicFramePr>
        <p:xfrm>
          <a:off x="609600" y="457200"/>
          <a:ext cx="8229600" cy="5826125"/>
        </p:xfrm>
        <a:graphic>
          <a:graphicData uri="http://schemas.openxmlformats.org/drawingml/2006/table">
            <a:tbl>
              <a:tblPr/>
              <a:tblGrid>
                <a:gridCol w="762000"/>
                <a:gridCol w="1447800"/>
                <a:gridCol w="990600"/>
                <a:gridCol w="3729038"/>
                <a:gridCol w="1300162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Phase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Objectives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24-Jun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15-Jul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Explore how to enable a user to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–"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export family history to HealthVault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–"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import family history from HealthVault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Complete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Elaboration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13-Oct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24-Nov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Implement Communication Specification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Establish user interface concepts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Develop &amp; Execute Regression Tests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Demonstrate executable software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Incomplete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Development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30-Nov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2-Feb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Refine requirements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Translate Family History Items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Develop user interface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Develop system &amp; regression tests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Support CBIT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Recruit Testers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Establish the Beta test environment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Beta Testing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3-Feb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16-Feb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Testing with current MFHP users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Testing with current HealthVault users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Testing with general users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Transition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17-Feb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10-Mar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Provide technical assistance to NCI team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Close out the project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Schedule Sprint Review</a:t>
            </a:r>
          </a:p>
        </p:txBody>
      </p:sp>
      <p:sp>
        <p:nvSpPr>
          <p:cNvPr id="9728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PROPOSED DATE/TIME</a:t>
            </a:r>
          </a:p>
          <a:p>
            <a:pPr lvl="1"/>
            <a:r>
              <a:rPr lang="en-US" smtClean="0"/>
              <a:t>Monday, December 14 </a:t>
            </a:r>
          </a:p>
          <a:p>
            <a:pPr lvl="1"/>
            <a:r>
              <a:rPr lang="en-US" smtClean="0"/>
              <a:t>10:30-am – Noon</a:t>
            </a:r>
          </a:p>
          <a:p>
            <a:r>
              <a:rPr lang="en-US" smtClean="0"/>
              <a:t>INVITEES</a:t>
            </a:r>
          </a:p>
          <a:p>
            <a:pPr lvl="1"/>
            <a:r>
              <a:rPr lang="en-US" smtClean="0"/>
              <a:t>Chris Piepenbring, Greg Downing, Kevin Hughes, Greg Feero </a:t>
            </a:r>
          </a:p>
          <a:p>
            <a:pPr lvl="1"/>
            <a:r>
              <a:rPr lang="en-US" smtClean="0"/>
              <a:t>Leslie Power, Dan Weikart</a:t>
            </a:r>
          </a:p>
          <a:p>
            <a:pPr lvl="1"/>
            <a:r>
              <a:rPr lang="en-US" smtClean="0"/>
              <a:t>Project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Sprint Retrospective</a:t>
            </a:r>
          </a:p>
        </p:txBody>
      </p:sp>
      <p:sp>
        <p:nvSpPr>
          <p:cNvPr id="98306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r>
              <a:rPr lang="en-US" smtClean="0"/>
              <a:t>SAMALO:</a:t>
            </a:r>
          </a:p>
          <a:p>
            <a:pPr lvl="1"/>
            <a:r>
              <a:rPr lang="en-US" smtClean="0"/>
              <a:t>Same as:</a:t>
            </a:r>
          </a:p>
          <a:p>
            <a:pPr lvl="1"/>
            <a:r>
              <a:rPr lang="en-US" smtClean="0"/>
              <a:t>More of:</a:t>
            </a:r>
          </a:p>
          <a:p>
            <a:pPr lvl="1"/>
            <a:r>
              <a:rPr lang="en-US" smtClean="0"/>
              <a:t>Less of:</a:t>
            </a:r>
          </a:p>
          <a:p>
            <a:endParaRPr lang="en-US" smtClean="0"/>
          </a:p>
        </p:txBody>
      </p:sp>
      <p:sp>
        <p:nvSpPr>
          <p:cNvPr id="98307" name="Text Box 4"/>
          <p:cNvSpPr txBox="1">
            <a:spLocks noChangeArrowheads="1"/>
          </p:cNvSpPr>
          <p:nvPr/>
        </p:nvSpPr>
        <p:spPr bwMode="auto">
          <a:xfrm>
            <a:off x="3352800" y="4343400"/>
            <a:ext cx="243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Calibri" pitchFamily="34" charset="0"/>
                <a:hlinkClick r:id="rId2"/>
              </a:rPr>
              <a:t>2.3 M4 Wiki</a:t>
            </a:r>
            <a:endParaRPr lang="en-US" sz="3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Iteration 5 Planning</a:t>
            </a:r>
          </a:p>
        </p:txBody>
      </p:sp>
      <p:sp>
        <p:nvSpPr>
          <p:cNvPr id="9933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Risks</a:t>
            </a:r>
          </a:p>
          <a:p>
            <a:r>
              <a:rPr lang="en-US" smtClean="0"/>
              <a:t>JIRA Tasks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Risks</a:t>
            </a:r>
          </a:p>
        </p:txBody>
      </p:sp>
      <p:sp>
        <p:nvSpPr>
          <p:cNvPr id="10035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Business Impacts</a:t>
            </a:r>
          </a:p>
          <a:p>
            <a:r>
              <a:rPr lang="en-US" smtClean="0"/>
              <a:t>Mitigation Plans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Proposed JIRA Tasks</a:t>
            </a:r>
          </a:p>
        </p:txBody>
      </p:sp>
      <p:sp>
        <p:nvSpPr>
          <p:cNvPr id="10137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Schedule Sprint Review </a:t>
            </a:r>
          </a:p>
          <a:p>
            <a:r>
              <a:rPr lang="en-US" smtClean="0"/>
              <a:t>Develop scenarios 1 &amp; 2</a:t>
            </a:r>
          </a:p>
          <a:p>
            <a:pPr lvl="1"/>
            <a:r>
              <a:rPr lang="en-US" smtClean="0"/>
              <a:t>Develop Save Proband</a:t>
            </a:r>
          </a:p>
          <a:p>
            <a:pPr lvl="1"/>
            <a:r>
              <a:rPr lang="en-US" smtClean="0"/>
              <a:t>Develop Save Proband with One Condition</a:t>
            </a:r>
          </a:p>
          <a:p>
            <a:pPr lvl="1"/>
            <a:r>
              <a:rPr lang="en-US" smtClean="0"/>
              <a:t>Develop Save Proband &amp; Parents</a:t>
            </a:r>
          </a:p>
          <a:p>
            <a:r>
              <a:rPr lang="en-US" smtClean="0"/>
              <a:t>Test (all of above)		</a:t>
            </a:r>
          </a:p>
          <a:p>
            <a:r>
              <a:rPr lang="en-US" smtClean="0"/>
              <a:t>Define additional data translation scenarios</a:t>
            </a:r>
          </a:p>
          <a:p>
            <a:r>
              <a:rPr lang="en-US" smtClean="0"/>
              <a:t>Write Sprint Review agenda &amp; demo script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Proposed JIRA Tasks</a:t>
            </a:r>
          </a:p>
        </p:txBody>
      </p:sp>
      <p:sp>
        <p:nvSpPr>
          <p:cNvPr id="10240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r>
              <a:rPr lang="en-US" sz="2800" smtClean="0"/>
              <a:t>Define data translation architecture</a:t>
            </a:r>
          </a:p>
          <a:p>
            <a:pPr lvl="1"/>
            <a:r>
              <a:rPr lang="en-US" sz="2400" smtClean="0"/>
              <a:t>Web service?  API?</a:t>
            </a:r>
          </a:p>
          <a:p>
            <a:pPr lvl="1"/>
            <a:r>
              <a:rPr lang="en-US" sz="2400" smtClean="0"/>
              <a:t>Unit test harness</a:t>
            </a:r>
          </a:p>
          <a:p>
            <a:r>
              <a:rPr lang="en-US" sz="2800" smtClean="0"/>
              <a:t>Define data translation requirements</a:t>
            </a:r>
          </a:p>
          <a:p>
            <a:r>
              <a:rPr lang="en-US" sz="2800" smtClean="0"/>
              <a:t>Create data translation test plan</a:t>
            </a:r>
          </a:p>
          <a:p>
            <a:pPr lvl="1"/>
            <a:r>
              <a:rPr lang="en-US" sz="2400" smtClean="0"/>
              <a:t>Unit tests</a:t>
            </a:r>
          </a:p>
          <a:p>
            <a:pPr lvl="1"/>
            <a:r>
              <a:rPr lang="en-US" sz="2400" smtClean="0"/>
              <a:t>Selenium automated tests</a:t>
            </a:r>
          </a:p>
          <a:p>
            <a:r>
              <a:rPr lang="en-US" sz="2800" smtClean="0"/>
              <a:t>Develop data translation unit tests</a:t>
            </a:r>
          </a:p>
          <a:p>
            <a:r>
              <a:rPr lang="en-US" sz="2800" smtClean="0"/>
              <a:t>Review source code to determine true requirements</a:t>
            </a:r>
          </a:p>
          <a:p>
            <a:pPr lvl="1"/>
            <a:r>
              <a:rPr lang="en-US" sz="2400" smtClean="0"/>
              <a:t>Update regression test plan</a:t>
            </a:r>
          </a:p>
          <a:p>
            <a:pPr lvl="1"/>
            <a:r>
              <a:rPr lang="en-US" sz="2400" smtClean="0"/>
              <a:t>Develop regression tests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4000" smtClean="0"/>
              <a:t>Schedule Issues</a:t>
            </a:r>
          </a:p>
        </p:txBody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r>
              <a:rPr lang="en-US" smtClean="0"/>
              <a:t>Beta test period seems very short </a:t>
            </a:r>
          </a:p>
          <a:p>
            <a:pPr lvl="1"/>
            <a:r>
              <a:rPr lang="en-US" smtClean="0"/>
              <a:t>Should we extend it?</a:t>
            </a:r>
          </a:p>
          <a:p>
            <a:pPr lvl="1"/>
            <a:r>
              <a:rPr lang="en-US" smtClean="0"/>
              <a:t>Add an Alpha test iteration?</a:t>
            </a:r>
          </a:p>
          <a:p>
            <a:r>
              <a:rPr lang="en-US" smtClean="0"/>
              <a:t>Elaboration phase </a:t>
            </a:r>
          </a:p>
          <a:p>
            <a:pPr lvl="1"/>
            <a:r>
              <a:rPr lang="en-US" smtClean="0"/>
              <a:t>Is it really complete?</a:t>
            </a:r>
          </a:p>
          <a:p>
            <a:pPr lvl="1"/>
            <a:r>
              <a:rPr lang="en-US" smtClean="0"/>
              <a:t>Open issues surrounding data translation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4000" smtClean="0"/>
              <a:t>Iteration 4</a:t>
            </a:r>
          </a:p>
        </p:txBody>
      </p:sp>
      <p:sp>
        <p:nvSpPr>
          <p:cNvPr id="1843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Phase 2 Objectives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Establish user interface concepts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Demonstrate executable software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Develop &amp; Execute Regression Tests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Iteration 4 Task Themes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complete HTML wireframes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continue Selenium regression testing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demonstrate HealthVault Login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integrate new HTML pages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demo Save Wizard pages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demo pre- and post-login messages </a:t>
            </a:r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8" name="Rectangle 3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Sprint 2.3 M4 Tasks</a:t>
            </a:r>
          </a:p>
        </p:txBody>
      </p:sp>
      <p:graphicFrame>
        <p:nvGraphicFramePr>
          <p:cNvPr id="48440" name="Object 312"/>
          <p:cNvGraphicFramePr>
            <a:graphicFrameLocks noChangeAspect="1"/>
          </p:cNvGraphicFramePr>
          <p:nvPr/>
        </p:nvGraphicFramePr>
        <p:xfrm>
          <a:off x="381000" y="1295400"/>
          <a:ext cx="8532813" cy="4679950"/>
        </p:xfrm>
        <a:graphic>
          <a:graphicData uri="http://schemas.openxmlformats.org/presentationml/2006/ole">
            <p:oleObj spid="_x0000_s48440" name="Worksheet" r:id="rId3" imgW="7462945" imgH="4093303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Burndown Charts</a:t>
            </a:r>
          </a:p>
        </p:txBody>
      </p:sp>
      <p:sp>
        <p:nvSpPr>
          <p:cNvPr id="4915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30 points + 10 added = 40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Some added tasks were blockers on other tasks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Slow start (developer resource constraints)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26 points completed (14 left)</a:t>
            </a:r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endParaRPr lang="en-US" sz="2800" smtClean="0"/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2209800" y="3581400"/>
            <a:ext cx="46450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Calibri" pitchFamily="34" charset="0"/>
                <a:hlinkClick r:id="rId2"/>
              </a:rPr>
              <a:t>2.3 M3 Burndown Chart</a:t>
            </a:r>
            <a:endParaRPr lang="en-US" sz="3600">
              <a:latin typeface="Calibri" pitchFamily="34" charset="0"/>
            </a:endParaRPr>
          </a:p>
          <a:p>
            <a:endParaRPr lang="en-US" sz="3600">
              <a:latin typeface="Calibri" pitchFamily="34" charset="0"/>
            </a:endParaRPr>
          </a:p>
          <a:p>
            <a:r>
              <a:rPr lang="en-US" sz="3600">
                <a:latin typeface="Calibri" pitchFamily="34" charset="0"/>
                <a:hlinkClick r:id="rId3"/>
              </a:rPr>
              <a:t>2.3 M4 Burndown Chart</a:t>
            </a:r>
            <a:endParaRPr lang="en-US" sz="3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Demo: User Interface Concepts</a:t>
            </a:r>
          </a:p>
        </p:txBody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HTML mockups (Matt)</a:t>
            </a:r>
          </a:p>
          <a:p>
            <a:pPr lvl="1"/>
            <a:r>
              <a:rPr lang="en-US" smtClean="0">
                <a:hlinkClick r:id="rId2"/>
              </a:rPr>
              <a:t>HealthVault Save Wizard</a:t>
            </a:r>
            <a:endParaRPr lang="en-US" smtClean="0"/>
          </a:p>
          <a:p>
            <a:pPr lvl="1"/>
            <a:r>
              <a:rPr lang="en-US" smtClean="0">
                <a:hlinkClick r:id="rId3"/>
              </a:rPr>
              <a:t>HealthVault pre-login notification and errors</a:t>
            </a:r>
            <a:r>
              <a:rPr lang="en-US" smtClean="0"/>
              <a:t>.</a:t>
            </a:r>
          </a:p>
          <a:p>
            <a:pPr lvl="1"/>
            <a:r>
              <a:rPr lang="en-US" smtClean="0">
                <a:hlinkClick r:id="rId4"/>
              </a:rPr>
              <a:t>HealthVault post-login timeout and other errors.</a:t>
            </a:r>
            <a:endParaRPr lang="en-US" smtClean="0"/>
          </a:p>
          <a:p>
            <a:pPr lvl="1"/>
            <a:r>
              <a:rPr lang="en-US" smtClean="0">
                <a:hlinkClick r:id="rId5"/>
              </a:rPr>
              <a:t>HealthVault Save confirmation dialog</a:t>
            </a:r>
            <a:endParaRPr lang="en-US" smtClean="0"/>
          </a:p>
          <a:p>
            <a:pPr lvl="1"/>
            <a:r>
              <a:rPr lang="en-US" smtClean="0">
                <a:hlinkClick r:id="rId6"/>
              </a:rPr>
              <a:t>HealthVault Save error dialog</a:t>
            </a:r>
            <a:endParaRPr lang="en-US" smtClean="0"/>
          </a:p>
          <a:p>
            <a:pPr lvl="1"/>
            <a:r>
              <a:rPr lang="en-US" smtClean="0">
                <a:hlinkClick r:id="rId7"/>
              </a:rPr>
              <a:t>HealthVault Save completion dialog</a:t>
            </a:r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1373</Words>
  <Application>Microsoft Office PowerPoint</Application>
  <PresentationFormat>On-screen Show (4:3)</PresentationFormat>
  <Paragraphs>403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Office Theme</vt:lpstr>
      <vt:lpstr>Worksheet</vt:lpstr>
      <vt:lpstr>Microsoft Office Excel Worksheet</vt:lpstr>
      <vt:lpstr>FHH HealthVault Integration Project</vt:lpstr>
      <vt:lpstr>Agenda</vt:lpstr>
      <vt:lpstr>Actions from last meeting</vt:lpstr>
      <vt:lpstr>Project Timeline</vt:lpstr>
      <vt:lpstr>Schedule Issues</vt:lpstr>
      <vt:lpstr>Iteration 4</vt:lpstr>
      <vt:lpstr>Sprint 2.3 M4 Tasks</vt:lpstr>
      <vt:lpstr>Burndown Charts</vt:lpstr>
      <vt:lpstr>Demo: User Interface Concepts</vt:lpstr>
      <vt:lpstr>Demo: User Interface Concepts</vt:lpstr>
      <vt:lpstr>Browser Requirements</vt:lpstr>
      <vt:lpstr>Browser Requirements</vt:lpstr>
      <vt:lpstr>Demo: executable software</vt:lpstr>
      <vt:lpstr>Demo Script: Browser File Save</vt:lpstr>
      <vt:lpstr>Demo Script: Save to HealthVault</vt:lpstr>
      <vt:lpstr>Demo: Automated Tests</vt:lpstr>
      <vt:lpstr>Test Coverage</vt:lpstr>
      <vt:lpstr>Agenda</vt:lpstr>
      <vt:lpstr>Project Timeline</vt:lpstr>
      <vt:lpstr>Iteration 5 Objectives</vt:lpstr>
      <vt:lpstr>Data Translation Issues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Issues With Change Proband</vt:lpstr>
      <vt:lpstr>Current Page</vt:lpstr>
      <vt:lpstr>Current Navigation</vt:lpstr>
      <vt:lpstr>Future Navigation</vt:lpstr>
      <vt:lpstr>Changes </vt:lpstr>
      <vt:lpstr>Schedule Sprint Review</vt:lpstr>
      <vt:lpstr>Sprint Retrospective</vt:lpstr>
      <vt:lpstr>Iteration 5 Planning</vt:lpstr>
      <vt:lpstr>Risks</vt:lpstr>
      <vt:lpstr>Proposed JIRA Tasks</vt:lpstr>
      <vt:lpstr>Proposed JIRA Tasks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FHH Project</dc:title>
  <dc:creator>Wayne Homren</dc:creator>
  <cp:lastModifiedBy>Wayne Homren</cp:lastModifiedBy>
  <cp:revision>118</cp:revision>
  <dcterms:created xsi:type="dcterms:W3CDTF">2009-11-12T15:58:34Z</dcterms:created>
  <dcterms:modified xsi:type="dcterms:W3CDTF">2009-11-30T15:18:18Z</dcterms:modified>
</cp:coreProperties>
</file>