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4" r:id="rId4"/>
    <p:sldId id="290" r:id="rId5"/>
    <p:sldId id="302" r:id="rId6"/>
    <p:sldId id="345" r:id="rId7"/>
    <p:sldId id="285" r:id="rId8"/>
    <p:sldId id="296" r:id="rId9"/>
    <p:sldId id="337" r:id="rId10"/>
    <p:sldId id="339" r:id="rId11"/>
    <p:sldId id="295" r:id="rId12"/>
    <p:sldId id="336" r:id="rId13"/>
    <p:sldId id="309" r:id="rId14"/>
    <p:sldId id="335" r:id="rId15"/>
    <p:sldId id="305" r:id="rId16"/>
    <p:sldId id="351" r:id="rId17"/>
    <p:sldId id="316" r:id="rId18"/>
    <p:sldId id="350" r:id="rId19"/>
    <p:sldId id="301" r:id="rId20"/>
    <p:sldId id="332" r:id="rId21"/>
    <p:sldId id="331" r:id="rId22"/>
    <p:sldId id="334" r:id="rId23"/>
    <p:sldId id="346" r:id="rId24"/>
    <p:sldId id="340" r:id="rId25"/>
    <p:sldId id="341" r:id="rId26"/>
    <p:sldId id="342" r:id="rId27"/>
    <p:sldId id="343" r:id="rId28"/>
    <p:sldId id="344" r:id="rId2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F715"/>
    <a:srgbClr val="FD916F"/>
    <a:srgbClr val="95B3D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60"/>
  </p:normalViewPr>
  <p:slideViewPr>
    <p:cSldViewPr>
      <p:cViewPr varScale="1">
        <p:scale>
          <a:sx n="63" d="100"/>
          <a:sy n="63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62C3-EF4B-47CD-9ED2-A8A42BFCEBEC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294BB-649D-421F-A504-7F708416D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BC190-8D62-4A6D-9044-29B073B7B4CF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963EB-CB44-43EE-A6FB-6EEE31BAA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ECA10-50BF-4E36-AD13-E0A93DCF7831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64C24-3A4D-4516-839E-C8ED40EB0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CE3F3-980B-4379-A857-D03A36C1B90F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198F3-0455-439D-BA78-8564C02D5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161E0-36AF-4656-B4EE-2AB67246529C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9E8B-BED9-4E98-940A-E2C858590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6861C-6302-42B9-9C66-019A177210C8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C87D5-78B3-43AA-8FF4-9A436D5F9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8E07C-4225-466D-A793-1E1ABD56725E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0D07-C7AA-4CFC-9C52-C3CA87719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AB52F-6781-439F-B25C-0C789DA41F9A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FB674-C700-4B23-9606-61B2E9DBF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D7B1D-E3F2-4734-B55C-42749D664896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DD967-75ED-4978-9170-3E22DF3EF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D5A64-ECF9-42DB-BD1B-59F3E3DF5BEE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B8D24-4D1B-4C1A-894D-01CA32096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0E888-0C13-444D-AFC0-26C46BC49400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199C0-FC6B-4183-8495-B1E1197C3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10845B-6F3C-4E2E-8D49-CB3EDB220AA1}" type="datetimeFigureOut">
              <a:rPr lang="en-US"/>
              <a:pPr>
                <a:defRPr/>
              </a:pPr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94546B-81AC-4180-A259-507337C22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5amsolutions.com/fhh-web/home.a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nci.nih.gov/svnroot/fhh/hhs/fhh/trunk/documents/test/Automated_Test_Cases_Tracebility_Matrix.xlsx" TargetMode="External"/><Relationship Id="rId2" Type="http://schemas.openxmlformats.org/officeDocument/2006/relationships/hyperlink" Target="https://gforge.nci.nih.gov/svnroot/fhh/hhs/fhh/trunk/documents/pm/FHH_Sprint5_Review_2009-12-17.pptx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forge.nci.nih.gov/svnroot/fhh/hhs/fhh/trunk/documents/requirements/" TargetMode="External"/><Relationship Id="rId4" Type="http://schemas.openxmlformats.org/officeDocument/2006/relationships/hyperlink" Target="https://gforge.nci.nih.gov/svnroot/fhh/hhs/fhh/trunk/documents/ui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anet.5amsolutions.com/display/fhh/2.3+M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hyperlink" Target="https://gforge.nci.nih.gov/svnroot/fhh/hhs/fhh/trunk/documents/requirements/Data%20Translation%20Field%20map.xlsx" TargetMode="External"/><Relationship Id="rId4" Type="http://schemas.openxmlformats.org/officeDocument/2006/relationships/hyperlink" Target="https://gforge.nci.nih.gov/svnroot/fhh/hhs/fhh/trunk/documents/requirements/Data%20Translation%20Field%20Map%20Overview.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ira.5amsolutions.com/secure/ChartBoard.jspa?decorator=none&amp;selectedProjectId=10060&amp;selectedBoardId=1045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forge.nci.nih.gov/svnroot/fhh/hhs/fhh/trunk/documents/test/Automated_Test_Cases_Tracebility_Matrix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nci.nih.gov/svnroot/fhh/hhs/fhh/trunk/documents/ui/FHH%20Open%20Process%20Flow%20-%20HealthVault.pdf" TargetMode="External"/><Relationship Id="rId2" Type="http://schemas.openxmlformats.org/officeDocument/2006/relationships/hyperlink" Target="https://gforge.nci.nih.gov/svnroot/fhh/hhs/fhh/trunk/documents/ui/FHH%20Save%20Process%20WF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forge.nci.nih.gov/svnroot/fhh/hhs/fhh/trunk/documents/ui/FHH%20Open%20Process%20Flow%20-%20Local%20Fil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86800" cy="1470025"/>
          </a:xfrm>
        </p:spPr>
        <p:txBody>
          <a:bodyPr/>
          <a:lstStyle/>
          <a:p>
            <a:pPr eaLnBrk="1" hangingPunct="1"/>
            <a:r>
              <a:rPr lang="en-US" smtClean="0"/>
              <a:t>FHH HealthVault Integration Project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Iteration 5 Review</a:t>
            </a:r>
          </a:p>
        </p:txBody>
      </p:sp>
      <p:sp>
        <p:nvSpPr>
          <p:cNvPr id="13315" name="Title 1"/>
          <p:cNvSpPr>
            <a:spLocks/>
          </p:cNvSpPr>
          <p:nvPr/>
        </p:nvSpPr>
        <p:spPr bwMode="auto">
          <a:xfrm>
            <a:off x="838200" y="4876800"/>
            <a:ext cx="7772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latin typeface="Calibri" pitchFamily="34" charset="0"/>
              </a:rPr>
              <a:t>December 17,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Requirements for Import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Must recognize and handle HealthVault data MFHP can’t handle natively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Can reuse some existing HTM import features 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Error message area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“item requires attention” icons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Can likely reuse existing “Condition not recognized” features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Some new interactive dialog may be required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Relationship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Other incompletely mapped data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executable software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Save Family History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Simple case: save proband only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Visible HealthVault updates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Family History table entry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Audit trail history entry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Hidden HealthVault updates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Extended data types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Viewable via X-ray tool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2400" smtClean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810000" y="507365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alibri" pitchFamily="34" charset="0"/>
                <a:hlinkClick r:id="rId2"/>
              </a:rPr>
              <a:t>DEMO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Sign in to HealthVault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the </a:t>
            </a:r>
            <a:r>
              <a:rPr lang="en-US" sz="2400" b="1" smtClean="0"/>
              <a:t>Health Information</a:t>
            </a:r>
            <a:r>
              <a:rPr lang="en-US" sz="2400" smtClean="0"/>
              <a:t> tab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the </a:t>
            </a:r>
            <a:r>
              <a:rPr lang="en-US" sz="2400" b="1" smtClean="0"/>
              <a:t>Family History</a:t>
            </a:r>
            <a:r>
              <a:rPr lang="en-US" sz="2400" smtClean="0"/>
              <a:t> link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Show that the table is empty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History of Changes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All Changes in the last 30 days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View latest entries 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Start a  new browser tab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Go to My Family Health History (demo)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Load a family history with just one person (the proband)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Save Family History</a:t>
            </a:r>
            <a:r>
              <a:rPr lang="en-US" sz="2400" smtClean="0"/>
              <a:t> button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HealthVault Manager Wizard step 1 appears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</a:t>
            </a:r>
            <a:r>
              <a:rPr lang="en-US" sz="2400" b="1" smtClean="0"/>
              <a:t>Cancel</a:t>
            </a:r>
            <a:r>
              <a:rPr lang="en-US" sz="2400" smtClean="0"/>
              <a:t>; user returned to previous page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Save Family History</a:t>
            </a:r>
            <a:r>
              <a:rPr lang="en-US" sz="2400" smtClean="0"/>
              <a:t> button</a:t>
            </a:r>
            <a:endParaRPr lang="en-US" sz="2400" b="1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b="1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(continued)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HealthVault Manager Wizard step 2 appears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Click </a:t>
            </a:r>
            <a:r>
              <a:rPr lang="en-US" sz="2800" b="1" smtClean="0"/>
              <a:t>Cancel</a:t>
            </a:r>
            <a:r>
              <a:rPr lang="en-US" sz="2800" smtClean="0"/>
              <a:t>; user returned to step 1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Repeat &amp; Click </a:t>
            </a:r>
            <a:r>
              <a:rPr lang="en-US" sz="2800" b="1" smtClean="0"/>
              <a:t>Save Now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“Leaving government web site” warning appears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HealthVault login screen appears</a:t>
            </a:r>
          </a:p>
          <a:p>
            <a:pPr>
              <a:lnSpc>
                <a:spcPct val="80000"/>
              </a:lnSpc>
            </a:pPr>
            <a:r>
              <a:rPr lang="en-US" sz="2800" b="1" smtClean="0"/>
              <a:t>Log in to HealthVault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HealthVault Manager </a:t>
            </a:r>
            <a:r>
              <a:rPr lang="en-US" sz="2800" b="1" smtClean="0"/>
              <a:t>successful connection</a:t>
            </a:r>
            <a:r>
              <a:rPr lang="en-US" sz="2800" smtClean="0"/>
              <a:t> page appears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“You are now connected to the Microsoft HealthVault account for </a:t>
            </a:r>
            <a:r>
              <a:rPr lang="en-US" sz="2400" i="1" smtClean="0"/>
              <a:t>[accountholder name].</a:t>
            </a:r>
            <a:r>
              <a:rPr lang="en-US" sz="2400" smtClean="0"/>
              <a:t> ”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Click on </a:t>
            </a:r>
            <a:r>
              <a:rPr lang="en-US" sz="2800" b="1" smtClean="0"/>
              <a:t>Save to HealthVault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HealthVault manager confirmation message appears – success!</a:t>
            </a:r>
          </a:p>
          <a:p>
            <a:pPr>
              <a:lnSpc>
                <a:spcPct val="80000"/>
              </a:lnSpc>
            </a:pPr>
            <a:endParaRPr lang="en-US" sz="2800" b="1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(continued)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Return to HealthVault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on History of Changes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on All Changes in the last 30 days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View new entries recording MFHP input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Click the </a:t>
            </a:r>
            <a:r>
              <a:rPr lang="en-US" sz="2400" b="1" smtClean="0"/>
              <a:t>Health Information</a:t>
            </a:r>
            <a:r>
              <a:rPr lang="en-US" sz="2400" smtClean="0"/>
              <a:t> tab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the </a:t>
            </a:r>
            <a:r>
              <a:rPr lang="en-US" sz="2400" b="1" smtClean="0"/>
              <a:t>Family History</a:t>
            </a:r>
            <a:r>
              <a:rPr lang="en-US" sz="2400" smtClean="0"/>
              <a:t> link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View the proband’s information in table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Name &amp; Date of Birth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Relationship = self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Condition = none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X-Ray to view extended data types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Weight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Height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Iteration 6 Objectives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Continue development of Export Family History</a:t>
            </a:r>
          </a:p>
          <a:p>
            <a:pPr lvl="1"/>
            <a:r>
              <a:rPr lang="en-US" smtClean="0"/>
              <a:t>Save proband’s condition</a:t>
            </a:r>
          </a:p>
          <a:p>
            <a:pPr lvl="1"/>
            <a:r>
              <a:rPr lang="en-US" smtClean="0"/>
              <a:t>Save proband &amp; immediate relatives</a:t>
            </a:r>
          </a:p>
          <a:p>
            <a:pPr lvl="1"/>
            <a:r>
              <a:rPr lang="en-US" smtClean="0"/>
              <a:t>Save entire family</a:t>
            </a:r>
          </a:p>
          <a:p>
            <a:r>
              <a:rPr lang="en-US" smtClean="0"/>
              <a:t>Begin development of Import Family History</a:t>
            </a:r>
          </a:p>
          <a:p>
            <a:pPr lvl="1"/>
            <a:r>
              <a:rPr lang="en-US" smtClean="0"/>
              <a:t>Import previously-exported family history</a:t>
            </a:r>
          </a:p>
          <a:p>
            <a:pPr lvl="1"/>
            <a:r>
              <a:rPr lang="en-US" smtClean="0"/>
              <a:t>Import HealthVault-created family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Documents in Gforge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mtClean="0"/>
              <a:t>This Sprint Review presentation</a:t>
            </a:r>
          </a:p>
          <a:p>
            <a:pPr lvl="1"/>
            <a:r>
              <a:rPr lang="en-US" sz="2000" smtClean="0">
                <a:hlinkClick r:id="rId2"/>
              </a:rPr>
              <a:t>https://gforge.nci.nih.gov/svnroot/fhh/hhs/fhh/trunk/documents/pm/FHH_Sprint5_Review_2009-12-17.pptx</a:t>
            </a:r>
            <a:endParaRPr lang="en-US" sz="2000" smtClean="0"/>
          </a:p>
          <a:p>
            <a:r>
              <a:rPr lang="en-US" smtClean="0"/>
              <a:t>Requirements Traceability Matrix</a:t>
            </a:r>
          </a:p>
          <a:p>
            <a:pPr lvl="1"/>
            <a:r>
              <a:rPr lang="en-US" sz="2000" smtClean="0">
                <a:hlinkClick r:id="rId3"/>
              </a:rPr>
              <a:t>https://gforge.nci.nih.gov/svnroot/fhh/hhs/fhh/trunk/documents/test/Automated_Test_Cases_Tracebility_Matrix.xlsx</a:t>
            </a:r>
            <a:endParaRPr lang="en-US" sz="2000" smtClean="0"/>
          </a:p>
          <a:p>
            <a:r>
              <a:rPr lang="en-US" smtClean="0"/>
              <a:t>Revised Wireframes</a:t>
            </a:r>
          </a:p>
          <a:p>
            <a:pPr lvl="1"/>
            <a:r>
              <a:rPr lang="en-US" sz="2000" smtClean="0">
                <a:hlinkClick r:id="rId4"/>
              </a:rPr>
              <a:t>https://gforge.nci.nih.gov/svnroot/fhh/hhs/fhh/trunk/documents/ui/</a:t>
            </a:r>
            <a:endParaRPr lang="en-US" sz="2000" smtClean="0"/>
          </a:p>
          <a:p>
            <a:r>
              <a:rPr lang="en-US" smtClean="0"/>
              <a:t>Data Translation map</a:t>
            </a:r>
          </a:p>
          <a:p>
            <a:pPr lvl="1"/>
            <a:r>
              <a:rPr lang="en-US" sz="2000" smtClean="0">
                <a:hlinkClick r:id="rId5"/>
              </a:rPr>
              <a:t>https://gforge.nci.nih.gov/svnroot/fhh/hhs/fhh/trunk/documents/requirements/</a:t>
            </a:r>
            <a:endParaRPr lang="en-US" sz="2000" smtClean="0"/>
          </a:p>
          <a:p>
            <a:endParaRPr lang="en-US" sz="20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Schedule Next Sprint Review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PROPOSED DATE/TIME</a:t>
            </a:r>
          </a:p>
          <a:p>
            <a:pPr lvl="1"/>
            <a:r>
              <a:rPr lang="en-US" smtClean="0"/>
              <a:t>Monday, January 4 </a:t>
            </a:r>
          </a:p>
          <a:p>
            <a:pPr lvl="1"/>
            <a:r>
              <a:rPr lang="en-US" smtClean="0"/>
              <a:t>11am – Noon</a:t>
            </a:r>
          </a:p>
          <a:p>
            <a:r>
              <a:rPr lang="en-US" smtClean="0"/>
              <a:t>INVITEES</a:t>
            </a:r>
          </a:p>
          <a:p>
            <a:pPr lvl="1"/>
            <a:r>
              <a:rPr lang="en-US" smtClean="0"/>
              <a:t>Chris Piepenbring</a:t>
            </a:r>
          </a:p>
          <a:p>
            <a:pPr lvl="1"/>
            <a:r>
              <a:rPr lang="en-US" smtClean="0"/>
              <a:t>Leslie Power, Dan Weikart</a:t>
            </a:r>
          </a:p>
          <a:p>
            <a:pPr lvl="1"/>
            <a:r>
              <a:rPr lang="en-US" smtClean="0"/>
              <a:t>Project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SPRINT PLANNING (2.3 M6)</a:t>
            </a:r>
          </a:p>
          <a:p>
            <a:pPr lvl="1" eaLnBrk="1" hangingPunct="1"/>
            <a:r>
              <a:rPr lang="en-US" smtClean="0"/>
              <a:t>Conduct Retrospective</a:t>
            </a:r>
          </a:p>
          <a:p>
            <a:pPr lvl="1" eaLnBrk="1" hangingPunct="1"/>
            <a:r>
              <a:rPr lang="en-US" smtClean="0"/>
              <a:t>Iteration 6 Fine-grained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Sprint Retrospective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 smtClean="0"/>
              <a:t>SAMALO:</a:t>
            </a:r>
          </a:p>
          <a:p>
            <a:pPr lvl="1"/>
            <a:r>
              <a:rPr lang="en-US" smtClean="0"/>
              <a:t>Same as:</a:t>
            </a:r>
          </a:p>
          <a:p>
            <a:pPr lvl="1"/>
            <a:r>
              <a:rPr lang="en-US" smtClean="0"/>
              <a:t>More of:</a:t>
            </a:r>
          </a:p>
          <a:p>
            <a:pPr lvl="1"/>
            <a:r>
              <a:rPr lang="en-US" smtClean="0"/>
              <a:t>Less of:</a:t>
            </a:r>
          </a:p>
          <a:p>
            <a:endParaRPr lang="en-US" smtClean="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352800" y="43434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alibri" pitchFamily="34" charset="0"/>
                <a:hlinkClick r:id="rId2"/>
              </a:rPr>
              <a:t>2.3 M5 Wiki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Iteration 5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What we set out to accomplish: </a:t>
            </a:r>
          </a:p>
          <a:p>
            <a:pPr lvl="1"/>
            <a:r>
              <a:rPr lang="en-US" smtClean="0"/>
              <a:t>Increase Team Velocity </a:t>
            </a:r>
          </a:p>
          <a:p>
            <a:pPr lvl="1"/>
            <a:r>
              <a:rPr lang="en-US" smtClean="0"/>
              <a:t>Complete Action Items from last meeting </a:t>
            </a:r>
          </a:p>
          <a:p>
            <a:pPr lvl="1"/>
            <a:r>
              <a:rPr lang="en-US" smtClean="0"/>
              <a:t>Increase regression test coverage </a:t>
            </a:r>
          </a:p>
          <a:p>
            <a:pPr lvl="1"/>
            <a:r>
              <a:rPr lang="en-US" smtClean="0"/>
              <a:t>Revised UI based on feedback </a:t>
            </a:r>
          </a:p>
          <a:p>
            <a:pPr lvl="1"/>
            <a:r>
              <a:rPr lang="en-US" smtClean="0"/>
              <a:t>Refine Import requirements (risk mitigation) </a:t>
            </a:r>
          </a:p>
          <a:p>
            <a:pPr lvl="1"/>
            <a:r>
              <a:rPr lang="en-US" smtClean="0"/>
              <a:t>Save to Health Vault (Proband only) </a:t>
            </a:r>
          </a:p>
          <a:p>
            <a:r>
              <a:rPr lang="en-US" smtClean="0"/>
              <a:t>All items completed!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Iteration 6 Planning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Risks</a:t>
            </a:r>
          </a:p>
          <a:p>
            <a:r>
              <a:rPr lang="en-US" smtClean="0"/>
              <a:t>JIRA Tasks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Risks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Business Impacts</a:t>
            </a:r>
          </a:p>
          <a:p>
            <a:r>
              <a:rPr lang="en-US" smtClean="0"/>
              <a:t>Mitigation Plans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Proposed JIRA Tasks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Create revised HTML wireframes for Export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Create wireframes for Import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Create HTML wireframes for Import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Write Test Scenarios for HealthVault Export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Develop Export proband &amp; family w/relationships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Develop Export proband &amp; family w/conditions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Develop Export proband &amp; family w/race &amp; ethn.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Write Test Scenarios for HealthVault Import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Develop Import proband w/ gender, race &amp; ethn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Develop Import proband &amp; direct blood relatives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Develop Import proband &amp; all relatives</a:t>
            </a:r>
          </a:p>
          <a:p>
            <a:pPr marL="609600" indent="-609600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/>
              <a:t>Write Sprint Review Agenda &amp; Demo Script</a:t>
            </a:r>
          </a:p>
          <a:p>
            <a:pPr marL="609600" indent="-609600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Requirements for Import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Must recognize and handle HealthVault data MFHP can’t handle natively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Reviewed framework for handling import from old-style HTM files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Can reuse some existing Update page features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Error message area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“item requires attention” icons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Can likely reuse existing “Condition not recognized” features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Some new interactive dialog required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Relationship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Other incompletely mapped data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Recognizing Bad Data</a:t>
            </a:r>
          </a:p>
        </p:txBody>
      </p:sp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447800"/>
            <a:ext cx="8982075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0110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Relationship Data</a:t>
            </a:r>
          </a:p>
        </p:txBody>
      </p:sp>
      <p:graphicFrame>
        <p:nvGraphicFramePr>
          <p:cNvPr id="71742" name="Group 62"/>
          <p:cNvGraphicFramePr>
            <a:graphicFrameLocks noGrp="1"/>
          </p:cNvGraphicFramePr>
          <p:nvPr/>
        </p:nvGraphicFramePr>
        <p:xfrm>
          <a:off x="457200" y="2286000"/>
          <a:ext cx="8229600" cy="4175125"/>
        </p:xfrm>
        <a:graphic>
          <a:graphicData uri="http://schemas.openxmlformats.org/drawingml/2006/table">
            <a:tbl>
              <a:tblPr/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788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Relationship to 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Update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Remove Relative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Arthur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Cindi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My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2" name="Text Box 57"/>
          <p:cNvSpPr txBox="1">
            <a:spLocks noChangeArrowheads="1"/>
          </p:cNvSpPr>
          <p:nvPr/>
        </p:nvSpPr>
        <p:spPr bwMode="auto">
          <a:xfrm>
            <a:off x="3200400" y="44910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9983" name="Text Box 58"/>
          <p:cNvSpPr txBox="1">
            <a:spLocks noChangeArrowheads="1"/>
          </p:cNvSpPr>
          <p:nvPr/>
        </p:nvSpPr>
        <p:spPr bwMode="auto">
          <a:xfrm>
            <a:off x="4343400" y="44910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9984" name="Text Box 59"/>
          <p:cNvSpPr txBox="1">
            <a:spLocks noChangeArrowheads="1"/>
          </p:cNvSpPr>
          <p:nvPr/>
        </p:nvSpPr>
        <p:spPr bwMode="auto">
          <a:xfrm>
            <a:off x="4343400" y="51768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9985" name="Text Box 60"/>
          <p:cNvSpPr txBox="1">
            <a:spLocks noChangeArrowheads="1"/>
          </p:cNvSpPr>
          <p:nvPr/>
        </p:nvSpPr>
        <p:spPr bwMode="auto">
          <a:xfrm>
            <a:off x="3200400" y="51768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9986" name="Text Box 63"/>
          <p:cNvSpPr txBox="1">
            <a:spLocks noChangeArrowheads="1"/>
          </p:cNvSpPr>
          <p:nvPr/>
        </p:nvSpPr>
        <p:spPr bwMode="auto">
          <a:xfrm>
            <a:off x="4343400" y="58626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9987" name="AutoShape 64"/>
          <p:cNvSpPr>
            <a:spLocks noChangeArrowheads="1"/>
          </p:cNvSpPr>
          <p:nvPr/>
        </p:nvSpPr>
        <p:spPr bwMode="auto">
          <a:xfrm>
            <a:off x="4876800" y="3352800"/>
            <a:ext cx="2057400" cy="914400"/>
          </a:xfrm>
          <a:prstGeom prst="wedgeRectCallout">
            <a:avLst>
              <a:gd name="adj1" fmla="val -107870"/>
              <a:gd name="adj2" fmla="val 2256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/>
              <a:t>Icons here indicate a problem with the Relationship field</a:t>
            </a:r>
          </a:p>
        </p:txBody>
      </p:sp>
      <p:sp>
        <p:nvSpPr>
          <p:cNvPr id="39988" name="Text Box 65"/>
          <p:cNvSpPr txBox="1">
            <a:spLocks noChangeArrowheads="1"/>
          </p:cNvSpPr>
          <p:nvPr/>
        </p:nvSpPr>
        <p:spPr bwMode="auto">
          <a:xfrm>
            <a:off x="3200400" y="38052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9989" name="Text Box 66"/>
          <p:cNvSpPr txBox="1">
            <a:spLocks noChangeArrowheads="1"/>
          </p:cNvSpPr>
          <p:nvPr/>
        </p:nvSpPr>
        <p:spPr bwMode="auto">
          <a:xfrm>
            <a:off x="708025" y="1363663"/>
            <a:ext cx="7978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9990" name="Text Box 67"/>
          <p:cNvSpPr txBox="1">
            <a:spLocks noChangeArrowheads="1"/>
          </p:cNvSpPr>
          <p:nvPr/>
        </p:nvSpPr>
        <p:spPr bwMode="auto">
          <a:xfrm>
            <a:off x="152400" y="1447800"/>
            <a:ext cx="8763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 b="1">
                <a:solidFill>
                  <a:srgbClr val="FF0000"/>
                </a:solidFill>
              </a:rPr>
              <a:t> MFHP only tracks blood relatives. Since Joseph is a friend, this information will not be imported</a:t>
            </a:r>
            <a:r>
              <a:rPr lang="en-US" b="1">
                <a:solidFill>
                  <a:srgbClr val="FF0000"/>
                </a:solidFill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b="1">
                <a:solidFill>
                  <a:srgbClr val="FF0000"/>
                </a:solidFill>
              </a:rPr>
              <a:t> MFHP only tracks blood relatives. Since Barbara is a spouse, this information will not be imported.</a:t>
            </a:r>
          </a:p>
          <a:p>
            <a:pPr>
              <a:spcBef>
                <a:spcPct val="50000"/>
              </a:spcBef>
            </a:pP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9991" name="AutoShape 68"/>
          <p:cNvSpPr>
            <a:spLocks noChangeArrowheads="1"/>
          </p:cNvSpPr>
          <p:nvPr/>
        </p:nvSpPr>
        <p:spPr bwMode="auto">
          <a:xfrm>
            <a:off x="6858000" y="457200"/>
            <a:ext cx="2057400" cy="1143000"/>
          </a:xfrm>
          <a:prstGeom prst="wedgeRectCallout">
            <a:avLst>
              <a:gd name="adj1" fmla="val -83565"/>
              <a:gd name="adj2" fmla="val 3930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/>
              <a:t>Info messages here show why certain relatives were not imported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Relationship Data</a:t>
            </a:r>
          </a:p>
        </p:txBody>
      </p:sp>
      <p:sp>
        <p:nvSpPr>
          <p:cNvPr id="40962" name="Rectangle 3"/>
          <p:cNvSpPr>
            <a:spLocks/>
          </p:cNvSpPr>
          <p:nvPr/>
        </p:nvSpPr>
        <p:spPr bwMode="auto">
          <a:xfrm>
            <a:off x="457200" y="1371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FontTx/>
              <a:buChar char="•"/>
            </a:pPr>
            <a:r>
              <a:rPr lang="en-US" sz="3200">
                <a:latin typeface="Calibri" pitchFamily="34" charset="0"/>
              </a:rPr>
              <a:t>Click on the “requires attention” icon to reach dialogs</a:t>
            </a:r>
          </a:p>
        </p:txBody>
      </p:sp>
      <p:sp>
        <p:nvSpPr>
          <p:cNvPr id="40963" name="Text Box 55"/>
          <p:cNvSpPr txBox="1">
            <a:spLocks noChangeArrowheads="1"/>
          </p:cNvSpPr>
          <p:nvPr/>
        </p:nvSpPr>
        <p:spPr bwMode="auto">
          <a:xfrm>
            <a:off x="914400" y="29718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0964" name="Text Box 56"/>
          <p:cNvSpPr txBox="1">
            <a:spLocks noChangeArrowheads="1"/>
          </p:cNvSpPr>
          <p:nvPr/>
        </p:nvSpPr>
        <p:spPr bwMode="auto">
          <a:xfrm>
            <a:off x="2209800" y="28956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Is </a:t>
            </a:r>
            <a:r>
              <a:rPr lang="en-US" b="1"/>
              <a:t>Cindi</a:t>
            </a:r>
            <a:r>
              <a:rPr lang="en-US"/>
              <a:t> your …</a:t>
            </a:r>
          </a:p>
        </p:txBody>
      </p:sp>
      <p:grpSp>
        <p:nvGrpSpPr>
          <p:cNvPr id="40965" name="Group 62"/>
          <p:cNvGrpSpPr>
            <a:grpSpLocks/>
          </p:cNvGrpSpPr>
          <p:nvPr/>
        </p:nvGrpSpPr>
        <p:grpSpPr bwMode="auto">
          <a:xfrm>
            <a:off x="1981200" y="2667000"/>
            <a:ext cx="5334000" cy="1600200"/>
            <a:chOff x="624" y="1680"/>
            <a:chExt cx="3360" cy="1008"/>
          </a:xfrm>
        </p:grpSpPr>
        <p:sp>
          <p:nvSpPr>
            <p:cNvPr id="40971" name="Rectangle 57"/>
            <p:cNvSpPr>
              <a:spLocks noChangeArrowheads="1"/>
            </p:cNvSpPr>
            <p:nvPr/>
          </p:nvSpPr>
          <p:spPr bwMode="auto">
            <a:xfrm>
              <a:off x="1248" y="216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Rectangle 58"/>
            <p:cNvSpPr>
              <a:spLocks noChangeArrowheads="1"/>
            </p:cNvSpPr>
            <p:nvPr/>
          </p:nvSpPr>
          <p:spPr bwMode="auto">
            <a:xfrm>
              <a:off x="1248" y="244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Text Box 59"/>
            <p:cNvSpPr txBox="1">
              <a:spLocks noChangeArrowheads="1"/>
            </p:cNvSpPr>
            <p:nvPr/>
          </p:nvSpPr>
          <p:spPr bwMode="auto">
            <a:xfrm>
              <a:off x="1536" y="2112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Maternal Aunt</a:t>
              </a:r>
            </a:p>
          </p:txBody>
        </p:sp>
        <p:sp>
          <p:nvSpPr>
            <p:cNvPr id="40974" name="Text Box 60"/>
            <p:cNvSpPr txBox="1">
              <a:spLocks noChangeArrowheads="1"/>
            </p:cNvSpPr>
            <p:nvPr/>
          </p:nvSpPr>
          <p:spPr bwMode="auto">
            <a:xfrm>
              <a:off x="1488" y="240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Paternal Aunt</a:t>
              </a:r>
            </a:p>
          </p:txBody>
        </p:sp>
        <p:sp>
          <p:nvSpPr>
            <p:cNvPr id="40975" name="Rectangle 61"/>
            <p:cNvSpPr>
              <a:spLocks noChangeArrowheads="1"/>
            </p:cNvSpPr>
            <p:nvPr/>
          </p:nvSpPr>
          <p:spPr bwMode="auto">
            <a:xfrm>
              <a:off x="624" y="1680"/>
              <a:ext cx="336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6" name="Rectangle 64"/>
          <p:cNvSpPr>
            <a:spLocks noChangeArrowheads="1"/>
          </p:cNvSpPr>
          <p:nvPr/>
        </p:nvSpPr>
        <p:spPr bwMode="auto">
          <a:xfrm>
            <a:off x="2971800" y="5334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66"/>
          <p:cNvSpPr txBox="1">
            <a:spLocks noChangeArrowheads="1"/>
          </p:cNvSpPr>
          <p:nvPr/>
        </p:nvSpPr>
        <p:spPr bwMode="auto">
          <a:xfrm>
            <a:off x="3429000" y="52578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(Select relative)</a:t>
            </a:r>
          </a:p>
        </p:txBody>
      </p:sp>
      <p:sp>
        <p:nvSpPr>
          <p:cNvPr id="40968" name="Rectangle 68"/>
          <p:cNvSpPr>
            <a:spLocks noChangeArrowheads="1"/>
          </p:cNvSpPr>
          <p:nvPr/>
        </p:nvSpPr>
        <p:spPr bwMode="auto">
          <a:xfrm>
            <a:off x="1981200" y="4572000"/>
            <a:ext cx="5334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69"/>
          <p:cNvSpPr txBox="1">
            <a:spLocks noChangeArrowheads="1"/>
          </p:cNvSpPr>
          <p:nvPr/>
        </p:nvSpPr>
        <p:spPr bwMode="auto">
          <a:xfrm>
            <a:off x="2286000" y="47244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Who is the parent of </a:t>
            </a:r>
            <a:r>
              <a:rPr lang="en-US" b="1"/>
              <a:t>Cousin1 </a:t>
            </a:r>
            <a:r>
              <a:rPr lang="en-US"/>
              <a:t>?</a:t>
            </a:r>
          </a:p>
        </p:txBody>
      </p:sp>
      <p:sp>
        <p:nvSpPr>
          <p:cNvPr id="40970" name="AutoShape 70"/>
          <p:cNvSpPr>
            <a:spLocks noChangeArrowheads="1"/>
          </p:cNvSpPr>
          <p:nvPr/>
        </p:nvSpPr>
        <p:spPr bwMode="auto">
          <a:xfrm>
            <a:off x="6400800" y="2286000"/>
            <a:ext cx="2057400" cy="914400"/>
          </a:xfrm>
          <a:prstGeom prst="wedgeRectCallout">
            <a:avLst>
              <a:gd name="adj1" fmla="val -110417"/>
              <a:gd name="adj2" fmla="val 8298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/>
              <a:t>Radio buttons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Relationship Data</a:t>
            </a:r>
          </a:p>
        </p:txBody>
      </p:sp>
      <p:sp>
        <p:nvSpPr>
          <p:cNvPr id="73741" name="Text Box 4"/>
          <p:cNvSpPr txBox="1">
            <a:spLocks noChangeArrowheads="1"/>
          </p:cNvSpPr>
          <p:nvPr/>
        </p:nvSpPr>
        <p:spPr bwMode="auto">
          <a:xfrm>
            <a:off x="914400" y="29718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228600" y="990600"/>
          <a:ext cx="8686800" cy="5116513"/>
        </p:xfrm>
        <a:graphic>
          <a:graphicData uri="http://schemas.openxmlformats.org/presentationml/2006/ole">
            <p:oleObj spid="_x0000_s73739" name="Worksheet" r:id="rId3" imgW="10977485" imgH="6466483" progId="Excel.Sheet.8">
              <p:embed/>
            </p:oleObj>
          </a:graphicData>
        </a:graphic>
      </p:graphicFrame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2133600" y="62484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hlinkClick r:id="rId4"/>
              </a:rPr>
              <a:t>Link to Overview</a:t>
            </a:r>
            <a:endParaRPr lang="en-US" b="1"/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4724400" y="6248400"/>
            <a:ext cx="236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hlinkClick r:id="rId5"/>
              </a:rPr>
              <a:t>Link to Spreadsheet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12" name="Group 52"/>
          <p:cNvGraphicFramePr>
            <a:graphicFrameLocks noGrp="1"/>
          </p:cNvGraphicFramePr>
          <p:nvPr/>
        </p:nvGraphicFramePr>
        <p:xfrm>
          <a:off x="152400" y="152400"/>
          <a:ext cx="8763000" cy="5970588"/>
        </p:xfrm>
        <a:graphic>
          <a:graphicData uri="http://schemas.openxmlformats.org/drawingml/2006/table">
            <a:tbl>
              <a:tblPr/>
              <a:tblGrid>
                <a:gridCol w="774700"/>
                <a:gridCol w="1474788"/>
                <a:gridCol w="1008062"/>
                <a:gridCol w="4210050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Objectives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24-Jun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15-Jul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Explore how to enable a user to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export family history to HealthVault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import family history from 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Elaboration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13-Oct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2-Dec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Implement Communication Specification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Establish user interface concepts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&amp; Execute Regression Tests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Demonstrate executable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3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3-Dec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16-Dec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Refine Import requirements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Develop user interface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Increase regression test coverage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Save data to 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17-Dec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31-Dec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Importing and exporting Relatives and Conditions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Translate Family History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Planning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4-Jan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13-Jan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Handling bad data conditions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Third party interoperability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MS Go-Live Process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ASPA Approval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Start NCI Appscan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14-Jan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26-Jan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Recuit testers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Establish beta test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43" name="Group 35"/>
          <p:cNvGraphicFramePr>
            <a:graphicFrameLocks noGrp="1"/>
          </p:cNvGraphicFramePr>
          <p:nvPr/>
        </p:nvGraphicFramePr>
        <p:xfrm>
          <a:off x="152400" y="1600200"/>
          <a:ext cx="8763000" cy="2708275"/>
        </p:xfrm>
        <a:graphic>
          <a:graphicData uri="http://schemas.openxmlformats.org/drawingml/2006/table">
            <a:tbl>
              <a:tblPr/>
              <a:tblGrid>
                <a:gridCol w="774700"/>
                <a:gridCol w="1474788"/>
                <a:gridCol w="1008062"/>
                <a:gridCol w="4210050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Objectives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Beta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27-Jan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MFHP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HealthVault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general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Rollout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8-Feb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deliver to production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Provide technical assistance to NCI team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Closeout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16-Feb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10-Mar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Provide technical assistance to NCI team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Close out the 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7" name="Title 1"/>
          <p:cNvSpPr>
            <a:spLocks/>
          </p:cNvSpPr>
          <p:nvPr/>
        </p:nvSpPr>
        <p:spPr bwMode="auto">
          <a:xfrm>
            <a:off x="5334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latin typeface="Calibri" pitchFamily="34" charset="0"/>
              </a:rPr>
              <a:t>Project Timeline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46" name="Group 114"/>
          <p:cNvGraphicFramePr>
            <a:graphicFrameLocks noGrp="1"/>
          </p:cNvGraphicFramePr>
          <p:nvPr/>
        </p:nvGraphicFramePr>
        <p:xfrm>
          <a:off x="457200" y="4267200"/>
          <a:ext cx="8305800" cy="2254250"/>
        </p:xfrm>
        <a:graphic>
          <a:graphicData uri="http://schemas.openxmlformats.org/drawingml/2006/table">
            <a:tbl>
              <a:tblPr/>
              <a:tblGrid>
                <a:gridCol w="1677988"/>
                <a:gridCol w="2181225"/>
                <a:gridCol w="2266950"/>
                <a:gridCol w="2179637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Sprint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Sprint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 developers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tester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+ 2 developers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+1 info architect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Team of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Points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70" name="Title 1"/>
          <p:cNvSpPr>
            <a:spLocks/>
          </p:cNvSpPr>
          <p:nvPr/>
        </p:nvSpPr>
        <p:spPr bwMode="auto">
          <a:xfrm>
            <a:off x="5334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latin typeface="Calibri" pitchFamily="34" charset="0"/>
              </a:rPr>
              <a:t>Team Composition &amp; Velocity</a:t>
            </a:r>
          </a:p>
        </p:txBody>
      </p:sp>
      <p:graphicFrame>
        <p:nvGraphicFramePr>
          <p:cNvPr id="18547" name="Object 115"/>
          <p:cNvGraphicFramePr>
            <a:graphicFrameLocks noChangeAspect="1"/>
          </p:cNvGraphicFramePr>
          <p:nvPr/>
        </p:nvGraphicFramePr>
        <p:xfrm>
          <a:off x="1890713" y="1128713"/>
          <a:ext cx="5424487" cy="2833687"/>
        </p:xfrm>
        <a:graphic>
          <a:graphicData uri="http://schemas.openxmlformats.org/presentationml/2006/ole">
            <p:oleObj spid="_x0000_s18547" name="Chart" r:id="rId3" imgW="4905375" imgH="2562225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 txBox="1">
            <a:spLocks noChangeArrowheads="1"/>
          </p:cNvSpPr>
          <p:nvPr/>
        </p:nvSpPr>
        <p:spPr bwMode="auto">
          <a:xfrm>
            <a:off x="2971800" y="6096000"/>
            <a:ext cx="3154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  <a:hlinkClick r:id="rId2"/>
              </a:rPr>
              <a:t>2.3 M5 Burndown Chart</a:t>
            </a:r>
            <a:endParaRPr lang="en-US" sz="2400">
              <a:latin typeface="Calibri" pitchFamily="34" charset="0"/>
            </a:endParaRPr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"/>
            <a:ext cx="7615238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 from last meeting</a:t>
            </a:r>
          </a:p>
        </p:txBody>
      </p:sp>
      <p:graphicFrame>
        <p:nvGraphicFramePr>
          <p:cNvPr id="20502" name="Group 22"/>
          <p:cNvGraphicFramePr>
            <a:graphicFrameLocks noGrp="1"/>
          </p:cNvGraphicFramePr>
          <p:nvPr/>
        </p:nvGraphicFramePr>
        <p:xfrm>
          <a:off x="381000" y="1524000"/>
          <a:ext cx="8534400" cy="4719638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Action 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Data export: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Need to handle MFHP data not directly supported by HealthVault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Met w/Lowell @ Microsoft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Will extend family-history datatype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Data Import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Need to identify and handle HealthVault data not currently supported by MFHP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Developed options for handling HealthVault data not supported in MFHP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Can build on existing framework for importing old-style HTM files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User Interface: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clients identified new requirements relating to 3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-party site warning and APSA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brought in Information Architect to revise &amp; extend wireframes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Coverage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US" smtClean="0"/>
              <a:t>Regression coverage (old features)</a:t>
            </a:r>
          </a:p>
          <a:p>
            <a:pPr lvl="1"/>
            <a:r>
              <a:rPr lang="en-US" smtClean="0"/>
              <a:t>45 of 47 features = 95%</a:t>
            </a:r>
          </a:p>
          <a:p>
            <a:pPr lvl="1"/>
            <a:r>
              <a:rPr lang="en-US" smtClean="0">
                <a:hlinkClick r:id="rId2"/>
              </a:rPr>
              <a:t>Requirements Traceability Matrix</a:t>
            </a:r>
            <a:endParaRPr lang="en-US" smtClean="0"/>
          </a:p>
          <a:p>
            <a:r>
              <a:rPr lang="en-US" smtClean="0"/>
              <a:t>Remaining 2 features:</a:t>
            </a:r>
          </a:p>
          <a:p>
            <a:pPr lvl="1"/>
            <a:r>
              <a:rPr lang="en-US" smtClean="0"/>
              <a:t>Error messages</a:t>
            </a:r>
          </a:p>
          <a:p>
            <a:pPr lvl="2"/>
            <a:r>
              <a:rPr lang="en-US" smtClean="0"/>
              <a:t>Required fields</a:t>
            </a:r>
          </a:p>
          <a:p>
            <a:pPr lvl="2"/>
            <a:r>
              <a:rPr lang="en-US" smtClean="0"/>
              <a:t>XML error messages </a:t>
            </a:r>
          </a:p>
          <a:p>
            <a:pPr lvl="1"/>
            <a:r>
              <a:rPr lang="en-US" smtClean="0"/>
              <a:t>Alternate flows</a:t>
            </a:r>
          </a:p>
          <a:p>
            <a:pPr lvl="2"/>
            <a:r>
              <a:rPr lang="en-US" smtClean="0"/>
              <a:t>Invalid HealthVault login credentials </a:t>
            </a:r>
          </a:p>
          <a:p>
            <a:pPr lvl="2"/>
            <a:r>
              <a:rPr lang="en-US" smtClean="0"/>
              <a:t>Cancel/Close</a:t>
            </a:r>
          </a:p>
          <a:p>
            <a:pPr lvl="1"/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Revised Wireframes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4983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Input from George </a:t>
            </a:r>
            <a:r>
              <a:rPr lang="en-US" smtClean="0"/>
              <a:t>Komatsoulis (NCI)</a:t>
            </a:r>
            <a:r>
              <a:rPr lang="en-US" sz="2800" smtClean="0"/>
              <a:t>, ASPA, others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Wireframes revised by Andy Evans, Information Architect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“Leaving FHH web site” warning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Save .XML file locally now OPTIONAL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User does NOT enter filename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Unified look &amp; feel, vocabulary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Available on Gforge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hlinkClick r:id="rId2"/>
              </a:rPr>
              <a:t>FHH Save Process WF.pdf</a:t>
            </a:r>
            <a:endParaRPr lang="en-US" sz="2400" smtClean="0"/>
          </a:p>
          <a:p>
            <a:pPr lvl="1">
              <a:lnSpc>
                <a:spcPct val="80000"/>
              </a:lnSpc>
            </a:pPr>
            <a:r>
              <a:rPr lang="en-US" sz="2400" smtClean="0">
                <a:hlinkClick r:id="rId3"/>
              </a:rPr>
              <a:t>FHH Open Process Flow - HealthVault.pdf</a:t>
            </a:r>
            <a:r>
              <a:rPr lang="en-US" sz="2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hlinkClick r:id="rId4"/>
              </a:rPr>
              <a:t>FHH Open Process Flow - Local File.pdf</a:t>
            </a:r>
            <a:r>
              <a:rPr lang="en-US" sz="2400" smtClean="0"/>
              <a:t> </a:t>
            </a:r>
          </a:p>
          <a:p>
            <a:pPr lvl="1">
              <a:lnSpc>
                <a:spcPct val="80000"/>
              </a:lnSpc>
            </a:pPr>
            <a:endParaRPr lang="en-US" sz="2400" smtClean="0"/>
          </a:p>
          <a:p>
            <a:pPr lvl="1"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5429</TotalTime>
  <Words>1052</Words>
  <Application>Microsoft Office PowerPoint</Application>
  <PresentationFormat>On-screen Show (4:3)</PresentationFormat>
  <Paragraphs>308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Office Theme</vt:lpstr>
      <vt:lpstr>Chart</vt:lpstr>
      <vt:lpstr>Worksheet</vt:lpstr>
      <vt:lpstr>FHH HealthVault Integration Project</vt:lpstr>
      <vt:lpstr>Iteration 5</vt:lpstr>
      <vt:lpstr>Slide 3</vt:lpstr>
      <vt:lpstr>Slide 4</vt:lpstr>
      <vt:lpstr>Slide 5</vt:lpstr>
      <vt:lpstr>Slide 6</vt:lpstr>
      <vt:lpstr>Actions from last meeting</vt:lpstr>
      <vt:lpstr>Test Coverage</vt:lpstr>
      <vt:lpstr>Revised Wireframes</vt:lpstr>
      <vt:lpstr>Requirements for Import</vt:lpstr>
      <vt:lpstr>Demo: executable software</vt:lpstr>
      <vt:lpstr>Demo Script: Save to HealthVault</vt:lpstr>
      <vt:lpstr>Demo Script: Save to HealthVault</vt:lpstr>
      <vt:lpstr>Demo Script: Save to HealthVault</vt:lpstr>
      <vt:lpstr>Iteration 6 Objectives</vt:lpstr>
      <vt:lpstr>Documents in Gforge</vt:lpstr>
      <vt:lpstr>Schedule Next Sprint Review</vt:lpstr>
      <vt:lpstr>Agenda</vt:lpstr>
      <vt:lpstr>Sprint Retrospective</vt:lpstr>
      <vt:lpstr>Iteration 6 Planning</vt:lpstr>
      <vt:lpstr>Risks</vt:lpstr>
      <vt:lpstr>Proposed JIRA Tasks</vt:lpstr>
      <vt:lpstr>Requirements for Import</vt:lpstr>
      <vt:lpstr>Recognizing Bad Data</vt:lpstr>
      <vt:lpstr>Slide 25</vt:lpstr>
      <vt:lpstr>Relationship Data</vt:lpstr>
      <vt:lpstr>Relationship Data</vt:lpstr>
      <vt:lpstr>Relationship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FHH Project</dc:title>
  <dc:creator>Wayne Homren</dc:creator>
  <cp:lastModifiedBy>Wayne Homren</cp:lastModifiedBy>
  <cp:revision>176</cp:revision>
  <dcterms:created xsi:type="dcterms:W3CDTF">2009-11-12T15:58:34Z</dcterms:created>
  <dcterms:modified xsi:type="dcterms:W3CDTF">2009-12-17T18:36:26Z</dcterms:modified>
</cp:coreProperties>
</file>